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  <p:sldMasterId id="2147483753" r:id="rId2"/>
    <p:sldMasterId id="2147483765" r:id="rId3"/>
    <p:sldMasterId id="2147483777" r:id="rId4"/>
  </p:sldMasterIdLst>
  <p:notesMasterIdLst>
    <p:notesMasterId r:id="rId28"/>
  </p:notesMasterIdLst>
  <p:sldIdLst>
    <p:sldId id="256" r:id="rId5"/>
    <p:sldId id="262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7" autoAdjust="0"/>
    <p:restoredTop sz="94660"/>
  </p:normalViewPr>
  <p:slideViewPr>
    <p:cSldViewPr snapToGrid="0">
      <p:cViewPr varScale="1">
        <p:scale>
          <a:sx n="43" d="100"/>
          <a:sy n="43" d="100"/>
        </p:scale>
        <p:origin x="121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BF986-8C5E-4790-9096-93D164BBFEBF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49DA3-0612-4C02-8CDA-C33D1F1B94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631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9d9a9ea64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9d9a9ea64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9d9a9ea642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9d9a9ea642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Salesforce serves as McDonald's digital foundation for consumer interaction. It gives McDonald's a better understanding of what customers want by connecting app data, in-store experiences, and loyalty rewards. This data-driven approach aids the company in providing tailored offers and raising customer happiness.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9d9a9ea642_0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9d9a9ea642_0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9d9a9ea642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9d9a9ea642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819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9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9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30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378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49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8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771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7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76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3258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57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39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0540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124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262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30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386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9570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131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1799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45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30097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4136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2704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4624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41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9285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1218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98539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71229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44593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1736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415611" y="992767"/>
            <a:ext cx="113608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415600" y="3778833"/>
            <a:ext cx="113608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0968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415600" y="2867800"/>
            <a:ext cx="113608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3893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28812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53332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4840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400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2896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653667" y="600200"/>
            <a:ext cx="84904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44583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354000" y="1644233"/>
            <a:ext cx="53936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354000" y="37374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6586000" y="965433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4143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415600" y="5640767"/>
            <a:ext cx="7998400" cy="80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2304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474833"/>
            <a:ext cx="113608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415600" y="4202967"/>
            <a:ext cx="113608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43009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969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E94F45-652B-46A8-A156-52BA45D45CE7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778E4659-D394-4472-B947-473B05A0B6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96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13D4A-3CEF-DD40-A262-8DD16B695A03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697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333">
                <a:solidFill>
                  <a:schemeClr val="dk2"/>
                </a:solidFill>
              </a:defRPr>
            </a:lvl1pPr>
            <a:lvl2pPr lvl="1" algn="r">
              <a:buNone/>
              <a:defRPr sz="1333">
                <a:solidFill>
                  <a:schemeClr val="dk2"/>
                </a:solidFill>
              </a:defRPr>
            </a:lvl2pPr>
            <a:lvl3pPr lvl="2" algn="r">
              <a:buNone/>
              <a:defRPr sz="1333">
                <a:solidFill>
                  <a:schemeClr val="dk2"/>
                </a:solidFill>
              </a:defRPr>
            </a:lvl3pPr>
            <a:lvl4pPr lvl="3" algn="r">
              <a:buNone/>
              <a:defRPr sz="1333">
                <a:solidFill>
                  <a:schemeClr val="dk2"/>
                </a:solidFill>
              </a:defRPr>
            </a:lvl4pPr>
            <a:lvl5pPr lvl="4" algn="r">
              <a:buNone/>
              <a:defRPr sz="1333">
                <a:solidFill>
                  <a:schemeClr val="dk2"/>
                </a:solidFill>
              </a:defRPr>
            </a:lvl5pPr>
            <a:lvl6pPr lvl="5" algn="r">
              <a:buNone/>
              <a:defRPr sz="1333">
                <a:solidFill>
                  <a:schemeClr val="dk2"/>
                </a:solidFill>
              </a:defRPr>
            </a:lvl6pPr>
            <a:lvl7pPr lvl="6" algn="r">
              <a:buNone/>
              <a:defRPr sz="1333">
                <a:solidFill>
                  <a:schemeClr val="dk2"/>
                </a:solidFill>
              </a:defRPr>
            </a:lvl7pPr>
            <a:lvl8pPr lvl="7" algn="r">
              <a:buNone/>
              <a:defRPr sz="1333">
                <a:solidFill>
                  <a:schemeClr val="dk2"/>
                </a:solidFill>
              </a:defRPr>
            </a:lvl8pPr>
            <a:lvl9pPr lvl="8" algn="r">
              <a:buNone/>
              <a:defRPr sz="1333">
                <a:solidFill>
                  <a:schemeClr val="dk2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29136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ynamics.microsoft.com/" TargetMode="External"/><Relationship Id="rId2" Type="http://schemas.openxmlformats.org/officeDocument/2006/relationships/hyperlink" Target="https://aptien.com/en/kb/articles/what-is-enterprise-information-syst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school.syracuse.edu/types-of-information-systems/?utm_source=chatgpt.com" TargetMode="External"/><Relationship Id="rId5" Type="http://schemas.openxmlformats.org/officeDocument/2006/relationships/hyperlink" Target="https://www.salesforce.com/" TargetMode="External"/><Relationship Id="rId4" Type="http://schemas.openxmlformats.org/officeDocument/2006/relationships/hyperlink" Target="https://www.hubspot.com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content/doi/10.1108/JOSM-11-2016-0309/full/html" TargetMode="External"/><Relationship Id="rId3" Type="http://schemas.openxmlformats.org/officeDocument/2006/relationships/hyperlink" Target="https://www.sciencedirect.com/science/article/pii/S0148296313003831" TargetMode="External"/><Relationship Id="rId7" Type="http://schemas.openxmlformats.org/officeDocument/2006/relationships/hyperlink" Target="https://link.springer.com/book/10.1007/978-3-658-40453-6" TargetMode="External"/><Relationship Id="rId2" Type="http://schemas.openxmlformats.org/officeDocument/2006/relationships/hyperlink" Target="https://www.sciencedirect.com/science/article/pii/S0148296320300380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turcomat.org/index.php/turkbilmat/article/view/14753/11306" TargetMode="External"/><Relationship Id="rId5" Type="http://schemas.openxmlformats.org/officeDocument/2006/relationships/hyperlink" Target="https://minib.pl/en/implementation-and-evaluation-of-a-selected-crm-tool-hubspot/" TargetMode="External"/><Relationship Id="rId4" Type="http://schemas.openxmlformats.org/officeDocument/2006/relationships/hyperlink" Target="https://www.emerald.com/insight/content/doi/10.1108/JSBED-12-2013-0172/full/html" TargetMode="External"/><Relationship Id="rId9" Type="http://schemas.openxmlformats.org/officeDocument/2006/relationships/hyperlink" Target="https://www.jistem.tecsi.org/index.php/jistem/article/view/1513/1020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d.com/article/tool-for-boss-spying-on-you/" TargetMode="External"/><Relationship Id="rId3" Type="http://schemas.openxmlformats.org/officeDocument/2006/relationships/hyperlink" Target="https://www.davidsonmorris.com/monitoring-employees/" TargetMode="External"/><Relationship Id="rId7" Type="http://schemas.openxmlformats.org/officeDocument/2006/relationships/hyperlink" Target="https://www.cipd.org/uk/views-and-insights/thought-leadership/the-world-of-work/employee-monitoring/" TargetMode="External"/><Relationship Id="rId2" Type="http://schemas.openxmlformats.org/officeDocument/2006/relationships/hyperlink" Target="https://legalvision.co.uk/employment/pros-and-cons-to-using-ai-in-employee-monitoring/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www.eurofound.europa.eu/en/publications/all/employee-monitoring-moving-target-regulation" TargetMode="External"/><Relationship Id="rId5" Type="http://schemas.openxmlformats.org/officeDocument/2006/relationships/hyperlink" Target="https://www.scribbr.co.uk/research-methods/ethical-considerations/" TargetMode="External"/><Relationship Id="rId4" Type="http://schemas.openxmlformats.org/officeDocument/2006/relationships/hyperlink" Target="https://www.privacycompliancehub.com/gdpr-resources/five-reasons-why-fintechs-need-to-prioritise-privacy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qsrmagazine.com/operations/fast-food/mcdonalds-sells-personalization-platform-dynamic-yield-mastercard" TargetMode="External"/><Relationship Id="rId3" Type="http://schemas.openxmlformats.org/officeDocument/2006/relationships/hyperlink" Target="https://www.computerworld.com/article/1663196/why-mcdonalds-crm-effort-wont-work.html" TargetMode="External"/><Relationship Id="rId7" Type="http://schemas.openxmlformats.org/officeDocument/2006/relationships/hyperlink" Target="https://www.ejournal.aibpmjournals.com/index.php/IJTHAP/article/view/106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6.xml"/><Relationship Id="rId6" Type="http://schemas.openxmlformats.org/officeDocument/2006/relationships/hyperlink" Target="https://www.researchgate.net/publication/356108353_The_dark_side_of_customer_analytics_the_ethics_of_retailing" TargetMode="External"/><Relationship Id="rId5" Type="http://schemas.openxmlformats.org/officeDocument/2006/relationships/hyperlink" Target="https://www.ejournal.aibpmjournals.com/index.php/IJTHAP/article/view/1584" TargetMode="External"/><Relationship Id="rId10" Type="http://schemas.openxmlformats.org/officeDocument/2006/relationships/hyperlink" Target="https://www.salesforce.com/news/press-releases/2018/04/16/salesforce-to-power-personalized-customer-engagement-for-arcos-dorados" TargetMode="External"/><Relationship Id="rId4" Type="http://schemas.openxmlformats.org/officeDocument/2006/relationships/hyperlink" Target="https://www.customerexperiencedive.com/news/mcdonalds-customer-satisfaction-service-personalization-q1/715046" TargetMode="External"/><Relationship Id="rId9" Type="http://schemas.openxmlformats.org/officeDocument/2006/relationships/hyperlink" Target="https://pmc.ncbi.nlm.nih.gov/articles/PMC739557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7228ED1-B9A0-400B-9B40-A4517FEB6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A4D3818-CA69-46CE-A808-0750E5BFD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11A2E7-2DD9-4555-928A-894EC79E0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A1C2D529-F07F-5428-2702-9C74638C038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t="18800" r="9092" b="16660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BA98C34-AC1D-4AEE-8074-7A190172E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052486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22352-80C4-2F03-74EA-7A8C8FD8DB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248" y="1123837"/>
            <a:ext cx="6451110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spc="-60" dirty="0"/>
              <a:t>Introduce Information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9B8882-24A4-B9C5-38D0-4EE1B26CC7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248" y="2510395"/>
            <a:ext cx="6451109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Student: Willian Mauricio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Student ID: 2333036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Module: Managing Business Information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Focus: CRM (Salesforce, HubSpot CRM, and Microsoft Dynamics 365).</a:t>
            </a:r>
          </a:p>
          <a:p>
            <a:pPr indent="-182880">
              <a:buFont typeface="Wingdings 2" pitchFamily="18" charset="2"/>
              <a:buChar char="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E96A25A-F57C-45D2-9D6D-87D57CC40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black and yellow logo">
            <a:extLst>
              <a:ext uri="{FF2B5EF4-FFF2-40B4-BE49-F238E27FC236}">
                <a16:creationId xmlns:a16="http://schemas.microsoft.com/office/drawing/2014/main" id="{F5D94F79-3B69-B675-BA64-E47AA14B38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376" y="4949952"/>
            <a:ext cx="2116209" cy="1139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03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E9F49-BE94-39AB-4BBD-BC476FBEC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28DFC-93CE-1C2A-D8BA-965FCF355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8879" y="864108"/>
            <a:ext cx="6165983" cy="512064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endParaRPr lang="en-GB" sz="6200" dirty="0"/>
          </a:p>
          <a:p>
            <a:pPr lvl="0"/>
            <a:r>
              <a:rPr lang="en-GB" sz="6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an Information System?</a:t>
            </a:r>
          </a:p>
          <a:p>
            <a:pPr lvl="0"/>
            <a:endParaRPr lang="en-GB" sz="6200" dirty="0"/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An </a:t>
            </a:r>
            <a:r>
              <a:rPr lang="en-GB" sz="6200" b="1" dirty="0">
                <a:solidFill>
                  <a:schemeClr val="tx1"/>
                </a:solidFill>
              </a:rPr>
              <a:t>Information System (IS)</a:t>
            </a:r>
            <a:r>
              <a:rPr lang="en-GB" sz="6200" dirty="0">
                <a:solidFill>
                  <a:schemeClr val="tx1"/>
                </a:solidFill>
              </a:rPr>
              <a:t> combines </a:t>
            </a:r>
            <a:r>
              <a:rPr lang="en-GB" sz="6200" b="1" dirty="0">
                <a:solidFill>
                  <a:schemeClr val="tx1"/>
                </a:solidFill>
              </a:rPr>
              <a:t>people, technology, data, and processes</a:t>
            </a:r>
            <a:r>
              <a:rPr lang="en-GB" sz="6200" dirty="0">
                <a:solidFill>
                  <a:schemeClr val="tx1"/>
                </a:solidFill>
              </a:rPr>
              <a:t> to collect, store, and share information.</a:t>
            </a:r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IS supports </a:t>
            </a:r>
            <a:r>
              <a:rPr lang="en-GB" sz="6200" b="1" dirty="0">
                <a:solidFill>
                  <a:schemeClr val="tx1"/>
                </a:solidFill>
              </a:rPr>
              <a:t>business operations, decision-making, and strategic advantage</a:t>
            </a:r>
            <a:r>
              <a:rPr lang="en-GB" sz="62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en-GB" sz="6200" b="1" dirty="0">
                <a:solidFill>
                  <a:schemeClr val="tx1"/>
                </a:solidFill>
              </a:rPr>
              <a:t>Main types of IS include:</a:t>
            </a:r>
            <a:endParaRPr lang="en-GB" sz="6200" dirty="0">
              <a:solidFill>
                <a:schemeClr val="tx1"/>
              </a:solidFill>
            </a:endParaRP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Transaction Processing Systems (TPS)</a:t>
            </a:r>
            <a:r>
              <a:rPr lang="en-GB" sz="6200" dirty="0">
                <a:solidFill>
                  <a:schemeClr val="tx1"/>
                </a:solidFill>
              </a:rPr>
              <a:t> – records routine business transactions.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Management Information Systems (MIS)</a:t>
            </a:r>
            <a:r>
              <a:rPr lang="en-GB" sz="6200" dirty="0">
                <a:solidFill>
                  <a:schemeClr val="tx1"/>
                </a:solidFill>
              </a:rPr>
              <a:t> – generates regular reports for managers.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Decision Supports Systems (DSS)</a:t>
            </a:r>
            <a:r>
              <a:rPr lang="en-GB" sz="6200" dirty="0">
                <a:solidFill>
                  <a:schemeClr val="tx1"/>
                </a:solidFill>
              </a:rPr>
              <a:t> – support data analysis and decision-making.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Enterprise Resource Planning (ERP)</a:t>
            </a:r>
            <a:r>
              <a:rPr lang="en-GB" sz="6200" dirty="0">
                <a:solidFill>
                  <a:schemeClr val="tx1"/>
                </a:solidFill>
              </a:rPr>
              <a:t> – integrates internal business processes.</a:t>
            </a:r>
          </a:p>
          <a:p>
            <a:pPr lvl="1"/>
            <a:r>
              <a:rPr lang="en-GB" sz="6200" b="1" dirty="0">
                <a:solidFill>
                  <a:schemeClr val="tx1"/>
                </a:solidFill>
              </a:rPr>
              <a:t>Customer Relationship Management (CRM)</a:t>
            </a:r>
            <a:r>
              <a:rPr lang="en-GB" sz="6200" dirty="0">
                <a:solidFill>
                  <a:schemeClr val="tx1"/>
                </a:solidFill>
              </a:rPr>
              <a:t> – manages customer data and interactions.</a:t>
            </a:r>
          </a:p>
          <a:p>
            <a:pPr lvl="0"/>
            <a:r>
              <a:rPr lang="en-GB" sz="6200" dirty="0">
                <a:solidFill>
                  <a:schemeClr val="tx1"/>
                </a:solidFill>
              </a:rPr>
              <a:t>For this project, we focus on </a:t>
            </a:r>
            <a:r>
              <a:rPr lang="en-GB" sz="6200" b="1" dirty="0">
                <a:solidFill>
                  <a:schemeClr val="tx1"/>
                </a:solidFill>
              </a:rPr>
              <a:t>CRM systems</a:t>
            </a:r>
            <a:r>
              <a:rPr lang="en-GB" sz="6200" dirty="0">
                <a:solidFill>
                  <a:schemeClr val="tx1"/>
                </a:solidFill>
              </a:rPr>
              <a:t> as the key innovation to enhance customer engagement, marketing, and service in a </a:t>
            </a:r>
            <a:r>
              <a:rPr lang="en-GB" sz="6200" b="1" dirty="0">
                <a:solidFill>
                  <a:schemeClr val="tx1"/>
                </a:solidFill>
              </a:rPr>
              <a:t>fast-growing fast-food business</a:t>
            </a:r>
            <a:r>
              <a:rPr lang="en-GB" sz="6200" dirty="0">
                <a:solidFill>
                  <a:schemeClr val="tx1"/>
                </a:solidFill>
              </a:rPr>
              <a:t>.</a:t>
            </a:r>
          </a:p>
          <a:p>
            <a:endParaRPr lang="en-GB" sz="6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6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  <a:r>
              <a:rPr lang="en-GB" sz="5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sz="6400" b="1" dirty="0"/>
              <a:t>(Syracuse University iSchool, 2025).</a:t>
            </a:r>
          </a:p>
          <a:p>
            <a:endParaRPr lang="en-GB" sz="6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6200" dirty="0"/>
          </a:p>
          <a:p>
            <a:endParaRPr lang="en-GB" sz="6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(Syracuse University iSchool, 2025)</a:t>
            </a:r>
          </a:p>
          <a:p>
            <a:endParaRPr lang="en-GB" dirty="0"/>
          </a:p>
        </p:txBody>
      </p:sp>
      <p:pic>
        <p:nvPicPr>
          <p:cNvPr id="5" name="Picture 4" descr="A diagram of a system&#10;&#10;AI-generated content may be incorrect.">
            <a:extLst>
              <a:ext uri="{FF2B5EF4-FFF2-40B4-BE49-F238E27FC236}">
                <a16:creationId xmlns:a16="http://schemas.microsoft.com/office/drawing/2014/main" id="{B885F30C-7004-57AB-D209-F0B0EB66C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4348" y="156373"/>
            <a:ext cx="2707652" cy="15798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7D0AE4-35AC-4A37-2346-195692BC73A5}"/>
              </a:ext>
            </a:extLst>
          </p:cNvPr>
          <p:cNvSpPr txBox="1"/>
          <p:nvPr/>
        </p:nvSpPr>
        <p:spPr>
          <a:xfrm>
            <a:off x="10197296" y="1736203"/>
            <a:ext cx="23998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(Aptien.com, 2025).</a:t>
            </a:r>
          </a:p>
        </p:txBody>
      </p:sp>
    </p:spTree>
    <p:extLst>
      <p:ext uri="{BB962C8B-B14F-4D97-AF65-F5344CB8AC3E}">
        <p14:creationId xmlns:p14="http://schemas.microsoft.com/office/powerpoint/2010/main" val="4265954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EE448-1FAE-E726-2EC2-6C188C804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CRM Systems in Business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2338C-475F-B040-4CC1-7E9E130AA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1000"/>
            </a:pP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Manages customer data, interactions, and sales processes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 Improves efficiency through automation and workflow management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 Enables data-driven decisions using analytics and dashboards</a:t>
            </a: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Strengthens competitive advantage with better customer experiences</a:t>
            </a:r>
          </a:p>
          <a:p>
            <a:pPr>
              <a:buSzPct val="101000"/>
            </a:pPr>
            <a:endParaRPr lang="en-GB" dirty="0">
              <a:solidFill>
                <a:schemeClr val="tx1"/>
              </a:solidFill>
            </a:endParaRPr>
          </a:p>
          <a:p>
            <a:pPr>
              <a:buSzPct val="101000"/>
            </a:pPr>
            <a:r>
              <a:rPr lang="en-GB" dirty="0">
                <a:solidFill>
                  <a:schemeClr val="tx1"/>
                </a:solidFill>
              </a:rPr>
              <a:t>Reference: Laudon &amp; Laudon (2023); McKinsey &amp; Company (2023)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949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E6AC6-6DA1-AE5A-2B82-A362FC1CD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    Salesforce CRM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94C2E-23E9-E0FD-AB88-3086217EC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Cloud-based </a:t>
            </a:r>
            <a:r>
              <a:rPr lang="en-GB">
                <a:solidFill>
                  <a:schemeClr val="tx1"/>
                </a:solidFill>
              </a:rPr>
              <a:t>and a highly </a:t>
            </a:r>
            <a:r>
              <a:rPr lang="en-GB" dirty="0">
                <a:solidFill>
                  <a:schemeClr val="tx1"/>
                </a:solidFill>
              </a:rPr>
              <a:t>customisable platform</a:t>
            </a:r>
          </a:p>
          <a:p>
            <a:r>
              <a:rPr lang="en-GB" dirty="0">
                <a:solidFill>
                  <a:schemeClr val="tx1"/>
                </a:solidFill>
              </a:rPr>
              <a:t> Advanced AI analytics (Einstein AI) and automation tools</a:t>
            </a:r>
          </a:p>
          <a:p>
            <a:r>
              <a:rPr lang="en-GB" dirty="0">
                <a:solidFill>
                  <a:schemeClr val="tx1"/>
                </a:solidFill>
              </a:rPr>
              <a:t> Integrates with 4,000+ applications via AppExchange</a:t>
            </a:r>
          </a:p>
          <a:p>
            <a:r>
              <a:rPr lang="en-GB" dirty="0">
                <a:solidFill>
                  <a:schemeClr val="tx1"/>
                </a:solidFill>
              </a:rPr>
              <a:t> Ideal for large enterprises requiring data depth and scalability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Reference: Salesforce (2024); Gartner (2024)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000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23350-07E8-7BB9-24A2-DE6818A2F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HubSpot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FCB38-D26F-1DB6-FABB-62F01980B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 All-in-one platform combining marketing, sales, and service</a:t>
            </a:r>
          </a:p>
          <a:p>
            <a:r>
              <a:rPr lang="en-GB" dirty="0">
                <a:solidFill>
                  <a:schemeClr val="tx1"/>
                </a:solidFill>
              </a:rPr>
              <a:t> Free entry tier and easy-to-use interface</a:t>
            </a:r>
          </a:p>
          <a:p>
            <a:r>
              <a:rPr lang="en-GB" dirty="0">
                <a:solidFill>
                  <a:schemeClr val="tx1"/>
                </a:solidFill>
              </a:rPr>
              <a:t> Strong inbound marketing and automation tools</a:t>
            </a:r>
          </a:p>
          <a:p>
            <a:r>
              <a:rPr lang="en-GB" dirty="0">
                <a:solidFill>
                  <a:schemeClr val="tx1"/>
                </a:solidFill>
              </a:rPr>
              <a:t> Best suited for startups and SMEs focused on growth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Reference: HubSpot (2024); Turban, Pollard &amp; Wood (2022)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583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85A42-1E62-B7CA-9821-C85CBDA25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Dynamics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B1131-1CA9-184D-72B2-63CE27C14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Combines CRM and ERP into one integrated suite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Seamless integration with Microsoft 365, Teams, and Power BI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Improves efficiency via connected workflows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• Ideal for mid-to-large firms using Microsoft tools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Reference: (Corporation, n.d.).</a:t>
            </a:r>
          </a:p>
        </p:txBody>
      </p:sp>
    </p:spTree>
    <p:extLst>
      <p:ext uri="{BB962C8B-B14F-4D97-AF65-F5344CB8AC3E}">
        <p14:creationId xmlns:p14="http://schemas.microsoft.com/office/powerpoint/2010/main" val="2266036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CB627-7A1C-3FE7-5318-B0707EF36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754" y="1087374"/>
            <a:ext cx="8983489" cy="1000978"/>
          </a:xfrm>
        </p:spPr>
        <p:txBody>
          <a:bodyPr>
            <a:normAutofit/>
          </a:bodyPr>
          <a:lstStyle/>
          <a:p>
            <a:r>
              <a:rPr lang="en-GB"/>
              <a:t>                                  References</a:t>
            </a:r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D54BE-091F-E68E-7E68-FF2858443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53" y="2535446"/>
            <a:ext cx="8983489" cy="3554457"/>
          </a:xfrm>
        </p:spPr>
        <p:txBody>
          <a:bodyPr>
            <a:normAutofit lnSpcReduction="10000"/>
          </a:bodyPr>
          <a:lstStyle/>
          <a:p>
            <a:pPr lvl="0" eaLnBrk="0" fontAlgn="base" hangingPunct="0"/>
            <a:r>
              <a:rPr lang="en-GB" sz="1400" dirty="0"/>
              <a:t>Aptien.com (2025) </a:t>
            </a:r>
            <a:r>
              <a:rPr lang="en-GB" sz="1400" i="1" dirty="0"/>
              <a:t>What is an Information System?</a:t>
            </a:r>
            <a:r>
              <a:rPr lang="en-GB" sz="1400" dirty="0"/>
              <a:t> Available at: </a:t>
            </a:r>
            <a:r>
              <a:rPr lang="en-GB" sz="1400" dirty="0">
                <a:hlinkClick r:id="rId2"/>
              </a:rPr>
              <a:t>https://aptien.com/en/kb/articles/what-is-enterprise-information-system</a:t>
            </a:r>
            <a:r>
              <a:rPr lang="en-GB" sz="1400" dirty="0"/>
              <a:t> (Accessed:</a:t>
            </a:r>
            <a:r>
              <a:rPr lang="en-US" sz="1400" dirty="0">
                <a:solidFill>
                  <a:schemeClr val="tx1"/>
                </a:solidFill>
              </a:rPr>
              <a:t> Accessed: 30 October 2025</a:t>
            </a:r>
            <a:r>
              <a:rPr lang="en-GB" sz="1400" dirty="0"/>
              <a:t>).</a:t>
            </a:r>
            <a:endParaRPr lang="en-US" sz="1400" b="1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Corporation, M.</a:t>
            </a:r>
            <a:r>
              <a:rPr lang="en-US" sz="1400" dirty="0">
                <a:solidFill>
                  <a:schemeClr val="tx1"/>
                </a:solidFill>
              </a:rPr>
              <a:t> (n.d.) </a:t>
            </a:r>
            <a:r>
              <a:rPr lang="en-US" sz="1400" i="1" dirty="0">
                <a:solidFill>
                  <a:schemeClr val="tx1"/>
                </a:solidFill>
              </a:rPr>
              <a:t>CRM and ERP Applications | Microsoft Dynamics 365.</a:t>
            </a:r>
            <a:r>
              <a:rPr lang="en-US" sz="1400" dirty="0">
                <a:solidFill>
                  <a:schemeClr val="tx1"/>
                </a:solidFill>
              </a:rPr>
              <a:t> [online] Available at: </a:t>
            </a:r>
            <a:r>
              <a:rPr lang="en-US" sz="1400" u="sng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https://dynamics.microsoft.com</a:t>
            </a:r>
            <a:r>
              <a:rPr lang="en-US" sz="1400" dirty="0">
                <a:solidFill>
                  <a:schemeClr val="tx1"/>
                </a:solidFill>
              </a:rPr>
              <a:t> (Accessed: 5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Gartner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Market share analysis: CRM software, worldwide, 2024.</a:t>
            </a:r>
            <a:r>
              <a:rPr lang="en-US" sz="1400" dirty="0">
                <a:solidFill>
                  <a:schemeClr val="tx1"/>
                </a:solidFill>
              </a:rPr>
              <a:t> Gartner Research.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HubSpot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HubSpot CRM overview.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https://www.hubspot.com</a:t>
            </a:r>
            <a:r>
              <a:rPr lang="en-US" sz="1400" dirty="0">
                <a:solidFill>
                  <a:schemeClr val="tx1"/>
                </a:solidFill>
              </a:rPr>
              <a:t> (Accessed: 3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Laudon, K.C. and Laudon, J.P.</a:t>
            </a:r>
            <a:r>
              <a:rPr lang="en-US" sz="1400" dirty="0">
                <a:solidFill>
                  <a:schemeClr val="tx1"/>
                </a:solidFill>
              </a:rPr>
              <a:t> (2023). </a:t>
            </a:r>
            <a:r>
              <a:rPr lang="en-US" sz="1400" i="1" dirty="0">
                <a:solidFill>
                  <a:schemeClr val="tx1"/>
                </a:solidFill>
              </a:rPr>
              <a:t>Management Information Systems.</a:t>
            </a:r>
            <a:r>
              <a:rPr lang="en-US" sz="1400" dirty="0">
                <a:solidFill>
                  <a:schemeClr val="tx1"/>
                </a:solidFill>
              </a:rPr>
              <a:t> 17</a:t>
            </a:r>
            <a:r>
              <a:rPr lang="en-US" sz="1400" baseline="30000" dirty="0">
                <a:solidFill>
                  <a:schemeClr val="tx1"/>
                </a:solidFill>
              </a:rPr>
              <a:t>th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Harlow: Pearson Education.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McKinsey &amp; Company</a:t>
            </a:r>
            <a:r>
              <a:rPr lang="en-US" sz="1400" dirty="0">
                <a:solidFill>
                  <a:schemeClr val="tx1"/>
                </a:solidFill>
              </a:rPr>
              <a:t> (2023). </a:t>
            </a:r>
            <a:r>
              <a:rPr lang="en-US" sz="1400" i="1" dirty="0">
                <a:solidFill>
                  <a:schemeClr val="tx1"/>
                </a:solidFill>
              </a:rPr>
              <a:t>How leading CRMs drive customer-centric growth.</a:t>
            </a:r>
            <a:r>
              <a:rPr lang="en-US" sz="1400" dirty="0">
                <a:solidFill>
                  <a:schemeClr val="tx1"/>
                </a:solidFill>
              </a:rPr>
              <a:t> McKinsey Digital.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Salesforce</a:t>
            </a:r>
            <a:r>
              <a:rPr lang="en-US" sz="1400" dirty="0">
                <a:solidFill>
                  <a:schemeClr val="tx1"/>
                </a:solidFill>
              </a:rPr>
              <a:t> (2024) </a:t>
            </a:r>
            <a:r>
              <a:rPr lang="en-US" sz="1400" i="1" dirty="0">
                <a:solidFill>
                  <a:schemeClr val="tx1"/>
                </a:solidFill>
              </a:rPr>
              <a:t>What is Salesforce CRM?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https://www.salesforce.com</a:t>
            </a:r>
            <a:r>
              <a:rPr lang="en-US" sz="1400" dirty="0">
                <a:solidFill>
                  <a:schemeClr val="tx1"/>
                </a:solidFill>
              </a:rPr>
              <a:t> (Accessed: 4 November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Syracuse University </a:t>
            </a:r>
            <a:r>
              <a:rPr lang="en-US" sz="1400" b="1" dirty="0" err="1">
                <a:solidFill>
                  <a:schemeClr val="tx1"/>
                </a:solidFill>
              </a:rPr>
              <a:t>iSchool</a:t>
            </a:r>
            <a:r>
              <a:rPr lang="en-US" sz="1400" dirty="0">
                <a:solidFill>
                  <a:schemeClr val="tx1"/>
                </a:solidFill>
              </a:rPr>
              <a:t> (2025) </a:t>
            </a:r>
            <a:r>
              <a:rPr lang="en-US" sz="1400" i="1" dirty="0">
                <a:solidFill>
                  <a:schemeClr val="tx1"/>
                </a:solidFill>
              </a:rPr>
              <a:t>All 8 Types of Information Systems: A Full Breakdown.</a:t>
            </a:r>
            <a:r>
              <a:rPr lang="en-US" sz="1400" dirty="0">
                <a:solidFill>
                  <a:schemeClr val="tx1"/>
                </a:solidFill>
              </a:rPr>
              <a:t> Available at: </a:t>
            </a:r>
            <a:r>
              <a:rPr lang="en-US" sz="1400" u="sng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https://ischool.syracuse.edu/types-of-information-systems/</a:t>
            </a:r>
            <a:r>
              <a:rPr lang="en-US" sz="1400" dirty="0">
                <a:solidFill>
                  <a:schemeClr val="tx1"/>
                </a:solidFill>
              </a:rPr>
              <a:t> (Accessed: 30 October 2025).</a:t>
            </a:r>
            <a:endParaRPr lang="en-GB" sz="1400" dirty="0">
              <a:solidFill>
                <a:schemeClr val="tx1"/>
              </a:solidFill>
            </a:endParaRPr>
          </a:p>
          <a:p>
            <a:pPr lvl="0" eaLnBrk="0" fontAlgn="base" hangingPunct="0"/>
            <a:r>
              <a:rPr lang="en-US" sz="1400" b="1" dirty="0">
                <a:solidFill>
                  <a:schemeClr val="tx1"/>
                </a:solidFill>
              </a:rPr>
              <a:t>Turban, E., Pollard, C. and Wood, G.</a:t>
            </a:r>
            <a:r>
              <a:rPr lang="en-US" sz="1400" dirty="0">
                <a:solidFill>
                  <a:schemeClr val="tx1"/>
                </a:solidFill>
              </a:rPr>
              <a:t> (2022). </a:t>
            </a:r>
            <a:r>
              <a:rPr lang="en-US" sz="1400" i="1" dirty="0">
                <a:solidFill>
                  <a:schemeClr val="tx1"/>
                </a:solidFill>
              </a:rPr>
              <a:t>Information Technology for Management.</a:t>
            </a:r>
            <a:r>
              <a:rPr lang="en-US" sz="1400" dirty="0">
                <a:solidFill>
                  <a:schemeClr val="tx1"/>
                </a:solidFill>
              </a:rPr>
              <a:t> Hoboken, NJ: Wiley.</a:t>
            </a:r>
            <a:endParaRPr lang="en-GB" sz="1400" dirty="0">
              <a:solidFill>
                <a:schemeClr val="tx1"/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861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AC8C9-E1AB-07D0-9325-4F0DD01732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Managing Business Information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4CD20D-FA04-8CB6-5D42-100FEEE4EE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600" y="3093720"/>
            <a:ext cx="6400800" cy="1752600"/>
          </a:xfrm>
        </p:spPr>
        <p:txBody>
          <a:bodyPr/>
          <a:lstStyle/>
          <a:p>
            <a:r>
              <a:rPr lang="en-GB" dirty="0"/>
              <a:t>Joao Pedro Fino</a:t>
            </a:r>
          </a:p>
          <a:p>
            <a:r>
              <a:rPr lang="en-GB" dirty="0"/>
              <a:t>2333038</a:t>
            </a:r>
          </a:p>
        </p:txBody>
      </p:sp>
      <p:pic>
        <p:nvPicPr>
          <p:cNvPr id="5" name="Picture 4" descr="A black and yellow logo&#10;&#10;AI-generated content may be incorrect.">
            <a:extLst>
              <a:ext uri="{FF2B5EF4-FFF2-40B4-BE49-F238E27FC236}">
                <a16:creationId xmlns:a16="http://schemas.microsoft.com/office/drawing/2014/main" id="{D53338A3-2CBB-3011-F569-587CEC84F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440" y="450017"/>
            <a:ext cx="4023360" cy="168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326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574358"/>
            <a:ext cx="7772400" cy="1470025"/>
          </a:xfrm>
        </p:spPr>
        <p:txBody>
          <a:bodyPr/>
          <a:lstStyle/>
          <a:p>
            <a:r>
              <a:rPr dirty="0"/>
              <a:t>CRM Information Systems Overview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2362200"/>
            <a:ext cx="6624320" cy="3337560"/>
          </a:xfrm>
        </p:spPr>
        <p:txBody>
          <a:bodyPr>
            <a:normAutofit fontScale="55000" lnSpcReduction="20000"/>
          </a:bodyPr>
          <a:lstStyle/>
          <a:p>
            <a:r>
              <a:rPr dirty="0"/>
              <a:t>CRM systems help organizations manage customer data, sales interactions, and marketing automation.</a:t>
            </a:r>
          </a:p>
          <a:p>
            <a:r>
              <a:rPr dirty="0"/>
              <a:t>They improve customer satisfaction, retention, and profitability.</a:t>
            </a:r>
          </a:p>
          <a:p>
            <a:endParaRPr dirty="0"/>
          </a:p>
          <a:p>
            <a:r>
              <a:rPr dirty="0"/>
              <a:t>This presentation compares three major CRMs:</a:t>
            </a:r>
          </a:p>
          <a:p>
            <a:r>
              <a:rPr dirty="0"/>
              <a:t>• Salesforce</a:t>
            </a:r>
          </a:p>
          <a:p>
            <a:r>
              <a:rPr dirty="0"/>
              <a:t>• HubSpot</a:t>
            </a:r>
          </a:p>
          <a:p>
            <a:r>
              <a:rPr dirty="0"/>
              <a:t>• Microsoft Dynamics 365</a:t>
            </a:r>
          </a:p>
          <a:p>
            <a:endParaRPr dirty="0"/>
          </a:p>
          <a:p>
            <a:r>
              <a:rPr dirty="0"/>
              <a:t>CRM aligns marketing, sales, and customer service to drive business growth.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Salesforce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924800" cy="4312919"/>
          </a:xfrm>
        </p:spPr>
        <p:txBody>
          <a:bodyPr>
            <a:normAutofit fontScale="70000" lnSpcReduction="20000"/>
          </a:bodyPr>
          <a:lstStyle/>
          <a:p>
            <a:r>
              <a:rPr b="1" dirty="0">
                <a:solidFill>
                  <a:schemeClr val="tx2"/>
                </a:solidFill>
              </a:rPr>
              <a:t>Functions:</a:t>
            </a:r>
          </a:p>
          <a:p>
            <a:r>
              <a:rPr dirty="0"/>
              <a:t> Centralized customer database and sales tracking.</a:t>
            </a:r>
          </a:p>
          <a:p>
            <a:r>
              <a:rPr dirty="0"/>
              <a:t> Automation for forecasting and lead management.</a:t>
            </a:r>
          </a:p>
          <a:p>
            <a:pPr marL="0" indent="0">
              <a:buNone/>
            </a:pPr>
            <a:endParaRPr dirty="0"/>
          </a:p>
          <a:p>
            <a:r>
              <a:rPr b="1" dirty="0">
                <a:solidFill>
                  <a:schemeClr val="tx2"/>
                </a:solidFill>
              </a:rPr>
              <a:t>Benefits:</a:t>
            </a:r>
          </a:p>
          <a:p>
            <a:r>
              <a:rPr dirty="0"/>
              <a:t> Highly customizable and scalable.</a:t>
            </a:r>
          </a:p>
          <a:p>
            <a:r>
              <a:rPr dirty="0"/>
              <a:t> Integrates with thousands of apps.</a:t>
            </a:r>
          </a:p>
          <a:p>
            <a:r>
              <a:rPr dirty="0"/>
              <a:t> Strong mobile and real-time analytics.</a:t>
            </a:r>
          </a:p>
          <a:p>
            <a:endParaRPr dirty="0"/>
          </a:p>
          <a:p>
            <a:r>
              <a:rPr b="1" dirty="0">
                <a:solidFill>
                  <a:schemeClr val="tx2"/>
                </a:solidFill>
              </a:rPr>
              <a:t>Limitations:</a:t>
            </a:r>
          </a:p>
          <a:p>
            <a:r>
              <a:rPr dirty="0"/>
              <a:t> High cost and complex setup.</a:t>
            </a:r>
          </a:p>
          <a:p>
            <a:r>
              <a:rPr lang="en-GB" dirty="0"/>
              <a:t> Takes more time to learn                                  Sanodia, G. (2022)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HubSpot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7884160" cy="4404359"/>
          </a:xfrm>
        </p:spPr>
        <p:txBody>
          <a:bodyPr>
            <a:normAutofit fontScale="62500" lnSpcReduction="20000"/>
          </a:bodyPr>
          <a:lstStyle/>
          <a:p>
            <a:r>
              <a:rPr b="1" dirty="0">
                <a:solidFill>
                  <a:schemeClr val="tx2"/>
                </a:solidFill>
              </a:rPr>
              <a:t>Functions:</a:t>
            </a:r>
          </a:p>
          <a:p>
            <a:r>
              <a:rPr dirty="0"/>
              <a:t> Combines CRM, marketing, sales, and service tools.</a:t>
            </a:r>
          </a:p>
          <a:p>
            <a:r>
              <a:rPr dirty="0"/>
              <a:t> Email automation and customer journey tracking.</a:t>
            </a:r>
          </a:p>
          <a:p>
            <a:r>
              <a:rPr dirty="0"/>
              <a:t> Visual dashboards and pipeline management.</a:t>
            </a:r>
          </a:p>
          <a:p>
            <a:endParaRPr dirty="0"/>
          </a:p>
          <a:p>
            <a:r>
              <a:rPr b="1" dirty="0">
                <a:solidFill>
                  <a:schemeClr val="tx2"/>
                </a:solidFill>
              </a:rPr>
              <a:t>Benefits:</a:t>
            </a:r>
          </a:p>
          <a:p>
            <a:r>
              <a:rPr dirty="0"/>
              <a:t> Free basic version, easy to use.</a:t>
            </a:r>
          </a:p>
          <a:p>
            <a:r>
              <a:rPr dirty="0"/>
              <a:t> Great for SMEs.</a:t>
            </a:r>
          </a:p>
          <a:p>
            <a:r>
              <a:rPr dirty="0"/>
              <a:t> Strong inbound marketing tools.</a:t>
            </a:r>
          </a:p>
          <a:p>
            <a:endParaRPr dirty="0"/>
          </a:p>
          <a:p>
            <a:r>
              <a:rPr b="1" dirty="0">
                <a:solidFill>
                  <a:schemeClr val="tx2"/>
                </a:solidFill>
              </a:rPr>
              <a:t>Limitations:</a:t>
            </a:r>
          </a:p>
          <a:p>
            <a:r>
              <a:rPr dirty="0"/>
              <a:t> Limited customization.</a:t>
            </a:r>
          </a:p>
          <a:p>
            <a:r>
              <a:rPr dirty="0"/>
              <a:t> Less suitable for large enterprises.</a:t>
            </a:r>
            <a:r>
              <a:rPr lang="en-GB" dirty="0"/>
              <a:t>                        </a:t>
            </a:r>
            <a:r>
              <a:rPr lang="en-GB" dirty="0" err="1"/>
              <a:t>Prymon</a:t>
            </a:r>
            <a:r>
              <a:rPr lang="en-GB" dirty="0"/>
              <a:t>-Ryś, E. (2023)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Dynamics 365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699000"/>
          </a:xfrm>
        </p:spPr>
        <p:txBody>
          <a:bodyPr>
            <a:normAutofit fontScale="70000" lnSpcReduction="20000"/>
          </a:bodyPr>
          <a:lstStyle/>
          <a:p>
            <a:r>
              <a:rPr b="1" dirty="0">
                <a:solidFill>
                  <a:schemeClr val="tx2"/>
                </a:solidFill>
              </a:rPr>
              <a:t>Functions:</a:t>
            </a:r>
          </a:p>
          <a:p>
            <a:r>
              <a:rPr dirty="0"/>
              <a:t> Combines CRM and ERP capabilities.</a:t>
            </a:r>
          </a:p>
          <a:p>
            <a:r>
              <a:rPr dirty="0"/>
              <a:t> Integrates with Office 365, Teams, and Power BI.</a:t>
            </a:r>
          </a:p>
          <a:p>
            <a:r>
              <a:rPr dirty="0"/>
              <a:t> AI-driven customer insights.</a:t>
            </a:r>
          </a:p>
          <a:p>
            <a:endParaRPr dirty="0"/>
          </a:p>
          <a:p>
            <a:r>
              <a:rPr b="1" dirty="0">
                <a:solidFill>
                  <a:schemeClr val="tx2"/>
                </a:solidFill>
              </a:rPr>
              <a:t>Benefits:</a:t>
            </a:r>
          </a:p>
          <a:p>
            <a:r>
              <a:rPr dirty="0"/>
              <a:t> Excellent Microsoft integration.</a:t>
            </a:r>
          </a:p>
          <a:p>
            <a:r>
              <a:rPr dirty="0"/>
              <a:t> Secure and flexible deployment.</a:t>
            </a:r>
          </a:p>
          <a:p>
            <a:r>
              <a:rPr dirty="0"/>
              <a:t> Strong analytics and automation.</a:t>
            </a:r>
          </a:p>
          <a:p>
            <a:endParaRPr dirty="0"/>
          </a:p>
          <a:p>
            <a:r>
              <a:rPr b="1" dirty="0">
                <a:solidFill>
                  <a:schemeClr val="tx2"/>
                </a:solidFill>
              </a:rPr>
              <a:t>Limitations:</a:t>
            </a:r>
          </a:p>
          <a:p>
            <a:r>
              <a:rPr dirty="0"/>
              <a:t> Time-consuming setup.</a:t>
            </a:r>
          </a:p>
          <a:p>
            <a:r>
              <a:rPr dirty="0"/>
              <a:t> Less intuitive interface.</a:t>
            </a:r>
            <a:r>
              <a:rPr lang="en-GB" dirty="0"/>
              <a:t>                                            </a:t>
            </a:r>
            <a:r>
              <a:rPr lang="en-GB" dirty="0" err="1"/>
              <a:t>Luszczak</a:t>
            </a:r>
            <a:r>
              <a:rPr lang="en-GB" dirty="0"/>
              <a:t>, A. (2023)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CRM Systems Comparison – Salesforce, HubSpot &amp; Microsoft Dynamics 365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981200" y="1645920"/>
          <a:ext cx="8229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>
                        <a:defRPr b="1"/>
                      </a:pPr>
                      <a: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b="1"/>
                      </a:pPr>
                      <a:r>
                        <a:t>Salesforce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b="1"/>
                      </a:pPr>
                      <a:r>
                        <a:t>HubSpot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b="1"/>
                      </a:pPr>
                      <a:r>
                        <a:t>Microsoft Dynamics 365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Ease of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Excellent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Customization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Excellent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Limited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Integration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Very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Excellent (Microsoft)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Expensive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Freemium / Affordable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Moderate to 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t>Best 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Large Enterprises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t>SMEs / Startups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dirty="0"/>
                        <a:t>Microsoft-based Businesses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981200" y="5049521"/>
            <a:ext cx="8384668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dirty="0">
                <a:solidFill>
                  <a:prstClr val="black"/>
                </a:solidFill>
                <a:latin typeface="Calibri"/>
              </a:rPr>
              <a:t>Conclusion:</a:t>
            </a:r>
          </a:p>
          <a:p>
            <a:pPr>
              <a:defRPr/>
            </a:pPr>
            <a:r>
              <a:rPr dirty="0">
                <a:solidFill>
                  <a:prstClr val="black"/>
                </a:solidFill>
                <a:latin typeface="Calibri"/>
              </a:rPr>
              <a:t>• Salesforce – Best for enterprise scalability and customization.</a:t>
            </a:r>
          </a:p>
          <a:p>
            <a:pPr>
              <a:defRPr/>
            </a:pPr>
            <a:r>
              <a:rPr dirty="0">
                <a:solidFill>
                  <a:prstClr val="black"/>
                </a:solidFill>
                <a:latin typeface="Calibri"/>
              </a:rPr>
              <a:t>• HubSpot – Ideal for ease of use and marketing integration.</a:t>
            </a:r>
          </a:p>
          <a:p>
            <a:pPr>
              <a:defRPr/>
            </a:pPr>
            <a:r>
              <a:rPr dirty="0">
                <a:solidFill>
                  <a:prstClr val="black"/>
                </a:solidFill>
                <a:latin typeface="Calibri"/>
              </a:rPr>
              <a:t>• Dynamics 365 – Perfect for Microsoft-based organizations needing unified CRM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 </a:t>
            </a:r>
            <a:r>
              <a:rPr dirty="0">
                <a:solidFill>
                  <a:prstClr val="black"/>
                </a:solidFill>
                <a:latin typeface="Calibri"/>
              </a:rPr>
              <a:t>tools.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9EF8-E4AE-9087-607E-7CDB21D70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3C49C-A36C-72B7-D9F0-504C0FA35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1100"/>
            </a:pPr>
            <a:r>
              <a:rPr lang="en-GB" dirty="0"/>
              <a:t>Harrigan, P., Miles, M., Fang, Y. &amp; Roy, S. (2020). The role of social media in CRM: A study of B2B brands. Journal of Business Research, 117, pp.381–394.  </a:t>
            </a:r>
            <a:r>
              <a:rPr lang="en-GB" dirty="0">
                <a:hlinkClick r:id="rId2"/>
              </a:rPr>
              <a:t>https://www.sciencedirect.com/science/article/pii/S0148296320300380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/>
              <a:t>Trainor, K., Andzulis, J., Rapp, A. &amp; Agnihotri, R. (2014). Social media technology usage and CRM capabilities. Journal of Business Research, 67, pp.1201–1208.  </a:t>
            </a:r>
            <a:r>
              <a:rPr lang="en-GB" dirty="0">
                <a:hlinkClick r:id="rId3"/>
              </a:rPr>
              <a:t>https://www.sciencedirect.com/science/article/pii/S0148296313003831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/>
              <a:t>Awa, H.O., </a:t>
            </a:r>
            <a:r>
              <a:rPr lang="en-GB" dirty="0" err="1"/>
              <a:t>Ojiabo</a:t>
            </a:r>
            <a:r>
              <a:rPr lang="en-GB" dirty="0"/>
              <a:t>, O.U. &amp; Emecheta, B.C. (2015). Integrating TAM, TPB and TOE for CRM adoption in SMEs. Journal of Small Business and Enterprise Development, 22(3), pp.626–651.  </a:t>
            </a:r>
            <a:r>
              <a:rPr lang="en-GB" dirty="0">
                <a:hlinkClick r:id="rId4"/>
              </a:rPr>
              <a:t>https://www.emerald.com/insight/content/doi/10.1108/JSBED-12-2013-0172/full/html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 err="1"/>
              <a:t>Prymon</a:t>
            </a:r>
            <a:r>
              <a:rPr lang="en-GB" dirty="0"/>
              <a:t>-Ryś, E. (2023). Evaluation of HubSpot CRM. Marketing of Scientific and Research Organisations, 49(3), pp.123–140.  </a:t>
            </a:r>
            <a:r>
              <a:rPr lang="en-GB" dirty="0">
                <a:hlinkClick r:id="rId5"/>
              </a:rPr>
              <a:t>https://minib.pl/en/implementation-and-evaluation-of-a-selected-crm-tool-hubspot/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/>
              <a:t>Sanodia, G. (2022). The Role of Salesforce CRM in Enhancing Customer Support. Turkish Journal of Computer and Mathematics Education, 13(1), pp.536–550.  </a:t>
            </a:r>
            <a:r>
              <a:rPr lang="en-GB" dirty="0">
                <a:hlinkClick r:id="rId6"/>
              </a:rPr>
              <a:t>https://turcomat.org/index.php/turkbilmat/article/view/14753/11306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 err="1"/>
              <a:t>Luszczak</a:t>
            </a:r>
            <a:r>
              <a:rPr lang="en-GB" dirty="0"/>
              <a:t>, A. (2023). Understanding Microsoft Dynamics 365 CRM. In: Microsoft Dynamics 365 for Finance and Operations. Springer.  </a:t>
            </a:r>
            <a:r>
              <a:rPr lang="en-GB" dirty="0">
                <a:hlinkClick r:id="rId7"/>
              </a:rPr>
              <a:t>https://link.springer.com/book/10.1007/978-3-658-40453-6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/>
              <a:t>Payne, A. &amp; Frow, P. (2017). Relationship marketing and CRM: past, present and future. Journal of Service Management, 28(1), pp.2–21.  </a:t>
            </a:r>
            <a:r>
              <a:rPr lang="en-GB" dirty="0">
                <a:hlinkClick r:id="rId8"/>
              </a:rPr>
              <a:t>https://www.emerald.com/insight/content/doi/10.1108/JOSM-11-2016-0309/full/html</a:t>
            </a:r>
            <a:endParaRPr lang="en-GB" dirty="0"/>
          </a:p>
          <a:p>
            <a:pPr>
              <a:defRPr sz="1100"/>
            </a:pPr>
            <a:endParaRPr lang="en-GB" dirty="0"/>
          </a:p>
          <a:p>
            <a:pPr>
              <a:defRPr sz="1100"/>
            </a:pPr>
            <a:r>
              <a:rPr lang="en-GB" dirty="0" err="1"/>
              <a:t>Rababah</a:t>
            </a:r>
            <a:r>
              <a:rPr lang="en-GB" dirty="0"/>
              <a:t>, K. &amp; Mohd, H. (2023). CRM implementation success factors: A systematic review. Journal of Information Systems and Technology Management, 20(1), pp.1–20.  </a:t>
            </a:r>
            <a:r>
              <a:rPr lang="en-GB" dirty="0">
                <a:hlinkClick r:id="rId9"/>
              </a:rPr>
              <a:t>https://www.jistem.tecsi.org/index.php/jistem/article/view/1513/1020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77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98563-E949-9E4A-B264-768CB8460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989773"/>
            <a:ext cx="8637073" cy="2541431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Helvetica Neue" panose="02000503000000020004" pitchFamily="2" charset="0"/>
              </a:rPr>
              <a:t>ethical considerations</a:t>
            </a:r>
            <a:br>
              <a:rPr lang="en-GB" sz="2800" dirty="0">
                <a:effectLst/>
                <a:latin typeface="Helvetica Neue" panose="02000503000000020004" pitchFamily="2" charset="0"/>
              </a:rPr>
            </a:br>
            <a:br>
              <a:rPr lang="en-GB" sz="2800" dirty="0">
                <a:effectLst/>
                <a:latin typeface="Helvetica Neue" panose="02000503000000020004" pitchFamily="2" charset="0"/>
              </a:rPr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977384-6514-A645-90FD-D4A91A443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9" y="3531203"/>
            <a:ext cx="8998366" cy="1941341"/>
          </a:xfrm>
        </p:spPr>
        <p:txBody>
          <a:bodyPr>
            <a:normAutofit/>
          </a:bodyPr>
          <a:lstStyle/>
          <a:p>
            <a:r>
              <a:rPr lang="en-US" dirty="0"/>
              <a:t>Ericson Nanque</a:t>
            </a:r>
          </a:p>
          <a:p>
            <a:r>
              <a:rPr lang="en-US" dirty="0"/>
              <a:t>ID: 2223493</a:t>
            </a:r>
          </a:p>
          <a:p>
            <a:r>
              <a:rPr lang="en-US" dirty="0"/>
              <a:t>LCLM5004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965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B8499-8BF2-C84F-ABCC-CBE0E2889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652119"/>
            <a:ext cx="9603275" cy="1049235"/>
          </a:xfrm>
        </p:spPr>
        <p:txBody>
          <a:bodyPr>
            <a:noAutofit/>
          </a:bodyPr>
          <a:lstStyle/>
          <a:p>
            <a:r>
              <a:rPr lang="en-GB" sz="2800" dirty="0">
                <a:effectLst/>
                <a:latin typeface="Helvetica Neue" panose="02000503000000020004" pitchFamily="2" charset="0"/>
              </a:rPr>
              <a:t>data privacy</a:t>
            </a:r>
            <a:br>
              <a:rPr lang="en-GB" sz="2800" dirty="0">
                <a:effectLst/>
                <a:latin typeface="Helvetica Neue" panose="02000503000000020004" pitchFamily="2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AADD-B5EE-394F-800C-57EB86E7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Nowadays our enterprises works with more sensitive data than before due to the adoption of AI agents, data intensive applications and increasingly distributed architectures.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The risk are high, and each interaction can give a potential vulnerability. The perimeter-based security models are getting outdated. There are too many breach risks not only because of attackers, but by integration sprawl and system complexity. Rapid growth without a cohesive strategy.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How CRM will adapt and emerge in the future? </a:t>
            </a:r>
          </a:p>
          <a:p>
            <a:pPr marL="0" indent="0">
              <a:buNone/>
            </a:pPr>
            <a:r>
              <a:rPr lang="en-GB" dirty="0">
                <a:effectLst/>
                <a:latin typeface="Helvetica Neue" panose="02000503000000020004" pitchFamily="2" charset="0"/>
              </a:rPr>
              <a:t>With Social media, business relationship can be taking to a new level, with more personalised and intimate and fair data treatment. Companies must keep an eye on their CRM system depending on the business situation (Santos, 2025).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23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CF93F-A8B2-1A43-92B1-C7838E5DC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effectLst/>
                <a:latin typeface="Helvetica Neue" panose="02000503000000020004" pitchFamily="2" charset="0"/>
              </a:rPr>
              <a:t>AI decision-making and ethical concerns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EF26-4FB8-A347-930D-2D33AEAD89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With the advance of the technology, companies are implementing artificial intelligence in their workplace. This brings new benefits such as cost reduction, improve accuracy and increase efficiency. 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AI can provide a valuable insight and data but is up to management to make decisions and take action according to the data. The company must balance the use of AI and maintain a human touch in monitoring practices ( </a:t>
            </a:r>
            <a:r>
              <a:rPr lang="en-GB" i="0" dirty="0">
                <a:solidFill>
                  <a:srgbClr val="2F2F2F"/>
                </a:solidFill>
                <a:effectLst/>
                <a:latin typeface="brother-1816"/>
              </a:rPr>
              <a:t>Sutherland, 2024).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AI also brings some disadvantages such as </a:t>
            </a:r>
            <a:r>
              <a:rPr lang="en-GB" b="1" dirty="0">
                <a:effectLst/>
                <a:latin typeface="Helvetica Neue" panose="02000503000000020004" pitchFamily="2" charset="0"/>
              </a:rPr>
              <a:t>Lack of privacy</a:t>
            </a:r>
            <a:r>
              <a:rPr lang="en-GB" dirty="0">
                <a:effectLst/>
                <a:latin typeface="Helvetica Neue" panose="02000503000000020004" pitchFamily="2" charset="0"/>
              </a:rPr>
              <a:t>, </a:t>
            </a:r>
            <a:r>
              <a:rPr lang="en-GB" b="1" dirty="0">
                <a:effectLst/>
                <a:latin typeface="Helvetica Neue" panose="02000503000000020004" pitchFamily="2" charset="0"/>
              </a:rPr>
              <a:t>Lack of transparency</a:t>
            </a:r>
            <a:r>
              <a:rPr lang="en-GB" b="1" dirty="0">
                <a:latin typeface="Helvetica Neue" panose="02000503000000020004" pitchFamily="2" charset="0"/>
              </a:rPr>
              <a:t> </a:t>
            </a:r>
            <a:r>
              <a:rPr lang="en-GB" dirty="0">
                <a:latin typeface="Helvetica Neue" panose="02000503000000020004" pitchFamily="2" charset="0"/>
              </a:rPr>
              <a:t>if not used correctly.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5112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C0C57-78D5-2B45-93C5-EB4178078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Employee monitoring 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4DF68-BBD8-D248-BF4A-AA3254FCF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Monitoring employers can help the company prevent many problems. The use of different methods can reduce incidence of malpractice or misconduct at work.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 The monitoring process need to be done properly so the employers don’t feel any type for discomfort. 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The company must ensure that the monitoring process does not break worker rights and privacy and must follow UK data protection rules, including UK GPDR.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 The company must let the employers know which type of monitoring system are being used. </a:t>
            </a:r>
            <a:endParaRPr lang="en-GB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Helvetica Neue" panose="02000503000000020004" pitchFamily="2" charset="0"/>
              </a:rPr>
              <a:t>Examples: </a:t>
            </a:r>
            <a:r>
              <a:rPr lang="en-GB" dirty="0">
                <a:effectLst/>
                <a:latin typeface="Helvetica Neue" panose="02000503000000020004" pitchFamily="2" charset="0"/>
              </a:rPr>
              <a:t>CCTV, </a:t>
            </a:r>
            <a:r>
              <a:rPr lang="en-GB" dirty="0">
                <a:solidFill>
                  <a:srgbClr val="0A0A0A"/>
                </a:solidFill>
                <a:latin typeface="Google Sans"/>
              </a:rPr>
              <a:t>C</a:t>
            </a:r>
            <a:r>
              <a:rPr lang="en-GB" i="0" dirty="0">
                <a:solidFill>
                  <a:srgbClr val="0A0A0A"/>
                </a:solidFill>
                <a:effectLst/>
                <a:latin typeface="Google Sans"/>
              </a:rPr>
              <a:t>ommunication monitoring, Time tracking.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56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C1D2-7296-EC49-BD81-C9681E527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80586-5117-3749-841E-C8EB87FF0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978421" cy="4037749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Laudon, K. And Laudon, J. MANAGEMENT INFORMATION SYSTEMS, Managing the digital firm. Twelfth Edition.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LEGALVISON. (2024) USING AI IN EMPLOYEE MONITORING IN THE UK.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2"/>
              </a:rPr>
              <a:t>https://legalvision.co.uk/employment/pros-and-cons-to-using-ai-in-employee-monitoring/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7 November 2025).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AVIDSONMORRIS. (2025) MONITORING EMPLOYEES: GUIDE FOR UK EMPLOYERS,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"/>
              </a:rPr>
              <a:t>https://www.davidsonmorris.com/monitoring-employees/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4 November 2025).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THE PRIVACY COMPLIANCE HUB. (2021) FIVE REASONS WHY FINTECHS NEED TO PRIORITISE PRIVACY,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4"/>
              </a:rPr>
              <a:t>https://www.privacycompliancehub.com/gdpr-resources/five-reasons-why-fintechs-need-to-prioritise-privacy/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SCRIBBR. (2022) ETHICAL CONSIDERATIONS IN RESEARCH/ TYPES AND EXAMPLES,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5"/>
              </a:rPr>
              <a:t>https://www.scribbr.co.uk/research-methods/ethical-considerations/</a:t>
            </a:r>
            <a:r>
              <a:rPr lang="en-GB" dirty="0">
                <a:effectLst/>
                <a:latin typeface="Helvetica Neue" panose="02000503000000020004" pitchFamily="2" charset="0"/>
              </a:rPr>
              <a:t> ( Accessed 5 November 2025).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EUROFOUND (2024) EMPLOYEE MONITORING: A MOVING TARGET FOR REGULATION,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6"/>
              </a:rPr>
              <a:t>https://www.eurofound.europa.eu/en/publications/all/employee-monitoring-moving-target-regulation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CIPD (2020) EMPLOYEE MONITORING: WHATS ACCEPTABLE, AVAILABLE AT: </a:t>
            </a: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  <a:hlinkClick r:id="rId7"/>
              </a:rPr>
              <a:t>https://www.cipd.org/uk/views-and-insights/thought-leadership/the-world-of-work/employee-monitoring/</a:t>
            </a: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(Accessed 5 November 2025).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READERS DIGEST, Saltzman, M. (2025) YOUR BOSS HAS A NEW WAY OF SPYING ON YOU-AND YOU’RE NOT GOING TO BE HAPPY ABOUT IT.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8"/>
              </a:rPr>
              <a:t>https://www.rd.com/article/tool-for-boss-spying-on-you/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</a:p>
          <a:p>
            <a:endParaRPr lang="en-GB" i="0" dirty="0">
              <a:effectLst/>
              <a:latin typeface="brother-1816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630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title"/>
          </p:nvPr>
        </p:nvSpPr>
        <p:spPr>
          <a:xfrm>
            <a:off x="366867" y="1279033"/>
            <a:ext cx="5078000" cy="4836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/>
          <a:p>
            <a:r>
              <a:rPr lang="en-GB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REAL WORLD APPLICATION OF BUSINESS INFORMATION SYSTEMS</a:t>
            </a:r>
            <a:endParaRPr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5140433" y="5956668"/>
            <a:ext cx="6760800" cy="6155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buClr>
                <a:srgbClr val="000000"/>
              </a:buClr>
            </a:pPr>
            <a:r>
              <a:rPr lang="en-GB" sz="24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Name: Ricardo Fino    Student Nº: 2333039</a:t>
            </a:r>
            <a:endParaRPr sz="2400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/>
        </p:nvSpPr>
        <p:spPr>
          <a:xfrm>
            <a:off x="219333" y="268001"/>
            <a:ext cx="8672800" cy="6975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buClr>
                <a:srgbClr val="000000"/>
              </a:buClr>
            </a:pPr>
            <a:r>
              <a:rPr lang="en-GB" sz="29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Integrating Salesforce CRM at McDonald’s</a:t>
            </a:r>
            <a:endParaRPr sz="3867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7" name="Google Shape;67;p15"/>
          <p:cNvSpPr txBox="1"/>
          <p:nvPr/>
        </p:nvSpPr>
        <p:spPr>
          <a:xfrm>
            <a:off x="146167" y="1270134"/>
            <a:ext cx="5871200" cy="53194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609585" indent="-440256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1600"/>
              <a:buFont typeface="Merriweather"/>
              <a:buChar char="❏"/>
            </a:pP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adopted Salesforce CRM to unify global customer data and streamline marketing communications </a:t>
            </a:r>
            <a:r>
              <a:rPr lang="en-GB" sz="17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2018)</a:t>
            </a: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733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440256" defTabSz="1219170">
              <a:lnSpc>
                <a:spcPct val="115000"/>
              </a:lnSpc>
              <a:buClr>
                <a:srgbClr val="FFFFFF"/>
              </a:buClr>
              <a:buSzPts val="1600"/>
              <a:buFont typeface="Merriweather"/>
              <a:buChar char="❏"/>
            </a:pP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Objective: Provide personalized customer experiences through mobile apps, loyalty programs, and digital ordering</a:t>
            </a:r>
            <a:r>
              <a:rPr lang="en-GB" sz="17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(Customer Experience Dive, 2024; QSR Magazine, 2021)</a:t>
            </a: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733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440256" defTabSz="1219170">
              <a:lnSpc>
                <a:spcPct val="115000"/>
              </a:lnSpc>
              <a:buClr>
                <a:srgbClr val="FFFFFF"/>
              </a:buClr>
              <a:buSzPts val="1600"/>
              <a:buFont typeface="Merriweather"/>
              <a:buChar char="❏"/>
            </a:pP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helps track customer behavior, manage campaigns, and deliver data-driven insights to franchise managers </a:t>
            </a:r>
            <a:r>
              <a:rPr lang="en-GB" sz="17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2020; Goi, 2021)</a:t>
            </a: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733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440256" defTabSz="1219170">
              <a:lnSpc>
                <a:spcPct val="115000"/>
              </a:lnSpc>
              <a:buClr>
                <a:srgbClr val="FFFFFF"/>
              </a:buClr>
              <a:buSzPts val="1600"/>
              <a:buFont typeface="Merriweather"/>
              <a:buChar char="❏"/>
            </a:pP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Integration with mobile apps and POS systems enables real-time feedback collection and targeted promotions </a:t>
            </a:r>
            <a:r>
              <a:rPr lang="en-GB" sz="17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(Computerworld, n.d.; Kee et al., 2024; Eisyami et al., 2022)</a:t>
            </a:r>
            <a:r>
              <a:rPr lang="en-GB" sz="17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2133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spcBef>
                <a:spcPts val="1600"/>
              </a:spcBef>
              <a:buClr>
                <a:srgbClr val="000000"/>
              </a:buClr>
            </a:pPr>
            <a:endParaRPr sz="2400" kern="0">
              <a:solidFill>
                <a:srgbClr val="595959"/>
              </a:solidFill>
              <a:latin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/>
        </p:nvSpPr>
        <p:spPr>
          <a:xfrm>
            <a:off x="85267" y="839500"/>
            <a:ext cx="7016400" cy="77696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lnSpc>
                <a:spcPct val="115000"/>
              </a:lnSpc>
              <a:spcBef>
                <a:spcPts val="1867"/>
              </a:spcBef>
              <a:buClr>
                <a:srgbClr val="000000"/>
              </a:buClr>
            </a:pPr>
            <a:r>
              <a:rPr lang="en-GB" sz="1467" b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Challenges</a:t>
            </a:r>
            <a:endParaRPr sz="1467" b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Data privacy and GDPR compliance across global operations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(Goi, 2021).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Integrating data from multiple franchise systems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(Computerworld, n.d.).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Ensuring staff adoption and consistent data entry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(Kee et al., 2024).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lnSpc>
                <a:spcPct val="115000"/>
              </a:lnSpc>
              <a:spcBef>
                <a:spcPts val="1867"/>
              </a:spcBef>
              <a:buClr>
                <a:srgbClr val="000000"/>
              </a:buClr>
            </a:pPr>
            <a:r>
              <a:rPr lang="en-GB" sz="1467" b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Solutions</a:t>
            </a:r>
            <a:endParaRPr sz="1467" b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data encryption and access control for compliance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Cloud-based architecture enabling global scalability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2020)</a:t>
            </a: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200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Continuous staff training and centralized dashboards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(Eisyami et al., 2022; Kee et al., 2024).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lnSpc>
                <a:spcPct val="115000"/>
              </a:lnSpc>
              <a:spcBef>
                <a:spcPts val="1867"/>
              </a:spcBef>
              <a:buClr>
                <a:srgbClr val="000000"/>
              </a:buClr>
            </a:pPr>
            <a:r>
              <a:rPr lang="en-GB" sz="1467" b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Ethical Issues</a:t>
            </a:r>
            <a:endParaRPr sz="1467" b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Responsible data collection and transparency with customers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(Goi, 2021).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Balancing personalization with privacy rights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(Customer Experience Dive, 2024).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Avoiding bias in automated marketing decisions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(QSR Magazine, 2021).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lnSpc>
                <a:spcPct val="115000"/>
              </a:lnSpc>
              <a:spcBef>
                <a:spcPts val="1867"/>
              </a:spcBef>
              <a:buClr>
                <a:srgbClr val="000000"/>
              </a:buClr>
            </a:pPr>
            <a:r>
              <a:rPr lang="en-GB" sz="1467" b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Business Impact</a:t>
            </a:r>
            <a:endParaRPr sz="1467" b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Improved customer loyalty and repeat purchases through personalized marketing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(Eisyami et al., 2022; Customer Experience Dive, 2024).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Enhanced decision-making with real-time analytics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0990" defTabSz="1219170">
              <a:lnSpc>
                <a:spcPct val="115000"/>
              </a:lnSpc>
              <a:buClr>
                <a:srgbClr val="FFFFFF"/>
              </a:buClr>
              <a:buSzPts val="900"/>
              <a:buFont typeface="Arial"/>
              <a:buChar char="●"/>
            </a:pPr>
            <a:r>
              <a:rPr lang="en-GB" sz="12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Increased operational efficiency across global franchises </a:t>
            </a:r>
            <a:r>
              <a:rPr lang="en-GB" sz="1200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2018; Kee et al., 2024).</a:t>
            </a:r>
            <a:endParaRPr sz="1200" i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defTabSz="121917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</a:pPr>
            <a:endParaRPr sz="1467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507987" marR="507987" defTabSz="121917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ts val="1100"/>
            </a:pPr>
            <a:endParaRPr sz="1467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spcBef>
                <a:spcPts val="1600"/>
              </a:spcBef>
              <a:buClr>
                <a:srgbClr val="000000"/>
              </a:buClr>
            </a:pPr>
            <a:endParaRPr sz="2400" kern="0">
              <a:solidFill>
                <a:srgbClr val="595959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3" name="Google Shape;73;p16"/>
          <p:cNvSpPr txBox="1"/>
          <p:nvPr/>
        </p:nvSpPr>
        <p:spPr>
          <a:xfrm>
            <a:off x="304533" y="182701"/>
            <a:ext cx="10012800" cy="6566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buClr>
                <a:srgbClr val="000000"/>
              </a:buClr>
            </a:pPr>
            <a:r>
              <a:rPr lang="en-GB" sz="2667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CRM in Practice: Key Challenges, Solutions &amp; Outcomes</a:t>
            </a:r>
            <a:endParaRPr sz="3600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4" name="Google Shape;74;p16"/>
          <p:cNvSpPr txBox="1"/>
          <p:nvPr/>
        </p:nvSpPr>
        <p:spPr>
          <a:xfrm>
            <a:off x="6358533" y="778600"/>
            <a:ext cx="3910000" cy="25130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lnSpc>
                <a:spcPct val="115000"/>
              </a:lnSpc>
              <a:spcBef>
                <a:spcPts val="1600"/>
              </a:spcBef>
              <a:buClr>
                <a:srgbClr val="000000"/>
              </a:buClr>
              <a:buSzPts val="1100"/>
            </a:pPr>
            <a:r>
              <a:rPr lang="en-GB" sz="1333" b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Key Takeaway:</a:t>
            </a:r>
            <a:endParaRPr sz="1333" b="1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507987" marR="507987" defTabSz="121917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000000"/>
              </a:buClr>
              <a:buSzPts val="1100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“CRM systems like Salesforce are not just about storing data — they transform it into actionable insights that drive customer satisfaction and business growth.”</a:t>
            </a:r>
            <a:endParaRPr sz="2267" kern="0">
              <a:solidFill>
                <a:srgbClr val="595959"/>
              </a:solidFill>
              <a:latin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80000"/>
          </a:srgbClr>
        </a:solidFill>
        <a:effectLst/>
      </p:bgPr>
    </p:bg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/>
        </p:nvSpPr>
        <p:spPr>
          <a:xfrm>
            <a:off x="267967" y="1298400"/>
            <a:ext cx="11547600" cy="53437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609585" indent="-389457" defTabSz="1219170">
              <a:lnSpc>
                <a:spcPct val="115000"/>
              </a:lnSpc>
              <a:spcBef>
                <a:spcPts val="1600"/>
              </a:spcBef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Computerworld. (n.d.).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Why McDonald’s CRM effort won’t work.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Computerworld.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https://www.computerworld.com/article/1663196/why-mcdonalds-crm-effort-wont-work.html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Customer Experience Dive. (2024, May 2).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credits speed, personalization for high satisfaction.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Customer Experience Dive.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https://www.customerexperiencedive.com/news/mcdonalds-customer-satisfaction-service-personalization-q1/715046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Eisyami, S., Nadiah, S., Zahrah, S., Chee Kee, S., &amp; Singhal, I. (2022). A case study of consumer satisfaction that leads to loyalty towards McDonald’s.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International Journal of Tourism and Hospitality in Asia Pacific, 6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(3), 45–54.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https://www.ejournal.aibpmjournals.com/index.php/IJTHAP/article/view/1584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Goi, C. L. (2021). The dark side of customer analytics: The ethics of retailing.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Asian Journal of Business Ethics, 10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(2), 411–423.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https://www.researchgate.net/publication/356108353_The_dark_side_of_customer_analytics_the_ethics_of_retailing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Kee, D. M. H., Ho, S. L., Ho, Y. S., Lee, T. W., Ma, H. Y., &amp; Yin, Y. (2024). Critical success factors in the fast-food industry: A case of McDonald’s.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International Journal of Tourism and Hospitality in Asia Pacific, 7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(1), 1–12.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https://www.ejournal.aibpmjournals.com/index.php/IJTHAP/article/view/1061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QSR Magazine. (2021, December 21).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sells personalization platform Dynamic Yield to Mastercard.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QSR Magazine.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https://www.qsrmagazine.com/operations/fast-food/mcdonalds-sells-personalization-platform-dynamic-yield-mastercard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Rodriguez, M., &amp; Boyer, S. L. (2020). The impact of mobile customer relationship management (mCRM) on sales collaboration and sales performance.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Journal of Marketing Analytics, 8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(3), 137–148.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https://pmc.ncbi.nlm.nih.gov/articles/PMC7395579/</a:t>
            </a:r>
            <a:endParaRPr sz="1333" u="sng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marL="609585" indent="-389457" defTabSz="1219170">
              <a:lnSpc>
                <a:spcPct val="115000"/>
              </a:lnSpc>
              <a:buClr>
                <a:srgbClr val="FFFFFF"/>
              </a:buClr>
              <a:buSzPts val="1000"/>
              <a:buFont typeface="Merriweather"/>
              <a:buAutoNum type="arabicPeriod"/>
            </a:pP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Salesforce. (2018, April 16).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to power personalized customer engagement for Arcos Dorados (McDonald’s largest independent franchisee).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i="1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Newsroom.</a:t>
            </a:r>
            <a:r>
              <a:rPr lang="en-GB" sz="1333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333" u="sng" kern="0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https://www.salesforce.com/news/press-releases/2018/04/16/salesforce-to-power-personalized-customer-engagement-for-arcos-dorados</a:t>
            </a:r>
            <a:endParaRPr sz="1333" kern="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defTabSz="1219170">
              <a:spcBef>
                <a:spcPts val="1600"/>
              </a:spcBef>
              <a:buClr>
                <a:srgbClr val="000000"/>
              </a:buClr>
            </a:pPr>
            <a:endParaRPr sz="1333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267967" y="243601"/>
            <a:ext cx="7016400" cy="6770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defTabSz="1219170">
              <a:buClr>
                <a:srgbClr val="000000"/>
              </a:buClr>
            </a:pPr>
            <a:r>
              <a:rPr lang="en-GB" sz="2800" kern="0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REFERENCES:</a:t>
            </a:r>
            <a:endParaRPr sz="2800" kern="0">
              <a:solidFill>
                <a:srgbClr val="FFFFFF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6218</TotalTime>
  <Words>2865</Words>
  <Application>Microsoft Office PowerPoint</Application>
  <PresentationFormat>Widescreen</PresentationFormat>
  <Paragraphs>240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37" baseType="lpstr">
      <vt:lpstr>Aptos</vt:lpstr>
      <vt:lpstr>Arial</vt:lpstr>
      <vt:lpstr>brother-1816</vt:lpstr>
      <vt:lpstr>Calibri</vt:lpstr>
      <vt:lpstr>Corbel</vt:lpstr>
      <vt:lpstr>Gill Sans MT</vt:lpstr>
      <vt:lpstr>Google Sans</vt:lpstr>
      <vt:lpstr>Helvetica Neue</vt:lpstr>
      <vt:lpstr>Merriweather</vt:lpstr>
      <vt:lpstr>Wingdings 2</vt:lpstr>
      <vt:lpstr>Frame</vt:lpstr>
      <vt:lpstr>Office Theme</vt:lpstr>
      <vt:lpstr>Gallery</vt:lpstr>
      <vt:lpstr>Simple Light</vt:lpstr>
      <vt:lpstr>Introduce Information Systems</vt:lpstr>
      <vt:lpstr>Information Systems</vt:lpstr>
      <vt:lpstr>Role of CRM Systems in Business Operations</vt:lpstr>
      <vt:lpstr>                               Salesforce CRM</vt:lpstr>
      <vt:lpstr>                              HubSpot CRM</vt:lpstr>
      <vt:lpstr>                   Microsoft Dynamics 365</vt:lpstr>
      <vt:lpstr>                                  References</vt:lpstr>
      <vt:lpstr>Managing Business Information </vt:lpstr>
      <vt:lpstr>CRM Information Systems Overview</vt:lpstr>
      <vt:lpstr>Salesforce CRM</vt:lpstr>
      <vt:lpstr>HubSpot CRM</vt:lpstr>
      <vt:lpstr>Microsoft Dynamics 365</vt:lpstr>
      <vt:lpstr>CRM Systems Comparison – Salesforce, HubSpot &amp; Microsoft Dynamics 365</vt:lpstr>
      <vt:lpstr>References</vt:lpstr>
      <vt:lpstr>ethical considerations  </vt:lpstr>
      <vt:lpstr>data privacy </vt:lpstr>
      <vt:lpstr>AI decision-making and ethical concerns</vt:lpstr>
      <vt:lpstr>Employee monitoring  </vt:lpstr>
      <vt:lpstr>references</vt:lpstr>
      <vt:lpstr>REAL WORLD APPLICATION OF BUSINESS INFORMATION SYSTEMS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Willian Mauricio</dc:creator>
  <cp:lastModifiedBy>Joao Pedro Dos Santos Cigarrilha Fino (2333038)</cp:lastModifiedBy>
  <cp:revision>9</cp:revision>
  <dcterms:created xsi:type="dcterms:W3CDTF">2025-11-07T09:43:34Z</dcterms:created>
  <dcterms:modified xsi:type="dcterms:W3CDTF">2025-11-14T09:55:59Z</dcterms:modified>
</cp:coreProperties>
</file>