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13"/>
  </p:notesMasterIdLst>
  <p:sldIdLst>
    <p:sldId id="257" r:id="rId3"/>
    <p:sldId id="258" r:id="rId4"/>
    <p:sldId id="259" r:id="rId5"/>
    <p:sldId id="260" r:id="rId6"/>
    <p:sldId id="261" r:id="rId7"/>
    <p:sldId id="262" r:id="rId8"/>
    <p:sldId id="263" r:id="rId9"/>
    <p:sldId id="264" r:id="rId10"/>
    <p:sldId id="265" r:id="rId11"/>
    <p:sldId id="266"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7" d="100"/>
          <a:sy n="87" d="100"/>
        </p:scale>
        <p:origin x="1092"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notesMaster" Target="notesMasters/notesMaster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viewProps" Target="view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A1D2A4E-D716-4191-BB97-5F47D4F63495}" type="datetimeFigureOut">
              <a:rPr lang="en-GB" smtClean="0"/>
              <a:t>15/11/2016</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F3A09C0-5AC9-49BC-95DA-DAB4630574BA}" type="slidenum">
              <a:rPr lang="en-GB" smtClean="0"/>
              <a:t>‹#›</a:t>
            </a:fld>
            <a:endParaRPr lang="en-GB"/>
          </a:p>
        </p:txBody>
      </p:sp>
    </p:spTree>
    <p:extLst>
      <p:ext uri="{BB962C8B-B14F-4D97-AF65-F5344CB8AC3E}">
        <p14:creationId xmlns:p14="http://schemas.microsoft.com/office/powerpoint/2010/main" val="28980349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1</a:t>
            </a:fld>
            <a:endParaRPr lang="en-GB" dirty="0">
              <a:solidFill>
                <a:prstClr val="black"/>
              </a:solidFill>
            </a:endParaRPr>
          </a:p>
        </p:txBody>
      </p:sp>
    </p:spTree>
    <p:extLst>
      <p:ext uri="{BB962C8B-B14F-4D97-AF65-F5344CB8AC3E}">
        <p14:creationId xmlns:p14="http://schemas.microsoft.com/office/powerpoint/2010/main" val="35729151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2</a:t>
            </a:fld>
            <a:endParaRPr lang="en-GB" dirty="0">
              <a:solidFill>
                <a:prstClr val="black"/>
              </a:solidFill>
            </a:endParaRPr>
          </a:p>
        </p:txBody>
      </p:sp>
    </p:spTree>
    <p:extLst>
      <p:ext uri="{BB962C8B-B14F-4D97-AF65-F5344CB8AC3E}">
        <p14:creationId xmlns:p14="http://schemas.microsoft.com/office/powerpoint/2010/main" val="35729151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3</a:t>
            </a:fld>
            <a:endParaRPr lang="en-GB" dirty="0">
              <a:solidFill>
                <a:prstClr val="black"/>
              </a:solidFill>
            </a:endParaRPr>
          </a:p>
        </p:txBody>
      </p:sp>
    </p:spTree>
    <p:extLst>
      <p:ext uri="{BB962C8B-B14F-4D97-AF65-F5344CB8AC3E}">
        <p14:creationId xmlns:p14="http://schemas.microsoft.com/office/powerpoint/2010/main" val="35729151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36868"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defRPr/>
            </a:pPr>
            <a:fld id="{C3523156-9D90-473F-85A6-3F7828DB67FE}" type="slidenum">
              <a:rPr lang="en-GB" altLang="en-US" smtClean="0">
                <a:solidFill>
                  <a:srgbClr val="000000"/>
                </a:solidFill>
              </a:rPr>
              <a:pPr>
                <a:defRPr/>
              </a:pPr>
              <a:t>4</a:t>
            </a:fld>
            <a:endParaRPr lang="en-GB" altLang="en-US" smtClean="0">
              <a:solidFill>
                <a:srgbClr val="000000"/>
              </a:solidFill>
            </a:endParaRPr>
          </a:p>
        </p:txBody>
      </p:sp>
    </p:spTree>
    <p:extLst>
      <p:ext uri="{BB962C8B-B14F-4D97-AF65-F5344CB8AC3E}">
        <p14:creationId xmlns:p14="http://schemas.microsoft.com/office/powerpoint/2010/main" val="13251644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36868"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defRPr/>
            </a:pPr>
            <a:fld id="{C3523156-9D90-473F-85A6-3F7828DB67FE}" type="slidenum">
              <a:rPr lang="en-GB" altLang="en-US" smtClean="0">
                <a:solidFill>
                  <a:srgbClr val="000000"/>
                </a:solidFill>
              </a:rPr>
              <a:pPr>
                <a:defRPr/>
              </a:pPr>
              <a:t>5</a:t>
            </a:fld>
            <a:endParaRPr lang="en-GB" altLang="en-US" smtClean="0">
              <a:solidFill>
                <a:srgbClr val="000000"/>
              </a:solidFill>
            </a:endParaRPr>
          </a:p>
        </p:txBody>
      </p:sp>
    </p:spTree>
    <p:extLst>
      <p:ext uri="{BB962C8B-B14F-4D97-AF65-F5344CB8AC3E}">
        <p14:creationId xmlns:p14="http://schemas.microsoft.com/office/powerpoint/2010/main" val="1188325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36868"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defRPr/>
            </a:pPr>
            <a:fld id="{C3523156-9D90-473F-85A6-3F7828DB67FE}" type="slidenum">
              <a:rPr lang="en-GB" altLang="en-US" smtClean="0">
                <a:solidFill>
                  <a:srgbClr val="000000"/>
                </a:solidFill>
              </a:rPr>
              <a:pPr>
                <a:defRPr/>
              </a:pPr>
              <a:t>6</a:t>
            </a:fld>
            <a:endParaRPr lang="en-GB" altLang="en-US" smtClean="0">
              <a:solidFill>
                <a:srgbClr val="000000"/>
              </a:solidFill>
            </a:endParaRPr>
          </a:p>
        </p:txBody>
      </p:sp>
    </p:spTree>
    <p:extLst>
      <p:ext uri="{BB962C8B-B14F-4D97-AF65-F5344CB8AC3E}">
        <p14:creationId xmlns:p14="http://schemas.microsoft.com/office/powerpoint/2010/main" val="41361559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36868"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defRPr/>
            </a:pPr>
            <a:fld id="{C3523156-9D90-473F-85A6-3F7828DB67FE}" type="slidenum">
              <a:rPr lang="en-GB" altLang="en-US" smtClean="0">
                <a:solidFill>
                  <a:srgbClr val="000000"/>
                </a:solidFill>
              </a:rPr>
              <a:pPr>
                <a:defRPr/>
              </a:pPr>
              <a:t>7</a:t>
            </a:fld>
            <a:endParaRPr lang="en-GB" altLang="en-US" smtClean="0">
              <a:solidFill>
                <a:srgbClr val="000000"/>
              </a:solidFill>
            </a:endParaRPr>
          </a:p>
        </p:txBody>
      </p:sp>
    </p:spTree>
    <p:extLst>
      <p:ext uri="{BB962C8B-B14F-4D97-AF65-F5344CB8AC3E}">
        <p14:creationId xmlns:p14="http://schemas.microsoft.com/office/powerpoint/2010/main" val="14516721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36868"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defRPr/>
            </a:pPr>
            <a:fld id="{C3523156-9D90-473F-85A6-3F7828DB67FE}" type="slidenum">
              <a:rPr lang="en-GB" altLang="en-US" smtClean="0">
                <a:solidFill>
                  <a:srgbClr val="000000"/>
                </a:solidFill>
              </a:rPr>
              <a:pPr>
                <a:defRPr/>
              </a:pPr>
              <a:t>8</a:t>
            </a:fld>
            <a:endParaRPr lang="en-GB" altLang="en-US" smtClean="0">
              <a:solidFill>
                <a:srgbClr val="000000"/>
              </a:solidFill>
            </a:endParaRPr>
          </a:p>
        </p:txBody>
      </p:sp>
    </p:spTree>
    <p:extLst>
      <p:ext uri="{BB962C8B-B14F-4D97-AF65-F5344CB8AC3E}">
        <p14:creationId xmlns:p14="http://schemas.microsoft.com/office/powerpoint/2010/main" val="33209288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36868"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defRPr/>
            </a:pPr>
            <a:fld id="{C3523156-9D90-473F-85A6-3F7828DB67FE}" type="slidenum">
              <a:rPr lang="en-GB" altLang="en-US" smtClean="0">
                <a:solidFill>
                  <a:srgbClr val="000000"/>
                </a:solidFill>
              </a:rPr>
              <a:pPr>
                <a:defRPr/>
              </a:pPr>
              <a:t>9</a:t>
            </a:fld>
            <a:endParaRPr lang="en-GB" altLang="en-US" smtClean="0">
              <a:solidFill>
                <a:srgbClr val="000000"/>
              </a:solidFill>
            </a:endParaRPr>
          </a:p>
        </p:txBody>
      </p:sp>
    </p:spTree>
    <p:extLst>
      <p:ext uri="{BB962C8B-B14F-4D97-AF65-F5344CB8AC3E}">
        <p14:creationId xmlns:p14="http://schemas.microsoft.com/office/powerpoint/2010/main" val="37544933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36868"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defRPr/>
            </a:pPr>
            <a:fld id="{C3523156-9D90-473F-85A6-3F7828DB67FE}" type="slidenum">
              <a:rPr lang="en-GB" altLang="en-US" smtClean="0">
                <a:solidFill>
                  <a:srgbClr val="000000"/>
                </a:solidFill>
              </a:rPr>
              <a:pPr>
                <a:defRPr/>
              </a:pPr>
              <a:t>10</a:t>
            </a:fld>
            <a:endParaRPr lang="en-GB" altLang="en-US" smtClean="0">
              <a:solidFill>
                <a:srgbClr val="000000"/>
              </a:solidFill>
            </a:endParaRPr>
          </a:p>
        </p:txBody>
      </p:sp>
    </p:spTree>
    <p:extLst>
      <p:ext uri="{BB962C8B-B14F-4D97-AF65-F5344CB8AC3E}">
        <p14:creationId xmlns:p14="http://schemas.microsoft.com/office/powerpoint/2010/main" val="26862485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D44CC92A-62B4-47C4-8CCF-2AA271EC106A}" type="datetimeFigureOut">
              <a:rPr lang="en-GB" smtClean="0">
                <a:solidFill>
                  <a:prstClr val="black">
                    <a:tint val="75000"/>
                  </a:prstClr>
                </a:solidFill>
              </a:rPr>
              <a:pPr/>
              <a:t>15/11/2016</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5EF31BA6-8C82-49A2-9B48-0A54ED200D1A}"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18105335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44CC92A-62B4-47C4-8CCF-2AA271EC106A}" type="datetimeFigureOut">
              <a:rPr lang="en-GB" smtClean="0">
                <a:solidFill>
                  <a:prstClr val="black">
                    <a:tint val="75000"/>
                  </a:prstClr>
                </a:solidFill>
              </a:rPr>
              <a:pPr/>
              <a:t>15/11/2016</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5EF31BA6-8C82-49A2-9B48-0A54ED200D1A}"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11592297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44CC92A-62B4-47C4-8CCF-2AA271EC106A}" type="datetimeFigureOut">
              <a:rPr lang="en-GB" smtClean="0">
                <a:solidFill>
                  <a:prstClr val="black">
                    <a:tint val="75000"/>
                  </a:prstClr>
                </a:solidFill>
              </a:rPr>
              <a:pPr/>
              <a:t>15/11/2016</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5EF31BA6-8C82-49A2-9B48-0A54ED200D1A}"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8305419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D44CC92A-62B4-47C4-8CCF-2AA271EC106A}" type="datetimeFigureOut">
              <a:rPr lang="en-GB" smtClean="0">
                <a:solidFill>
                  <a:prstClr val="black">
                    <a:tint val="75000"/>
                  </a:prstClr>
                </a:solidFill>
              </a:rPr>
              <a:pPr/>
              <a:t>15/11/2016</a:t>
            </a:fld>
            <a:endParaRPr lang="en-GB"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5EF31BA6-8C82-49A2-9B48-0A54ED200D1A}"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1009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D44CC92A-62B4-47C4-8CCF-2AA271EC106A}" type="datetimeFigureOut">
              <a:rPr lang="en-GB" smtClean="0">
                <a:solidFill>
                  <a:prstClr val="black">
                    <a:tint val="75000"/>
                  </a:prstClr>
                </a:solidFill>
              </a:rPr>
              <a:pPr/>
              <a:t>15/11/2016</a:t>
            </a:fld>
            <a:endParaRPr lang="en-GB"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en-GB"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5EF31BA6-8C82-49A2-9B48-0A54ED200D1A}"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10694851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D44CC92A-62B4-47C4-8CCF-2AA271EC106A}" type="datetimeFigureOut">
              <a:rPr lang="en-GB" smtClean="0">
                <a:solidFill>
                  <a:prstClr val="black">
                    <a:tint val="75000"/>
                  </a:prstClr>
                </a:solidFill>
              </a:rPr>
              <a:pPr/>
              <a:t>15/11/2016</a:t>
            </a:fld>
            <a:endParaRPr lang="en-GB"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en-GB"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5EF31BA6-8C82-49A2-9B48-0A54ED200D1A}"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0178403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44CC92A-62B4-47C4-8CCF-2AA271EC106A}" type="datetimeFigureOut">
              <a:rPr lang="en-GB" smtClean="0">
                <a:solidFill>
                  <a:prstClr val="black">
                    <a:tint val="75000"/>
                  </a:prstClr>
                </a:solidFill>
              </a:rPr>
              <a:pPr/>
              <a:t>15/11/2016</a:t>
            </a:fld>
            <a:endParaRPr lang="en-GB"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GB"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5EF31BA6-8C82-49A2-9B48-0A54ED200D1A}"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443571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44CC92A-62B4-47C4-8CCF-2AA271EC106A}" type="datetimeFigureOut">
              <a:rPr lang="en-GB" smtClean="0">
                <a:solidFill>
                  <a:prstClr val="black">
                    <a:tint val="75000"/>
                  </a:prstClr>
                </a:solidFill>
              </a:rPr>
              <a:pPr/>
              <a:t>15/11/2016</a:t>
            </a:fld>
            <a:endParaRPr lang="en-GB"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5EF31BA6-8C82-49A2-9B48-0A54ED200D1A}"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1118981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44CC92A-62B4-47C4-8CCF-2AA271EC106A}" type="datetimeFigureOut">
              <a:rPr lang="en-GB" smtClean="0">
                <a:solidFill>
                  <a:prstClr val="black">
                    <a:tint val="75000"/>
                  </a:prstClr>
                </a:solidFill>
              </a:rPr>
              <a:pPr/>
              <a:t>15/11/2016</a:t>
            </a:fld>
            <a:endParaRPr lang="en-GB"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5EF31BA6-8C82-49A2-9B48-0A54ED200D1A}"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10676207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44CC92A-62B4-47C4-8CCF-2AA271EC106A}" type="datetimeFigureOut">
              <a:rPr lang="en-GB" smtClean="0">
                <a:solidFill>
                  <a:prstClr val="black">
                    <a:tint val="75000"/>
                  </a:prstClr>
                </a:solidFill>
              </a:rPr>
              <a:pPr/>
              <a:t>15/11/2016</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5EF31BA6-8C82-49A2-9B48-0A54ED200D1A}"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41071032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44CC92A-62B4-47C4-8CCF-2AA271EC106A}" type="datetimeFigureOut">
              <a:rPr lang="en-GB" smtClean="0">
                <a:solidFill>
                  <a:prstClr val="black">
                    <a:tint val="75000"/>
                  </a:prstClr>
                </a:solidFill>
              </a:rPr>
              <a:pPr/>
              <a:t>15/11/2016</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5EF31BA6-8C82-49A2-9B48-0A54ED200D1A}"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6056441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C9527AF5-CBD4-46BB-B051-4FB1EA962765}" type="datetimeFigureOut">
              <a:rPr lang="en-GB"/>
              <a:pPr>
                <a:defRPr/>
              </a:pPr>
              <a:t>15/11/2016</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ADDC9904-3B9C-410C-B555-D88897E3511F}" type="slidenum">
              <a:rPr lang="en-GB"/>
              <a:pPr>
                <a:defRPr/>
              </a:pPr>
              <a:t>‹#›</a:t>
            </a:fld>
            <a:endParaRPr lang="en-GB"/>
          </a:p>
        </p:txBody>
      </p:sp>
    </p:spTree>
    <p:extLst>
      <p:ext uri="{BB962C8B-B14F-4D97-AF65-F5344CB8AC3E}">
        <p14:creationId xmlns:p14="http://schemas.microsoft.com/office/powerpoint/2010/main" val="312299286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45C503D1-5534-469D-B642-7F594E593E75}" type="datetimeFigureOut">
              <a:rPr lang="en-GB"/>
              <a:pPr>
                <a:defRPr/>
              </a:pPr>
              <a:t>15/11/2016</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3A20A9DD-496E-4458-9248-0D0584C65961}" type="slidenum">
              <a:rPr lang="en-GB"/>
              <a:pPr>
                <a:defRPr/>
              </a:pPr>
              <a:t>‹#›</a:t>
            </a:fld>
            <a:endParaRPr lang="en-GB"/>
          </a:p>
        </p:txBody>
      </p:sp>
    </p:spTree>
    <p:extLst>
      <p:ext uri="{BB962C8B-B14F-4D97-AF65-F5344CB8AC3E}">
        <p14:creationId xmlns:p14="http://schemas.microsoft.com/office/powerpoint/2010/main" val="131722884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26BB60B5-C950-49D9-AFE4-F6645C44141B}" type="datetimeFigureOut">
              <a:rPr lang="en-GB"/>
              <a:pPr>
                <a:defRPr/>
              </a:pPr>
              <a:t>15/11/2016</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6EA67B96-863B-453F-AD53-9569AC0CB755}" type="slidenum">
              <a:rPr lang="en-GB"/>
              <a:pPr>
                <a:defRPr/>
              </a:pPr>
              <a:t>‹#›</a:t>
            </a:fld>
            <a:endParaRPr lang="en-GB"/>
          </a:p>
        </p:txBody>
      </p:sp>
    </p:spTree>
    <p:extLst>
      <p:ext uri="{BB962C8B-B14F-4D97-AF65-F5344CB8AC3E}">
        <p14:creationId xmlns:p14="http://schemas.microsoft.com/office/powerpoint/2010/main" val="60040795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3"/>
          <p:cNvSpPr>
            <a:spLocks noGrp="1"/>
          </p:cNvSpPr>
          <p:nvPr>
            <p:ph type="dt" sz="half" idx="10"/>
          </p:nvPr>
        </p:nvSpPr>
        <p:spPr/>
        <p:txBody>
          <a:bodyPr/>
          <a:lstStyle>
            <a:lvl1pPr>
              <a:defRPr/>
            </a:lvl1pPr>
          </a:lstStyle>
          <a:p>
            <a:pPr>
              <a:defRPr/>
            </a:pPr>
            <a:fld id="{3BB825E3-9655-4D3A-8F36-96FBAEC5399A}" type="datetimeFigureOut">
              <a:rPr lang="en-GB"/>
              <a:pPr>
                <a:defRPr/>
              </a:pPr>
              <a:t>15/11/2016</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07C1C3BC-7EBC-4BDD-9FA1-E219AF5377A6}" type="slidenum">
              <a:rPr lang="en-GB"/>
              <a:pPr>
                <a:defRPr/>
              </a:pPr>
              <a:t>‹#›</a:t>
            </a:fld>
            <a:endParaRPr lang="en-GB"/>
          </a:p>
        </p:txBody>
      </p:sp>
    </p:spTree>
    <p:extLst>
      <p:ext uri="{BB962C8B-B14F-4D97-AF65-F5344CB8AC3E}">
        <p14:creationId xmlns:p14="http://schemas.microsoft.com/office/powerpoint/2010/main" val="397147561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3"/>
          <p:cNvSpPr>
            <a:spLocks noGrp="1"/>
          </p:cNvSpPr>
          <p:nvPr>
            <p:ph type="dt" sz="half" idx="10"/>
          </p:nvPr>
        </p:nvSpPr>
        <p:spPr/>
        <p:txBody>
          <a:bodyPr/>
          <a:lstStyle>
            <a:lvl1pPr>
              <a:defRPr/>
            </a:lvl1pPr>
          </a:lstStyle>
          <a:p>
            <a:pPr>
              <a:defRPr/>
            </a:pPr>
            <a:fld id="{4CDD4E56-B18B-400F-A37E-8225956FAFF5}" type="datetimeFigureOut">
              <a:rPr lang="en-GB"/>
              <a:pPr>
                <a:defRPr/>
              </a:pPr>
              <a:t>15/11/2016</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p>
        </p:txBody>
      </p:sp>
      <p:sp>
        <p:nvSpPr>
          <p:cNvPr id="9" name="Slide Number Placeholder 5"/>
          <p:cNvSpPr>
            <a:spLocks noGrp="1"/>
          </p:cNvSpPr>
          <p:nvPr>
            <p:ph type="sldNum" sz="quarter" idx="12"/>
          </p:nvPr>
        </p:nvSpPr>
        <p:spPr/>
        <p:txBody>
          <a:bodyPr/>
          <a:lstStyle>
            <a:lvl1pPr>
              <a:defRPr/>
            </a:lvl1pPr>
          </a:lstStyle>
          <a:p>
            <a:pPr>
              <a:defRPr/>
            </a:pPr>
            <a:fld id="{F246783D-22D0-47D4-9FDD-02A661573CD6}" type="slidenum">
              <a:rPr lang="en-GB"/>
              <a:pPr>
                <a:defRPr/>
              </a:pPr>
              <a:t>‹#›</a:t>
            </a:fld>
            <a:endParaRPr lang="en-GB"/>
          </a:p>
        </p:txBody>
      </p:sp>
    </p:spTree>
    <p:extLst>
      <p:ext uri="{BB962C8B-B14F-4D97-AF65-F5344CB8AC3E}">
        <p14:creationId xmlns:p14="http://schemas.microsoft.com/office/powerpoint/2010/main" val="133572148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AD46156D-3C26-4551-B136-616EADD1F363}" type="datetimeFigureOut">
              <a:rPr lang="en-GB"/>
              <a:pPr>
                <a:defRPr/>
              </a:pPr>
              <a:t>15/11/2016</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p>
        </p:txBody>
      </p:sp>
      <p:sp>
        <p:nvSpPr>
          <p:cNvPr id="5" name="Slide Number Placeholder 5"/>
          <p:cNvSpPr>
            <a:spLocks noGrp="1"/>
          </p:cNvSpPr>
          <p:nvPr>
            <p:ph type="sldNum" sz="quarter" idx="12"/>
          </p:nvPr>
        </p:nvSpPr>
        <p:spPr/>
        <p:txBody>
          <a:bodyPr/>
          <a:lstStyle>
            <a:lvl1pPr>
              <a:defRPr/>
            </a:lvl1pPr>
          </a:lstStyle>
          <a:p>
            <a:pPr>
              <a:defRPr/>
            </a:pPr>
            <a:fld id="{4B4174A9-F5C9-4561-95B2-A0C81C40B8E3}" type="slidenum">
              <a:rPr lang="en-GB"/>
              <a:pPr>
                <a:defRPr/>
              </a:pPr>
              <a:t>‹#›</a:t>
            </a:fld>
            <a:endParaRPr lang="en-GB"/>
          </a:p>
        </p:txBody>
      </p:sp>
    </p:spTree>
    <p:extLst>
      <p:ext uri="{BB962C8B-B14F-4D97-AF65-F5344CB8AC3E}">
        <p14:creationId xmlns:p14="http://schemas.microsoft.com/office/powerpoint/2010/main" val="6006530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65AA6B0F-DB73-4A76-94D6-8DE7D5293412}" type="datetimeFigureOut">
              <a:rPr lang="en-GB"/>
              <a:pPr>
                <a:defRPr/>
              </a:pPr>
              <a:t>15/11/2016</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p>
        </p:txBody>
      </p:sp>
      <p:sp>
        <p:nvSpPr>
          <p:cNvPr id="4" name="Slide Number Placeholder 5"/>
          <p:cNvSpPr>
            <a:spLocks noGrp="1"/>
          </p:cNvSpPr>
          <p:nvPr>
            <p:ph type="sldNum" sz="quarter" idx="12"/>
          </p:nvPr>
        </p:nvSpPr>
        <p:spPr/>
        <p:txBody>
          <a:bodyPr/>
          <a:lstStyle>
            <a:lvl1pPr>
              <a:defRPr/>
            </a:lvl1pPr>
          </a:lstStyle>
          <a:p>
            <a:pPr>
              <a:defRPr/>
            </a:pPr>
            <a:fld id="{17A5D397-8F46-4490-A714-D765C5873C6B}" type="slidenum">
              <a:rPr lang="en-GB"/>
              <a:pPr>
                <a:defRPr/>
              </a:pPr>
              <a:t>‹#›</a:t>
            </a:fld>
            <a:endParaRPr lang="en-GB"/>
          </a:p>
        </p:txBody>
      </p:sp>
    </p:spTree>
    <p:extLst>
      <p:ext uri="{BB962C8B-B14F-4D97-AF65-F5344CB8AC3E}">
        <p14:creationId xmlns:p14="http://schemas.microsoft.com/office/powerpoint/2010/main" val="157762953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A06FDA21-66D8-4CA6-910C-50B673693FBC}" type="datetimeFigureOut">
              <a:rPr lang="en-GB"/>
              <a:pPr>
                <a:defRPr/>
              </a:pPr>
              <a:t>15/11/2016</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FACFF586-1CC0-4926-B478-145923E4F273}" type="slidenum">
              <a:rPr lang="en-GB"/>
              <a:pPr>
                <a:defRPr/>
              </a:pPr>
              <a:t>‹#›</a:t>
            </a:fld>
            <a:endParaRPr lang="en-GB"/>
          </a:p>
        </p:txBody>
      </p:sp>
    </p:spTree>
    <p:extLst>
      <p:ext uri="{BB962C8B-B14F-4D97-AF65-F5344CB8AC3E}">
        <p14:creationId xmlns:p14="http://schemas.microsoft.com/office/powerpoint/2010/main" val="20066888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665FE7DC-0FC2-4F7E-8E7C-034AA64FAC15}" type="datetimeFigureOut">
              <a:rPr lang="en-GB"/>
              <a:pPr>
                <a:defRPr/>
              </a:pPr>
              <a:t>15/11/2016</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6DA918B9-9BC7-441B-B23C-536095CB14E9}" type="slidenum">
              <a:rPr lang="en-GB"/>
              <a:pPr>
                <a:defRPr/>
              </a:pPr>
              <a:t>‹#›</a:t>
            </a:fld>
            <a:endParaRPr lang="en-GB"/>
          </a:p>
        </p:txBody>
      </p:sp>
    </p:spTree>
    <p:extLst>
      <p:ext uri="{BB962C8B-B14F-4D97-AF65-F5344CB8AC3E}">
        <p14:creationId xmlns:p14="http://schemas.microsoft.com/office/powerpoint/2010/main" val="295920923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E61A8192-6B32-407D-BB9C-9731F184E0EF}" type="datetimeFigureOut">
              <a:rPr lang="en-GB"/>
              <a:pPr>
                <a:defRPr/>
              </a:pPr>
              <a:t>15/11/2016</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147A9D05-E187-4437-AA6E-BFA306FF47F9}" type="slidenum">
              <a:rPr lang="en-GB"/>
              <a:pPr>
                <a:defRPr/>
              </a:pPr>
              <a:t>‹#›</a:t>
            </a:fld>
            <a:endParaRPr lang="en-GB"/>
          </a:p>
        </p:txBody>
      </p:sp>
    </p:spTree>
    <p:extLst>
      <p:ext uri="{BB962C8B-B14F-4D97-AF65-F5344CB8AC3E}">
        <p14:creationId xmlns:p14="http://schemas.microsoft.com/office/powerpoint/2010/main" val="405745272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4B2999EF-A9EE-497D-BD2E-5CF2D7924AF4}" type="datetimeFigureOut">
              <a:rPr lang="en-GB"/>
              <a:pPr>
                <a:defRPr/>
              </a:pPr>
              <a:t>15/11/2016</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43A87878-F055-426C-8532-BC1FF90F4974}" type="slidenum">
              <a:rPr lang="en-GB"/>
              <a:pPr>
                <a:defRPr/>
              </a:pPr>
              <a:t>‹#›</a:t>
            </a:fld>
            <a:endParaRPr lang="en-GB"/>
          </a:p>
        </p:txBody>
      </p:sp>
    </p:spTree>
    <p:extLst>
      <p:ext uri="{BB962C8B-B14F-4D97-AF65-F5344CB8AC3E}">
        <p14:creationId xmlns:p14="http://schemas.microsoft.com/office/powerpoint/2010/main" val="298221454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4648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Content Placeholder 4"/>
          <p:cNvSpPr>
            <a:spLocks noGrp="1"/>
          </p:cNvSpPr>
          <p:nvPr>
            <p:ph sz="quarter" idx="3"/>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Date Placeholder 5"/>
          <p:cNvSpPr>
            <a:spLocks noGrp="1"/>
          </p:cNvSpPr>
          <p:nvPr>
            <p:ph type="dt" sz="half" idx="10"/>
          </p:nvPr>
        </p:nvSpPr>
        <p:spPr>
          <a:xfrm>
            <a:off x="457200" y="6245225"/>
            <a:ext cx="2133600" cy="476250"/>
          </a:xfrm>
        </p:spPr>
        <p:txBody>
          <a:bodyPr/>
          <a:lstStyle>
            <a:lvl1pPr>
              <a:defRPr/>
            </a:lvl1pPr>
          </a:lstStyle>
          <a:p>
            <a:endParaRPr lang="en-GB" altLang="en-US"/>
          </a:p>
        </p:txBody>
      </p:sp>
      <p:sp>
        <p:nvSpPr>
          <p:cNvPr id="7" name="Footer Placeholder 6"/>
          <p:cNvSpPr>
            <a:spLocks noGrp="1"/>
          </p:cNvSpPr>
          <p:nvPr>
            <p:ph type="ftr" sz="quarter" idx="11"/>
          </p:nvPr>
        </p:nvSpPr>
        <p:spPr>
          <a:xfrm>
            <a:off x="3124200" y="6245225"/>
            <a:ext cx="2895600" cy="476250"/>
          </a:xfrm>
        </p:spPr>
        <p:txBody>
          <a:bodyPr/>
          <a:lstStyle>
            <a:lvl1pPr>
              <a:defRPr/>
            </a:lvl1pPr>
          </a:lstStyle>
          <a:p>
            <a:endParaRPr lang="en-GB" altLang="en-US"/>
          </a:p>
        </p:txBody>
      </p:sp>
      <p:sp>
        <p:nvSpPr>
          <p:cNvPr id="8" name="Slide Number Placeholder 7"/>
          <p:cNvSpPr>
            <a:spLocks noGrp="1"/>
          </p:cNvSpPr>
          <p:nvPr>
            <p:ph type="sldNum" sz="quarter" idx="12"/>
          </p:nvPr>
        </p:nvSpPr>
        <p:spPr>
          <a:xfrm>
            <a:off x="6553200" y="6245225"/>
            <a:ext cx="2133600" cy="476250"/>
          </a:xfrm>
        </p:spPr>
        <p:txBody>
          <a:bodyPr/>
          <a:lstStyle>
            <a:lvl1pPr>
              <a:defRPr/>
            </a:lvl1pPr>
          </a:lstStyle>
          <a:p>
            <a:fld id="{5B9D1DE2-6194-4318-96C6-799BD3B0B884}" type="slidenum">
              <a:rPr lang="en-GB" altLang="en-US"/>
              <a:pPr/>
              <a:t>‹#›</a:t>
            </a:fld>
            <a:endParaRPr lang="en-GB" altLang="en-US"/>
          </a:p>
        </p:txBody>
      </p:sp>
    </p:spTree>
    <p:extLst>
      <p:ext uri="{BB962C8B-B14F-4D97-AF65-F5344CB8AC3E}">
        <p14:creationId xmlns:p14="http://schemas.microsoft.com/office/powerpoint/2010/main" val="19935998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44CC92A-62B4-47C4-8CCF-2AA271EC106A}" type="datetimeFigureOut">
              <a:rPr lang="en-GB" smtClean="0">
                <a:solidFill>
                  <a:prstClr val="black">
                    <a:tint val="75000"/>
                  </a:prstClr>
                </a:solidFill>
              </a:rPr>
              <a:pPr/>
              <a:t>15/11/2016</a:t>
            </a:fld>
            <a:endParaRPr lang="en-GB" dirty="0">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EF31BA6-8C82-49A2-9B48-0A54ED200D1A}"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123911063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95B3D7"/>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prstClr val="black">
                    <a:tint val="75000"/>
                  </a:prstClr>
                </a:solidFill>
                <a:latin typeface="+mn-lt"/>
                <a:cs typeface="+mn-cs"/>
              </a:defRPr>
            </a:lvl1pPr>
          </a:lstStyle>
          <a:p>
            <a:pPr>
              <a:defRPr/>
            </a:pPr>
            <a:fld id="{36A52ED9-021C-44FC-B8F1-5709AB9D0F28}" type="datetimeFigureOut">
              <a:rPr lang="en-GB"/>
              <a:pPr>
                <a:defRPr/>
              </a:pPr>
              <a:t>15/11/2016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prstClr val="black">
                    <a:tint val="75000"/>
                  </a:prstClr>
                </a:solidFill>
                <a:latin typeface="+mn-lt"/>
                <a:cs typeface="+mn-cs"/>
              </a:defRPr>
            </a:lvl1pPr>
          </a:lstStyle>
          <a:p>
            <a:pPr>
              <a:defRPr/>
            </a:pPr>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prstClr val="black">
                    <a:tint val="75000"/>
                  </a:prstClr>
                </a:solidFill>
                <a:latin typeface="+mn-lt"/>
                <a:cs typeface="+mn-cs"/>
              </a:defRPr>
            </a:lvl1pPr>
          </a:lstStyle>
          <a:p>
            <a:pPr>
              <a:defRPr/>
            </a:pPr>
            <a:fld id="{F83F2231-E32F-4566-9E9A-CF2FBD0653A9}" type="slidenum">
              <a:rPr lang="en-GB"/>
              <a:pPr>
                <a:defRPr/>
              </a:pPr>
              <a:t>‹#›</a:t>
            </a:fld>
            <a:endParaRPr lang="en-GB"/>
          </a:p>
        </p:txBody>
      </p:sp>
    </p:spTree>
    <p:extLst>
      <p:ext uri="{BB962C8B-B14F-4D97-AF65-F5344CB8AC3E}">
        <p14:creationId xmlns:p14="http://schemas.microsoft.com/office/powerpoint/2010/main" val="221810619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18.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18.xml"/><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8.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3485" y="6411"/>
            <a:ext cx="9167485" cy="4051018"/>
          </a:xfrm>
          <a:prstGeom prst="rect">
            <a:avLst/>
          </a:prstGeom>
        </p:spPr>
        <p:txBody>
          <a:bodyPr wrap="square" lIns="540000" tIns="360000" rIns="540000" bIns="360000">
            <a:spAutoFit/>
          </a:bodyPr>
          <a:lstStyle/>
          <a:p>
            <a:r>
              <a:rPr lang="en-GB" b="1" dirty="0" smtClean="0">
                <a:solidFill>
                  <a:srgbClr val="FF0000"/>
                </a:solidFill>
                <a:effectLst>
                  <a:outerShdw blurRad="38100" dist="38100" dir="2700000" algn="tl">
                    <a:srgbClr val="000000">
                      <a:alpha val="43137"/>
                    </a:srgbClr>
                  </a:outerShdw>
                </a:effectLst>
              </a:rPr>
              <a:t>AHHI5016 </a:t>
            </a:r>
            <a:r>
              <a:rPr lang="en-GB" b="1" dirty="0">
                <a:solidFill>
                  <a:srgbClr val="FF0000"/>
                </a:solidFill>
                <a:effectLst>
                  <a:outerShdw blurRad="38100" dist="38100" dir="2700000" algn="tl">
                    <a:srgbClr val="000000">
                      <a:alpha val="43137"/>
                    </a:srgbClr>
                  </a:outerShdw>
                </a:effectLst>
              </a:rPr>
              <a:t>Week </a:t>
            </a:r>
            <a:r>
              <a:rPr lang="en-GB" b="1" dirty="0" smtClean="0">
                <a:solidFill>
                  <a:srgbClr val="FF0000"/>
                </a:solidFill>
                <a:effectLst>
                  <a:outerShdw blurRad="38100" dist="38100" dir="2700000" algn="tl">
                    <a:srgbClr val="000000">
                      <a:alpha val="43137"/>
                    </a:srgbClr>
                  </a:outerShdw>
                </a:effectLst>
              </a:rPr>
              <a:t>7</a:t>
            </a:r>
            <a:endParaRPr lang="en-GB" b="1" dirty="0">
              <a:solidFill>
                <a:srgbClr val="FF0000"/>
              </a:solidFill>
              <a:effectLst>
                <a:outerShdw blurRad="38100" dist="38100" dir="2700000" algn="tl">
                  <a:srgbClr val="000000">
                    <a:alpha val="43137"/>
                  </a:srgbClr>
                </a:outerShdw>
              </a:effectLst>
            </a:endParaRPr>
          </a:p>
          <a:p>
            <a:pPr fontAlgn="auto">
              <a:spcBef>
                <a:spcPts val="0"/>
              </a:spcBef>
              <a:spcAft>
                <a:spcPts val="0"/>
              </a:spcAft>
              <a:defRPr/>
            </a:pPr>
            <a:r>
              <a:rPr lang="en-GB" b="1" dirty="0" smtClean="0">
                <a:solidFill>
                  <a:srgbClr val="FF0000"/>
                </a:solidFill>
                <a:effectLst>
                  <a:outerShdw blurRad="38100" dist="38100" dir="2700000" algn="tl">
                    <a:srgbClr val="000000">
                      <a:alpha val="43137"/>
                    </a:srgbClr>
                  </a:outerShdw>
                </a:effectLst>
              </a:rPr>
              <a:t>The </a:t>
            </a:r>
            <a:r>
              <a:rPr lang="en-GB" b="1" dirty="0">
                <a:solidFill>
                  <a:srgbClr val="FF0000"/>
                </a:solidFill>
                <a:effectLst>
                  <a:outerShdw blurRad="38100" dist="38100" dir="2700000" algn="tl">
                    <a:srgbClr val="000000">
                      <a:alpha val="43137"/>
                    </a:srgbClr>
                  </a:outerShdw>
                </a:effectLst>
              </a:rPr>
              <a:t>New Urban Americans: From the White City to </a:t>
            </a:r>
            <a:r>
              <a:rPr lang="en-US" b="1" i="1" dirty="0">
                <a:solidFill>
                  <a:srgbClr val="FF0000"/>
                </a:solidFill>
                <a:effectLst>
                  <a:outerShdw blurRad="38100" dist="38100" dir="2700000" algn="tl">
                    <a:srgbClr val="000000">
                      <a:alpha val="43137"/>
                    </a:srgbClr>
                  </a:outerShdw>
                </a:effectLst>
              </a:rPr>
              <a:t>‘the Shame of the Nation’</a:t>
            </a:r>
            <a:endParaRPr lang="en-GB" b="1" i="1" dirty="0">
              <a:solidFill>
                <a:srgbClr val="FF0000"/>
              </a:solidFill>
              <a:effectLst>
                <a:outerShdw blurRad="38100" dist="38100" dir="2700000" algn="tl">
                  <a:srgbClr val="000000">
                    <a:alpha val="43137"/>
                  </a:srgbClr>
                </a:outerShdw>
              </a:effectLst>
            </a:endParaRPr>
          </a:p>
          <a:p>
            <a:r>
              <a:rPr lang="en-GB" b="1" dirty="0" smtClean="0">
                <a:solidFill>
                  <a:srgbClr val="FF0000"/>
                </a:solidFill>
                <a:effectLst>
                  <a:outerShdw blurRad="38100" dist="38100" dir="2700000" algn="tl">
                    <a:srgbClr val="000000">
                      <a:alpha val="43137"/>
                    </a:srgbClr>
                  </a:outerShdw>
                </a:effectLst>
              </a:rPr>
              <a:t>In </a:t>
            </a:r>
            <a:r>
              <a:rPr lang="en-GB" b="1" dirty="0">
                <a:solidFill>
                  <a:srgbClr val="FF0000"/>
                </a:solidFill>
                <a:effectLst>
                  <a:outerShdw blurRad="38100" dist="38100" dir="2700000" algn="tl">
                    <a:srgbClr val="000000">
                      <a:alpha val="43137"/>
                    </a:srgbClr>
                  </a:outerShdw>
                </a:effectLst>
              </a:rPr>
              <a:t>focus: </a:t>
            </a:r>
            <a:r>
              <a:rPr lang="en-GB" b="1" dirty="0" smtClean="0">
                <a:solidFill>
                  <a:srgbClr val="FF0000"/>
                </a:solidFill>
                <a:effectLst>
                  <a:outerShdw blurRad="38100" dist="38100" dir="2700000" algn="tl">
                    <a:srgbClr val="000000">
                      <a:alpha val="43137"/>
                    </a:srgbClr>
                  </a:outerShdw>
                </a:effectLst>
              </a:rPr>
              <a:t>Representing the Immigrant City</a:t>
            </a:r>
            <a:endParaRPr lang="en-GB" b="1" dirty="0">
              <a:solidFill>
                <a:srgbClr val="FF0000"/>
              </a:solidFill>
              <a:effectLst>
                <a:outerShdw blurRad="38100" dist="38100" dir="2700000" algn="tl">
                  <a:srgbClr val="000000">
                    <a:alpha val="43137"/>
                  </a:srgbClr>
                </a:outerShdw>
              </a:effectLst>
            </a:endParaRPr>
          </a:p>
          <a:p>
            <a:endParaRPr lang="en-GB" b="1" dirty="0">
              <a:solidFill>
                <a:srgbClr val="FF0000"/>
              </a:solidFill>
              <a:effectLst>
                <a:outerShdw blurRad="38100" dist="38100" dir="2700000" algn="tl">
                  <a:srgbClr val="000000">
                    <a:alpha val="43137"/>
                  </a:srgbClr>
                </a:outerShdw>
              </a:effectLst>
            </a:endParaRPr>
          </a:p>
          <a:p>
            <a:endParaRPr lang="en-GB" b="1" dirty="0">
              <a:solidFill>
                <a:srgbClr val="FF0000"/>
              </a:solidFill>
              <a:effectLst>
                <a:outerShdw blurRad="38100" dist="38100" dir="2700000" algn="tl">
                  <a:srgbClr val="000000">
                    <a:alpha val="43137"/>
                  </a:srgbClr>
                </a:outerShdw>
              </a:effectLst>
            </a:endParaRPr>
          </a:p>
          <a:p>
            <a:endParaRPr lang="en-GB" b="1" dirty="0">
              <a:solidFill>
                <a:srgbClr val="FF0000"/>
              </a:solidFill>
              <a:effectLst>
                <a:outerShdw blurRad="38100" dist="38100" dir="2700000" algn="tl">
                  <a:srgbClr val="000000">
                    <a:alpha val="43137"/>
                  </a:srgbClr>
                </a:outerShdw>
              </a:effectLst>
            </a:endParaRPr>
          </a:p>
          <a:p>
            <a:endParaRPr lang="en-GB" b="1" dirty="0">
              <a:solidFill>
                <a:srgbClr val="FF0000"/>
              </a:solidFill>
              <a:effectLst>
                <a:outerShdw blurRad="38100" dist="38100" dir="2700000" algn="tl">
                  <a:srgbClr val="000000">
                    <a:alpha val="43137"/>
                  </a:srgbClr>
                </a:outerShdw>
              </a:effectLst>
            </a:endParaRPr>
          </a:p>
          <a:p>
            <a:endParaRPr lang="en-GB" b="1" dirty="0">
              <a:solidFill>
                <a:srgbClr val="FF0000"/>
              </a:solidFill>
              <a:effectLst>
                <a:outerShdw blurRad="38100" dist="38100" dir="2700000" algn="tl">
                  <a:srgbClr val="000000">
                    <a:alpha val="43137"/>
                  </a:srgbClr>
                </a:outerShdw>
              </a:effectLst>
            </a:endParaRPr>
          </a:p>
          <a:p>
            <a:endParaRPr lang="en-GB" b="1" dirty="0">
              <a:solidFill>
                <a:srgbClr val="FF0000"/>
              </a:solidFill>
              <a:effectLst>
                <a:outerShdw blurRad="38100" dist="38100" dir="2700000" algn="tl">
                  <a:srgbClr val="000000">
                    <a:alpha val="43137"/>
                  </a:srgbClr>
                </a:outerShdw>
              </a:effectLst>
            </a:endParaRPr>
          </a:p>
          <a:p>
            <a:endParaRPr lang="en-GB" b="1" dirty="0">
              <a:solidFill>
                <a:srgbClr val="FF0000"/>
              </a:solidFill>
              <a:effectLst>
                <a:outerShdw blurRad="38100" dist="38100" dir="2700000" algn="tl">
                  <a:srgbClr val="000000">
                    <a:alpha val="43137"/>
                  </a:srgbClr>
                </a:outerShdw>
              </a:effectLst>
            </a:endParaRPr>
          </a:p>
          <a:p>
            <a:endParaRPr lang="en-GB" b="1" dirty="0">
              <a:solidFill>
                <a:srgbClr val="FF0000"/>
              </a:solidFill>
              <a:effectLst>
                <a:outerShdw blurRad="38100" dist="38100" dir="2700000" algn="tl">
                  <a:srgbClr val="000000">
                    <a:alpha val="43137"/>
                  </a:srgbClr>
                </a:outerShdw>
              </a:effectLst>
            </a:endParaRPr>
          </a:p>
          <a:p>
            <a:endParaRPr lang="en-GB" b="1" dirty="0">
              <a:solidFill>
                <a:srgbClr val="FF0000"/>
              </a:solidFill>
              <a:effectLst>
                <a:outerShdw blurRad="38100" dist="38100" dir="2700000" algn="tl">
                  <a:srgbClr val="000000">
                    <a:alpha val="43137"/>
                  </a:srgbClr>
                </a:outerShdw>
              </a:effectLst>
            </a:endParaRPr>
          </a:p>
        </p:txBody>
      </p:sp>
      <p:sp>
        <p:nvSpPr>
          <p:cNvPr id="5" name="Rectangle 4"/>
          <p:cNvSpPr/>
          <p:nvPr/>
        </p:nvSpPr>
        <p:spPr>
          <a:xfrm>
            <a:off x="-20869" y="1108590"/>
            <a:ext cx="9168852" cy="5897678"/>
          </a:xfrm>
          <a:prstGeom prst="rect">
            <a:avLst/>
          </a:prstGeom>
        </p:spPr>
        <p:txBody>
          <a:bodyPr wrap="square" lIns="540000" tIns="360000" rIns="540000" bIns="360000" numCol="2" spcCol="360000">
            <a:spAutoFit/>
          </a:bodyPr>
          <a:lstStyle/>
          <a:p>
            <a:r>
              <a:rPr lang="en-GB" sz="2100" u="sng" dirty="0" smtClean="0">
                <a:solidFill>
                  <a:prstClr val="black"/>
                </a:solidFill>
              </a:rPr>
              <a:t>Required workshop readings:</a:t>
            </a:r>
            <a:endParaRPr lang="en-GB" sz="2100" dirty="0" smtClean="0">
              <a:solidFill>
                <a:prstClr val="black"/>
              </a:solidFill>
            </a:endParaRPr>
          </a:p>
          <a:p>
            <a:pPr marL="285750" indent="-285750">
              <a:buFont typeface="Arial" panose="020B0604020202020204" pitchFamily="34" charset="0"/>
              <a:buChar char="•"/>
            </a:pPr>
            <a:r>
              <a:rPr lang="en-GB" sz="2100" dirty="0" smtClean="0"/>
              <a:t>Emma Lazarus, ‘The New Colossus’ (1883).</a:t>
            </a:r>
          </a:p>
          <a:p>
            <a:pPr marL="285750" indent="-285750">
              <a:buFont typeface="Arial" panose="020B0604020202020204" pitchFamily="34" charset="0"/>
              <a:buChar char="•"/>
            </a:pPr>
            <a:r>
              <a:rPr lang="en-GB" sz="2100" dirty="0" smtClean="0"/>
              <a:t>Henry Roth, </a:t>
            </a:r>
            <a:r>
              <a:rPr lang="en-GB" sz="2100" i="1" dirty="0" smtClean="0"/>
              <a:t>Call it Sleep</a:t>
            </a:r>
            <a:r>
              <a:rPr lang="en-GB" sz="2100" dirty="0" smtClean="0"/>
              <a:t> (1934) prologue.</a:t>
            </a:r>
          </a:p>
          <a:p>
            <a:pPr marL="285750" lvl="0" indent="-285750">
              <a:buFont typeface="Arial" panose="020B0604020202020204" pitchFamily="34" charset="0"/>
              <a:buChar char="•"/>
            </a:pPr>
            <a:r>
              <a:rPr lang="en-GB" sz="2100" dirty="0" smtClean="0"/>
              <a:t>Mary </a:t>
            </a:r>
            <a:r>
              <a:rPr lang="en-GB" sz="2100" dirty="0" err="1"/>
              <a:t>Antin</a:t>
            </a:r>
            <a:r>
              <a:rPr lang="en-GB" sz="2100" dirty="0"/>
              <a:t>, </a:t>
            </a:r>
            <a:r>
              <a:rPr lang="en-GB" sz="2100" i="1" dirty="0"/>
              <a:t>The Promised Land</a:t>
            </a:r>
            <a:r>
              <a:rPr lang="en-GB" sz="2100" dirty="0"/>
              <a:t> (1912) extracts.</a:t>
            </a:r>
          </a:p>
          <a:p>
            <a:pPr marL="285750" lvl="0" indent="-285750">
              <a:buFont typeface="Arial" panose="020B0604020202020204" pitchFamily="34" charset="0"/>
              <a:buChar char="•"/>
            </a:pPr>
            <a:r>
              <a:rPr lang="en-GB" sz="2100" dirty="0" err="1" smtClean="0"/>
              <a:t>Anzia</a:t>
            </a:r>
            <a:r>
              <a:rPr lang="en-GB" sz="2100" dirty="0" smtClean="0"/>
              <a:t> </a:t>
            </a:r>
            <a:r>
              <a:rPr lang="en-GB" sz="2100" dirty="0" err="1"/>
              <a:t>Yezierska</a:t>
            </a:r>
            <a:r>
              <a:rPr lang="en-GB" sz="2100" dirty="0"/>
              <a:t>, ‘America and I’ (1923</a:t>
            </a:r>
            <a:r>
              <a:rPr lang="en-GB" sz="2100" dirty="0" smtClean="0"/>
              <a:t>).</a:t>
            </a:r>
          </a:p>
          <a:p>
            <a:pPr marL="285750" lvl="0" indent="-285750">
              <a:buFont typeface="Arial" panose="020B0604020202020204" pitchFamily="34" charset="0"/>
              <a:buChar char="•"/>
            </a:pPr>
            <a:endParaRPr lang="en-GB" sz="2100" dirty="0" smtClean="0"/>
          </a:p>
          <a:p>
            <a:pPr marL="285750" lvl="0" indent="-285750">
              <a:buFont typeface="Arial" panose="020B0604020202020204" pitchFamily="34" charset="0"/>
              <a:buChar char="•"/>
            </a:pPr>
            <a:endParaRPr lang="en-GB" sz="2100" dirty="0"/>
          </a:p>
          <a:p>
            <a:pPr marL="285750" lvl="0" indent="-285750">
              <a:buFont typeface="Arial" panose="020B0604020202020204" pitchFamily="34" charset="0"/>
              <a:buChar char="•"/>
            </a:pPr>
            <a:endParaRPr lang="en-GB" sz="2100" dirty="0" smtClean="0"/>
          </a:p>
          <a:p>
            <a:pPr marL="285750" lvl="0" indent="-285750">
              <a:buFont typeface="Arial" panose="020B0604020202020204" pitchFamily="34" charset="0"/>
              <a:buChar char="•"/>
            </a:pPr>
            <a:endParaRPr lang="en-GB" sz="2100" dirty="0"/>
          </a:p>
          <a:p>
            <a:pPr marL="285750" lvl="0" indent="-285750">
              <a:buFont typeface="Arial" panose="020B0604020202020204" pitchFamily="34" charset="0"/>
              <a:buChar char="•"/>
            </a:pPr>
            <a:endParaRPr lang="en-GB" sz="2100" dirty="0" smtClean="0"/>
          </a:p>
          <a:p>
            <a:pPr marL="285750" lvl="0" indent="-285750">
              <a:buFont typeface="Arial" panose="020B0604020202020204" pitchFamily="34" charset="0"/>
              <a:buChar char="•"/>
            </a:pPr>
            <a:endParaRPr lang="en-GB" sz="2100" dirty="0"/>
          </a:p>
          <a:p>
            <a:pPr lvl="0"/>
            <a:endParaRPr lang="en-GB" sz="2100" dirty="0" smtClean="0"/>
          </a:p>
          <a:p>
            <a:pPr algn="r"/>
            <a:r>
              <a:rPr lang="en-GB" sz="2100" b="1" u="sng" dirty="0" smtClean="0">
                <a:solidFill>
                  <a:srgbClr val="FF0000"/>
                </a:solidFill>
              </a:rPr>
              <a:t>AIMS</a:t>
            </a:r>
          </a:p>
          <a:p>
            <a:pPr marL="285750" indent="-285750" algn="r">
              <a:buFont typeface="Arial" panose="020B0604020202020204" pitchFamily="34" charset="0"/>
              <a:buChar char="•"/>
            </a:pPr>
            <a:r>
              <a:rPr lang="en-GB" sz="2100" b="1" dirty="0" smtClean="0">
                <a:solidFill>
                  <a:srgbClr val="FF0000"/>
                </a:solidFill>
              </a:rPr>
              <a:t>Elaborate discussion of  Gilded Age and early-20</a:t>
            </a:r>
            <a:r>
              <a:rPr lang="en-GB" sz="2100" b="1" baseline="30000" dirty="0" smtClean="0">
                <a:solidFill>
                  <a:srgbClr val="FF0000"/>
                </a:solidFill>
              </a:rPr>
              <a:t>th</a:t>
            </a:r>
            <a:r>
              <a:rPr lang="en-GB" sz="2100" b="1" dirty="0" smtClean="0">
                <a:solidFill>
                  <a:srgbClr val="FF0000"/>
                </a:solidFill>
              </a:rPr>
              <a:t>-century American city through analysis of literary descriptions by  Jewish immigrants</a:t>
            </a:r>
          </a:p>
          <a:p>
            <a:pPr marL="285750" indent="-285750" algn="r">
              <a:buFont typeface="Arial" panose="020B0604020202020204" pitchFamily="34" charset="0"/>
              <a:buChar char="•"/>
            </a:pPr>
            <a:r>
              <a:rPr lang="en-GB" sz="2100" b="1" dirty="0" smtClean="0">
                <a:solidFill>
                  <a:srgbClr val="FF0000"/>
                </a:solidFill>
              </a:rPr>
              <a:t>Evaluate extent to which lived experience of American cities matched immigrants’ expectations  prior to moving to the United States</a:t>
            </a:r>
          </a:p>
          <a:p>
            <a:pPr marL="285750" indent="-285750" algn="r">
              <a:buFont typeface="Arial" panose="020B0604020202020204" pitchFamily="34" charset="0"/>
              <a:buChar char="•"/>
            </a:pPr>
            <a:r>
              <a:rPr lang="en-GB" sz="2100" b="1" dirty="0" smtClean="0">
                <a:solidFill>
                  <a:srgbClr val="FF0000"/>
                </a:solidFill>
              </a:rPr>
              <a:t>Discuss ways in which immigrants were ‘initiated’ into American society, culture and modes of work</a:t>
            </a:r>
          </a:p>
        </p:txBody>
      </p:sp>
    </p:spTree>
    <p:extLst>
      <p:ext uri="{BB962C8B-B14F-4D97-AF65-F5344CB8AC3E}">
        <p14:creationId xmlns:p14="http://schemas.microsoft.com/office/powerpoint/2010/main" val="67687250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29063"/>
            <a:ext cx="7236296" cy="7153745"/>
          </a:xfrm>
          <a:prstGeom prst="rect">
            <a:avLst/>
          </a:prstGeom>
        </p:spPr>
        <p:txBody>
          <a:bodyPr wrap="square" lIns="540000" tIns="540000" rIns="540000" bIns="540000" numCol="1" spcCol="360000">
            <a:spAutoFit/>
          </a:bodyPr>
          <a:lstStyle/>
          <a:p>
            <a:r>
              <a:rPr lang="en-GB" sz="2000" b="1" dirty="0" smtClean="0">
                <a:effectLst>
                  <a:outerShdw blurRad="38100" dist="38100" dir="2700000" algn="tl">
                    <a:srgbClr val="000000">
                      <a:alpha val="43137"/>
                    </a:srgbClr>
                  </a:outerShdw>
                </a:effectLst>
              </a:rPr>
              <a:t>Henry Roth (1906–1995)</a:t>
            </a:r>
          </a:p>
          <a:p>
            <a:pPr marL="342900" indent="-342900">
              <a:buFont typeface="Arial" panose="020B0604020202020204" pitchFamily="34" charset="0"/>
              <a:buChar char="•"/>
            </a:pPr>
            <a:r>
              <a:rPr lang="en-GB" dirty="0" smtClean="0"/>
              <a:t>b. Galicia in Austria-Hungary (now in Ukraine); immigrated with his mother to United States c. 2-years-old (his father already having done so in 1907)</a:t>
            </a:r>
          </a:p>
          <a:p>
            <a:pPr marL="342900" indent="-342900">
              <a:buFont typeface="Arial" panose="020B0604020202020204" pitchFamily="34" charset="0"/>
              <a:buChar char="•"/>
            </a:pPr>
            <a:r>
              <a:rPr lang="en-GB" dirty="0" smtClean="0"/>
              <a:t>Grew up in Brooklyn, then Manhattan’s Lower East Side (setting for </a:t>
            </a:r>
            <a:r>
              <a:rPr lang="en-GB" i="1" dirty="0" smtClean="0"/>
              <a:t>Call It Sleep, </a:t>
            </a:r>
            <a:r>
              <a:rPr lang="en-GB" dirty="0" smtClean="0"/>
              <a:t>described by Roth as a “virtual Jewish mini-state”), and later Harlem</a:t>
            </a:r>
          </a:p>
          <a:p>
            <a:pPr marL="342900" indent="-342900">
              <a:buFont typeface="Arial" panose="020B0604020202020204" pitchFamily="34" charset="0"/>
              <a:buChar char="•"/>
            </a:pPr>
            <a:r>
              <a:rPr lang="en-GB" i="1" dirty="0" smtClean="0"/>
              <a:t>Call It Sleep </a:t>
            </a:r>
            <a:r>
              <a:rPr lang="en-GB" dirty="0" smtClean="0"/>
              <a:t>a modernist classic – but only acclaimed in 1960s</a:t>
            </a:r>
            <a:endParaRPr lang="en-GB" i="1" dirty="0" smtClean="0"/>
          </a:p>
          <a:p>
            <a:endParaRPr lang="en-GB" sz="1400" dirty="0"/>
          </a:p>
          <a:p>
            <a:pPr lvl="0"/>
            <a:r>
              <a:rPr lang="en-GB" sz="2000" b="1" dirty="0" smtClean="0">
                <a:effectLst>
                  <a:outerShdw blurRad="38100" dist="38100" dir="2700000" algn="tl">
                    <a:srgbClr val="000000">
                      <a:alpha val="43137"/>
                    </a:srgbClr>
                  </a:outerShdw>
                </a:effectLst>
              </a:rPr>
              <a:t>Mary </a:t>
            </a:r>
            <a:r>
              <a:rPr lang="en-GB" sz="2000" b="1" dirty="0" err="1" smtClean="0">
                <a:effectLst>
                  <a:outerShdw blurRad="38100" dist="38100" dir="2700000" algn="tl">
                    <a:srgbClr val="000000">
                      <a:alpha val="43137"/>
                    </a:srgbClr>
                  </a:outerShdw>
                </a:effectLst>
              </a:rPr>
              <a:t>Antin</a:t>
            </a:r>
            <a:r>
              <a:rPr lang="en-GB" sz="2000" b="1" dirty="0">
                <a:effectLst>
                  <a:outerShdw blurRad="38100" dist="38100" dir="2700000" algn="tl">
                    <a:srgbClr val="000000">
                      <a:alpha val="43137"/>
                    </a:srgbClr>
                  </a:outerShdw>
                </a:effectLst>
              </a:rPr>
              <a:t> </a:t>
            </a:r>
            <a:r>
              <a:rPr lang="en-GB" sz="2000" b="1" dirty="0" smtClean="0">
                <a:effectLst>
                  <a:outerShdw blurRad="38100" dist="38100" dir="2700000" algn="tl">
                    <a:srgbClr val="000000">
                      <a:alpha val="43137"/>
                    </a:srgbClr>
                  </a:outerShdw>
                </a:effectLst>
              </a:rPr>
              <a:t>(1881–1949)</a:t>
            </a:r>
          </a:p>
          <a:p>
            <a:pPr marL="285750" lvl="0" indent="-285750">
              <a:buFont typeface="Arial" panose="020B0604020202020204" pitchFamily="34" charset="0"/>
              <a:buChar char="•"/>
            </a:pPr>
            <a:r>
              <a:rPr lang="en-GB" dirty="0" smtClean="0"/>
              <a:t>b. </a:t>
            </a:r>
            <a:r>
              <a:rPr lang="en-GB" dirty="0" err="1" smtClean="0"/>
              <a:t>Maryashe</a:t>
            </a:r>
            <a:r>
              <a:rPr lang="en-GB" dirty="0" smtClean="0"/>
              <a:t> </a:t>
            </a:r>
            <a:r>
              <a:rPr lang="en-GB" dirty="0" err="1" smtClean="0"/>
              <a:t>Antin</a:t>
            </a:r>
            <a:r>
              <a:rPr lang="en-GB" dirty="0" smtClean="0"/>
              <a:t> in </a:t>
            </a:r>
            <a:r>
              <a:rPr lang="en-GB" dirty="0" err="1" smtClean="0"/>
              <a:t>Polotzk</a:t>
            </a:r>
            <a:r>
              <a:rPr lang="en-GB" dirty="0" smtClean="0"/>
              <a:t>, Russia (part of Pale Settlement today in Belarus); immigrated to United States 1894, settling in Boston</a:t>
            </a:r>
          </a:p>
          <a:p>
            <a:pPr marL="285750" lvl="0" indent="-285750">
              <a:buFont typeface="Arial" panose="020B0604020202020204" pitchFamily="34" charset="0"/>
              <a:buChar char="•"/>
            </a:pPr>
            <a:r>
              <a:rPr lang="en-GB" dirty="0" smtClean="0"/>
              <a:t>Personal friend of Emma Lazarus</a:t>
            </a:r>
          </a:p>
          <a:p>
            <a:pPr lvl="0"/>
            <a:endParaRPr lang="en-GB" sz="1400" dirty="0" smtClean="0"/>
          </a:p>
          <a:p>
            <a:pPr lvl="0"/>
            <a:r>
              <a:rPr lang="en-GB" sz="2000" b="1" dirty="0" err="1" smtClean="0">
                <a:effectLst>
                  <a:outerShdw blurRad="38100" dist="38100" dir="2700000" algn="tl">
                    <a:srgbClr val="000000">
                      <a:alpha val="43137"/>
                    </a:srgbClr>
                  </a:outerShdw>
                </a:effectLst>
              </a:rPr>
              <a:t>Anzia</a:t>
            </a:r>
            <a:r>
              <a:rPr lang="en-GB" sz="2000" b="1" dirty="0" smtClean="0">
                <a:effectLst>
                  <a:outerShdw blurRad="38100" dist="38100" dir="2700000" algn="tl">
                    <a:srgbClr val="000000">
                      <a:alpha val="43137"/>
                    </a:srgbClr>
                  </a:outerShdw>
                </a:effectLst>
              </a:rPr>
              <a:t> </a:t>
            </a:r>
            <a:r>
              <a:rPr lang="en-GB" sz="2000" b="1" dirty="0" err="1" smtClean="0">
                <a:effectLst>
                  <a:outerShdw blurRad="38100" dist="38100" dir="2700000" algn="tl">
                    <a:srgbClr val="000000">
                      <a:alpha val="43137"/>
                    </a:srgbClr>
                  </a:outerShdw>
                </a:effectLst>
              </a:rPr>
              <a:t>Yezierska</a:t>
            </a:r>
            <a:r>
              <a:rPr lang="en-GB" sz="2000" b="1" dirty="0" smtClean="0">
                <a:effectLst>
                  <a:outerShdw blurRad="38100" dist="38100" dir="2700000" algn="tl">
                    <a:srgbClr val="000000">
                      <a:alpha val="43137"/>
                    </a:srgbClr>
                  </a:outerShdw>
                </a:effectLst>
              </a:rPr>
              <a:t> (c. 1881–1970)</a:t>
            </a:r>
          </a:p>
          <a:p>
            <a:pPr marL="342900" lvl="0" indent="-342900">
              <a:buFont typeface="Arial" panose="020B0604020202020204" pitchFamily="34" charset="0"/>
              <a:buChar char="•"/>
            </a:pPr>
            <a:r>
              <a:rPr lang="en-GB" dirty="0" smtClean="0"/>
              <a:t>b. in Russian Poland, immigrated to United States in 1890, settling in Lower East Side</a:t>
            </a:r>
          </a:p>
          <a:p>
            <a:pPr marL="342900" indent="-342900">
              <a:buFont typeface="Arial" panose="020B0604020202020204" pitchFamily="34" charset="0"/>
              <a:buChar char="•"/>
            </a:pPr>
            <a:r>
              <a:rPr lang="en-GB" dirty="0" smtClean="0"/>
              <a:t>In adulthood, rejected name “Hattie Mayer” given to her on Ellis Island</a:t>
            </a:r>
            <a:endParaRPr lang="en-GB" dirty="0"/>
          </a:p>
          <a:p>
            <a:pPr marL="342900" indent="-342900">
              <a:buFont typeface="Arial" panose="020B0604020202020204" pitchFamily="34" charset="0"/>
              <a:buChar char="•"/>
            </a:pPr>
            <a:r>
              <a:rPr lang="en-GB" dirty="0" smtClean="0"/>
              <a:t>Short story writer, novelist, essayist, screenwriter – often semi-autobiographical</a:t>
            </a:r>
          </a:p>
        </p:txBody>
      </p:sp>
      <p:pic>
        <p:nvPicPr>
          <p:cNvPr id="2053" name="Picture 5" descr="http://www.greatthoughtstreasury.com/sites/default/files/mantin%5b1%5d.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20112" y="2417732"/>
            <a:ext cx="1701159" cy="197236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34588" y="4707034"/>
            <a:ext cx="1934973" cy="19349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5" name="Picture 7"/>
          <p:cNvPicPr>
            <a:picLocks noChangeAspect="1" noChangeArrowheads="1"/>
          </p:cNvPicPr>
          <p:nvPr/>
        </p:nvPicPr>
        <p:blipFill rotWithShape="1">
          <a:blip r:embed="rId5">
            <a:extLst>
              <a:ext uri="{28A0092B-C50C-407E-A947-70E740481C1C}">
                <a14:useLocalDpi xmlns:a14="http://schemas.microsoft.com/office/drawing/2010/main" val="0"/>
              </a:ext>
            </a:extLst>
          </a:blip>
          <a:srcRect l="24788" r="11696"/>
          <a:stretch/>
        </p:blipFill>
        <p:spPr bwMode="auto">
          <a:xfrm>
            <a:off x="7087221" y="404664"/>
            <a:ext cx="2029705" cy="1800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2607630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29063"/>
            <a:ext cx="9168852" cy="3922091"/>
          </a:xfrm>
          <a:prstGeom prst="rect">
            <a:avLst/>
          </a:prstGeom>
        </p:spPr>
        <p:txBody>
          <a:bodyPr wrap="square" lIns="540000" tIns="540000" rIns="540000" bIns="540000" numCol="1" spcCol="360000">
            <a:spAutoFit/>
          </a:bodyPr>
          <a:lstStyle/>
          <a:p>
            <a:r>
              <a:rPr lang="en-GB" sz="2400" b="1" dirty="0" smtClean="0">
                <a:effectLst>
                  <a:outerShdw blurRad="38100" dist="38100" dir="2700000" algn="tl">
                    <a:srgbClr val="000000">
                      <a:alpha val="43137"/>
                    </a:srgbClr>
                  </a:outerShdw>
                </a:effectLst>
              </a:rPr>
              <a:t>Emma Lazarus (1829–1887)</a:t>
            </a:r>
          </a:p>
          <a:p>
            <a:pPr marL="342900" indent="-342900">
              <a:buFont typeface="Arial" panose="020B0604020202020204" pitchFamily="34" charset="0"/>
              <a:buChar char="•"/>
            </a:pPr>
            <a:r>
              <a:rPr lang="en-GB" sz="2000" dirty="0" smtClean="0"/>
              <a:t>b. New York to Sephardic Jewish family, with long-established roots in North America</a:t>
            </a:r>
          </a:p>
          <a:p>
            <a:pPr marL="342900" indent="-342900">
              <a:buFont typeface="Arial" panose="020B0604020202020204" pitchFamily="34" charset="0"/>
              <a:buChar char="•"/>
            </a:pPr>
            <a:r>
              <a:rPr lang="en-GB" sz="2000" dirty="0" smtClean="0"/>
              <a:t>Poetry explored Jewish history, culture and identity – e.g. </a:t>
            </a:r>
            <a:r>
              <a:rPr lang="en-GB" sz="2000" i="1" dirty="0"/>
              <a:t>S</a:t>
            </a:r>
            <a:r>
              <a:rPr lang="en-GB" sz="2000" i="1" dirty="0" smtClean="0"/>
              <a:t>ongs </a:t>
            </a:r>
            <a:r>
              <a:rPr lang="en-GB" sz="2000" i="1" dirty="0"/>
              <a:t>of a Semite: The Dance to Death, and Other Poems</a:t>
            </a:r>
            <a:r>
              <a:rPr lang="en-GB" sz="2000" dirty="0"/>
              <a:t> (1882</a:t>
            </a:r>
            <a:r>
              <a:rPr lang="en-GB" sz="2000" dirty="0" smtClean="0"/>
              <a:t>) responding to Russian pogroms</a:t>
            </a:r>
          </a:p>
          <a:p>
            <a:pPr marL="342900" indent="-342900">
              <a:buFont typeface="Arial" panose="020B0604020202020204" pitchFamily="34" charset="0"/>
              <a:buChar char="•"/>
            </a:pPr>
            <a:r>
              <a:rPr lang="en-GB" sz="2000" dirty="0" smtClean="0"/>
              <a:t>Proto-Zionist politics; advocate against anti-Semitism and anti-immigrant sentiments in United States </a:t>
            </a:r>
          </a:p>
          <a:p>
            <a:endParaRPr lang="en-GB" sz="2000" dirty="0"/>
          </a:p>
        </p:txBody>
      </p:sp>
      <p:pic>
        <p:nvPicPr>
          <p:cNvPr id="3073"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8144" y="2996952"/>
            <a:ext cx="2841104" cy="353717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6540186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9"/>
          <p:cNvSpPr>
            <a:spLocks noChangeArrowheads="1"/>
          </p:cNvSpPr>
          <p:nvPr/>
        </p:nvSpPr>
        <p:spPr bwMode="auto">
          <a:xfrm>
            <a:off x="0" y="22225"/>
            <a:ext cx="4956175"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fontAlgn="base" hangingPunct="1">
              <a:spcBef>
                <a:spcPct val="0"/>
              </a:spcBef>
              <a:spcAft>
                <a:spcPct val="0"/>
              </a:spcAft>
              <a:buFontTx/>
              <a:buNone/>
            </a:pPr>
            <a:endParaRPr lang="en-GB" altLang="en-US" sz="1600" b="1" u="sng">
              <a:solidFill>
                <a:srgbClr val="000000"/>
              </a:solidFill>
              <a:cs typeface="Arial" charset="0"/>
            </a:endParaRPr>
          </a:p>
          <a:p>
            <a:pPr algn="just" eaLnBrk="1" fontAlgn="base" hangingPunct="1">
              <a:spcBef>
                <a:spcPct val="0"/>
              </a:spcBef>
              <a:spcAft>
                <a:spcPct val="0"/>
              </a:spcAft>
              <a:buFontTx/>
              <a:buNone/>
            </a:pPr>
            <a:endParaRPr lang="en-GB" altLang="en-US" sz="1600">
              <a:solidFill>
                <a:srgbClr val="FFFFFF"/>
              </a:solidFill>
              <a:cs typeface="Arial" charset="0"/>
            </a:endParaRPr>
          </a:p>
          <a:p>
            <a:pPr algn="just" eaLnBrk="1" fontAlgn="base" hangingPunct="1">
              <a:spcBef>
                <a:spcPct val="0"/>
              </a:spcBef>
              <a:spcAft>
                <a:spcPct val="0"/>
              </a:spcAft>
              <a:buFontTx/>
              <a:buNone/>
            </a:pPr>
            <a:endParaRPr lang="en-GB" altLang="en-US" sz="1400">
              <a:solidFill>
                <a:srgbClr val="FFFFFF"/>
              </a:solidFill>
              <a:cs typeface="Arial" charset="0"/>
            </a:endParaRPr>
          </a:p>
        </p:txBody>
      </p:sp>
      <p:pic>
        <p:nvPicPr>
          <p:cNvPr id="20484" name="Picture 4" descr="statue-libert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33842" y="360040"/>
            <a:ext cx="3410158" cy="22768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0"/>
          <p:cNvSpPr/>
          <p:nvPr/>
        </p:nvSpPr>
        <p:spPr>
          <a:xfrm>
            <a:off x="0" y="0"/>
            <a:ext cx="6732240" cy="7276856"/>
          </a:xfrm>
          <a:prstGeom prst="rect">
            <a:avLst/>
          </a:prstGeom>
        </p:spPr>
        <p:txBody>
          <a:bodyPr wrap="square" lIns="540000" tIns="540000" rIns="540000" bIns="540000">
            <a:spAutoFit/>
          </a:bodyPr>
          <a:lstStyle/>
          <a:p>
            <a:pPr fontAlgn="base">
              <a:spcBef>
                <a:spcPct val="0"/>
              </a:spcBef>
              <a:spcAft>
                <a:spcPct val="0"/>
              </a:spcAft>
              <a:defRPr/>
            </a:pPr>
            <a:r>
              <a:rPr lang="en-GB" sz="2400" b="1" dirty="0" smtClean="0">
                <a:solidFill>
                  <a:srgbClr val="FF0000"/>
                </a:solidFill>
                <a:effectLst>
                  <a:outerShdw blurRad="38100" dist="38100" dir="2700000" algn="tl">
                    <a:srgbClr val="000000">
                      <a:alpha val="43137"/>
                    </a:srgbClr>
                  </a:outerShdw>
                </a:effectLst>
              </a:rPr>
              <a:t>Emma </a:t>
            </a:r>
            <a:r>
              <a:rPr lang="en-GB" sz="2400" b="1" dirty="0">
                <a:solidFill>
                  <a:srgbClr val="FF0000"/>
                </a:solidFill>
                <a:effectLst>
                  <a:outerShdw blurRad="38100" dist="38100" dir="2700000" algn="tl">
                    <a:srgbClr val="000000">
                      <a:alpha val="43137"/>
                    </a:srgbClr>
                  </a:outerShdw>
                </a:effectLst>
              </a:rPr>
              <a:t>Lazarus, ‘The New Colossus’ (1883</a:t>
            </a:r>
            <a:r>
              <a:rPr lang="en-GB" sz="2400" b="1" dirty="0" smtClean="0">
                <a:solidFill>
                  <a:srgbClr val="FF0000"/>
                </a:solidFill>
                <a:effectLst>
                  <a:outerShdw blurRad="38100" dist="38100" dir="2700000" algn="tl">
                    <a:srgbClr val="000000">
                      <a:alpha val="43137"/>
                    </a:srgbClr>
                  </a:outerShdw>
                </a:effectLst>
              </a:rPr>
              <a:t>)</a:t>
            </a:r>
            <a:endParaRPr lang="en-GB" sz="2400" b="1" dirty="0">
              <a:solidFill>
                <a:srgbClr val="FF0000"/>
              </a:solidFill>
              <a:effectLst>
                <a:outerShdw blurRad="38100" dist="38100" dir="2700000" algn="tl">
                  <a:srgbClr val="000000">
                    <a:alpha val="43137"/>
                  </a:srgbClr>
                </a:outerShdw>
              </a:effectLst>
            </a:endParaRPr>
          </a:p>
          <a:p>
            <a:pPr fontAlgn="base">
              <a:spcBef>
                <a:spcPct val="0"/>
              </a:spcBef>
              <a:spcAft>
                <a:spcPct val="0"/>
              </a:spcAft>
              <a:defRPr/>
            </a:pPr>
            <a:endParaRPr lang="en-GB" sz="2000" dirty="0">
              <a:solidFill>
                <a:srgbClr val="002060"/>
              </a:solidFill>
              <a:cs typeface="Arial" charset="0"/>
            </a:endParaRPr>
          </a:p>
          <a:p>
            <a:pPr fontAlgn="base">
              <a:spcBef>
                <a:spcPct val="0"/>
              </a:spcBef>
              <a:spcAft>
                <a:spcPct val="0"/>
              </a:spcAft>
              <a:defRPr/>
            </a:pPr>
            <a:r>
              <a:rPr lang="en-GB" sz="2000" dirty="0" smtClean="0">
                <a:solidFill>
                  <a:srgbClr val="002060"/>
                </a:solidFill>
                <a:cs typeface="Arial" charset="0"/>
              </a:rPr>
              <a:t>Not </a:t>
            </a:r>
            <a:r>
              <a:rPr lang="en-GB" sz="2000" dirty="0">
                <a:solidFill>
                  <a:srgbClr val="002060"/>
                </a:solidFill>
                <a:cs typeface="Arial" charset="0"/>
              </a:rPr>
              <a:t>like the brazen giant of Greek fame,</a:t>
            </a:r>
          </a:p>
          <a:p>
            <a:pPr fontAlgn="base">
              <a:spcBef>
                <a:spcPct val="0"/>
              </a:spcBef>
              <a:spcAft>
                <a:spcPct val="0"/>
              </a:spcAft>
              <a:defRPr/>
            </a:pPr>
            <a:r>
              <a:rPr lang="en-GB" sz="2000" dirty="0">
                <a:solidFill>
                  <a:srgbClr val="002060"/>
                </a:solidFill>
                <a:cs typeface="Arial" charset="0"/>
              </a:rPr>
              <a:t>With conquering limbs astride from land to land;</a:t>
            </a:r>
          </a:p>
          <a:p>
            <a:pPr fontAlgn="base">
              <a:spcBef>
                <a:spcPct val="0"/>
              </a:spcBef>
              <a:spcAft>
                <a:spcPct val="0"/>
              </a:spcAft>
              <a:defRPr/>
            </a:pPr>
            <a:r>
              <a:rPr lang="en-GB" sz="2000" dirty="0">
                <a:solidFill>
                  <a:srgbClr val="002060"/>
                </a:solidFill>
                <a:cs typeface="Arial" charset="0"/>
              </a:rPr>
              <a:t>Here at our sea-washed, sunset gates shall stand</a:t>
            </a:r>
          </a:p>
          <a:p>
            <a:pPr fontAlgn="base">
              <a:spcBef>
                <a:spcPct val="0"/>
              </a:spcBef>
              <a:spcAft>
                <a:spcPct val="0"/>
              </a:spcAft>
              <a:defRPr/>
            </a:pPr>
            <a:r>
              <a:rPr lang="en-GB" sz="2000" dirty="0">
                <a:solidFill>
                  <a:srgbClr val="002060"/>
                </a:solidFill>
                <a:cs typeface="Arial" charset="0"/>
              </a:rPr>
              <a:t>A mighty woman with a torch, whose flame</a:t>
            </a:r>
          </a:p>
          <a:p>
            <a:pPr fontAlgn="base">
              <a:spcBef>
                <a:spcPct val="0"/>
              </a:spcBef>
              <a:spcAft>
                <a:spcPct val="0"/>
              </a:spcAft>
              <a:defRPr/>
            </a:pPr>
            <a:r>
              <a:rPr lang="en-GB" sz="2000" dirty="0">
                <a:solidFill>
                  <a:srgbClr val="002060"/>
                </a:solidFill>
                <a:cs typeface="Arial" charset="0"/>
              </a:rPr>
              <a:t>Is the imprisoned lightning, and her name</a:t>
            </a:r>
          </a:p>
          <a:p>
            <a:pPr fontAlgn="base">
              <a:spcBef>
                <a:spcPct val="0"/>
              </a:spcBef>
              <a:spcAft>
                <a:spcPct val="0"/>
              </a:spcAft>
              <a:defRPr/>
            </a:pPr>
            <a:r>
              <a:rPr lang="en-GB" sz="2000" dirty="0">
                <a:solidFill>
                  <a:srgbClr val="002060"/>
                </a:solidFill>
                <a:cs typeface="Arial" charset="0"/>
              </a:rPr>
              <a:t>Mother of Exiles. From her beacon-hand</a:t>
            </a:r>
          </a:p>
          <a:p>
            <a:pPr fontAlgn="base">
              <a:spcBef>
                <a:spcPct val="0"/>
              </a:spcBef>
              <a:spcAft>
                <a:spcPct val="0"/>
              </a:spcAft>
              <a:defRPr/>
            </a:pPr>
            <a:r>
              <a:rPr lang="en-GB" sz="2000" dirty="0">
                <a:solidFill>
                  <a:srgbClr val="002060"/>
                </a:solidFill>
                <a:cs typeface="Arial" charset="0"/>
              </a:rPr>
              <a:t>Glows world-wide welcome; her mild eyes command</a:t>
            </a:r>
          </a:p>
          <a:p>
            <a:pPr fontAlgn="base">
              <a:spcBef>
                <a:spcPct val="0"/>
              </a:spcBef>
              <a:spcAft>
                <a:spcPct val="0"/>
              </a:spcAft>
              <a:defRPr/>
            </a:pPr>
            <a:r>
              <a:rPr lang="en-GB" sz="2000" dirty="0">
                <a:solidFill>
                  <a:srgbClr val="002060"/>
                </a:solidFill>
                <a:cs typeface="Arial" charset="0"/>
              </a:rPr>
              <a:t>The air-bridged </a:t>
            </a:r>
            <a:r>
              <a:rPr lang="en-GB" sz="2000" dirty="0" err="1">
                <a:solidFill>
                  <a:srgbClr val="002060"/>
                </a:solidFill>
                <a:cs typeface="Arial" charset="0"/>
              </a:rPr>
              <a:t>harbor</a:t>
            </a:r>
            <a:r>
              <a:rPr lang="en-GB" sz="2000" dirty="0">
                <a:solidFill>
                  <a:srgbClr val="002060"/>
                </a:solidFill>
                <a:cs typeface="Arial" charset="0"/>
              </a:rPr>
              <a:t> that twin cities frame.</a:t>
            </a:r>
          </a:p>
          <a:p>
            <a:pPr fontAlgn="base">
              <a:spcBef>
                <a:spcPct val="0"/>
              </a:spcBef>
              <a:spcAft>
                <a:spcPct val="0"/>
              </a:spcAft>
              <a:defRPr/>
            </a:pPr>
            <a:r>
              <a:rPr lang="en-GB" sz="2000" dirty="0">
                <a:solidFill>
                  <a:srgbClr val="002060"/>
                </a:solidFill>
                <a:cs typeface="Arial" charset="0"/>
              </a:rPr>
              <a:t>“Keep, ancient lands, your storied pomp!” cries she</a:t>
            </a:r>
          </a:p>
          <a:p>
            <a:pPr fontAlgn="base">
              <a:spcBef>
                <a:spcPct val="0"/>
              </a:spcBef>
              <a:spcAft>
                <a:spcPct val="0"/>
              </a:spcAft>
              <a:defRPr/>
            </a:pPr>
            <a:r>
              <a:rPr lang="en-GB" sz="2000" dirty="0">
                <a:solidFill>
                  <a:srgbClr val="002060"/>
                </a:solidFill>
                <a:cs typeface="Arial" charset="0"/>
              </a:rPr>
              <a:t>With silent lips. “Give me your tired, your poor,</a:t>
            </a:r>
          </a:p>
          <a:p>
            <a:pPr fontAlgn="base">
              <a:spcBef>
                <a:spcPct val="0"/>
              </a:spcBef>
              <a:spcAft>
                <a:spcPct val="0"/>
              </a:spcAft>
              <a:defRPr/>
            </a:pPr>
            <a:r>
              <a:rPr lang="en-GB" sz="2000" dirty="0">
                <a:solidFill>
                  <a:srgbClr val="002060"/>
                </a:solidFill>
                <a:cs typeface="Arial" charset="0"/>
              </a:rPr>
              <a:t>Your huddled masses yearning to breathe free,</a:t>
            </a:r>
          </a:p>
          <a:p>
            <a:pPr fontAlgn="base">
              <a:spcBef>
                <a:spcPct val="0"/>
              </a:spcBef>
              <a:spcAft>
                <a:spcPct val="0"/>
              </a:spcAft>
              <a:defRPr/>
            </a:pPr>
            <a:r>
              <a:rPr lang="en-GB" sz="2000" dirty="0">
                <a:solidFill>
                  <a:srgbClr val="002060"/>
                </a:solidFill>
                <a:cs typeface="Arial" charset="0"/>
              </a:rPr>
              <a:t>The wretched refuse of your teeming shore.</a:t>
            </a:r>
          </a:p>
          <a:p>
            <a:pPr fontAlgn="base">
              <a:spcBef>
                <a:spcPct val="0"/>
              </a:spcBef>
              <a:spcAft>
                <a:spcPct val="0"/>
              </a:spcAft>
              <a:defRPr/>
            </a:pPr>
            <a:r>
              <a:rPr lang="en-GB" sz="2000" dirty="0">
                <a:solidFill>
                  <a:srgbClr val="002060"/>
                </a:solidFill>
                <a:cs typeface="Arial" charset="0"/>
              </a:rPr>
              <a:t>Send these, the homeless, tempest-</a:t>
            </a:r>
            <a:r>
              <a:rPr lang="en-GB" sz="2000" dirty="0" err="1">
                <a:solidFill>
                  <a:srgbClr val="002060"/>
                </a:solidFill>
                <a:cs typeface="Arial" charset="0"/>
              </a:rPr>
              <a:t>tost</a:t>
            </a:r>
            <a:r>
              <a:rPr lang="en-GB" sz="2000" dirty="0">
                <a:solidFill>
                  <a:srgbClr val="002060"/>
                </a:solidFill>
                <a:cs typeface="Arial" charset="0"/>
              </a:rPr>
              <a:t> to me,</a:t>
            </a:r>
          </a:p>
          <a:p>
            <a:pPr fontAlgn="base">
              <a:spcBef>
                <a:spcPct val="0"/>
              </a:spcBef>
              <a:spcAft>
                <a:spcPct val="0"/>
              </a:spcAft>
              <a:defRPr/>
            </a:pPr>
            <a:r>
              <a:rPr lang="en-GB" sz="2000" dirty="0">
                <a:solidFill>
                  <a:srgbClr val="002060"/>
                </a:solidFill>
                <a:cs typeface="Arial" charset="0"/>
              </a:rPr>
              <a:t>I lift my lamp beside the golden door!”</a:t>
            </a:r>
          </a:p>
          <a:p>
            <a:pPr fontAlgn="base">
              <a:spcBef>
                <a:spcPct val="0"/>
              </a:spcBef>
              <a:spcAft>
                <a:spcPct val="0"/>
              </a:spcAft>
              <a:defRPr/>
            </a:pPr>
            <a:endParaRPr lang="en-GB" sz="1600" dirty="0">
              <a:solidFill>
                <a:srgbClr val="002060"/>
              </a:solidFill>
              <a:cs typeface="Arial" charset="0"/>
            </a:endParaRPr>
          </a:p>
          <a:p>
            <a:pPr fontAlgn="base">
              <a:spcBef>
                <a:spcPct val="0"/>
              </a:spcBef>
              <a:spcAft>
                <a:spcPct val="0"/>
              </a:spcAft>
              <a:defRPr/>
            </a:pPr>
            <a:r>
              <a:rPr lang="en-GB" sz="1600" i="1" dirty="0" smtClean="0">
                <a:solidFill>
                  <a:srgbClr val="002060"/>
                </a:solidFill>
                <a:cs typeface="Arial" charset="0"/>
              </a:rPr>
              <a:t>Written </a:t>
            </a:r>
            <a:r>
              <a:rPr lang="en-GB" sz="1600" i="1" dirty="0">
                <a:solidFill>
                  <a:srgbClr val="002060"/>
                </a:solidFill>
                <a:cs typeface="Arial" charset="0"/>
              </a:rPr>
              <a:t>as fundraiser for Statue of Liberty (dedicated 1886) and inscribed on a plaque beneath statue (1903</a:t>
            </a:r>
            <a:r>
              <a:rPr lang="en-GB" sz="1600" i="1" dirty="0" smtClean="0">
                <a:solidFill>
                  <a:srgbClr val="002060"/>
                </a:solidFill>
                <a:cs typeface="Arial" charset="0"/>
              </a:rPr>
              <a:t>)</a:t>
            </a:r>
            <a:endParaRPr lang="en-GB" sz="1600" i="1" dirty="0">
              <a:solidFill>
                <a:srgbClr val="002060"/>
              </a:solidFill>
              <a:cs typeface="Arial" charset="0"/>
            </a:endParaRPr>
          </a:p>
          <a:p>
            <a:pPr algn="just">
              <a:defRPr/>
            </a:pPr>
            <a:endParaRPr lang="en-GB" b="1" dirty="0">
              <a:solidFill>
                <a:srgbClr val="FF0000"/>
              </a:solidFill>
              <a:effectLst>
                <a:outerShdw blurRad="38100" dist="38100" dir="2700000" algn="tl">
                  <a:srgbClr val="000000">
                    <a:alpha val="43137"/>
                  </a:srgbClr>
                </a:outerShdw>
              </a:effectLst>
            </a:endParaRPr>
          </a:p>
        </p:txBody>
      </p:sp>
      <p:sp>
        <p:nvSpPr>
          <p:cNvPr id="7" name="Rectangle 6"/>
          <p:cNvSpPr/>
          <p:nvPr/>
        </p:nvSpPr>
        <p:spPr>
          <a:xfrm>
            <a:off x="5682845" y="2636912"/>
            <a:ext cx="3449563" cy="4543461"/>
          </a:xfrm>
          <a:prstGeom prst="rect">
            <a:avLst/>
          </a:prstGeom>
        </p:spPr>
        <p:txBody>
          <a:bodyPr wrap="square" lIns="360000" tIns="360000" rIns="360000" bIns="360000">
            <a:spAutoFit/>
          </a:bodyPr>
          <a:lstStyle/>
          <a:p>
            <a:pPr marL="342900" lvl="0" indent="-342900" algn="r">
              <a:buFont typeface="Arial" panose="020B0604020202020204" pitchFamily="34" charset="0"/>
              <a:buChar char="•"/>
            </a:pPr>
            <a:r>
              <a:rPr lang="en-GB" sz="1600" b="1" dirty="0" smtClean="0"/>
              <a:t>What </a:t>
            </a:r>
            <a:r>
              <a:rPr lang="en-GB" sz="1600" b="1" dirty="0"/>
              <a:t>impression does Lazarus’ poem convey about the immigrant experience in the United States, and of the attitude of Americans towards immigrants?</a:t>
            </a:r>
            <a:endParaRPr lang="en-GB" sz="1600" dirty="0"/>
          </a:p>
          <a:p>
            <a:pPr algn="r"/>
            <a:endParaRPr lang="en-GB" sz="1600" dirty="0"/>
          </a:p>
          <a:p>
            <a:pPr marL="342900" lvl="0" indent="-342900" algn="r">
              <a:buFont typeface="Arial" panose="020B0604020202020204" pitchFamily="34" charset="0"/>
              <a:buChar char="•"/>
            </a:pPr>
            <a:r>
              <a:rPr lang="en-GB" sz="1600" b="1" dirty="0"/>
              <a:t>In what ways might ‘The New Colossus’ be interpreted as being expressive (and constitutive) of myths and ideas about US society?</a:t>
            </a:r>
            <a:endParaRPr lang="en-GB" sz="1600" dirty="0"/>
          </a:p>
          <a:p>
            <a:pPr algn="r" fontAlgn="auto">
              <a:spcBef>
                <a:spcPts val="0"/>
              </a:spcBef>
              <a:spcAft>
                <a:spcPts val="0"/>
              </a:spcAft>
              <a:defRPr/>
            </a:pPr>
            <a:endParaRPr lang="en-GB" sz="2400" b="1" dirty="0">
              <a:solidFill>
                <a:srgbClr val="002060"/>
              </a:solidFill>
              <a:effectLst>
                <a:outerShdw blurRad="38100" dist="38100" dir="2700000" algn="tl">
                  <a:srgbClr val="000000">
                    <a:alpha val="43137"/>
                  </a:srgbClr>
                </a:outerShdw>
              </a:effectLst>
              <a:latin typeface="+mn-lt"/>
              <a:cs typeface="+mn-cs"/>
            </a:endParaRPr>
          </a:p>
        </p:txBody>
      </p:sp>
    </p:spTree>
    <p:extLst>
      <p:ext uri="{BB962C8B-B14F-4D97-AF65-F5344CB8AC3E}">
        <p14:creationId xmlns:p14="http://schemas.microsoft.com/office/powerpoint/2010/main" val="203769595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9"/>
          <p:cNvSpPr>
            <a:spLocks noChangeArrowheads="1"/>
          </p:cNvSpPr>
          <p:nvPr/>
        </p:nvSpPr>
        <p:spPr bwMode="auto">
          <a:xfrm>
            <a:off x="0" y="22225"/>
            <a:ext cx="4956175"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fontAlgn="base" hangingPunct="1">
              <a:spcBef>
                <a:spcPct val="0"/>
              </a:spcBef>
              <a:spcAft>
                <a:spcPct val="0"/>
              </a:spcAft>
              <a:buFontTx/>
              <a:buNone/>
            </a:pPr>
            <a:endParaRPr lang="en-GB" altLang="en-US" sz="1600" b="1" u="sng">
              <a:solidFill>
                <a:srgbClr val="000000"/>
              </a:solidFill>
              <a:cs typeface="Arial" charset="0"/>
            </a:endParaRPr>
          </a:p>
          <a:p>
            <a:pPr algn="just" eaLnBrk="1" fontAlgn="base" hangingPunct="1">
              <a:spcBef>
                <a:spcPct val="0"/>
              </a:spcBef>
              <a:spcAft>
                <a:spcPct val="0"/>
              </a:spcAft>
              <a:buFontTx/>
              <a:buNone/>
            </a:pPr>
            <a:endParaRPr lang="en-GB" altLang="en-US" sz="1600">
              <a:solidFill>
                <a:srgbClr val="FFFFFF"/>
              </a:solidFill>
              <a:cs typeface="Arial" charset="0"/>
            </a:endParaRPr>
          </a:p>
          <a:p>
            <a:pPr algn="just" eaLnBrk="1" fontAlgn="base" hangingPunct="1">
              <a:spcBef>
                <a:spcPct val="0"/>
              </a:spcBef>
              <a:spcAft>
                <a:spcPct val="0"/>
              </a:spcAft>
              <a:buFontTx/>
              <a:buNone/>
            </a:pPr>
            <a:endParaRPr lang="en-GB" altLang="en-US" sz="1400">
              <a:solidFill>
                <a:srgbClr val="FFFFFF"/>
              </a:solidFill>
              <a:cs typeface="Arial" charset="0"/>
            </a:endParaRPr>
          </a:p>
        </p:txBody>
      </p:sp>
      <p:pic>
        <p:nvPicPr>
          <p:cNvPr id="20484" name="Picture 4" descr="statue-libert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33842" y="360040"/>
            <a:ext cx="3410158" cy="22768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0"/>
          <p:cNvSpPr/>
          <p:nvPr/>
        </p:nvSpPr>
        <p:spPr>
          <a:xfrm>
            <a:off x="0" y="1"/>
            <a:ext cx="9144000" cy="7076801"/>
          </a:xfrm>
          <a:prstGeom prst="rect">
            <a:avLst/>
          </a:prstGeom>
        </p:spPr>
        <p:txBody>
          <a:bodyPr wrap="square" lIns="540000" tIns="540000" rIns="540000" bIns="540000">
            <a:spAutoFit/>
          </a:bodyPr>
          <a:lstStyle/>
          <a:p>
            <a:pPr fontAlgn="base">
              <a:spcBef>
                <a:spcPct val="0"/>
              </a:spcBef>
              <a:spcAft>
                <a:spcPct val="0"/>
              </a:spcAft>
              <a:defRPr/>
            </a:pPr>
            <a:r>
              <a:rPr lang="en-GB" sz="2300" b="1" dirty="0" smtClean="0">
                <a:solidFill>
                  <a:srgbClr val="FF0000"/>
                </a:solidFill>
                <a:effectLst>
                  <a:outerShdw blurRad="38100" dist="38100" dir="2700000" algn="tl">
                    <a:srgbClr val="000000">
                      <a:alpha val="43137"/>
                    </a:srgbClr>
                  </a:outerShdw>
                </a:effectLst>
              </a:rPr>
              <a:t>Henry </a:t>
            </a:r>
            <a:r>
              <a:rPr lang="en-GB" sz="2300" b="1" dirty="0">
                <a:solidFill>
                  <a:srgbClr val="FF0000"/>
                </a:solidFill>
                <a:effectLst>
                  <a:outerShdw blurRad="38100" dist="38100" dir="2700000" algn="tl">
                    <a:srgbClr val="000000">
                      <a:alpha val="43137"/>
                    </a:srgbClr>
                  </a:outerShdw>
                </a:effectLst>
              </a:rPr>
              <a:t>Roth, </a:t>
            </a:r>
            <a:r>
              <a:rPr lang="en-GB" sz="2300" b="1" i="1" dirty="0">
                <a:solidFill>
                  <a:srgbClr val="FF0000"/>
                </a:solidFill>
                <a:effectLst>
                  <a:outerShdw blurRad="38100" dist="38100" dir="2700000" algn="tl">
                    <a:srgbClr val="000000">
                      <a:alpha val="43137"/>
                    </a:srgbClr>
                  </a:outerShdw>
                </a:effectLst>
              </a:rPr>
              <a:t>Call it Sleep</a:t>
            </a:r>
            <a:r>
              <a:rPr lang="en-GB" sz="2300" b="1" dirty="0">
                <a:solidFill>
                  <a:srgbClr val="FF0000"/>
                </a:solidFill>
                <a:effectLst>
                  <a:outerShdw blurRad="38100" dist="38100" dir="2700000" algn="tl">
                    <a:srgbClr val="000000">
                      <a:alpha val="43137"/>
                    </a:srgbClr>
                  </a:outerShdw>
                </a:effectLst>
              </a:rPr>
              <a:t> (1934) </a:t>
            </a:r>
            <a:r>
              <a:rPr lang="en-GB" sz="2300" b="1" dirty="0" smtClean="0">
                <a:solidFill>
                  <a:srgbClr val="FF0000"/>
                </a:solidFill>
                <a:effectLst>
                  <a:outerShdw blurRad="38100" dist="38100" dir="2700000" algn="tl">
                    <a:srgbClr val="000000">
                      <a:alpha val="43137"/>
                    </a:srgbClr>
                  </a:outerShdw>
                </a:effectLst>
              </a:rPr>
              <a:t>prologue</a:t>
            </a:r>
          </a:p>
          <a:p>
            <a:pPr fontAlgn="base">
              <a:spcBef>
                <a:spcPct val="0"/>
              </a:spcBef>
              <a:spcAft>
                <a:spcPct val="0"/>
              </a:spcAft>
              <a:defRPr/>
            </a:pPr>
            <a:endParaRPr lang="en-GB" sz="2300" b="1" dirty="0" smtClean="0">
              <a:solidFill>
                <a:srgbClr val="002060"/>
              </a:solidFill>
              <a:cs typeface="Arial" charset="0"/>
            </a:endParaRPr>
          </a:p>
          <a:p>
            <a:pPr fontAlgn="base">
              <a:spcBef>
                <a:spcPct val="0"/>
              </a:spcBef>
              <a:spcAft>
                <a:spcPct val="0"/>
              </a:spcAft>
              <a:defRPr/>
            </a:pPr>
            <a:endParaRPr lang="en-GB" sz="2300" b="1" dirty="0">
              <a:solidFill>
                <a:srgbClr val="002060"/>
              </a:solidFill>
              <a:cs typeface="Arial" charset="0"/>
            </a:endParaRPr>
          </a:p>
          <a:p>
            <a:pPr fontAlgn="base">
              <a:spcBef>
                <a:spcPct val="0"/>
              </a:spcBef>
              <a:spcAft>
                <a:spcPct val="0"/>
              </a:spcAft>
              <a:defRPr/>
            </a:pPr>
            <a:endParaRPr lang="en-GB" sz="2300" b="1" dirty="0" smtClean="0">
              <a:solidFill>
                <a:srgbClr val="002060"/>
              </a:solidFill>
              <a:cs typeface="Arial" charset="0"/>
            </a:endParaRPr>
          </a:p>
          <a:p>
            <a:pPr fontAlgn="base">
              <a:spcBef>
                <a:spcPct val="0"/>
              </a:spcBef>
              <a:spcAft>
                <a:spcPct val="0"/>
              </a:spcAft>
              <a:defRPr/>
            </a:pPr>
            <a:endParaRPr lang="en-GB" sz="2300" b="1" dirty="0">
              <a:solidFill>
                <a:srgbClr val="002060"/>
              </a:solidFill>
              <a:cs typeface="Arial" charset="0"/>
            </a:endParaRPr>
          </a:p>
          <a:p>
            <a:pPr fontAlgn="base">
              <a:spcBef>
                <a:spcPct val="0"/>
              </a:spcBef>
              <a:spcAft>
                <a:spcPct val="0"/>
              </a:spcAft>
              <a:defRPr/>
            </a:pPr>
            <a:endParaRPr lang="en-GB" sz="2300" b="1" dirty="0" smtClean="0">
              <a:solidFill>
                <a:srgbClr val="002060"/>
              </a:solidFill>
              <a:cs typeface="Arial" charset="0"/>
            </a:endParaRPr>
          </a:p>
          <a:p>
            <a:pPr marL="342900" lvl="0" indent="-342900">
              <a:buFont typeface="Arial" panose="020B0604020202020204" pitchFamily="34" charset="0"/>
              <a:buChar char="•"/>
            </a:pPr>
            <a:endParaRPr lang="en-GB" sz="1000" b="1" dirty="0" smtClean="0"/>
          </a:p>
          <a:p>
            <a:pPr marL="342900" lvl="0" indent="-342900">
              <a:buFont typeface="Arial" panose="020B0604020202020204" pitchFamily="34" charset="0"/>
              <a:buChar char="•"/>
            </a:pPr>
            <a:r>
              <a:rPr lang="en-GB" sz="2300" b="1" dirty="0" smtClean="0"/>
              <a:t>How </a:t>
            </a:r>
            <a:r>
              <a:rPr lang="en-GB" sz="2300" b="1" dirty="0"/>
              <a:t>does Roth describe the arrival of Jewish immigrants to New York? </a:t>
            </a:r>
            <a:endParaRPr lang="en-GB" sz="2300" b="1" dirty="0" smtClean="0"/>
          </a:p>
          <a:p>
            <a:pPr marL="800100" lvl="1" indent="-342900">
              <a:buFontTx/>
              <a:buChar char="-"/>
            </a:pPr>
            <a:r>
              <a:rPr lang="en-GB" sz="2300" b="1" dirty="0" smtClean="0"/>
              <a:t>Is </a:t>
            </a:r>
            <a:r>
              <a:rPr lang="en-GB" sz="2300" b="1" dirty="0"/>
              <a:t>it a positive or negative experience</a:t>
            </a:r>
            <a:r>
              <a:rPr lang="en-GB" sz="2300" b="1" dirty="0" smtClean="0"/>
              <a:t>?</a:t>
            </a:r>
          </a:p>
          <a:p>
            <a:pPr marL="800100" lvl="1" indent="-342900">
              <a:buFontTx/>
              <a:buChar char="-"/>
            </a:pPr>
            <a:r>
              <a:rPr lang="en-GB" sz="2300" b="1" dirty="0" smtClean="0"/>
              <a:t>Does </a:t>
            </a:r>
            <a:r>
              <a:rPr lang="en-GB" sz="2300" b="1" dirty="0"/>
              <a:t>it fit the type of sentiments expressed by Lazarus in ‘The New Colossus’?</a:t>
            </a:r>
            <a:endParaRPr lang="en-GB" sz="2300" dirty="0"/>
          </a:p>
          <a:p>
            <a:pPr algn="just"/>
            <a:endParaRPr lang="en-GB" sz="1100" dirty="0"/>
          </a:p>
          <a:p>
            <a:pPr marL="342900" lvl="0" indent="-342900" algn="just">
              <a:buFont typeface="Arial" panose="020B0604020202020204" pitchFamily="34" charset="0"/>
              <a:buChar char="•"/>
            </a:pPr>
            <a:r>
              <a:rPr lang="en-GB" sz="2300" b="1" dirty="0"/>
              <a:t>How does Roth describe the newly-arrived mother and child? How does their behaviour and appearance compare with their fellow immigrants? How does their behaviour and appearance compare with the father character, Albert? Why is Albert so annoyed at his wife when he greets her</a:t>
            </a:r>
            <a:r>
              <a:rPr lang="en-GB" sz="2300" b="1" dirty="0" smtClean="0"/>
              <a:t>?</a:t>
            </a:r>
            <a:endParaRPr lang="en-GB" sz="2300" dirty="0"/>
          </a:p>
        </p:txBody>
      </p:sp>
      <p:pic>
        <p:nvPicPr>
          <p:cNvPr id="409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41208" y="950111"/>
            <a:ext cx="2030413" cy="1804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4736215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9"/>
          <p:cNvSpPr>
            <a:spLocks noChangeArrowheads="1"/>
          </p:cNvSpPr>
          <p:nvPr/>
        </p:nvSpPr>
        <p:spPr bwMode="auto">
          <a:xfrm>
            <a:off x="0" y="22225"/>
            <a:ext cx="4956175"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fontAlgn="base" hangingPunct="1">
              <a:spcBef>
                <a:spcPct val="0"/>
              </a:spcBef>
              <a:spcAft>
                <a:spcPct val="0"/>
              </a:spcAft>
              <a:buFontTx/>
              <a:buNone/>
            </a:pPr>
            <a:endParaRPr lang="en-GB" altLang="en-US" sz="1600" b="1" u="sng">
              <a:solidFill>
                <a:srgbClr val="000000"/>
              </a:solidFill>
              <a:cs typeface="Arial" charset="0"/>
            </a:endParaRPr>
          </a:p>
          <a:p>
            <a:pPr algn="just" eaLnBrk="1" fontAlgn="base" hangingPunct="1">
              <a:spcBef>
                <a:spcPct val="0"/>
              </a:spcBef>
              <a:spcAft>
                <a:spcPct val="0"/>
              </a:spcAft>
              <a:buFontTx/>
              <a:buNone/>
            </a:pPr>
            <a:endParaRPr lang="en-GB" altLang="en-US" sz="1600">
              <a:solidFill>
                <a:srgbClr val="FFFFFF"/>
              </a:solidFill>
              <a:cs typeface="Arial" charset="0"/>
            </a:endParaRPr>
          </a:p>
          <a:p>
            <a:pPr algn="just" eaLnBrk="1" fontAlgn="base" hangingPunct="1">
              <a:spcBef>
                <a:spcPct val="0"/>
              </a:spcBef>
              <a:spcAft>
                <a:spcPct val="0"/>
              </a:spcAft>
              <a:buFontTx/>
              <a:buNone/>
            </a:pPr>
            <a:endParaRPr lang="en-GB" altLang="en-US" sz="1400">
              <a:solidFill>
                <a:srgbClr val="FFFFFF"/>
              </a:solidFill>
              <a:cs typeface="Arial" charset="0"/>
            </a:endParaRPr>
          </a:p>
        </p:txBody>
      </p:sp>
      <p:sp>
        <p:nvSpPr>
          <p:cNvPr id="11" name="Rectangle 10"/>
          <p:cNvSpPr/>
          <p:nvPr/>
        </p:nvSpPr>
        <p:spPr>
          <a:xfrm>
            <a:off x="0" y="1"/>
            <a:ext cx="9144000" cy="6815191"/>
          </a:xfrm>
          <a:prstGeom prst="rect">
            <a:avLst/>
          </a:prstGeom>
        </p:spPr>
        <p:txBody>
          <a:bodyPr wrap="square" lIns="540000" tIns="540000" rIns="540000" bIns="540000">
            <a:spAutoFit/>
          </a:bodyPr>
          <a:lstStyle/>
          <a:p>
            <a:pPr fontAlgn="base">
              <a:spcBef>
                <a:spcPct val="0"/>
              </a:spcBef>
              <a:spcAft>
                <a:spcPct val="0"/>
              </a:spcAft>
              <a:defRPr/>
            </a:pPr>
            <a:r>
              <a:rPr lang="en-GB" sz="2300" b="1" dirty="0">
                <a:solidFill>
                  <a:srgbClr val="FF0000"/>
                </a:solidFill>
                <a:effectLst>
                  <a:outerShdw blurRad="38100" dist="38100" dir="2700000" algn="tl">
                    <a:srgbClr val="000000">
                      <a:alpha val="43137"/>
                    </a:srgbClr>
                  </a:outerShdw>
                </a:effectLst>
              </a:rPr>
              <a:t>Mary </a:t>
            </a:r>
            <a:r>
              <a:rPr lang="en-GB" sz="2300" b="1" dirty="0" err="1">
                <a:solidFill>
                  <a:srgbClr val="FF0000"/>
                </a:solidFill>
                <a:effectLst>
                  <a:outerShdw blurRad="38100" dist="38100" dir="2700000" algn="tl">
                    <a:srgbClr val="000000">
                      <a:alpha val="43137"/>
                    </a:srgbClr>
                  </a:outerShdw>
                </a:effectLst>
              </a:rPr>
              <a:t>Antin</a:t>
            </a:r>
            <a:r>
              <a:rPr lang="en-GB" sz="2300" b="1" dirty="0">
                <a:solidFill>
                  <a:srgbClr val="FF0000"/>
                </a:solidFill>
                <a:effectLst>
                  <a:outerShdw blurRad="38100" dist="38100" dir="2700000" algn="tl">
                    <a:srgbClr val="000000">
                      <a:alpha val="43137"/>
                    </a:srgbClr>
                  </a:outerShdw>
                </a:effectLst>
              </a:rPr>
              <a:t>, </a:t>
            </a:r>
            <a:r>
              <a:rPr lang="en-GB" sz="2300" b="1" i="1" dirty="0">
                <a:solidFill>
                  <a:srgbClr val="FF0000"/>
                </a:solidFill>
                <a:effectLst>
                  <a:outerShdw blurRad="38100" dist="38100" dir="2700000" algn="tl">
                    <a:srgbClr val="000000">
                      <a:alpha val="43137"/>
                    </a:srgbClr>
                  </a:outerShdw>
                </a:effectLst>
              </a:rPr>
              <a:t>The Promised Land </a:t>
            </a:r>
            <a:r>
              <a:rPr lang="en-GB" sz="2300" b="1" dirty="0">
                <a:solidFill>
                  <a:srgbClr val="FF0000"/>
                </a:solidFill>
                <a:effectLst>
                  <a:outerShdw blurRad="38100" dist="38100" dir="2700000" algn="tl">
                    <a:srgbClr val="000000">
                      <a:alpha val="43137"/>
                    </a:srgbClr>
                  </a:outerShdw>
                </a:effectLst>
              </a:rPr>
              <a:t>(1912</a:t>
            </a:r>
            <a:r>
              <a:rPr lang="en-GB" sz="2300" b="1" dirty="0" smtClean="0">
                <a:solidFill>
                  <a:srgbClr val="FF0000"/>
                </a:solidFill>
                <a:effectLst>
                  <a:outerShdw blurRad="38100" dist="38100" dir="2700000" algn="tl">
                    <a:srgbClr val="000000">
                      <a:alpha val="43137"/>
                    </a:srgbClr>
                  </a:outerShdw>
                </a:effectLst>
              </a:rPr>
              <a:t>)</a:t>
            </a:r>
          </a:p>
          <a:p>
            <a:pPr fontAlgn="base">
              <a:spcBef>
                <a:spcPct val="0"/>
              </a:spcBef>
              <a:spcAft>
                <a:spcPct val="0"/>
              </a:spcAft>
              <a:defRPr/>
            </a:pPr>
            <a:endParaRPr lang="en-GB" sz="2300" b="1" dirty="0">
              <a:solidFill>
                <a:srgbClr val="002060"/>
              </a:solidFill>
              <a:cs typeface="Arial" charset="0"/>
            </a:endParaRPr>
          </a:p>
          <a:p>
            <a:pPr fontAlgn="base">
              <a:spcBef>
                <a:spcPct val="0"/>
              </a:spcBef>
              <a:spcAft>
                <a:spcPct val="0"/>
              </a:spcAft>
              <a:defRPr/>
            </a:pPr>
            <a:endParaRPr lang="en-GB" sz="2300" b="1" dirty="0" smtClean="0">
              <a:solidFill>
                <a:srgbClr val="002060"/>
              </a:solidFill>
              <a:cs typeface="Arial" charset="0"/>
            </a:endParaRPr>
          </a:p>
          <a:p>
            <a:pPr fontAlgn="base">
              <a:spcBef>
                <a:spcPct val="0"/>
              </a:spcBef>
              <a:spcAft>
                <a:spcPct val="0"/>
              </a:spcAft>
              <a:defRPr/>
            </a:pPr>
            <a:endParaRPr lang="en-GB" sz="2300" b="1" dirty="0">
              <a:solidFill>
                <a:srgbClr val="002060"/>
              </a:solidFill>
              <a:cs typeface="Arial" charset="0"/>
            </a:endParaRPr>
          </a:p>
          <a:p>
            <a:pPr fontAlgn="base">
              <a:spcBef>
                <a:spcPct val="0"/>
              </a:spcBef>
              <a:spcAft>
                <a:spcPct val="0"/>
              </a:spcAft>
              <a:defRPr/>
            </a:pPr>
            <a:endParaRPr lang="en-GB" sz="2300" b="1" dirty="0" smtClean="0">
              <a:solidFill>
                <a:srgbClr val="002060"/>
              </a:solidFill>
              <a:cs typeface="Arial" charset="0"/>
            </a:endParaRPr>
          </a:p>
          <a:p>
            <a:pPr fontAlgn="base">
              <a:spcBef>
                <a:spcPct val="0"/>
              </a:spcBef>
              <a:spcAft>
                <a:spcPct val="0"/>
              </a:spcAft>
              <a:defRPr/>
            </a:pPr>
            <a:endParaRPr lang="en-GB" sz="2300" b="1" dirty="0">
              <a:solidFill>
                <a:srgbClr val="002060"/>
              </a:solidFill>
              <a:cs typeface="Arial" charset="0"/>
            </a:endParaRPr>
          </a:p>
          <a:p>
            <a:pPr fontAlgn="base">
              <a:spcBef>
                <a:spcPct val="0"/>
              </a:spcBef>
              <a:spcAft>
                <a:spcPct val="0"/>
              </a:spcAft>
              <a:defRPr/>
            </a:pPr>
            <a:endParaRPr lang="en-GB" sz="2300" b="1" dirty="0" smtClean="0">
              <a:solidFill>
                <a:srgbClr val="002060"/>
              </a:solidFill>
              <a:cs typeface="Arial" charset="0"/>
            </a:endParaRPr>
          </a:p>
          <a:p>
            <a:pPr fontAlgn="base">
              <a:spcBef>
                <a:spcPct val="0"/>
              </a:spcBef>
              <a:spcAft>
                <a:spcPct val="0"/>
              </a:spcAft>
              <a:defRPr/>
            </a:pPr>
            <a:endParaRPr lang="en-GB" sz="2300" b="1" dirty="0">
              <a:solidFill>
                <a:srgbClr val="002060"/>
              </a:solidFill>
              <a:cs typeface="Arial" charset="0"/>
            </a:endParaRPr>
          </a:p>
          <a:p>
            <a:pPr fontAlgn="base">
              <a:spcBef>
                <a:spcPct val="0"/>
              </a:spcBef>
              <a:spcAft>
                <a:spcPct val="0"/>
              </a:spcAft>
              <a:defRPr/>
            </a:pPr>
            <a:endParaRPr lang="en-GB" sz="2300" b="1" dirty="0" smtClean="0">
              <a:solidFill>
                <a:srgbClr val="002060"/>
              </a:solidFill>
              <a:cs typeface="Arial" charset="0"/>
            </a:endParaRPr>
          </a:p>
          <a:p>
            <a:pPr fontAlgn="base">
              <a:spcBef>
                <a:spcPct val="0"/>
              </a:spcBef>
              <a:spcAft>
                <a:spcPct val="0"/>
              </a:spcAft>
              <a:defRPr/>
            </a:pPr>
            <a:endParaRPr lang="en-GB" sz="2300" b="1" dirty="0" smtClean="0">
              <a:solidFill>
                <a:srgbClr val="002060"/>
              </a:solidFill>
              <a:cs typeface="Arial" charset="0"/>
            </a:endParaRPr>
          </a:p>
          <a:p>
            <a:pPr fontAlgn="base">
              <a:spcBef>
                <a:spcPct val="0"/>
              </a:spcBef>
              <a:spcAft>
                <a:spcPct val="0"/>
              </a:spcAft>
              <a:defRPr/>
            </a:pPr>
            <a:endParaRPr lang="en-GB" sz="2300" b="1" dirty="0">
              <a:solidFill>
                <a:srgbClr val="002060"/>
              </a:solidFill>
              <a:cs typeface="Arial" charset="0"/>
            </a:endParaRPr>
          </a:p>
          <a:p>
            <a:pPr marL="342900" lvl="0" indent="-342900" algn="just" fontAlgn="base">
              <a:spcBef>
                <a:spcPct val="0"/>
              </a:spcBef>
              <a:spcAft>
                <a:spcPct val="0"/>
              </a:spcAft>
              <a:buFont typeface="Arial" panose="020B0604020202020204" pitchFamily="34" charset="0"/>
              <a:buChar char="•"/>
              <a:defRPr/>
            </a:pPr>
            <a:r>
              <a:rPr lang="en-GB" sz="2400" b="1" dirty="0" smtClean="0"/>
              <a:t>What </a:t>
            </a:r>
            <a:r>
              <a:rPr lang="en-GB" sz="2400" b="1" dirty="0"/>
              <a:t>contrasts does </a:t>
            </a:r>
            <a:r>
              <a:rPr lang="en-GB" sz="2400" b="1" dirty="0" err="1"/>
              <a:t>Antin</a:t>
            </a:r>
            <a:r>
              <a:rPr lang="en-GB" sz="2400" b="1" dirty="0"/>
              <a:t> draw between her life in Russia and the United States? How does the new family home compare with her old one? What differences does she identify when comparing </a:t>
            </a:r>
            <a:r>
              <a:rPr lang="en-GB" sz="2400" b="1" dirty="0" err="1"/>
              <a:t>Polotzk</a:t>
            </a:r>
            <a:r>
              <a:rPr lang="en-GB" sz="2400" b="1" dirty="0"/>
              <a:t> </a:t>
            </a:r>
            <a:r>
              <a:rPr lang="en-GB" sz="2400" b="1" dirty="0" smtClean="0"/>
              <a:t>and </a:t>
            </a:r>
            <a:r>
              <a:rPr lang="en-GB" sz="2400" b="1" dirty="0"/>
              <a:t>Boston?</a:t>
            </a:r>
            <a:endParaRPr lang="en-GB" sz="2400" dirty="0"/>
          </a:p>
          <a:p>
            <a:pPr fontAlgn="base">
              <a:spcBef>
                <a:spcPct val="0"/>
              </a:spcBef>
              <a:spcAft>
                <a:spcPct val="0"/>
              </a:spcAft>
              <a:defRPr/>
            </a:pPr>
            <a:endParaRPr lang="en-GB" sz="2300" b="1" dirty="0" smtClean="0">
              <a:solidFill>
                <a:srgbClr val="002060"/>
              </a:solidFill>
              <a:cs typeface="Arial" charset="0"/>
            </a:endParaRPr>
          </a:p>
        </p:txBody>
      </p:sp>
      <p:pic>
        <p:nvPicPr>
          <p:cNvPr id="6" name="Picture 5" descr="http://www.greatthoughtstreasury.com/sites/default/files/mantin%5b1%5d.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1002961"/>
            <a:ext cx="1701159" cy="1972360"/>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74995" y="938150"/>
            <a:ext cx="3429000" cy="24860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12160" y="306760"/>
            <a:ext cx="2952328" cy="38266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Rectangle 8"/>
          <p:cNvSpPr/>
          <p:nvPr/>
        </p:nvSpPr>
        <p:spPr>
          <a:xfrm>
            <a:off x="2555654" y="5645642"/>
            <a:ext cx="6696681" cy="1219474"/>
          </a:xfrm>
          <a:prstGeom prst="rect">
            <a:avLst/>
          </a:prstGeom>
        </p:spPr>
        <p:txBody>
          <a:bodyPr wrap="square" lIns="360000" tIns="360000" rIns="360000" bIns="360000">
            <a:spAutoFit/>
          </a:bodyPr>
          <a:lstStyle/>
          <a:p>
            <a:pPr fontAlgn="auto">
              <a:spcBef>
                <a:spcPts val="0"/>
              </a:spcBef>
              <a:spcAft>
                <a:spcPts val="0"/>
              </a:spcAft>
              <a:defRPr/>
            </a:pPr>
            <a:r>
              <a:rPr lang="en-GB" sz="1600" dirty="0" smtClean="0"/>
              <a:t>Photographs of </a:t>
            </a:r>
            <a:r>
              <a:rPr lang="en-GB" sz="1600" dirty="0" err="1" smtClean="0"/>
              <a:t>Antin</a:t>
            </a:r>
            <a:r>
              <a:rPr lang="en-GB" sz="1600" dirty="0" smtClean="0"/>
              <a:t> family home in </a:t>
            </a:r>
            <a:r>
              <a:rPr lang="en-GB" sz="1600" dirty="0" err="1" smtClean="0"/>
              <a:t>Polotzk</a:t>
            </a:r>
            <a:r>
              <a:rPr lang="en-GB" sz="1600" dirty="0" smtClean="0"/>
              <a:t>  and Union Place, Boston from  </a:t>
            </a:r>
            <a:r>
              <a:rPr lang="en-GB" sz="1600" i="1" dirty="0" smtClean="0"/>
              <a:t>Promised Land</a:t>
            </a:r>
            <a:endParaRPr lang="en-GB" sz="1600" dirty="0"/>
          </a:p>
        </p:txBody>
      </p:sp>
    </p:spTree>
    <p:extLst>
      <p:ext uri="{BB962C8B-B14F-4D97-AF65-F5344CB8AC3E}">
        <p14:creationId xmlns:p14="http://schemas.microsoft.com/office/powerpoint/2010/main" val="118493492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9"/>
          <p:cNvSpPr>
            <a:spLocks noChangeArrowheads="1"/>
          </p:cNvSpPr>
          <p:nvPr/>
        </p:nvSpPr>
        <p:spPr bwMode="auto">
          <a:xfrm>
            <a:off x="0" y="22225"/>
            <a:ext cx="4956175"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fontAlgn="base" hangingPunct="1">
              <a:spcBef>
                <a:spcPct val="0"/>
              </a:spcBef>
              <a:spcAft>
                <a:spcPct val="0"/>
              </a:spcAft>
              <a:buFontTx/>
              <a:buNone/>
            </a:pPr>
            <a:endParaRPr lang="en-GB" altLang="en-US" sz="1600" b="1" u="sng">
              <a:solidFill>
                <a:srgbClr val="000000"/>
              </a:solidFill>
              <a:cs typeface="Arial" charset="0"/>
            </a:endParaRPr>
          </a:p>
          <a:p>
            <a:pPr algn="just" eaLnBrk="1" fontAlgn="base" hangingPunct="1">
              <a:spcBef>
                <a:spcPct val="0"/>
              </a:spcBef>
              <a:spcAft>
                <a:spcPct val="0"/>
              </a:spcAft>
              <a:buFontTx/>
              <a:buNone/>
            </a:pPr>
            <a:endParaRPr lang="en-GB" altLang="en-US" sz="1600">
              <a:solidFill>
                <a:srgbClr val="FFFFFF"/>
              </a:solidFill>
              <a:cs typeface="Arial" charset="0"/>
            </a:endParaRPr>
          </a:p>
          <a:p>
            <a:pPr algn="just" eaLnBrk="1" fontAlgn="base" hangingPunct="1">
              <a:spcBef>
                <a:spcPct val="0"/>
              </a:spcBef>
              <a:spcAft>
                <a:spcPct val="0"/>
              </a:spcAft>
              <a:buFontTx/>
              <a:buNone/>
            </a:pPr>
            <a:endParaRPr lang="en-GB" altLang="en-US" sz="1400">
              <a:solidFill>
                <a:srgbClr val="FFFFFF"/>
              </a:solidFill>
              <a:cs typeface="Arial" charset="0"/>
            </a:endParaRPr>
          </a:p>
        </p:txBody>
      </p:sp>
      <p:sp>
        <p:nvSpPr>
          <p:cNvPr id="11" name="Rectangle 10"/>
          <p:cNvSpPr/>
          <p:nvPr/>
        </p:nvSpPr>
        <p:spPr>
          <a:xfrm>
            <a:off x="0" y="1"/>
            <a:ext cx="7236296" cy="6953690"/>
          </a:xfrm>
          <a:prstGeom prst="rect">
            <a:avLst/>
          </a:prstGeom>
        </p:spPr>
        <p:txBody>
          <a:bodyPr wrap="square" lIns="540000" tIns="540000" rIns="540000" bIns="540000">
            <a:spAutoFit/>
          </a:bodyPr>
          <a:lstStyle/>
          <a:p>
            <a:pPr fontAlgn="base">
              <a:spcBef>
                <a:spcPct val="0"/>
              </a:spcBef>
              <a:spcAft>
                <a:spcPct val="0"/>
              </a:spcAft>
              <a:defRPr/>
            </a:pPr>
            <a:r>
              <a:rPr lang="en-GB" sz="2300" b="1" dirty="0">
                <a:solidFill>
                  <a:srgbClr val="FF0000"/>
                </a:solidFill>
                <a:effectLst>
                  <a:outerShdw blurRad="38100" dist="38100" dir="2700000" algn="tl">
                    <a:srgbClr val="000000">
                      <a:alpha val="43137"/>
                    </a:srgbClr>
                  </a:outerShdw>
                </a:effectLst>
              </a:rPr>
              <a:t>Mary </a:t>
            </a:r>
            <a:r>
              <a:rPr lang="en-GB" sz="2300" b="1" dirty="0" err="1">
                <a:solidFill>
                  <a:srgbClr val="FF0000"/>
                </a:solidFill>
                <a:effectLst>
                  <a:outerShdw blurRad="38100" dist="38100" dir="2700000" algn="tl">
                    <a:srgbClr val="000000">
                      <a:alpha val="43137"/>
                    </a:srgbClr>
                  </a:outerShdw>
                </a:effectLst>
              </a:rPr>
              <a:t>Antin</a:t>
            </a:r>
            <a:r>
              <a:rPr lang="en-GB" sz="2300" b="1" dirty="0">
                <a:solidFill>
                  <a:srgbClr val="FF0000"/>
                </a:solidFill>
                <a:effectLst>
                  <a:outerShdw blurRad="38100" dist="38100" dir="2700000" algn="tl">
                    <a:srgbClr val="000000">
                      <a:alpha val="43137"/>
                    </a:srgbClr>
                  </a:outerShdw>
                </a:effectLst>
              </a:rPr>
              <a:t>, </a:t>
            </a:r>
            <a:r>
              <a:rPr lang="en-GB" sz="2300" b="1" i="1" dirty="0">
                <a:solidFill>
                  <a:srgbClr val="FF0000"/>
                </a:solidFill>
                <a:effectLst>
                  <a:outerShdw blurRad="38100" dist="38100" dir="2700000" algn="tl">
                    <a:srgbClr val="000000">
                      <a:alpha val="43137"/>
                    </a:srgbClr>
                  </a:outerShdw>
                </a:effectLst>
              </a:rPr>
              <a:t>The Promised Land </a:t>
            </a:r>
            <a:r>
              <a:rPr lang="en-GB" sz="2300" b="1" dirty="0">
                <a:solidFill>
                  <a:srgbClr val="FF0000"/>
                </a:solidFill>
                <a:effectLst>
                  <a:outerShdw blurRad="38100" dist="38100" dir="2700000" algn="tl">
                    <a:srgbClr val="000000">
                      <a:alpha val="43137"/>
                    </a:srgbClr>
                  </a:outerShdw>
                </a:effectLst>
              </a:rPr>
              <a:t>(1912</a:t>
            </a:r>
            <a:r>
              <a:rPr lang="en-GB" sz="2300" b="1" dirty="0" smtClean="0">
                <a:solidFill>
                  <a:srgbClr val="FF0000"/>
                </a:solidFill>
                <a:effectLst>
                  <a:outerShdw blurRad="38100" dist="38100" dir="2700000" algn="tl">
                    <a:srgbClr val="000000">
                      <a:alpha val="43137"/>
                    </a:srgbClr>
                  </a:outerShdw>
                </a:effectLst>
              </a:rPr>
              <a:t>)</a:t>
            </a:r>
          </a:p>
          <a:p>
            <a:pPr fontAlgn="base">
              <a:spcBef>
                <a:spcPct val="0"/>
              </a:spcBef>
              <a:spcAft>
                <a:spcPct val="0"/>
              </a:spcAft>
              <a:defRPr/>
            </a:pPr>
            <a:endParaRPr lang="en-GB" sz="2300" b="1" dirty="0">
              <a:solidFill>
                <a:srgbClr val="002060"/>
              </a:solidFill>
              <a:cs typeface="Arial" charset="0"/>
            </a:endParaRPr>
          </a:p>
          <a:p>
            <a:pPr marL="342900" lvl="0" indent="-342900">
              <a:buFont typeface="Arial" panose="020B0604020202020204" pitchFamily="34" charset="0"/>
              <a:buChar char="•"/>
            </a:pPr>
            <a:r>
              <a:rPr lang="en-GB" sz="2400" b="1" dirty="0" smtClean="0"/>
              <a:t>What </a:t>
            </a:r>
            <a:r>
              <a:rPr lang="en-GB" sz="2400" b="1" dirty="0"/>
              <a:t>does </a:t>
            </a:r>
            <a:r>
              <a:rPr lang="en-GB" sz="2400" b="1" dirty="0" err="1"/>
              <a:t>Antin’s</a:t>
            </a:r>
            <a:r>
              <a:rPr lang="en-GB" sz="2400" b="1" dirty="0"/>
              <a:t> “initiation into American ways” involve? What ‘ways’ does she refer to? What behavioural practices and social norms does she absorb during her ‘initiation’?</a:t>
            </a:r>
            <a:endParaRPr lang="en-GB" sz="2400" dirty="0"/>
          </a:p>
          <a:p>
            <a:r>
              <a:rPr lang="en-GB" sz="2400" b="1" dirty="0"/>
              <a:t> </a:t>
            </a:r>
            <a:endParaRPr lang="en-GB" sz="2400" dirty="0"/>
          </a:p>
          <a:p>
            <a:pPr marL="342900" lvl="0" indent="-342900">
              <a:buFont typeface="Arial" panose="020B0604020202020204" pitchFamily="34" charset="0"/>
              <a:buChar char="•"/>
            </a:pPr>
            <a:r>
              <a:rPr lang="en-GB" sz="2400" b="1" dirty="0"/>
              <a:t>What reasons does </a:t>
            </a:r>
            <a:r>
              <a:rPr lang="en-GB" sz="2400" b="1" dirty="0" err="1"/>
              <a:t>Antin</a:t>
            </a:r>
            <a:r>
              <a:rPr lang="en-GB" sz="2400" b="1" dirty="0"/>
              <a:t> provide for her father’s desire to gain naturalisation as an American citizen? What hopes does he have for his children?</a:t>
            </a:r>
            <a:endParaRPr lang="en-GB" sz="2400" dirty="0"/>
          </a:p>
          <a:p>
            <a:r>
              <a:rPr lang="en-GB" sz="2400" b="1" dirty="0"/>
              <a:t> </a:t>
            </a:r>
            <a:endParaRPr lang="en-GB" sz="2400" dirty="0"/>
          </a:p>
          <a:p>
            <a:pPr marL="342900" lvl="0" indent="-342900">
              <a:buFont typeface="Arial" panose="020B0604020202020204" pitchFamily="34" charset="0"/>
              <a:buChar char="•"/>
            </a:pPr>
            <a:r>
              <a:rPr lang="en-GB" sz="2400" b="1" dirty="0"/>
              <a:t>How do </a:t>
            </a:r>
            <a:r>
              <a:rPr lang="en-GB" sz="2400" b="1" dirty="0" err="1"/>
              <a:t>Antin’s</a:t>
            </a:r>
            <a:r>
              <a:rPr lang="en-GB" sz="2400" b="1" dirty="0"/>
              <a:t> experiences compare and contrast with those of her sister Frieda?</a:t>
            </a:r>
            <a:endParaRPr lang="en-GB" sz="2400" dirty="0"/>
          </a:p>
          <a:p>
            <a:pPr fontAlgn="base">
              <a:spcBef>
                <a:spcPct val="0"/>
              </a:spcBef>
              <a:spcAft>
                <a:spcPct val="0"/>
              </a:spcAft>
              <a:defRPr/>
            </a:pPr>
            <a:endParaRPr lang="en-GB" sz="2300" b="1" dirty="0" smtClean="0">
              <a:solidFill>
                <a:srgbClr val="002060"/>
              </a:solidFill>
              <a:cs typeface="Arial" charset="0"/>
            </a:endParaRPr>
          </a:p>
        </p:txBody>
      </p:sp>
      <p:pic>
        <p:nvPicPr>
          <p:cNvPr id="6" name="Picture 5" descr="http://www.greatthoughtstreasury.com/sites/default/files/mantin%5b1%5d.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36296" y="211400"/>
            <a:ext cx="1701159" cy="19723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249317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9"/>
          <p:cNvSpPr>
            <a:spLocks noChangeArrowheads="1"/>
          </p:cNvSpPr>
          <p:nvPr/>
        </p:nvSpPr>
        <p:spPr bwMode="auto">
          <a:xfrm>
            <a:off x="0" y="22225"/>
            <a:ext cx="4956175"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fontAlgn="base" hangingPunct="1">
              <a:spcBef>
                <a:spcPct val="0"/>
              </a:spcBef>
              <a:spcAft>
                <a:spcPct val="0"/>
              </a:spcAft>
              <a:buFontTx/>
              <a:buNone/>
            </a:pPr>
            <a:endParaRPr lang="en-GB" altLang="en-US" sz="1600" b="1" u="sng">
              <a:solidFill>
                <a:srgbClr val="000000"/>
              </a:solidFill>
              <a:cs typeface="Arial" charset="0"/>
            </a:endParaRPr>
          </a:p>
          <a:p>
            <a:pPr algn="just" eaLnBrk="1" fontAlgn="base" hangingPunct="1">
              <a:spcBef>
                <a:spcPct val="0"/>
              </a:spcBef>
              <a:spcAft>
                <a:spcPct val="0"/>
              </a:spcAft>
              <a:buFontTx/>
              <a:buNone/>
            </a:pPr>
            <a:endParaRPr lang="en-GB" altLang="en-US" sz="1600">
              <a:solidFill>
                <a:srgbClr val="FFFFFF"/>
              </a:solidFill>
              <a:cs typeface="Arial" charset="0"/>
            </a:endParaRPr>
          </a:p>
          <a:p>
            <a:pPr algn="just" eaLnBrk="1" fontAlgn="base" hangingPunct="1">
              <a:spcBef>
                <a:spcPct val="0"/>
              </a:spcBef>
              <a:spcAft>
                <a:spcPct val="0"/>
              </a:spcAft>
              <a:buFontTx/>
              <a:buNone/>
            </a:pPr>
            <a:endParaRPr lang="en-GB" altLang="en-US" sz="1400">
              <a:solidFill>
                <a:srgbClr val="FFFFFF"/>
              </a:solidFill>
              <a:cs typeface="Arial" charset="0"/>
            </a:endParaRPr>
          </a:p>
        </p:txBody>
      </p:sp>
      <p:sp>
        <p:nvSpPr>
          <p:cNvPr id="11" name="Rectangle 10"/>
          <p:cNvSpPr/>
          <p:nvPr/>
        </p:nvSpPr>
        <p:spPr>
          <a:xfrm>
            <a:off x="0" y="1"/>
            <a:ext cx="7236296" cy="4737699"/>
          </a:xfrm>
          <a:prstGeom prst="rect">
            <a:avLst/>
          </a:prstGeom>
        </p:spPr>
        <p:txBody>
          <a:bodyPr wrap="square" lIns="540000" tIns="540000" rIns="540000" bIns="540000">
            <a:spAutoFit/>
          </a:bodyPr>
          <a:lstStyle/>
          <a:p>
            <a:pPr fontAlgn="base">
              <a:spcBef>
                <a:spcPct val="0"/>
              </a:spcBef>
              <a:spcAft>
                <a:spcPct val="0"/>
              </a:spcAft>
              <a:defRPr/>
            </a:pPr>
            <a:r>
              <a:rPr lang="it-IT" sz="2300" b="1" dirty="0">
                <a:solidFill>
                  <a:srgbClr val="FF0000"/>
                </a:solidFill>
                <a:effectLst>
                  <a:outerShdw blurRad="38100" dist="38100" dir="2700000" algn="tl">
                    <a:srgbClr val="000000">
                      <a:alpha val="43137"/>
                    </a:srgbClr>
                  </a:outerShdw>
                </a:effectLst>
              </a:rPr>
              <a:t>Anzia Yezierska, ‘America and I’ (1923</a:t>
            </a:r>
            <a:r>
              <a:rPr lang="it-IT" sz="2300" b="1" dirty="0" smtClean="0">
                <a:solidFill>
                  <a:srgbClr val="FF0000"/>
                </a:solidFill>
                <a:effectLst>
                  <a:outerShdw blurRad="38100" dist="38100" dir="2700000" algn="tl">
                    <a:srgbClr val="000000">
                      <a:alpha val="43137"/>
                    </a:srgbClr>
                  </a:outerShdw>
                </a:effectLst>
              </a:rPr>
              <a:t>)</a:t>
            </a:r>
          </a:p>
          <a:p>
            <a:pPr fontAlgn="base">
              <a:spcBef>
                <a:spcPct val="0"/>
              </a:spcBef>
              <a:spcAft>
                <a:spcPct val="0"/>
              </a:spcAft>
              <a:defRPr/>
            </a:pPr>
            <a:endParaRPr lang="en-GB" sz="2300" b="1" dirty="0" smtClean="0">
              <a:solidFill>
                <a:srgbClr val="002060"/>
              </a:solidFill>
              <a:cs typeface="Arial" charset="0"/>
            </a:endParaRPr>
          </a:p>
          <a:p>
            <a:pPr marL="342900" lvl="0" indent="-342900">
              <a:buFont typeface="Arial" panose="020B0604020202020204" pitchFamily="34" charset="0"/>
              <a:buChar char="•"/>
            </a:pPr>
            <a:r>
              <a:rPr lang="en-GB" sz="2400" b="1" dirty="0"/>
              <a:t>Do </a:t>
            </a:r>
            <a:r>
              <a:rPr lang="en-GB" sz="2400" b="1" dirty="0" err="1"/>
              <a:t>Yezierska’s</a:t>
            </a:r>
            <a:r>
              <a:rPr lang="en-GB" sz="2400" b="1" dirty="0"/>
              <a:t> experiences of American society match her prior expectations before reaching the United States? </a:t>
            </a:r>
            <a:endParaRPr lang="en-GB" sz="2400" dirty="0"/>
          </a:p>
          <a:p>
            <a:endParaRPr lang="en-GB" sz="2400" dirty="0"/>
          </a:p>
          <a:p>
            <a:pPr marL="342900" lvl="0" indent="-342900">
              <a:buFont typeface="Arial" panose="020B0604020202020204" pitchFamily="34" charset="0"/>
              <a:buChar char="•"/>
            </a:pPr>
            <a:r>
              <a:rPr lang="en-GB" sz="2400" b="1" dirty="0"/>
              <a:t>What comparisons and contrasts can be drawn between </a:t>
            </a:r>
            <a:r>
              <a:rPr lang="en-GB" sz="2400" b="1" dirty="0" err="1"/>
              <a:t>Yezierska’s</a:t>
            </a:r>
            <a:r>
              <a:rPr lang="en-GB" sz="2400" b="1" dirty="0"/>
              <a:t> account of American society and </a:t>
            </a:r>
            <a:r>
              <a:rPr lang="en-GB" sz="2400" b="1" dirty="0" err="1"/>
              <a:t>Antin’s</a:t>
            </a:r>
            <a:r>
              <a:rPr lang="en-GB" sz="2400" b="1" dirty="0"/>
              <a:t>?</a:t>
            </a:r>
            <a:endParaRPr lang="en-GB" sz="2400" dirty="0"/>
          </a:p>
          <a:p>
            <a:pPr fontAlgn="base">
              <a:spcBef>
                <a:spcPct val="0"/>
              </a:spcBef>
              <a:spcAft>
                <a:spcPct val="0"/>
              </a:spcAft>
              <a:defRPr/>
            </a:pPr>
            <a:endParaRPr lang="en-GB" sz="2300" b="1" dirty="0" smtClean="0">
              <a:solidFill>
                <a:srgbClr val="002060"/>
              </a:solidFill>
              <a:cs typeface="Arial" charset="0"/>
            </a:endParaRPr>
          </a:p>
        </p:txBody>
      </p:sp>
      <p:pic>
        <p:nvPicPr>
          <p:cNvPr id="5"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22043" y="1844824"/>
            <a:ext cx="1934973" cy="19349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1343129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9"/>
          <p:cNvSpPr>
            <a:spLocks noChangeArrowheads="1"/>
          </p:cNvSpPr>
          <p:nvPr/>
        </p:nvSpPr>
        <p:spPr bwMode="auto">
          <a:xfrm>
            <a:off x="0" y="22225"/>
            <a:ext cx="4956175"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fontAlgn="base" hangingPunct="1">
              <a:spcBef>
                <a:spcPct val="0"/>
              </a:spcBef>
              <a:spcAft>
                <a:spcPct val="0"/>
              </a:spcAft>
              <a:buFontTx/>
              <a:buNone/>
            </a:pPr>
            <a:endParaRPr lang="en-GB" altLang="en-US" sz="1600" b="1" u="sng">
              <a:solidFill>
                <a:srgbClr val="000000"/>
              </a:solidFill>
              <a:cs typeface="Arial" charset="0"/>
            </a:endParaRPr>
          </a:p>
          <a:p>
            <a:pPr algn="just" eaLnBrk="1" fontAlgn="base" hangingPunct="1">
              <a:spcBef>
                <a:spcPct val="0"/>
              </a:spcBef>
              <a:spcAft>
                <a:spcPct val="0"/>
              </a:spcAft>
              <a:buFontTx/>
              <a:buNone/>
            </a:pPr>
            <a:endParaRPr lang="en-GB" altLang="en-US" sz="1600">
              <a:solidFill>
                <a:srgbClr val="FFFFFF"/>
              </a:solidFill>
              <a:cs typeface="Arial" charset="0"/>
            </a:endParaRPr>
          </a:p>
          <a:p>
            <a:pPr algn="just" eaLnBrk="1" fontAlgn="base" hangingPunct="1">
              <a:spcBef>
                <a:spcPct val="0"/>
              </a:spcBef>
              <a:spcAft>
                <a:spcPct val="0"/>
              </a:spcAft>
              <a:buFontTx/>
              <a:buNone/>
            </a:pPr>
            <a:endParaRPr lang="en-GB" altLang="en-US" sz="1400">
              <a:solidFill>
                <a:srgbClr val="FFFFFF"/>
              </a:solidFill>
              <a:cs typeface="Arial" charset="0"/>
            </a:endParaRPr>
          </a:p>
        </p:txBody>
      </p:sp>
      <p:sp>
        <p:nvSpPr>
          <p:cNvPr id="11" name="Rectangle 10"/>
          <p:cNvSpPr/>
          <p:nvPr/>
        </p:nvSpPr>
        <p:spPr>
          <a:xfrm>
            <a:off x="0" y="1"/>
            <a:ext cx="7079457" cy="6938302"/>
          </a:xfrm>
          <a:prstGeom prst="rect">
            <a:avLst/>
          </a:prstGeom>
        </p:spPr>
        <p:txBody>
          <a:bodyPr wrap="square" lIns="540000" tIns="540000" rIns="540000" bIns="540000">
            <a:spAutoFit/>
          </a:bodyPr>
          <a:lstStyle/>
          <a:p>
            <a:pPr fontAlgn="base">
              <a:spcBef>
                <a:spcPct val="0"/>
              </a:spcBef>
              <a:spcAft>
                <a:spcPct val="0"/>
              </a:spcAft>
              <a:defRPr/>
            </a:pPr>
            <a:r>
              <a:rPr lang="it-IT" sz="2300" b="1" dirty="0" smtClean="0">
                <a:solidFill>
                  <a:srgbClr val="FF0000"/>
                </a:solidFill>
                <a:effectLst>
                  <a:outerShdw blurRad="38100" dist="38100" dir="2700000" algn="tl">
                    <a:srgbClr val="000000">
                      <a:alpha val="43137"/>
                    </a:srgbClr>
                  </a:outerShdw>
                </a:effectLst>
              </a:rPr>
              <a:t>Anzia Yezierska, ‘America and I’ (1923)</a:t>
            </a:r>
          </a:p>
          <a:p>
            <a:pPr marL="342900" indent="-342900" fontAlgn="base">
              <a:spcBef>
                <a:spcPct val="0"/>
              </a:spcBef>
              <a:spcAft>
                <a:spcPct val="0"/>
              </a:spcAft>
              <a:buFont typeface="Arial" panose="020B0604020202020204" pitchFamily="34" charset="0"/>
              <a:buChar char="•"/>
              <a:defRPr/>
            </a:pPr>
            <a:endParaRPr lang="en-GB" sz="2300" b="1" dirty="0" smtClean="0">
              <a:solidFill>
                <a:srgbClr val="002060"/>
              </a:solidFill>
              <a:cs typeface="Arial" charset="0"/>
            </a:endParaRPr>
          </a:p>
          <a:p>
            <a:pPr marL="342900" indent="-342900">
              <a:buFont typeface="Arial" panose="020B0604020202020204" pitchFamily="34" charset="0"/>
              <a:buChar char="•"/>
            </a:pPr>
            <a:r>
              <a:rPr lang="en-GB" sz="2400" b="1" dirty="0" smtClean="0"/>
              <a:t>How does </a:t>
            </a:r>
            <a:r>
              <a:rPr lang="en-GB" sz="2400" b="1" dirty="0" err="1" smtClean="0"/>
              <a:t>Yezierska</a:t>
            </a:r>
            <a:r>
              <a:rPr lang="en-GB" sz="2400" b="1" dirty="0" smtClean="0"/>
              <a:t> describe the experience of living in New York? What physical and emotional features/characteristics of urban life does she comment upon?</a:t>
            </a:r>
          </a:p>
          <a:p>
            <a:pPr marL="342900" indent="-342900">
              <a:buFont typeface="Arial" panose="020B0604020202020204" pitchFamily="34" charset="0"/>
              <a:buChar char="•"/>
            </a:pPr>
            <a:endParaRPr lang="en-GB" sz="2400" b="1" dirty="0" smtClean="0"/>
          </a:p>
          <a:p>
            <a:pPr marL="342900" lvl="0" indent="-342900">
              <a:buFont typeface="Arial" panose="020B0604020202020204" pitchFamily="34" charset="0"/>
              <a:buChar char="•"/>
            </a:pPr>
            <a:r>
              <a:rPr lang="en-GB" sz="2400" b="1" dirty="0" smtClean="0"/>
              <a:t>How does </a:t>
            </a:r>
            <a:r>
              <a:rPr lang="en-GB" sz="2400" b="1" dirty="0" err="1" smtClean="0"/>
              <a:t>Yezierska</a:t>
            </a:r>
            <a:r>
              <a:rPr lang="en-GB" sz="2400" b="1" dirty="0" smtClean="0"/>
              <a:t> characterise the concept and practice of ‘work’ in American society? What does she say about wage labour? What does she say about ‘efficiency’?</a:t>
            </a:r>
            <a:endParaRPr lang="en-GB" sz="2400" dirty="0" smtClean="0"/>
          </a:p>
          <a:p>
            <a:r>
              <a:rPr lang="en-GB" sz="2400" dirty="0" smtClean="0"/>
              <a:t> </a:t>
            </a:r>
          </a:p>
          <a:p>
            <a:pPr marL="342900" lvl="0" indent="-342900">
              <a:buFont typeface="Arial" panose="020B0604020202020204" pitchFamily="34" charset="0"/>
              <a:buChar char="•"/>
            </a:pPr>
            <a:r>
              <a:rPr lang="en-GB" sz="2400" b="1" dirty="0" smtClean="0"/>
              <a:t>How does </a:t>
            </a:r>
            <a:r>
              <a:rPr lang="en-GB" sz="2400" b="1" dirty="0" err="1" smtClean="0"/>
              <a:t>Yezierska</a:t>
            </a:r>
            <a:r>
              <a:rPr lang="en-GB" sz="2400" b="1" dirty="0" smtClean="0"/>
              <a:t> suggest that she ultimately “found America”?</a:t>
            </a:r>
            <a:endParaRPr lang="en-GB" sz="2400" dirty="0" smtClean="0"/>
          </a:p>
          <a:p>
            <a:pPr fontAlgn="base">
              <a:spcBef>
                <a:spcPct val="0"/>
              </a:spcBef>
              <a:spcAft>
                <a:spcPct val="0"/>
              </a:spcAft>
              <a:defRPr/>
            </a:pPr>
            <a:endParaRPr lang="en-GB" sz="2300" b="1" dirty="0" smtClean="0">
              <a:solidFill>
                <a:srgbClr val="002060"/>
              </a:solidFill>
              <a:cs typeface="Arial" charset="0"/>
            </a:endParaRPr>
          </a:p>
          <a:p>
            <a:pPr fontAlgn="base">
              <a:spcBef>
                <a:spcPct val="0"/>
              </a:spcBef>
              <a:spcAft>
                <a:spcPct val="0"/>
              </a:spcAft>
              <a:defRPr/>
            </a:pPr>
            <a:endParaRPr lang="en-GB" sz="2300" b="1" dirty="0" smtClean="0">
              <a:solidFill>
                <a:srgbClr val="002060"/>
              </a:solidFill>
              <a:cs typeface="Arial" charset="0"/>
            </a:endParaRPr>
          </a:p>
        </p:txBody>
      </p:sp>
      <p:sp>
        <p:nvSpPr>
          <p:cNvPr id="2" name="Rectangle 1"/>
          <p:cNvSpPr/>
          <p:nvPr/>
        </p:nvSpPr>
        <p:spPr>
          <a:xfrm>
            <a:off x="-5828" y="5336275"/>
            <a:ext cx="9149827" cy="1465695"/>
          </a:xfrm>
          <a:prstGeom prst="rect">
            <a:avLst/>
          </a:prstGeom>
        </p:spPr>
        <p:txBody>
          <a:bodyPr wrap="square" lIns="360000" tIns="360000" rIns="360000" bIns="360000">
            <a:spAutoFit/>
          </a:bodyPr>
          <a:lstStyle/>
          <a:p>
            <a:pPr marL="342900" indent="-342900">
              <a:buFont typeface="Arial" panose="020B0604020202020204" pitchFamily="34" charset="0"/>
              <a:buChar char="•"/>
            </a:pPr>
            <a:endParaRPr lang="en-GB" sz="1600" dirty="0" smtClean="0">
              <a:solidFill>
                <a:srgbClr val="FF0000"/>
              </a:solidFill>
            </a:endParaRPr>
          </a:p>
          <a:p>
            <a:pPr fontAlgn="base">
              <a:spcBef>
                <a:spcPct val="0"/>
              </a:spcBef>
              <a:spcAft>
                <a:spcPct val="0"/>
              </a:spcAft>
              <a:defRPr/>
            </a:pPr>
            <a:endParaRPr lang="en-GB" sz="1600" dirty="0" smtClean="0">
              <a:solidFill>
                <a:srgbClr val="FF0000"/>
              </a:solidFill>
              <a:cs typeface="Arial" charset="0"/>
            </a:endParaRPr>
          </a:p>
          <a:p>
            <a:pPr fontAlgn="base">
              <a:spcBef>
                <a:spcPct val="0"/>
              </a:spcBef>
              <a:spcAft>
                <a:spcPct val="0"/>
              </a:spcAft>
              <a:defRPr/>
            </a:pPr>
            <a:r>
              <a:rPr lang="en-GB" sz="1600" dirty="0" smtClean="0">
                <a:solidFill>
                  <a:srgbClr val="FF0000"/>
                </a:solidFill>
                <a:cs typeface="Arial" charset="0"/>
              </a:rPr>
              <a:t>Re</a:t>
            </a:r>
            <a:r>
              <a:rPr lang="en-GB" sz="1600" dirty="0">
                <a:solidFill>
                  <a:srgbClr val="FF0000"/>
                </a:solidFill>
                <a:cs typeface="Arial" charset="0"/>
              </a:rPr>
              <a:t>: efficiency see </a:t>
            </a:r>
            <a:r>
              <a:rPr lang="en-GB" sz="1600" dirty="0" smtClean="0">
                <a:solidFill>
                  <a:srgbClr val="FF0000"/>
                </a:solidFill>
                <a:cs typeface="Arial" charset="0"/>
              </a:rPr>
              <a:t>Chaplin </a:t>
            </a:r>
            <a:r>
              <a:rPr lang="en-GB" sz="1600" i="1" dirty="0">
                <a:solidFill>
                  <a:srgbClr val="FF0000"/>
                </a:solidFill>
                <a:cs typeface="Arial" charset="0"/>
              </a:rPr>
              <a:t>Modern Times </a:t>
            </a:r>
            <a:r>
              <a:rPr lang="en-GB" sz="1600" dirty="0">
                <a:solidFill>
                  <a:srgbClr val="FF0000"/>
                </a:solidFill>
                <a:cs typeface="Arial" charset="0"/>
              </a:rPr>
              <a:t>scene: </a:t>
            </a:r>
            <a:r>
              <a:rPr lang="en-GB" sz="1600" dirty="0" smtClean="0">
                <a:solidFill>
                  <a:srgbClr val="FF0000"/>
                </a:solidFill>
              </a:rPr>
              <a:t>https</a:t>
            </a:r>
            <a:r>
              <a:rPr lang="en-GB" sz="1600" dirty="0">
                <a:solidFill>
                  <a:srgbClr val="FF0000"/>
                </a:solidFill>
              </a:rPr>
              <a:t>://www.youtube.com/watch?v=DfGs2Y5WJ14</a:t>
            </a:r>
          </a:p>
        </p:txBody>
      </p:sp>
      <p:sp>
        <p:nvSpPr>
          <p:cNvPr id="3" name="AutoShape 2" descr="Yezierska CedarRapids 5Mar192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14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56837" y="2766967"/>
            <a:ext cx="2324724" cy="289428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41896" y="438669"/>
            <a:ext cx="1934973" cy="19349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8265164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9"/>
          <p:cNvSpPr>
            <a:spLocks noChangeArrowheads="1"/>
          </p:cNvSpPr>
          <p:nvPr/>
        </p:nvSpPr>
        <p:spPr bwMode="auto">
          <a:xfrm>
            <a:off x="0" y="22225"/>
            <a:ext cx="4956175"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fontAlgn="base" hangingPunct="1">
              <a:spcBef>
                <a:spcPct val="0"/>
              </a:spcBef>
              <a:spcAft>
                <a:spcPct val="0"/>
              </a:spcAft>
              <a:buFontTx/>
              <a:buNone/>
            </a:pPr>
            <a:endParaRPr lang="en-GB" altLang="en-US" sz="1600" b="1" u="sng">
              <a:solidFill>
                <a:srgbClr val="000000"/>
              </a:solidFill>
              <a:cs typeface="Arial" charset="0"/>
            </a:endParaRPr>
          </a:p>
          <a:p>
            <a:pPr algn="just" eaLnBrk="1" fontAlgn="base" hangingPunct="1">
              <a:spcBef>
                <a:spcPct val="0"/>
              </a:spcBef>
              <a:spcAft>
                <a:spcPct val="0"/>
              </a:spcAft>
              <a:buFontTx/>
              <a:buNone/>
            </a:pPr>
            <a:endParaRPr lang="en-GB" altLang="en-US" sz="1600">
              <a:solidFill>
                <a:srgbClr val="FFFFFF"/>
              </a:solidFill>
              <a:cs typeface="Arial" charset="0"/>
            </a:endParaRPr>
          </a:p>
          <a:p>
            <a:pPr algn="just" eaLnBrk="1" fontAlgn="base" hangingPunct="1">
              <a:spcBef>
                <a:spcPct val="0"/>
              </a:spcBef>
              <a:spcAft>
                <a:spcPct val="0"/>
              </a:spcAft>
              <a:buFontTx/>
              <a:buNone/>
            </a:pPr>
            <a:endParaRPr lang="en-GB" altLang="en-US" sz="1400">
              <a:solidFill>
                <a:srgbClr val="FFFFFF"/>
              </a:solidFill>
              <a:cs typeface="Arial" charset="0"/>
            </a:endParaRPr>
          </a:p>
        </p:txBody>
      </p:sp>
      <p:sp>
        <p:nvSpPr>
          <p:cNvPr id="11" name="Rectangle 10"/>
          <p:cNvSpPr/>
          <p:nvPr/>
        </p:nvSpPr>
        <p:spPr>
          <a:xfrm>
            <a:off x="0" y="1"/>
            <a:ext cx="9144000" cy="5861084"/>
          </a:xfrm>
          <a:prstGeom prst="rect">
            <a:avLst/>
          </a:prstGeom>
        </p:spPr>
        <p:txBody>
          <a:bodyPr wrap="square" lIns="540000" tIns="540000" rIns="540000" bIns="540000">
            <a:spAutoFit/>
          </a:bodyPr>
          <a:lstStyle/>
          <a:p>
            <a:pPr lvl="0" fontAlgn="base">
              <a:spcBef>
                <a:spcPct val="0"/>
              </a:spcBef>
              <a:spcAft>
                <a:spcPct val="0"/>
              </a:spcAft>
              <a:defRPr/>
            </a:pPr>
            <a:r>
              <a:rPr lang="en-GB" sz="2400" b="1" dirty="0" smtClean="0"/>
              <a:t>ESSAY TWO QUESTION</a:t>
            </a:r>
          </a:p>
          <a:p>
            <a:pPr marL="342900" lvl="0" indent="-342900" fontAlgn="base">
              <a:spcBef>
                <a:spcPct val="0"/>
              </a:spcBef>
              <a:spcAft>
                <a:spcPct val="0"/>
              </a:spcAft>
              <a:buFont typeface="Arial" panose="020B0604020202020204" pitchFamily="34" charset="0"/>
              <a:buChar char="•"/>
              <a:defRPr/>
            </a:pPr>
            <a:endParaRPr lang="en-GB" sz="4000" b="1" dirty="0"/>
          </a:p>
          <a:p>
            <a:pPr marL="342900" lvl="0" indent="-342900" algn="just" fontAlgn="base">
              <a:spcBef>
                <a:spcPct val="0"/>
              </a:spcBef>
              <a:spcAft>
                <a:spcPct val="0"/>
              </a:spcAft>
              <a:buFont typeface="Arial" panose="020B0604020202020204" pitchFamily="34" charset="0"/>
              <a:buChar char="•"/>
              <a:defRPr/>
            </a:pPr>
            <a:r>
              <a:rPr lang="en-GB" sz="4000" b="1" dirty="0" smtClean="0"/>
              <a:t>Did </a:t>
            </a:r>
            <a:r>
              <a:rPr lang="en-GB" sz="4000" b="1" dirty="0"/>
              <a:t>immigrant literature of the 1900s–1930s endorse or challenge the sentiments espoused in Emma Lazarus’s poem ‘The New Colossus’ (1883)?</a:t>
            </a:r>
            <a:endParaRPr lang="en-GB" sz="4000" dirty="0"/>
          </a:p>
          <a:p>
            <a:pPr fontAlgn="base">
              <a:spcBef>
                <a:spcPct val="0"/>
              </a:spcBef>
              <a:spcAft>
                <a:spcPct val="0"/>
              </a:spcAft>
              <a:defRPr/>
            </a:pPr>
            <a:endParaRPr lang="en-GB" sz="2300" b="1" dirty="0" smtClean="0">
              <a:solidFill>
                <a:srgbClr val="002060"/>
              </a:solidFill>
              <a:cs typeface="Arial" charset="0"/>
            </a:endParaRPr>
          </a:p>
          <a:p>
            <a:pPr fontAlgn="base">
              <a:spcBef>
                <a:spcPct val="0"/>
              </a:spcBef>
              <a:spcAft>
                <a:spcPct val="0"/>
              </a:spcAft>
              <a:defRPr/>
            </a:pPr>
            <a:endParaRPr lang="en-GB" sz="2300" b="1" dirty="0" smtClean="0">
              <a:solidFill>
                <a:srgbClr val="002060"/>
              </a:solidFill>
              <a:cs typeface="Arial" charset="0"/>
            </a:endParaRPr>
          </a:p>
        </p:txBody>
      </p:sp>
      <p:sp>
        <p:nvSpPr>
          <p:cNvPr id="3" name="AutoShape 2" descr="Yezierska CedarRapids 5Mar192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14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454112" y="6938303"/>
            <a:ext cx="3217608" cy="400592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53891817"/>
      </p:ext>
    </p:extLst>
  </p:cSld>
  <p:clrMapOvr>
    <a:masterClrMapping/>
  </p:clrMapOvr>
  <p:timing>
    <p:tnLst>
      <p:par>
        <p:cTn id="1" dur="indefinite" restart="never" nodeType="tmRoot"/>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117</TotalTime>
  <Words>911</Words>
  <Application>Microsoft Office PowerPoint</Application>
  <PresentationFormat>On-screen Show (4:3)</PresentationFormat>
  <Paragraphs>131</Paragraphs>
  <Slides>10</Slides>
  <Notes>10</Notes>
  <HiddenSlides>0</HiddenSlides>
  <MMClips>0</MMClips>
  <ScaleCrop>false</ScaleCrop>
  <HeadingPairs>
    <vt:vector size="6" baseType="variant">
      <vt:variant>
        <vt:lpstr>Fonts Used</vt:lpstr>
      </vt:variant>
      <vt:variant>
        <vt:i4>2</vt:i4>
      </vt:variant>
      <vt:variant>
        <vt:lpstr>Theme</vt:lpstr>
      </vt:variant>
      <vt:variant>
        <vt:i4>2</vt:i4>
      </vt:variant>
      <vt:variant>
        <vt:lpstr>Slide Titles</vt:lpstr>
      </vt:variant>
      <vt:variant>
        <vt:i4>10</vt:i4>
      </vt:variant>
    </vt:vector>
  </HeadingPairs>
  <TitlesOfParts>
    <vt:vector size="14" baseType="lpstr">
      <vt:lpstr>Arial</vt:lpstr>
      <vt:lpstr>Calibri</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Administrator</dc:creator>
  <cp:lastModifiedBy>Alexander Scott</cp:lastModifiedBy>
  <cp:revision>12</cp:revision>
  <dcterms:created xsi:type="dcterms:W3CDTF">2016-03-09T10:11:17Z</dcterms:created>
  <dcterms:modified xsi:type="dcterms:W3CDTF">2016-11-15T12:34:44Z</dcterms:modified>
</cp:coreProperties>
</file>