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1" r:id="rId4"/>
    <p:sldId id="264" r:id="rId5"/>
    <p:sldId id="265" r:id="rId6"/>
    <p:sldId id="266" r:id="rId7"/>
    <p:sldId id="267" r:id="rId8"/>
    <p:sldId id="268" r:id="rId9"/>
    <p:sldId id="269" r:id="rId10"/>
    <p:sldId id="270" r:id="rId11"/>
    <p:sldId id="271" r:id="rId12"/>
    <p:sldId id="272" r:id="rId13"/>
    <p:sldId id="273" r:id="rId14"/>
    <p:sldId id="274" r:id="rId15"/>
    <p:sldId id="276" r:id="rId16"/>
    <p:sldId id="277"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E70710F3-739D-4F5B-BF00-32C88A1ADD3D}" type="datetimeFigureOut">
              <a:rPr lang="en-GB" altLang="en-US" smtClean="0"/>
              <a:pPr>
                <a:defRPr/>
              </a:pPr>
              <a:t>29/10/2021</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8FB3EECB-146E-45DE-9D58-CA3728C6BA71}" type="slidenum">
              <a:rPr lang="en-GB" altLang="en-US" smtClean="0"/>
              <a:pPr/>
              <a:t>‹#›</a:t>
            </a:fld>
            <a:endParaRPr lang="en-GB" altLang="en-US"/>
          </a:p>
        </p:txBody>
      </p:sp>
    </p:spTree>
    <p:extLst>
      <p:ext uri="{BB962C8B-B14F-4D97-AF65-F5344CB8AC3E}">
        <p14:creationId xmlns:p14="http://schemas.microsoft.com/office/powerpoint/2010/main" val="116239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pPr>
              <a:defRPr/>
            </a:pPr>
            <a:fld id="{99241961-E753-464B-9F7D-4E1DE4336822}" type="datetimeFigureOut">
              <a:rPr lang="en-GB" altLang="en-US" smtClean="0"/>
              <a:pPr>
                <a:defRPr/>
              </a:pPr>
              <a:t>29/10/2021</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9BDE276B-A9CC-4C56-9C07-5AA5E220EADF}" type="slidenum">
              <a:rPr lang="en-GB" altLang="en-US" smtClean="0"/>
              <a:pPr/>
              <a:t>‹#›</a:t>
            </a:fld>
            <a:endParaRPr lang="en-GB" altLang="en-US"/>
          </a:p>
        </p:txBody>
      </p:sp>
    </p:spTree>
    <p:extLst>
      <p:ext uri="{BB962C8B-B14F-4D97-AF65-F5344CB8AC3E}">
        <p14:creationId xmlns:p14="http://schemas.microsoft.com/office/powerpoint/2010/main" val="3658841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ECAAF501-DD82-4ABA-9EA3-F7DA0A62E8E2}" type="datetimeFigureOut">
              <a:rPr lang="en-GB" altLang="en-US" smtClean="0"/>
              <a:pPr>
                <a:defRPr/>
              </a:pPr>
              <a:t>29/10/2021</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42B9B5A1-9214-4F51-8E6A-DA0912869F6B}" type="slidenum">
              <a:rPr lang="en-GB" altLang="en-US" smtClean="0"/>
              <a:pPr/>
              <a:t>‹#›</a:t>
            </a:fld>
            <a:endParaRPr lang="en-GB" altLang="en-US"/>
          </a:p>
        </p:txBody>
      </p:sp>
    </p:spTree>
    <p:extLst>
      <p:ext uri="{BB962C8B-B14F-4D97-AF65-F5344CB8AC3E}">
        <p14:creationId xmlns:p14="http://schemas.microsoft.com/office/powerpoint/2010/main" val="236005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F696878C-FFC1-4C17-B439-CF2F4AE5E7E9}" type="datetimeFigureOut">
              <a:rPr lang="en-GB" altLang="en-US" smtClean="0"/>
              <a:pPr>
                <a:defRPr/>
              </a:pPr>
              <a:t>29/10/2021</a:t>
            </a:fld>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fld id="{A6B04991-0FD5-4AAF-9B0A-4063A0982675}" type="slidenum">
              <a:rPr lang="en-GB" altLang="en-US" smtClean="0"/>
              <a:pPr/>
              <a:t>‹#›</a:t>
            </a:fld>
            <a:endParaRPr lang="en-GB" altLang="en-US"/>
          </a:p>
        </p:txBody>
      </p:sp>
    </p:spTree>
    <p:extLst>
      <p:ext uri="{BB962C8B-B14F-4D97-AF65-F5344CB8AC3E}">
        <p14:creationId xmlns:p14="http://schemas.microsoft.com/office/powerpoint/2010/main" val="3205621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AAA0C654-D03E-41A2-9D27-111A31DE915D}" type="datetimeFigureOut">
              <a:rPr lang="en-GB" altLang="en-US" smtClean="0"/>
              <a:pPr>
                <a:defRPr/>
              </a:pPr>
              <a:t>29/10/2021</a:t>
            </a:fld>
            <a:endParaRPr lang="en-GB" altLang="en-US"/>
          </a:p>
        </p:txBody>
      </p:sp>
      <p:sp>
        <p:nvSpPr>
          <p:cNvPr id="8" name="Footer Placeholder 7"/>
          <p:cNvSpPr>
            <a:spLocks noGrp="1"/>
          </p:cNvSpPr>
          <p:nvPr>
            <p:ph type="ftr" sz="quarter" idx="11"/>
          </p:nvPr>
        </p:nvSpPr>
        <p:spPr/>
        <p:txBody>
          <a:bodyPr/>
          <a:lstStyle/>
          <a:p>
            <a:pPr>
              <a:defRPr/>
            </a:pPr>
            <a:endParaRPr lang="en-GB" altLang="en-US"/>
          </a:p>
        </p:txBody>
      </p:sp>
      <p:sp>
        <p:nvSpPr>
          <p:cNvPr id="9" name="Slide Number Placeholder 8"/>
          <p:cNvSpPr>
            <a:spLocks noGrp="1"/>
          </p:cNvSpPr>
          <p:nvPr>
            <p:ph type="sldNum" sz="quarter" idx="12"/>
          </p:nvPr>
        </p:nvSpPr>
        <p:spPr/>
        <p:txBody>
          <a:bodyPr/>
          <a:lstStyle/>
          <a:p>
            <a:fld id="{70211FCD-2A93-4A7F-A341-A603DBD7774C}" type="slidenum">
              <a:rPr lang="en-GB" altLang="en-US" smtClean="0"/>
              <a:pPr/>
              <a:t>‹#›</a:t>
            </a:fld>
            <a:endParaRPr lang="en-GB" altLang="en-US"/>
          </a:p>
        </p:txBody>
      </p:sp>
    </p:spTree>
    <p:extLst>
      <p:ext uri="{BB962C8B-B14F-4D97-AF65-F5344CB8AC3E}">
        <p14:creationId xmlns:p14="http://schemas.microsoft.com/office/powerpoint/2010/main" val="777506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pPr>
              <a:defRPr/>
            </a:pPr>
            <a:fld id="{9334FDB7-01C9-4EC2-ADC3-ED25D0D79A2C}" type="datetimeFigureOut">
              <a:rPr lang="en-GB" altLang="en-US" smtClean="0"/>
              <a:pPr>
                <a:defRPr/>
              </a:pPr>
              <a:t>29/10/2021</a:t>
            </a:fld>
            <a:endParaRPr lang="en-GB" altLang="en-US"/>
          </a:p>
        </p:txBody>
      </p:sp>
      <p:sp>
        <p:nvSpPr>
          <p:cNvPr id="5" name="Footer Placeholder 3"/>
          <p:cNvSpPr>
            <a:spLocks noGrp="1"/>
          </p:cNvSpPr>
          <p:nvPr>
            <p:ph type="ftr" sz="quarter" idx="11"/>
          </p:nvPr>
        </p:nvSpPr>
        <p:spPr/>
        <p:txBody>
          <a:bodyPr/>
          <a:lstStyle/>
          <a:p>
            <a:pPr>
              <a:defRPr/>
            </a:pPr>
            <a:endParaRPr lang="en-GB" altLang="en-US"/>
          </a:p>
        </p:txBody>
      </p:sp>
      <p:sp>
        <p:nvSpPr>
          <p:cNvPr id="6" name="Slide Number Placeholder 4"/>
          <p:cNvSpPr>
            <a:spLocks noGrp="1"/>
          </p:cNvSpPr>
          <p:nvPr>
            <p:ph type="sldNum" sz="quarter" idx="12"/>
          </p:nvPr>
        </p:nvSpPr>
        <p:spPr/>
        <p:txBody>
          <a:bodyPr/>
          <a:lstStyle/>
          <a:p>
            <a:fld id="{5035F730-2620-4074-A851-07452302C5AF}" type="slidenum">
              <a:rPr lang="en-GB" altLang="en-US" smtClean="0"/>
              <a:pPr/>
              <a:t>‹#›</a:t>
            </a:fld>
            <a:endParaRPr lang="en-GB" altLang="en-US"/>
          </a:p>
        </p:txBody>
      </p:sp>
    </p:spTree>
    <p:extLst>
      <p:ext uri="{BB962C8B-B14F-4D97-AF65-F5344CB8AC3E}">
        <p14:creationId xmlns:p14="http://schemas.microsoft.com/office/powerpoint/2010/main" val="1340248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pPr>
              <a:defRPr/>
            </a:pPr>
            <a:fld id="{97BF34BF-0AA3-448E-A8FF-ABA66BCFE4CD}" type="datetimeFigureOut">
              <a:rPr lang="en-GB" altLang="en-US" smtClean="0"/>
              <a:pPr>
                <a:defRPr/>
              </a:pPr>
              <a:t>29/10/2021</a:t>
            </a:fld>
            <a:endParaRPr lang="en-GB" altLang="en-US"/>
          </a:p>
        </p:txBody>
      </p:sp>
      <p:sp>
        <p:nvSpPr>
          <p:cNvPr id="5" name="Footer Placeholder 2"/>
          <p:cNvSpPr>
            <a:spLocks noGrp="1"/>
          </p:cNvSpPr>
          <p:nvPr>
            <p:ph type="ftr" sz="quarter" idx="11"/>
          </p:nvPr>
        </p:nvSpPr>
        <p:spPr/>
        <p:txBody>
          <a:bodyPr/>
          <a:lstStyle/>
          <a:p>
            <a:pPr>
              <a:defRPr/>
            </a:pPr>
            <a:endParaRPr lang="en-GB" altLang="en-US"/>
          </a:p>
        </p:txBody>
      </p:sp>
      <p:sp>
        <p:nvSpPr>
          <p:cNvPr id="6" name="Slide Number Placeholder 3"/>
          <p:cNvSpPr>
            <a:spLocks noGrp="1"/>
          </p:cNvSpPr>
          <p:nvPr>
            <p:ph type="sldNum" sz="quarter" idx="12"/>
          </p:nvPr>
        </p:nvSpPr>
        <p:spPr/>
        <p:txBody>
          <a:bodyPr/>
          <a:lstStyle/>
          <a:p>
            <a:fld id="{149B86FC-C187-432E-ABF4-049AFEEB6013}" type="slidenum">
              <a:rPr lang="en-GB" altLang="en-US" smtClean="0"/>
              <a:pPr/>
              <a:t>‹#›</a:t>
            </a:fld>
            <a:endParaRPr lang="en-GB" altLang="en-US"/>
          </a:p>
        </p:txBody>
      </p:sp>
    </p:spTree>
    <p:extLst>
      <p:ext uri="{BB962C8B-B14F-4D97-AF65-F5344CB8AC3E}">
        <p14:creationId xmlns:p14="http://schemas.microsoft.com/office/powerpoint/2010/main" val="2062821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pPr>
              <a:defRPr/>
            </a:pPr>
            <a:fld id="{2C237AE3-BA13-4931-BF8E-11823C8DAE3C}" type="datetimeFigureOut">
              <a:rPr lang="en-GB" altLang="en-US" smtClean="0"/>
              <a:pPr>
                <a:defRPr/>
              </a:pPr>
              <a:t>29/10/2021</a:t>
            </a:fld>
            <a:endParaRPr lang="en-GB" altLang="en-US"/>
          </a:p>
        </p:txBody>
      </p:sp>
      <p:sp>
        <p:nvSpPr>
          <p:cNvPr id="5" name="Footer Placeholder 5"/>
          <p:cNvSpPr>
            <a:spLocks noGrp="1"/>
          </p:cNvSpPr>
          <p:nvPr>
            <p:ph type="ftr" sz="quarter" idx="11"/>
          </p:nvPr>
        </p:nvSpPr>
        <p:spPr/>
        <p:txBody>
          <a:bodyPr/>
          <a:lstStyle/>
          <a:p>
            <a:pPr>
              <a:defRPr/>
            </a:pPr>
            <a:endParaRPr lang="en-GB" altLang="en-US"/>
          </a:p>
        </p:txBody>
      </p:sp>
      <p:sp>
        <p:nvSpPr>
          <p:cNvPr id="6" name="Slide Number Placeholder 6"/>
          <p:cNvSpPr>
            <a:spLocks noGrp="1"/>
          </p:cNvSpPr>
          <p:nvPr>
            <p:ph type="sldNum" sz="quarter" idx="12"/>
          </p:nvPr>
        </p:nvSpPr>
        <p:spPr/>
        <p:txBody>
          <a:bodyPr/>
          <a:lstStyle/>
          <a:p>
            <a:fld id="{3F34345E-EB48-4E77-8E90-9F5198354A85}" type="slidenum">
              <a:rPr lang="en-GB" altLang="en-US" smtClean="0"/>
              <a:pPr/>
              <a:t>‹#›</a:t>
            </a:fld>
            <a:endParaRPr lang="en-GB" altLang="en-US"/>
          </a:p>
        </p:txBody>
      </p:sp>
    </p:spTree>
    <p:extLst>
      <p:ext uri="{BB962C8B-B14F-4D97-AF65-F5344CB8AC3E}">
        <p14:creationId xmlns:p14="http://schemas.microsoft.com/office/powerpoint/2010/main" val="1611993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fld id="{31E8CE66-EA8B-4361-A16B-08F3AAFC4473}" type="datetimeFigureOut">
              <a:rPr lang="en-GB" altLang="en-US" smtClean="0"/>
              <a:pPr>
                <a:defRPr/>
              </a:pPr>
              <a:t>29/10/2021</a:t>
            </a:fld>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fld id="{9628DC8F-6780-4594-9D7B-EA4F0C9E75DF}" type="slidenum">
              <a:rPr lang="en-GB" altLang="en-US" smtClean="0"/>
              <a:pPr/>
              <a:t>‹#›</a:t>
            </a:fld>
            <a:endParaRPr lang="en-GB" altLang="en-US"/>
          </a:p>
        </p:txBody>
      </p:sp>
    </p:spTree>
    <p:extLst>
      <p:ext uri="{BB962C8B-B14F-4D97-AF65-F5344CB8AC3E}">
        <p14:creationId xmlns:p14="http://schemas.microsoft.com/office/powerpoint/2010/main" val="2562128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fld id="{BE4A1DF9-9E37-4113-8A6C-E7BFBAE632E5}" type="datetimeFigureOut">
              <a:rPr lang="en-GB" altLang="en-US" smtClean="0"/>
              <a:pPr>
                <a:defRPr/>
              </a:pPr>
              <a:t>29/10/2021</a:t>
            </a:fld>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fld id="{A684A319-A1A9-440E-BA01-D4E0110BCBF9}" type="slidenum">
              <a:rPr lang="en-GB" altLang="en-US" smtClean="0"/>
              <a:pPr/>
              <a:t>‹#›</a:t>
            </a:fld>
            <a:endParaRPr lang="en-GB" altLang="en-US"/>
          </a:p>
        </p:txBody>
      </p:sp>
    </p:spTree>
    <p:extLst>
      <p:ext uri="{BB962C8B-B14F-4D97-AF65-F5344CB8AC3E}">
        <p14:creationId xmlns:p14="http://schemas.microsoft.com/office/powerpoint/2010/main" val="3160631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BE4A1DF9-9E37-4113-8A6C-E7BFBAE632E5}" type="datetimeFigureOut">
              <a:rPr lang="en-GB" altLang="en-US" smtClean="0"/>
              <a:pPr>
                <a:defRPr/>
              </a:pPr>
              <a:t>29/10/2021</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A684A319-A1A9-440E-BA01-D4E0110BCBF9}" type="slidenum">
              <a:rPr lang="en-GB" altLang="en-US" smtClean="0"/>
              <a:pPr/>
              <a:t>‹#›</a:t>
            </a:fld>
            <a:endParaRPr lang="en-GB" altLang="en-US"/>
          </a:p>
        </p:txBody>
      </p:sp>
    </p:spTree>
    <p:extLst>
      <p:ext uri="{BB962C8B-B14F-4D97-AF65-F5344CB8AC3E}">
        <p14:creationId xmlns:p14="http://schemas.microsoft.com/office/powerpoint/2010/main" val="7600230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BE4A1DF9-9E37-4113-8A6C-E7BFBAE632E5}" type="datetimeFigureOut">
              <a:rPr lang="en-GB" altLang="en-US" smtClean="0"/>
              <a:pPr>
                <a:defRPr/>
              </a:pPr>
              <a:t>29/10/2021</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A684A319-A1A9-440E-BA01-D4E0110BCBF9}" type="slidenum">
              <a:rPr lang="en-GB" altLang="en-US" smtClean="0"/>
              <a:pPr/>
              <a:t>‹#›</a:t>
            </a:fld>
            <a:endParaRPr lang="en-GB" altLang="en-US"/>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2455459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BE4A1DF9-9E37-4113-8A6C-E7BFBAE632E5}" type="datetimeFigureOut">
              <a:rPr lang="en-GB" altLang="en-US" smtClean="0"/>
              <a:pPr>
                <a:defRPr/>
              </a:pPr>
              <a:t>29/10/2021</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A684A319-A1A9-440E-BA01-D4E0110BCBF9}" type="slidenum">
              <a:rPr lang="en-GB" altLang="en-US" smtClean="0"/>
              <a:pPr/>
              <a:t>‹#›</a:t>
            </a:fld>
            <a:endParaRPr lang="en-GB" altLang="en-US"/>
          </a:p>
        </p:txBody>
      </p:sp>
    </p:spTree>
    <p:extLst>
      <p:ext uri="{BB962C8B-B14F-4D97-AF65-F5344CB8AC3E}">
        <p14:creationId xmlns:p14="http://schemas.microsoft.com/office/powerpoint/2010/main" val="18223535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fld id="{BE4A1DF9-9E37-4113-8A6C-E7BFBAE632E5}" type="datetimeFigureOut">
              <a:rPr lang="en-GB" altLang="en-US" smtClean="0"/>
              <a:pPr>
                <a:defRPr/>
              </a:pPr>
              <a:t>29/10/2021</a:t>
            </a:fld>
            <a:endParaRPr lang="en-GB" altLang="en-US"/>
          </a:p>
        </p:txBody>
      </p:sp>
      <p:sp>
        <p:nvSpPr>
          <p:cNvPr id="4"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A684A319-A1A9-440E-BA01-D4E0110BCBF9}" type="slidenum">
              <a:rPr lang="en-GB" altLang="en-US" smtClean="0"/>
              <a:pPr/>
              <a:t>‹#›</a:t>
            </a:fld>
            <a:endParaRPr lang="en-GB" altLang="en-US"/>
          </a:p>
        </p:txBody>
      </p:sp>
    </p:spTree>
    <p:extLst>
      <p:ext uri="{BB962C8B-B14F-4D97-AF65-F5344CB8AC3E}">
        <p14:creationId xmlns:p14="http://schemas.microsoft.com/office/powerpoint/2010/main" val="3443856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fld id="{BE4A1DF9-9E37-4113-8A6C-E7BFBAE632E5}" type="datetimeFigureOut">
              <a:rPr lang="en-GB" altLang="en-US" smtClean="0"/>
              <a:pPr>
                <a:defRPr/>
              </a:pPr>
              <a:t>29/10/2021</a:t>
            </a:fld>
            <a:endParaRPr lang="en-GB" altLang="en-US"/>
          </a:p>
        </p:txBody>
      </p:sp>
      <p:sp>
        <p:nvSpPr>
          <p:cNvPr id="4"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A684A319-A1A9-440E-BA01-D4E0110BCBF9}" type="slidenum">
              <a:rPr lang="en-GB" altLang="en-US" smtClean="0"/>
              <a:pPr/>
              <a:t>‹#›</a:t>
            </a:fld>
            <a:endParaRPr lang="en-GB" altLang="en-US"/>
          </a:p>
        </p:txBody>
      </p:sp>
    </p:spTree>
    <p:extLst>
      <p:ext uri="{BB962C8B-B14F-4D97-AF65-F5344CB8AC3E}">
        <p14:creationId xmlns:p14="http://schemas.microsoft.com/office/powerpoint/2010/main" val="33790833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A14B4589-065C-4A46-9FB4-2D5EC5F4C04C}" type="datetimeFigureOut">
              <a:rPr lang="en-GB" altLang="en-US" smtClean="0"/>
              <a:pPr>
                <a:defRPr/>
              </a:pPr>
              <a:t>29/10/2021</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56D98400-8EF4-49D0-A5CB-B417A11201CF}" type="slidenum">
              <a:rPr lang="en-GB" altLang="en-US" smtClean="0"/>
              <a:pPr/>
              <a:t>‹#›</a:t>
            </a:fld>
            <a:endParaRPr lang="en-GB" altLang="en-US"/>
          </a:p>
        </p:txBody>
      </p:sp>
    </p:spTree>
    <p:extLst>
      <p:ext uri="{BB962C8B-B14F-4D97-AF65-F5344CB8AC3E}">
        <p14:creationId xmlns:p14="http://schemas.microsoft.com/office/powerpoint/2010/main" val="35527639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C6E55FB5-7A69-4425-BA18-20CD6B71A494}" type="datetimeFigureOut">
              <a:rPr lang="en-GB" altLang="en-US" smtClean="0"/>
              <a:pPr>
                <a:defRPr/>
              </a:pPr>
              <a:t>29/10/2021</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fld id="{6152D7FE-8ECC-40A8-9578-40855FCCD654}" type="slidenum">
              <a:rPr lang="en-GB" altLang="en-US" smtClean="0"/>
              <a:pPr/>
              <a:t>‹#›</a:t>
            </a:fld>
            <a:endParaRPr lang="en-GB" altLang="en-US"/>
          </a:p>
        </p:txBody>
      </p:sp>
    </p:spTree>
    <p:extLst>
      <p:ext uri="{BB962C8B-B14F-4D97-AF65-F5344CB8AC3E}">
        <p14:creationId xmlns:p14="http://schemas.microsoft.com/office/powerpoint/2010/main" val="2586407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a:defRPr/>
            </a:pPr>
            <a:fld id="{BE4A1DF9-9E37-4113-8A6C-E7BFBAE632E5}" type="datetimeFigureOut">
              <a:rPr lang="en-GB" altLang="en-US" smtClean="0"/>
              <a:pPr>
                <a:defRPr/>
              </a:pPr>
              <a:t>29/10/2021</a:t>
            </a:fld>
            <a:endParaRPr lang="en-GB" alt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a:defRPr/>
            </a:pPr>
            <a:endParaRPr lang="en-GB" altLang="en-US"/>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A684A319-A1A9-440E-BA01-D4E0110BCBF9}" type="slidenum">
              <a:rPr lang="en-GB" altLang="en-US" smtClean="0"/>
              <a:pPr/>
              <a:t>‹#›</a:t>
            </a:fld>
            <a:endParaRPr lang="en-GB" altLang="en-US"/>
          </a:p>
        </p:txBody>
      </p:sp>
    </p:spTree>
    <p:extLst>
      <p:ext uri="{BB962C8B-B14F-4D97-AF65-F5344CB8AC3E}">
        <p14:creationId xmlns:p14="http://schemas.microsoft.com/office/powerpoint/2010/main" val="353737875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468313" y="260350"/>
            <a:ext cx="6119812" cy="966788"/>
          </a:xfrm>
        </p:spPr>
        <p:txBody>
          <a:bodyPr/>
          <a:lstStyle/>
          <a:p>
            <a:pPr algn="l" eaLnBrk="1" hangingPunct="1"/>
            <a:r>
              <a:rPr lang="en-GB" altLang="en-US" sz="4000" b="1" smtClean="0">
                <a:solidFill>
                  <a:schemeClr val="bg1"/>
                </a:solidFill>
                <a:latin typeface="Arial" panose="020B0604020202020204" pitchFamily="34" charset="0"/>
                <a:cs typeface="Arial" panose="020B0604020202020204" pitchFamily="34" charset="0"/>
              </a:rPr>
              <a:t>Lesson objectives</a:t>
            </a:r>
          </a:p>
        </p:txBody>
      </p:sp>
      <p:sp>
        <p:nvSpPr>
          <p:cNvPr id="2051" name="Subtitle 2"/>
          <p:cNvSpPr>
            <a:spLocks noGrp="1"/>
          </p:cNvSpPr>
          <p:nvPr>
            <p:ph type="subTitle" idx="1"/>
          </p:nvPr>
        </p:nvSpPr>
        <p:spPr>
          <a:xfrm>
            <a:off x="250825" y="1700213"/>
            <a:ext cx="8713788" cy="3794125"/>
          </a:xfrm>
        </p:spPr>
        <p:txBody>
          <a:bodyPr/>
          <a:lstStyle/>
          <a:p>
            <a:pPr algn="l">
              <a:buFontTx/>
              <a:buChar char="•"/>
            </a:pPr>
            <a:r>
              <a:rPr lang="en-GB" altLang="en-US" sz="2800" smtClean="0">
                <a:solidFill>
                  <a:schemeClr val="tx1"/>
                </a:solidFill>
                <a:latin typeface="Nasalization" pitchFamily="34" charset="0"/>
              </a:rPr>
              <a:t> To define ‘sports massage’</a:t>
            </a:r>
          </a:p>
          <a:p>
            <a:pPr algn="l"/>
            <a:endParaRPr lang="en-GB" altLang="en-US" sz="2800" smtClean="0">
              <a:solidFill>
                <a:schemeClr val="tx1"/>
              </a:solidFill>
              <a:latin typeface="Nasalization" pitchFamily="34" charset="0"/>
            </a:endParaRPr>
          </a:p>
          <a:p>
            <a:pPr algn="l">
              <a:buFontTx/>
              <a:buChar char="•"/>
            </a:pPr>
            <a:r>
              <a:rPr lang="en-GB" altLang="en-US" sz="2800" smtClean="0">
                <a:solidFill>
                  <a:schemeClr val="tx1"/>
                </a:solidFill>
                <a:latin typeface="Nasalization" pitchFamily="34" charset="0"/>
              </a:rPr>
              <a:t> To list the different sports massage techniques </a:t>
            </a:r>
          </a:p>
          <a:p>
            <a:pPr algn="l"/>
            <a:r>
              <a:rPr lang="en-GB" altLang="en-US" sz="2800" smtClean="0">
                <a:solidFill>
                  <a:schemeClr val="tx1"/>
                </a:solidFill>
                <a:latin typeface="Nasalization" pitchFamily="34" charset="0"/>
              </a:rPr>
              <a:t> </a:t>
            </a:r>
          </a:p>
          <a:p>
            <a:pPr algn="l">
              <a:buFontTx/>
              <a:buChar char="•"/>
            </a:pPr>
            <a:r>
              <a:rPr lang="en-GB" altLang="en-US" sz="2800" smtClean="0">
                <a:solidFill>
                  <a:schemeClr val="tx1"/>
                </a:solidFill>
                <a:latin typeface="Nasalization" pitchFamily="34" charset="0"/>
              </a:rPr>
              <a:t> To describe the different forms of sports massage</a:t>
            </a:r>
          </a:p>
          <a:p>
            <a:pPr algn="l"/>
            <a:endParaRPr lang="en-GB" altLang="en-US" smtClean="0">
              <a:solidFill>
                <a:srgbClr val="898989"/>
              </a:solidFill>
              <a:latin typeface="Nasalization" pitchFamily="34" charset="0"/>
            </a:endParaRPr>
          </a:p>
          <a:p>
            <a:pPr algn="l" eaLnBrk="1" hangingPunct="1">
              <a:buFont typeface="Arial" panose="020B0604020202020204" pitchFamily="34" charset="0"/>
              <a:buChar char="•"/>
            </a:pPr>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additive="base">
                                        <p:cTn id="7" dur="500" fill="hold"/>
                                        <p:tgtEl>
                                          <p:spTgt spid="20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51">
                                            <p:txEl>
                                              <p:pRg st="2" end="2"/>
                                            </p:txEl>
                                          </p:spTgt>
                                        </p:tgtEl>
                                        <p:attrNameLst>
                                          <p:attrName>style.visibility</p:attrName>
                                        </p:attrNameLst>
                                      </p:cBhvr>
                                      <p:to>
                                        <p:strVal val="visible"/>
                                      </p:to>
                                    </p:set>
                                    <p:anim calcmode="lin" valueType="num">
                                      <p:cBhvr additive="base">
                                        <p:cTn id="13" dur="500" fill="hold"/>
                                        <p:tgtEl>
                                          <p:spTgt spid="205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5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051">
                                            <p:txEl>
                                              <p:pRg st="4" end="4"/>
                                            </p:txEl>
                                          </p:spTgt>
                                        </p:tgtEl>
                                        <p:attrNameLst>
                                          <p:attrName>style.visibility</p:attrName>
                                        </p:attrNameLst>
                                      </p:cBhvr>
                                      <p:to>
                                        <p:strVal val="visible"/>
                                      </p:to>
                                    </p:set>
                                    <p:anim calcmode="lin" valueType="num">
                                      <p:cBhvr additive="base">
                                        <p:cTn id="19" dur="500" fill="hold"/>
                                        <p:tgtEl>
                                          <p:spTgt spid="205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5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468313" y="260350"/>
            <a:ext cx="6119812" cy="966788"/>
          </a:xfrm>
        </p:spPr>
        <p:txBody>
          <a:bodyPr/>
          <a:lstStyle/>
          <a:p>
            <a:pPr algn="l" eaLnBrk="1" hangingPunct="1"/>
            <a:r>
              <a:rPr lang="en-GB" altLang="en-US" sz="3600" b="1" smtClean="0">
                <a:solidFill>
                  <a:schemeClr val="bg1"/>
                </a:solidFill>
                <a:latin typeface="Arial" panose="020B0604020202020204" pitchFamily="34" charset="0"/>
                <a:cs typeface="Arial" panose="020B0604020202020204" pitchFamily="34" charset="0"/>
              </a:rPr>
              <a:t>What is sports massage?</a:t>
            </a:r>
          </a:p>
        </p:txBody>
      </p:sp>
      <p:sp>
        <p:nvSpPr>
          <p:cNvPr id="2051" name="Subtitle 2"/>
          <p:cNvSpPr>
            <a:spLocks noGrp="1"/>
          </p:cNvSpPr>
          <p:nvPr>
            <p:ph type="subTitle" idx="1"/>
          </p:nvPr>
        </p:nvSpPr>
        <p:spPr>
          <a:xfrm>
            <a:off x="250825" y="1700213"/>
            <a:ext cx="8713788" cy="3794125"/>
          </a:xfrm>
        </p:spPr>
        <p:txBody>
          <a:bodyPr/>
          <a:lstStyle/>
          <a:p>
            <a:pPr algn="l"/>
            <a:r>
              <a:rPr lang="en-GB" altLang="en-US" smtClean="0">
                <a:solidFill>
                  <a:schemeClr val="tx1"/>
                </a:solidFill>
                <a:latin typeface="Nasalization" pitchFamily="34" charset="0"/>
              </a:rPr>
              <a:t>‘Sports massage involves the skill of manipulating the soft tissues of the body and isolating individual muscle groups using specific and specialized techniques including stroking, kneading and compressing’ (Mills &amp; Parker-Bennett, 2004)</a:t>
            </a:r>
          </a:p>
          <a:p>
            <a:pPr algn="l"/>
            <a:endParaRPr lang="en-GB" altLang="en-US" smtClean="0">
              <a:solidFill>
                <a:srgbClr val="898989"/>
              </a:solidFill>
              <a:latin typeface="Nasalization" pitchFamily="34" charset="0"/>
            </a:endParaRPr>
          </a:p>
          <a:p>
            <a:pPr algn="l" eaLnBrk="1" hangingPunct="1">
              <a:buFont typeface="Arial" panose="020B0604020202020204" pitchFamily="34" charset="0"/>
              <a:buChar char="•"/>
            </a:pPr>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wipe(down)">
                                      <p:cBhvr>
                                        <p:cTn id="7" dur="500"/>
                                        <p:tgtEl>
                                          <p:spTgt spid="20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ctrTitle"/>
          </p:nvPr>
        </p:nvSpPr>
        <p:spPr>
          <a:xfrm>
            <a:off x="468313" y="260350"/>
            <a:ext cx="6119812" cy="966788"/>
          </a:xfrm>
        </p:spPr>
        <p:txBody>
          <a:bodyPr/>
          <a:lstStyle/>
          <a:p>
            <a:pPr algn="l" eaLnBrk="1" hangingPunct="1"/>
            <a:r>
              <a:rPr lang="en-GB" altLang="en-US" sz="3600" b="1" smtClean="0">
                <a:solidFill>
                  <a:schemeClr val="bg1"/>
                </a:solidFill>
                <a:latin typeface="Arial" panose="020B0604020202020204" pitchFamily="34" charset="0"/>
                <a:cs typeface="Arial" panose="020B0604020202020204" pitchFamily="34" charset="0"/>
              </a:rPr>
              <a:t>What is sports massage?</a:t>
            </a:r>
          </a:p>
        </p:txBody>
      </p:sp>
      <p:sp>
        <p:nvSpPr>
          <p:cNvPr id="2051" name="Subtitle 2"/>
          <p:cNvSpPr>
            <a:spLocks noGrp="1"/>
          </p:cNvSpPr>
          <p:nvPr>
            <p:ph type="subTitle" idx="1"/>
          </p:nvPr>
        </p:nvSpPr>
        <p:spPr>
          <a:xfrm>
            <a:off x="250825" y="1700213"/>
            <a:ext cx="8713788" cy="3794125"/>
          </a:xfrm>
        </p:spPr>
        <p:txBody>
          <a:bodyPr/>
          <a:lstStyle/>
          <a:p>
            <a:pPr algn="l" eaLnBrk="1" hangingPunct="1"/>
            <a:r>
              <a:rPr lang="en-GB" altLang="en-US" smtClean="0">
                <a:solidFill>
                  <a:srgbClr val="898989"/>
                </a:solidFill>
                <a:latin typeface="Nasalization" pitchFamily="34" charset="0"/>
              </a:rPr>
              <a:t>‘</a:t>
            </a:r>
            <a:r>
              <a:rPr lang="en-GB" altLang="en-US" smtClean="0">
                <a:solidFill>
                  <a:schemeClr val="tx1"/>
                </a:solidFill>
                <a:latin typeface="Nasalization" pitchFamily="34" charset="0"/>
              </a:rPr>
              <a:t>Sports massage is the term applied to the discipline of using massage for the specific benefit of all sports and exercise participants. It covers the management, manipulation and rehabilitation of the soft tissues of the body, e.g. muscles, ligaments and tendons’ (Sports Massage Association, 2006) </a:t>
            </a:r>
          </a:p>
          <a:p>
            <a:pPr algn="l" eaLnBrk="1" hangingPunct="1">
              <a:buFont typeface="Arial" panose="020B0604020202020204" pitchFamily="34" charset="0"/>
              <a:buChar char="•"/>
            </a:pPr>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additive="base">
                                        <p:cTn id="7" dur="500" fill="hold"/>
                                        <p:tgtEl>
                                          <p:spTgt spid="20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Sports massage techniques</a:t>
            </a:r>
          </a:p>
        </p:txBody>
      </p:sp>
      <p:sp>
        <p:nvSpPr>
          <p:cNvPr id="2051" name="Subtitle 2"/>
          <p:cNvSpPr>
            <a:spLocks noGrp="1"/>
          </p:cNvSpPr>
          <p:nvPr>
            <p:ph type="subTitle" idx="1"/>
          </p:nvPr>
        </p:nvSpPr>
        <p:spPr>
          <a:xfrm>
            <a:off x="179388" y="1773238"/>
            <a:ext cx="8713787" cy="3794125"/>
          </a:xfrm>
        </p:spPr>
        <p:txBody>
          <a:bodyPr/>
          <a:lstStyle/>
          <a:p>
            <a:pPr algn="l">
              <a:buFontTx/>
              <a:buChar char="•"/>
            </a:pPr>
            <a:r>
              <a:rPr lang="en-GB" altLang="en-US" smtClean="0">
                <a:solidFill>
                  <a:schemeClr val="tx1"/>
                </a:solidFill>
                <a:latin typeface="Nasalization" pitchFamily="34" charset="0"/>
              </a:rPr>
              <a:t> Effleurage</a:t>
            </a:r>
          </a:p>
          <a:p>
            <a:pPr algn="l">
              <a:buFontTx/>
              <a:buChar char="•"/>
            </a:pPr>
            <a:r>
              <a:rPr lang="en-GB" altLang="en-US" smtClean="0">
                <a:solidFill>
                  <a:schemeClr val="tx1"/>
                </a:solidFill>
                <a:latin typeface="Nasalization" pitchFamily="34" charset="0"/>
              </a:rPr>
              <a:t> Pétrissage</a:t>
            </a:r>
          </a:p>
          <a:p>
            <a:pPr algn="l">
              <a:buFontTx/>
              <a:buChar char="•"/>
            </a:pPr>
            <a:r>
              <a:rPr lang="en-GB" altLang="en-US" smtClean="0">
                <a:solidFill>
                  <a:schemeClr val="tx1"/>
                </a:solidFill>
                <a:latin typeface="Nasalization" pitchFamily="34" charset="0"/>
              </a:rPr>
              <a:t> Tapotement, e.g. hacking</a:t>
            </a:r>
          </a:p>
          <a:p>
            <a:pPr algn="l">
              <a:buFontTx/>
              <a:buChar char="•"/>
            </a:pPr>
            <a:r>
              <a:rPr lang="en-GB" altLang="en-US" smtClean="0">
                <a:solidFill>
                  <a:schemeClr val="tx1"/>
                </a:solidFill>
                <a:latin typeface="Nasalization" pitchFamily="34" charset="0"/>
              </a:rPr>
              <a:t> Frictions</a:t>
            </a:r>
          </a:p>
          <a:p>
            <a:pPr algn="l">
              <a:buFontTx/>
              <a:buChar char="•"/>
            </a:pPr>
            <a:r>
              <a:rPr lang="en-GB" altLang="en-US" smtClean="0">
                <a:solidFill>
                  <a:schemeClr val="tx1"/>
                </a:solidFill>
                <a:latin typeface="Nasalization" pitchFamily="34" charset="0"/>
              </a:rPr>
              <a:t> Vibrations, e.g. shaking</a:t>
            </a:r>
          </a:p>
          <a:p>
            <a:pPr algn="l">
              <a:buFontTx/>
              <a:buChar char="•"/>
            </a:pPr>
            <a:r>
              <a:rPr lang="en-GB" altLang="en-US" smtClean="0">
                <a:solidFill>
                  <a:schemeClr val="tx1"/>
                </a:solidFill>
                <a:latin typeface="Nasalization" pitchFamily="34" charset="0"/>
              </a:rPr>
              <a:t> Neuro-muscular technique (NMT)</a:t>
            </a:r>
          </a:p>
          <a:p>
            <a:pPr algn="l">
              <a:buFontTx/>
              <a:buChar char="•"/>
            </a:pPr>
            <a:r>
              <a:rPr lang="en-GB" altLang="en-US" smtClean="0">
                <a:solidFill>
                  <a:schemeClr val="tx1"/>
                </a:solidFill>
                <a:latin typeface="Nasalization" pitchFamily="34" charset="0"/>
              </a:rPr>
              <a:t> May also include other techniques, e.g. MET </a:t>
            </a:r>
          </a:p>
          <a:p>
            <a:pPr algn="l" eaLnBrk="1" hangingPunct="1"/>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1000"/>
                                        <p:tgtEl>
                                          <p:spTgt spid="2051">
                                            <p:txEl>
                                              <p:pRg st="0" end="0"/>
                                            </p:txEl>
                                          </p:spTgt>
                                        </p:tgtEl>
                                      </p:cBhvr>
                                    </p:animEffect>
                                    <p:anim calcmode="lin" valueType="num">
                                      <p:cBhvr>
                                        <p:cTn id="8" dur="1000" fill="hold"/>
                                        <p:tgtEl>
                                          <p:spTgt spid="205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05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051">
                                            <p:txEl>
                                              <p:pRg st="1" end="1"/>
                                            </p:txEl>
                                          </p:spTgt>
                                        </p:tgtEl>
                                        <p:attrNameLst>
                                          <p:attrName>style.visibility</p:attrName>
                                        </p:attrNameLst>
                                      </p:cBhvr>
                                      <p:to>
                                        <p:strVal val="visible"/>
                                      </p:to>
                                    </p:set>
                                    <p:animEffect transition="in" filter="fade">
                                      <p:cBhvr>
                                        <p:cTn id="14" dur="1000"/>
                                        <p:tgtEl>
                                          <p:spTgt spid="2051">
                                            <p:txEl>
                                              <p:pRg st="1" end="1"/>
                                            </p:txEl>
                                          </p:spTgt>
                                        </p:tgtEl>
                                      </p:cBhvr>
                                    </p:animEffect>
                                    <p:anim calcmode="lin" valueType="num">
                                      <p:cBhvr>
                                        <p:cTn id="15" dur="1000" fill="hold"/>
                                        <p:tgtEl>
                                          <p:spTgt spid="205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05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051">
                                            <p:txEl>
                                              <p:pRg st="2" end="2"/>
                                            </p:txEl>
                                          </p:spTgt>
                                        </p:tgtEl>
                                        <p:attrNameLst>
                                          <p:attrName>style.visibility</p:attrName>
                                        </p:attrNameLst>
                                      </p:cBhvr>
                                      <p:to>
                                        <p:strVal val="visible"/>
                                      </p:to>
                                    </p:set>
                                    <p:animEffect transition="in" filter="fade">
                                      <p:cBhvr>
                                        <p:cTn id="21" dur="1000"/>
                                        <p:tgtEl>
                                          <p:spTgt spid="2051">
                                            <p:txEl>
                                              <p:pRg st="2" end="2"/>
                                            </p:txEl>
                                          </p:spTgt>
                                        </p:tgtEl>
                                      </p:cBhvr>
                                    </p:animEffect>
                                    <p:anim calcmode="lin" valueType="num">
                                      <p:cBhvr>
                                        <p:cTn id="22" dur="1000" fill="hold"/>
                                        <p:tgtEl>
                                          <p:spTgt spid="205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05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2051">
                                            <p:txEl>
                                              <p:pRg st="3" end="3"/>
                                            </p:txEl>
                                          </p:spTgt>
                                        </p:tgtEl>
                                        <p:attrNameLst>
                                          <p:attrName>style.visibility</p:attrName>
                                        </p:attrNameLst>
                                      </p:cBhvr>
                                      <p:to>
                                        <p:strVal val="visible"/>
                                      </p:to>
                                    </p:set>
                                    <p:animEffect transition="in" filter="fade">
                                      <p:cBhvr>
                                        <p:cTn id="28" dur="1000"/>
                                        <p:tgtEl>
                                          <p:spTgt spid="2051">
                                            <p:txEl>
                                              <p:pRg st="3" end="3"/>
                                            </p:txEl>
                                          </p:spTgt>
                                        </p:tgtEl>
                                      </p:cBhvr>
                                    </p:animEffect>
                                    <p:anim calcmode="lin" valueType="num">
                                      <p:cBhvr>
                                        <p:cTn id="29" dur="1000" fill="hold"/>
                                        <p:tgtEl>
                                          <p:spTgt spid="205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05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2051">
                                            <p:txEl>
                                              <p:pRg st="4" end="4"/>
                                            </p:txEl>
                                          </p:spTgt>
                                        </p:tgtEl>
                                        <p:attrNameLst>
                                          <p:attrName>style.visibility</p:attrName>
                                        </p:attrNameLst>
                                      </p:cBhvr>
                                      <p:to>
                                        <p:strVal val="visible"/>
                                      </p:to>
                                    </p:set>
                                    <p:animEffect transition="in" filter="fade">
                                      <p:cBhvr>
                                        <p:cTn id="35" dur="1000"/>
                                        <p:tgtEl>
                                          <p:spTgt spid="2051">
                                            <p:txEl>
                                              <p:pRg st="4" end="4"/>
                                            </p:txEl>
                                          </p:spTgt>
                                        </p:tgtEl>
                                      </p:cBhvr>
                                    </p:animEffect>
                                    <p:anim calcmode="lin" valueType="num">
                                      <p:cBhvr>
                                        <p:cTn id="36" dur="1000" fill="hold"/>
                                        <p:tgtEl>
                                          <p:spTgt spid="2051">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05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nodeType="clickEffect">
                                  <p:stCondLst>
                                    <p:cond delay="0"/>
                                  </p:stCondLst>
                                  <p:childTnLst>
                                    <p:set>
                                      <p:cBhvr>
                                        <p:cTn id="41" dur="1" fill="hold">
                                          <p:stCondLst>
                                            <p:cond delay="0"/>
                                          </p:stCondLst>
                                        </p:cTn>
                                        <p:tgtEl>
                                          <p:spTgt spid="2051">
                                            <p:txEl>
                                              <p:pRg st="5" end="5"/>
                                            </p:txEl>
                                          </p:spTgt>
                                        </p:tgtEl>
                                        <p:attrNameLst>
                                          <p:attrName>style.visibility</p:attrName>
                                        </p:attrNameLst>
                                      </p:cBhvr>
                                      <p:to>
                                        <p:strVal val="visible"/>
                                      </p:to>
                                    </p:set>
                                    <p:animEffect transition="in" filter="fade">
                                      <p:cBhvr>
                                        <p:cTn id="42" dur="1000"/>
                                        <p:tgtEl>
                                          <p:spTgt spid="2051">
                                            <p:txEl>
                                              <p:pRg st="5" end="5"/>
                                            </p:txEl>
                                          </p:spTgt>
                                        </p:tgtEl>
                                      </p:cBhvr>
                                    </p:animEffect>
                                    <p:anim calcmode="lin" valueType="num">
                                      <p:cBhvr>
                                        <p:cTn id="43" dur="1000" fill="hold"/>
                                        <p:tgtEl>
                                          <p:spTgt spid="2051">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05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nodeType="clickEffect">
                                  <p:stCondLst>
                                    <p:cond delay="0"/>
                                  </p:stCondLst>
                                  <p:childTnLst>
                                    <p:set>
                                      <p:cBhvr>
                                        <p:cTn id="48" dur="1" fill="hold">
                                          <p:stCondLst>
                                            <p:cond delay="0"/>
                                          </p:stCondLst>
                                        </p:cTn>
                                        <p:tgtEl>
                                          <p:spTgt spid="2051">
                                            <p:txEl>
                                              <p:pRg st="6" end="6"/>
                                            </p:txEl>
                                          </p:spTgt>
                                        </p:tgtEl>
                                        <p:attrNameLst>
                                          <p:attrName>style.visibility</p:attrName>
                                        </p:attrNameLst>
                                      </p:cBhvr>
                                      <p:to>
                                        <p:strVal val="visible"/>
                                      </p:to>
                                    </p:set>
                                    <p:animEffect transition="in" filter="fade">
                                      <p:cBhvr>
                                        <p:cTn id="49" dur="1000"/>
                                        <p:tgtEl>
                                          <p:spTgt spid="2051">
                                            <p:txEl>
                                              <p:pRg st="6" end="6"/>
                                            </p:txEl>
                                          </p:spTgt>
                                        </p:tgtEl>
                                      </p:cBhvr>
                                    </p:animEffect>
                                    <p:anim calcmode="lin" valueType="num">
                                      <p:cBhvr>
                                        <p:cTn id="50" dur="1000" fill="hold"/>
                                        <p:tgtEl>
                                          <p:spTgt spid="2051">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051">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Forms of sports massage</a:t>
            </a:r>
          </a:p>
        </p:txBody>
      </p:sp>
      <p:sp>
        <p:nvSpPr>
          <p:cNvPr id="2051" name="Subtitle 2"/>
          <p:cNvSpPr>
            <a:spLocks noGrp="1"/>
          </p:cNvSpPr>
          <p:nvPr>
            <p:ph type="subTitle" idx="1"/>
          </p:nvPr>
        </p:nvSpPr>
        <p:spPr>
          <a:xfrm>
            <a:off x="179388" y="1557338"/>
            <a:ext cx="8713787" cy="3794125"/>
          </a:xfrm>
        </p:spPr>
        <p:txBody>
          <a:bodyPr>
            <a:normAutofit fontScale="85000" lnSpcReduction="20000"/>
          </a:bodyPr>
          <a:lstStyle/>
          <a:p>
            <a:pPr algn="l">
              <a:buFontTx/>
              <a:buChar char="•"/>
            </a:pPr>
            <a:r>
              <a:rPr lang="en-GB" altLang="en-US" smtClean="0">
                <a:solidFill>
                  <a:schemeClr val="tx1"/>
                </a:solidFill>
                <a:latin typeface="Nasalization" pitchFamily="34" charset="0"/>
              </a:rPr>
              <a:t> </a:t>
            </a:r>
            <a:r>
              <a:rPr lang="en-GB" altLang="en-US" sz="2800" smtClean="0">
                <a:solidFill>
                  <a:schemeClr val="tx1"/>
                </a:solidFill>
                <a:latin typeface="Nasalization" pitchFamily="34" charset="0"/>
              </a:rPr>
              <a:t>Pre-event</a:t>
            </a:r>
          </a:p>
          <a:p>
            <a:pPr algn="l">
              <a:buFontTx/>
              <a:buChar char="•"/>
            </a:pPr>
            <a:endParaRPr lang="en-GB" altLang="en-US" sz="2800" smtClean="0">
              <a:solidFill>
                <a:schemeClr val="tx1"/>
              </a:solidFill>
              <a:latin typeface="Nasalization" pitchFamily="34" charset="0"/>
            </a:endParaRPr>
          </a:p>
          <a:p>
            <a:pPr algn="l">
              <a:buFontTx/>
              <a:buChar char="•"/>
            </a:pPr>
            <a:r>
              <a:rPr lang="en-GB" altLang="en-US" sz="2800" smtClean="0">
                <a:solidFill>
                  <a:schemeClr val="tx1"/>
                </a:solidFill>
                <a:latin typeface="Nasalization" pitchFamily="34" charset="0"/>
              </a:rPr>
              <a:t> Post-event</a:t>
            </a:r>
          </a:p>
          <a:p>
            <a:pPr algn="l">
              <a:buFontTx/>
              <a:buChar char="•"/>
            </a:pPr>
            <a:endParaRPr lang="en-GB" altLang="en-US" sz="2800" smtClean="0">
              <a:solidFill>
                <a:schemeClr val="tx1"/>
              </a:solidFill>
              <a:latin typeface="Nasalization" pitchFamily="34" charset="0"/>
            </a:endParaRPr>
          </a:p>
          <a:p>
            <a:pPr algn="l">
              <a:buFontTx/>
              <a:buChar char="•"/>
            </a:pPr>
            <a:r>
              <a:rPr lang="en-GB" altLang="en-US" sz="2800" smtClean="0">
                <a:solidFill>
                  <a:schemeClr val="tx1"/>
                </a:solidFill>
                <a:latin typeface="Nasalization" pitchFamily="34" charset="0"/>
              </a:rPr>
              <a:t> Inter-event</a:t>
            </a:r>
          </a:p>
          <a:p>
            <a:pPr algn="l">
              <a:buFontTx/>
              <a:buChar char="•"/>
            </a:pPr>
            <a:endParaRPr lang="en-GB" altLang="en-US" sz="2800" smtClean="0">
              <a:solidFill>
                <a:schemeClr val="tx1"/>
              </a:solidFill>
              <a:latin typeface="Nasalization" pitchFamily="34" charset="0"/>
            </a:endParaRPr>
          </a:p>
          <a:p>
            <a:pPr algn="l">
              <a:buFontTx/>
              <a:buChar char="•"/>
            </a:pPr>
            <a:r>
              <a:rPr lang="en-GB" altLang="en-US" sz="2800" smtClean="0">
                <a:solidFill>
                  <a:schemeClr val="tx1"/>
                </a:solidFill>
                <a:latin typeface="Nasalization" pitchFamily="34" charset="0"/>
              </a:rPr>
              <a:t> Maintenance/Preventative</a:t>
            </a:r>
          </a:p>
          <a:p>
            <a:pPr algn="l">
              <a:buFontTx/>
              <a:buChar char="•"/>
            </a:pPr>
            <a:endParaRPr lang="en-GB" altLang="en-US" sz="2800" smtClean="0">
              <a:solidFill>
                <a:schemeClr val="tx1"/>
              </a:solidFill>
              <a:latin typeface="Nasalization" pitchFamily="34" charset="0"/>
            </a:endParaRPr>
          </a:p>
          <a:p>
            <a:pPr algn="l">
              <a:buFontTx/>
              <a:buChar char="•"/>
            </a:pPr>
            <a:r>
              <a:rPr lang="en-GB" altLang="en-US" sz="2800" smtClean="0">
                <a:solidFill>
                  <a:schemeClr val="tx1"/>
                </a:solidFill>
                <a:latin typeface="Nasalization" pitchFamily="34" charset="0"/>
              </a:rPr>
              <a:t> Treatment/Corrective/Remedial</a:t>
            </a:r>
          </a:p>
          <a:p>
            <a:pPr algn="l" eaLnBrk="1" hangingPunct="1"/>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additive="base">
                                        <p:cTn id="7" dur="500" fill="hold"/>
                                        <p:tgtEl>
                                          <p:spTgt spid="20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2051">
                                            <p:txEl>
                                              <p:pRg st="2" end="2"/>
                                            </p:txEl>
                                          </p:spTgt>
                                        </p:tgtEl>
                                        <p:attrNameLst>
                                          <p:attrName>style.visibility</p:attrName>
                                        </p:attrNameLst>
                                      </p:cBhvr>
                                      <p:to>
                                        <p:strVal val="visible"/>
                                      </p:to>
                                    </p:set>
                                    <p:animEffect transition="in" filter="fade">
                                      <p:cBhvr>
                                        <p:cTn id="13" dur="1000"/>
                                        <p:tgtEl>
                                          <p:spTgt spid="2051">
                                            <p:txEl>
                                              <p:pRg st="2" end="2"/>
                                            </p:txEl>
                                          </p:spTgt>
                                        </p:tgtEl>
                                      </p:cBhvr>
                                    </p:animEffect>
                                    <p:anim calcmode="lin" valueType="num">
                                      <p:cBhvr>
                                        <p:cTn id="14" dur="1000" fill="hold"/>
                                        <p:tgtEl>
                                          <p:spTgt spid="2051">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205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2051">
                                            <p:txEl>
                                              <p:pRg st="4" end="4"/>
                                            </p:txEl>
                                          </p:spTgt>
                                        </p:tgtEl>
                                        <p:attrNameLst>
                                          <p:attrName>style.visibility</p:attrName>
                                        </p:attrNameLst>
                                      </p:cBhvr>
                                      <p:to>
                                        <p:strVal val="visible"/>
                                      </p:to>
                                    </p:set>
                                    <p:anim calcmode="lin" valueType="num">
                                      <p:cBhvr additive="base">
                                        <p:cTn id="20" dur="500" fill="hold"/>
                                        <p:tgtEl>
                                          <p:spTgt spid="2051">
                                            <p:txEl>
                                              <p:pRg st="4" end="4"/>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05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6" presetClass="entr" presetSubtype="21" fill="hold" nodeType="clickEffect">
                                  <p:stCondLst>
                                    <p:cond delay="0"/>
                                  </p:stCondLst>
                                  <p:childTnLst>
                                    <p:set>
                                      <p:cBhvr>
                                        <p:cTn id="25" dur="1" fill="hold">
                                          <p:stCondLst>
                                            <p:cond delay="0"/>
                                          </p:stCondLst>
                                        </p:cTn>
                                        <p:tgtEl>
                                          <p:spTgt spid="2051">
                                            <p:txEl>
                                              <p:pRg st="6" end="6"/>
                                            </p:txEl>
                                          </p:spTgt>
                                        </p:tgtEl>
                                        <p:attrNameLst>
                                          <p:attrName>style.visibility</p:attrName>
                                        </p:attrNameLst>
                                      </p:cBhvr>
                                      <p:to>
                                        <p:strVal val="visible"/>
                                      </p:to>
                                    </p:set>
                                    <p:animEffect transition="in" filter="barn(inVertical)">
                                      <p:cBhvr>
                                        <p:cTn id="26" dur="500"/>
                                        <p:tgtEl>
                                          <p:spTgt spid="2051">
                                            <p:txEl>
                                              <p:pRg st="6" end="6"/>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6" presetClass="entr" presetSubtype="16" fill="hold" nodeType="clickEffect">
                                  <p:stCondLst>
                                    <p:cond delay="0"/>
                                  </p:stCondLst>
                                  <p:childTnLst>
                                    <p:set>
                                      <p:cBhvr>
                                        <p:cTn id="30" dur="1" fill="hold">
                                          <p:stCondLst>
                                            <p:cond delay="0"/>
                                          </p:stCondLst>
                                        </p:cTn>
                                        <p:tgtEl>
                                          <p:spTgt spid="2051">
                                            <p:txEl>
                                              <p:pRg st="8" end="8"/>
                                            </p:txEl>
                                          </p:spTgt>
                                        </p:tgtEl>
                                        <p:attrNameLst>
                                          <p:attrName>style.visibility</p:attrName>
                                        </p:attrNameLst>
                                      </p:cBhvr>
                                      <p:to>
                                        <p:strVal val="visible"/>
                                      </p:to>
                                    </p:set>
                                    <p:animEffect transition="in" filter="circle(in)">
                                      <p:cBhvr>
                                        <p:cTn id="31" dur="2000"/>
                                        <p:tgtEl>
                                          <p:spTgt spid="205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Pre-event sports massage</a:t>
            </a:r>
          </a:p>
        </p:txBody>
      </p:sp>
      <p:sp>
        <p:nvSpPr>
          <p:cNvPr id="2051" name="Subtitle 2"/>
          <p:cNvSpPr>
            <a:spLocks noGrp="1"/>
          </p:cNvSpPr>
          <p:nvPr>
            <p:ph type="subTitle" idx="1"/>
          </p:nvPr>
        </p:nvSpPr>
        <p:spPr>
          <a:xfrm>
            <a:off x="179388" y="1557338"/>
            <a:ext cx="8713787" cy="3794125"/>
          </a:xfrm>
        </p:spPr>
        <p:txBody>
          <a:bodyPr/>
          <a:lstStyle/>
          <a:p>
            <a:pPr algn="l">
              <a:buFontTx/>
              <a:buChar char="•"/>
            </a:pPr>
            <a:r>
              <a:rPr lang="en-GB" altLang="en-US" smtClean="0">
                <a:solidFill>
                  <a:schemeClr val="tx1"/>
                </a:solidFill>
                <a:latin typeface="Nasalization" pitchFamily="34" charset="0"/>
              </a:rPr>
              <a:t> A form of sports massage given before an event or activity</a:t>
            </a:r>
          </a:p>
          <a:p>
            <a:pPr algn="l">
              <a:buFontTx/>
              <a:buChar char="•"/>
            </a:pPr>
            <a:endParaRPr lang="en-GB"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 Can be performed a few minutes or hours before the athlete is due to compete </a:t>
            </a:r>
          </a:p>
          <a:p>
            <a:pPr algn="l">
              <a:buFontTx/>
              <a:buChar char="•"/>
            </a:pPr>
            <a:endParaRPr lang="en-GB"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 Can also be performed in the day’s leading up to the event</a:t>
            </a:r>
          </a:p>
          <a:p>
            <a:pPr algn="l" eaLnBrk="1" hangingPunct="1"/>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1000"/>
                                        <p:tgtEl>
                                          <p:spTgt spid="2051">
                                            <p:txEl>
                                              <p:pRg st="0" end="0"/>
                                            </p:txEl>
                                          </p:spTgt>
                                        </p:tgtEl>
                                      </p:cBhvr>
                                    </p:animEffect>
                                    <p:anim calcmode="lin" valueType="num">
                                      <p:cBhvr>
                                        <p:cTn id="8" dur="1000" fill="hold"/>
                                        <p:tgtEl>
                                          <p:spTgt spid="205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05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nodeType="clickEffect">
                                  <p:stCondLst>
                                    <p:cond delay="0"/>
                                  </p:stCondLst>
                                  <p:childTnLst>
                                    <p:set>
                                      <p:cBhvr>
                                        <p:cTn id="13" dur="1" fill="hold">
                                          <p:stCondLst>
                                            <p:cond delay="0"/>
                                          </p:stCondLst>
                                        </p:cTn>
                                        <p:tgtEl>
                                          <p:spTgt spid="2051">
                                            <p:txEl>
                                              <p:pRg st="2" end="2"/>
                                            </p:txEl>
                                          </p:spTgt>
                                        </p:tgtEl>
                                        <p:attrNameLst>
                                          <p:attrName>style.visibility</p:attrName>
                                        </p:attrNameLst>
                                      </p:cBhvr>
                                      <p:to>
                                        <p:strVal val="visible"/>
                                      </p:to>
                                    </p:set>
                                    <p:animEffect transition="in" filter="barn(inVertical)">
                                      <p:cBhvr>
                                        <p:cTn id="14" dur="500"/>
                                        <p:tgtEl>
                                          <p:spTgt spid="2051">
                                            <p:txEl>
                                              <p:pRg st="2" end="2"/>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6" presetClass="entr" presetSubtype="0" fill="hold" nodeType="clickEffect">
                                  <p:stCondLst>
                                    <p:cond delay="0"/>
                                  </p:stCondLst>
                                  <p:childTnLst>
                                    <p:set>
                                      <p:cBhvr>
                                        <p:cTn id="18" dur="1" fill="hold">
                                          <p:stCondLst>
                                            <p:cond delay="0"/>
                                          </p:stCondLst>
                                        </p:cTn>
                                        <p:tgtEl>
                                          <p:spTgt spid="2051">
                                            <p:txEl>
                                              <p:pRg st="4" end="4"/>
                                            </p:txEl>
                                          </p:spTgt>
                                        </p:tgtEl>
                                        <p:attrNameLst>
                                          <p:attrName>style.visibility</p:attrName>
                                        </p:attrNameLst>
                                      </p:cBhvr>
                                      <p:to>
                                        <p:strVal val="visible"/>
                                      </p:to>
                                    </p:set>
                                    <p:animEffect transition="in" filter="wipe(down)">
                                      <p:cBhvr>
                                        <p:cTn id="19" dur="580">
                                          <p:stCondLst>
                                            <p:cond delay="0"/>
                                          </p:stCondLst>
                                        </p:cTn>
                                        <p:tgtEl>
                                          <p:spTgt spid="2051">
                                            <p:txEl>
                                              <p:pRg st="4" end="4"/>
                                            </p:txEl>
                                          </p:spTgt>
                                        </p:tgtEl>
                                      </p:cBhvr>
                                    </p:animEffect>
                                    <p:anim calcmode="lin" valueType="num">
                                      <p:cBhvr>
                                        <p:cTn id="20" dur="1822" tmFilter="0,0; 0.14,0.36; 0.43,0.73; 0.71,0.91; 1.0,1.0">
                                          <p:stCondLst>
                                            <p:cond delay="0"/>
                                          </p:stCondLst>
                                        </p:cTn>
                                        <p:tgtEl>
                                          <p:spTgt spid="2051">
                                            <p:txEl>
                                              <p:pRg st="4" end="4"/>
                                            </p:txEl>
                                          </p:spTgt>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2051">
                                            <p:txEl>
                                              <p:pRg st="4" end="4"/>
                                            </p:txEl>
                                          </p:spTgt>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2051">
                                            <p:txEl>
                                              <p:pRg st="4" end="4"/>
                                            </p:txEl>
                                          </p:spTgt>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2051">
                                            <p:txEl>
                                              <p:pRg st="4" end="4"/>
                                            </p:txEl>
                                          </p:spTgt>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2051">
                                            <p:txEl>
                                              <p:pRg st="4" end="4"/>
                                            </p:txEl>
                                          </p:spTgt>
                                        </p:tgtEl>
                                        <p:attrNameLst>
                                          <p:attrName>ppt_y</p:attrName>
                                        </p:attrNameLst>
                                      </p:cBhvr>
                                      <p:tavLst>
                                        <p:tav tm="0" fmla="#ppt_y-sin(pi*$)/81">
                                          <p:val>
                                            <p:fltVal val="0"/>
                                          </p:val>
                                        </p:tav>
                                        <p:tav tm="100000">
                                          <p:val>
                                            <p:fltVal val="1"/>
                                          </p:val>
                                        </p:tav>
                                      </p:tavLst>
                                    </p:anim>
                                    <p:animScale>
                                      <p:cBhvr>
                                        <p:cTn id="25" dur="26">
                                          <p:stCondLst>
                                            <p:cond delay="650"/>
                                          </p:stCondLst>
                                        </p:cTn>
                                        <p:tgtEl>
                                          <p:spTgt spid="2051">
                                            <p:txEl>
                                              <p:pRg st="4" end="4"/>
                                            </p:txEl>
                                          </p:spTgt>
                                        </p:tgtEl>
                                      </p:cBhvr>
                                      <p:to x="100000" y="60000"/>
                                    </p:animScale>
                                    <p:animScale>
                                      <p:cBhvr>
                                        <p:cTn id="26" dur="166" decel="50000">
                                          <p:stCondLst>
                                            <p:cond delay="676"/>
                                          </p:stCondLst>
                                        </p:cTn>
                                        <p:tgtEl>
                                          <p:spTgt spid="2051">
                                            <p:txEl>
                                              <p:pRg st="4" end="4"/>
                                            </p:txEl>
                                          </p:spTgt>
                                        </p:tgtEl>
                                      </p:cBhvr>
                                      <p:to x="100000" y="100000"/>
                                    </p:animScale>
                                    <p:animScale>
                                      <p:cBhvr>
                                        <p:cTn id="27" dur="26">
                                          <p:stCondLst>
                                            <p:cond delay="1312"/>
                                          </p:stCondLst>
                                        </p:cTn>
                                        <p:tgtEl>
                                          <p:spTgt spid="2051">
                                            <p:txEl>
                                              <p:pRg st="4" end="4"/>
                                            </p:txEl>
                                          </p:spTgt>
                                        </p:tgtEl>
                                      </p:cBhvr>
                                      <p:to x="100000" y="80000"/>
                                    </p:animScale>
                                    <p:animScale>
                                      <p:cBhvr>
                                        <p:cTn id="28" dur="166" decel="50000">
                                          <p:stCondLst>
                                            <p:cond delay="1338"/>
                                          </p:stCondLst>
                                        </p:cTn>
                                        <p:tgtEl>
                                          <p:spTgt spid="2051">
                                            <p:txEl>
                                              <p:pRg st="4" end="4"/>
                                            </p:txEl>
                                          </p:spTgt>
                                        </p:tgtEl>
                                      </p:cBhvr>
                                      <p:to x="100000" y="100000"/>
                                    </p:animScale>
                                    <p:animScale>
                                      <p:cBhvr>
                                        <p:cTn id="29" dur="26">
                                          <p:stCondLst>
                                            <p:cond delay="1642"/>
                                          </p:stCondLst>
                                        </p:cTn>
                                        <p:tgtEl>
                                          <p:spTgt spid="2051">
                                            <p:txEl>
                                              <p:pRg st="4" end="4"/>
                                            </p:txEl>
                                          </p:spTgt>
                                        </p:tgtEl>
                                      </p:cBhvr>
                                      <p:to x="100000" y="90000"/>
                                    </p:animScale>
                                    <p:animScale>
                                      <p:cBhvr>
                                        <p:cTn id="30" dur="166" decel="50000">
                                          <p:stCondLst>
                                            <p:cond delay="1668"/>
                                          </p:stCondLst>
                                        </p:cTn>
                                        <p:tgtEl>
                                          <p:spTgt spid="2051">
                                            <p:txEl>
                                              <p:pRg st="4" end="4"/>
                                            </p:txEl>
                                          </p:spTgt>
                                        </p:tgtEl>
                                      </p:cBhvr>
                                      <p:to x="100000" y="100000"/>
                                    </p:animScale>
                                    <p:animScale>
                                      <p:cBhvr>
                                        <p:cTn id="31" dur="26">
                                          <p:stCondLst>
                                            <p:cond delay="1808"/>
                                          </p:stCondLst>
                                        </p:cTn>
                                        <p:tgtEl>
                                          <p:spTgt spid="2051">
                                            <p:txEl>
                                              <p:pRg st="4" end="4"/>
                                            </p:txEl>
                                          </p:spTgt>
                                        </p:tgtEl>
                                      </p:cBhvr>
                                      <p:to x="100000" y="95000"/>
                                    </p:animScale>
                                    <p:animScale>
                                      <p:cBhvr>
                                        <p:cTn id="32" dur="166" decel="50000">
                                          <p:stCondLst>
                                            <p:cond delay="1834"/>
                                          </p:stCondLst>
                                        </p:cTn>
                                        <p:tgtEl>
                                          <p:spTgt spid="2051">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Aims of pre-event sports massage</a:t>
            </a:r>
          </a:p>
        </p:txBody>
      </p:sp>
      <p:sp>
        <p:nvSpPr>
          <p:cNvPr id="2051" name="Subtitle 2"/>
          <p:cNvSpPr>
            <a:spLocks noGrp="1"/>
          </p:cNvSpPr>
          <p:nvPr>
            <p:ph type="subTitle" idx="1"/>
          </p:nvPr>
        </p:nvSpPr>
        <p:spPr>
          <a:xfrm>
            <a:off x="179388" y="1341438"/>
            <a:ext cx="8713787" cy="4010025"/>
          </a:xfrm>
        </p:spPr>
        <p:txBody>
          <a:bodyPr>
            <a:normAutofit fontScale="85000" lnSpcReduction="20000"/>
          </a:bodyPr>
          <a:lstStyle/>
          <a:p>
            <a:pPr algn="l">
              <a:buFontTx/>
              <a:buChar char="•"/>
            </a:pPr>
            <a:r>
              <a:rPr lang="en-GB" altLang="en-US" sz="2400" smtClean="0">
                <a:solidFill>
                  <a:schemeClr val="tx1"/>
                </a:solidFill>
                <a:latin typeface="Nasalization" pitchFamily="34" charset="0"/>
              </a:rPr>
              <a:t> To raise core temperature of muscles, thus helping athlete to warm up (although it should never take the place of a proper warm up)</a:t>
            </a:r>
          </a:p>
          <a:p>
            <a:pPr algn="l">
              <a:buFontTx/>
              <a:buChar char="•"/>
            </a:pPr>
            <a:endParaRPr lang="en-US" altLang="en-US" sz="2400" smtClean="0">
              <a:solidFill>
                <a:schemeClr val="tx1"/>
              </a:solidFill>
              <a:latin typeface="Nasalization" pitchFamily="34" charset="0"/>
            </a:endParaRPr>
          </a:p>
          <a:p>
            <a:pPr algn="l">
              <a:buFontTx/>
              <a:buChar char="•"/>
            </a:pPr>
            <a:r>
              <a:rPr lang="en-GB" altLang="en-US" sz="2400" smtClean="0">
                <a:solidFill>
                  <a:schemeClr val="tx1"/>
                </a:solidFill>
                <a:latin typeface="Nasalization" pitchFamily="34" charset="0"/>
              </a:rPr>
              <a:t> To stretch the tissues, with the main aim to minimize injury and maximise athletic or sporting performance</a:t>
            </a:r>
          </a:p>
          <a:p>
            <a:pPr algn="l">
              <a:buFontTx/>
              <a:buChar char="•"/>
            </a:pPr>
            <a:endParaRPr lang="en-US" altLang="en-US" sz="2400" smtClean="0">
              <a:solidFill>
                <a:schemeClr val="tx1"/>
              </a:solidFill>
              <a:latin typeface="Nasalization" pitchFamily="34" charset="0"/>
            </a:endParaRPr>
          </a:p>
          <a:p>
            <a:pPr algn="l">
              <a:buFontTx/>
              <a:buChar char="•"/>
            </a:pPr>
            <a:r>
              <a:rPr lang="en-GB" altLang="en-US" sz="2400" smtClean="0">
                <a:solidFill>
                  <a:schemeClr val="tx1"/>
                </a:solidFill>
                <a:latin typeface="Nasalization" pitchFamily="34" charset="0"/>
              </a:rPr>
              <a:t> To increase range of movement, via improved joint mobility and muscle flexibility</a:t>
            </a:r>
          </a:p>
          <a:p>
            <a:pPr algn="l"/>
            <a:endParaRPr lang="en-US" altLang="en-US" sz="2400" smtClean="0">
              <a:solidFill>
                <a:schemeClr val="tx1"/>
              </a:solidFill>
              <a:latin typeface="Nasalization" pitchFamily="34" charset="0"/>
            </a:endParaRPr>
          </a:p>
          <a:p>
            <a:pPr algn="l">
              <a:buFontTx/>
              <a:buChar char="•"/>
            </a:pPr>
            <a:r>
              <a:rPr lang="en-GB" altLang="en-US" sz="2400" smtClean="0">
                <a:solidFill>
                  <a:schemeClr val="tx1"/>
                </a:solidFill>
                <a:latin typeface="Nasalization" pitchFamily="34" charset="0"/>
              </a:rPr>
              <a:t> To prepare the athlete both physically and mentally before a sporting event </a:t>
            </a:r>
            <a:endParaRPr lang="en-US" altLang="en-US" sz="2400" smtClean="0">
              <a:solidFill>
                <a:schemeClr val="tx1"/>
              </a:solidFill>
              <a:latin typeface="Nasalization"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anim calcmode="lin" valueType="num">
                                      <p:cBhvr>
                                        <p:cTn id="8" dur="2000" fill="hold"/>
                                        <p:tgtEl>
                                          <p:spTgt spid="205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05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2051">
                                            <p:txEl>
                                              <p:pRg st="2" end="2"/>
                                            </p:txEl>
                                          </p:spTgt>
                                        </p:tgtEl>
                                        <p:attrNameLst>
                                          <p:attrName>style.visibility</p:attrName>
                                        </p:attrNameLst>
                                      </p:cBhvr>
                                      <p:to>
                                        <p:strVal val="visible"/>
                                      </p:to>
                                    </p:set>
                                    <p:anim calcmode="lin" valueType="num">
                                      <p:cBhvr>
                                        <p:cTn id="14" dur="500" fill="hold"/>
                                        <p:tgtEl>
                                          <p:spTgt spid="2051">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051">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051">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4" presetClass="entr" presetSubtype="10" fill="hold" nodeType="clickEffect">
                                  <p:stCondLst>
                                    <p:cond delay="0"/>
                                  </p:stCondLst>
                                  <p:childTnLst>
                                    <p:set>
                                      <p:cBhvr>
                                        <p:cTn id="20" dur="1" fill="hold">
                                          <p:stCondLst>
                                            <p:cond delay="0"/>
                                          </p:stCondLst>
                                        </p:cTn>
                                        <p:tgtEl>
                                          <p:spTgt spid="2051">
                                            <p:txEl>
                                              <p:pRg st="4" end="4"/>
                                            </p:txEl>
                                          </p:spTgt>
                                        </p:tgtEl>
                                        <p:attrNameLst>
                                          <p:attrName>style.visibility</p:attrName>
                                        </p:attrNameLst>
                                      </p:cBhvr>
                                      <p:to>
                                        <p:strVal val="visible"/>
                                      </p:to>
                                    </p:set>
                                    <p:animEffect transition="in" filter="randombar(horizontal)">
                                      <p:cBhvr>
                                        <p:cTn id="21" dur="500"/>
                                        <p:tgtEl>
                                          <p:spTgt spid="2051">
                                            <p:txEl>
                                              <p:pRg st="4" end="4"/>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1" presetClass="entr" presetSubtype="0" fill="hold" nodeType="clickEffect">
                                  <p:stCondLst>
                                    <p:cond delay="0"/>
                                  </p:stCondLst>
                                  <p:childTnLst>
                                    <p:set>
                                      <p:cBhvr>
                                        <p:cTn id="25" dur="1" fill="hold">
                                          <p:stCondLst>
                                            <p:cond delay="0"/>
                                          </p:stCondLst>
                                        </p:cTn>
                                        <p:tgtEl>
                                          <p:spTgt spid="2051">
                                            <p:txEl>
                                              <p:pRg st="6" end="6"/>
                                            </p:txEl>
                                          </p:spTgt>
                                        </p:tgtEl>
                                        <p:attrNameLst>
                                          <p:attrName>style.visibility</p:attrName>
                                        </p:attrNameLst>
                                      </p:cBhvr>
                                      <p:to>
                                        <p:strVal val="visible"/>
                                      </p:to>
                                    </p:set>
                                    <p:anim calcmode="lin" valueType="num">
                                      <p:cBhvr>
                                        <p:cTn id="26" dur="1000" fill="hold"/>
                                        <p:tgtEl>
                                          <p:spTgt spid="2051">
                                            <p:txEl>
                                              <p:pRg st="6" end="6"/>
                                            </p:txEl>
                                          </p:spTgt>
                                        </p:tgtEl>
                                        <p:attrNameLst>
                                          <p:attrName>ppt_w</p:attrName>
                                        </p:attrNameLst>
                                      </p:cBhvr>
                                      <p:tavLst>
                                        <p:tav tm="0">
                                          <p:val>
                                            <p:fltVal val="0"/>
                                          </p:val>
                                        </p:tav>
                                        <p:tav tm="100000">
                                          <p:val>
                                            <p:strVal val="#ppt_w"/>
                                          </p:val>
                                        </p:tav>
                                      </p:tavLst>
                                    </p:anim>
                                    <p:anim calcmode="lin" valueType="num">
                                      <p:cBhvr>
                                        <p:cTn id="27" dur="1000" fill="hold"/>
                                        <p:tgtEl>
                                          <p:spTgt spid="2051">
                                            <p:txEl>
                                              <p:pRg st="6" end="6"/>
                                            </p:txEl>
                                          </p:spTgt>
                                        </p:tgtEl>
                                        <p:attrNameLst>
                                          <p:attrName>ppt_h</p:attrName>
                                        </p:attrNameLst>
                                      </p:cBhvr>
                                      <p:tavLst>
                                        <p:tav tm="0">
                                          <p:val>
                                            <p:fltVal val="0"/>
                                          </p:val>
                                        </p:tav>
                                        <p:tav tm="100000">
                                          <p:val>
                                            <p:strVal val="#ppt_h"/>
                                          </p:val>
                                        </p:tav>
                                      </p:tavLst>
                                    </p:anim>
                                    <p:anim calcmode="lin" valueType="num">
                                      <p:cBhvr>
                                        <p:cTn id="28" dur="1000" fill="hold"/>
                                        <p:tgtEl>
                                          <p:spTgt spid="2051">
                                            <p:txEl>
                                              <p:pRg st="6" end="6"/>
                                            </p:txEl>
                                          </p:spTgt>
                                        </p:tgtEl>
                                        <p:attrNameLst>
                                          <p:attrName>style.rotation</p:attrName>
                                        </p:attrNameLst>
                                      </p:cBhvr>
                                      <p:tavLst>
                                        <p:tav tm="0">
                                          <p:val>
                                            <p:fltVal val="90"/>
                                          </p:val>
                                        </p:tav>
                                        <p:tav tm="100000">
                                          <p:val>
                                            <p:fltVal val="0"/>
                                          </p:val>
                                        </p:tav>
                                      </p:tavLst>
                                    </p:anim>
                                    <p:animEffect transition="in" filter="fade">
                                      <p:cBhvr>
                                        <p:cTn id="29" dur="1000"/>
                                        <p:tgtEl>
                                          <p:spTgt spid="20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Post-event sports massage</a:t>
            </a:r>
          </a:p>
        </p:txBody>
      </p:sp>
      <p:sp>
        <p:nvSpPr>
          <p:cNvPr id="2051" name="Subtitle 2"/>
          <p:cNvSpPr>
            <a:spLocks noGrp="1"/>
          </p:cNvSpPr>
          <p:nvPr>
            <p:ph type="subTitle" idx="1"/>
          </p:nvPr>
        </p:nvSpPr>
        <p:spPr>
          <a:xfrm>
            <a:off x="179388" y="1341438"/>
            <a:ext cx="8713787" cy="4010025"/>
          </a:xfrm>
        </p:spPr>
        <p:txBody>
          <a:bodyPr/>
          <a:lstStyle/>
          <a:p>
            <a:pPr algn="l">
              <a:buFontTx/>
              <a:buChar char="•"/>
            </a:pPr>
            <a:r>
              <a:rPr lang="en-GB" altLang="en-US" sz="2400" smtClean="0">
                <a:solidFill>
                  <a:schemeClr val="tx1"/>
                </a:solidFill>
                <a:latin typeface="Nasalization" pitchFamily="34" charset="0"/>
              </a:rPr>
              <a:t> </a:t>
            </a:r>
            <a:r>
              <a:rPr lang="en-GB" altLang="en-US" smtClean="0">
                <a:solidFill>
                  <a:schemeClr val="tx1"/>
                </a:solidFill>
                <a:latin typeface="Nasalization" pitchFamily="34" charset="0"/>
              </a:rPr>
              <a:t> A form of sports massage that is designed to help athlete’s body recover from the effects of physical activity</a:t>
            </a:r>
          </a:p>
          <a:p>
            <a:pPr algn="l">
              <a:buFontTx/>
              <a:buChar char="•"/>
            </a:pPr>
            <a:endParaRPr lang="en-GB"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 This type of massage can be performed instead of or after a proper cool-down</a:t>
            </a:r>
          </a:p>
          <a:p>
            <a:pPr algn="l">
              <a:buFontTx/>
              <a:buChar char="•"/>
            </a:pPr>
            <a:endParaRPr lang="en-GB"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 Can last from ten minutes to an hour, or even longer if required</a:t>
            </a:r>
            <a:endParaRPr lang="en-US" altLang="en-US" smtClean="0">
              <a:solidFill>
                <a:schemeClr val="tx1"/>
              </a:solidFill>
              <a:latin typeface="Nasalization" pitchFamily="34" charset="0"/>
            </a:endParaRPr>
          </a:p>
          <a:p>
            <a:pPr algn="l">
              <a:buFontTx/>
              <a:buChar char="•"/>
            </a:pPr>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anim calcmode="lin" valueType="num">
                                      <p:cBhvr>
                                        <p:cTn id="8" dur="2000" fill="hold"/>
                                        <p:tgtEl>
                                          <p:spTgt spid="205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05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nodeType="clickEffect">
                                  <p:stCondLst>
                                    <p:cond delay="0"/>
                                  </p:stCondLst>
                                  <p:childTnLst>
                                    <p:set>
                                      <p:cBhvr>
                                        <p:cTn id="13" dur="1" fill="hold">
                                          <p:stCondLst>
                                            <p:cond delay="0"/>
                                          </p:stCondLst>
                                        </p:cTn>
                                        <p:tgtEl>
                                          <p:spTgt spid="2051">
                                            <p:txEl>
                                              <p:pRg st="2" end="2"/>
                                            </p:txEl>
                                          </p:spTgt>
                                        </p:tgtEl>
                                        <p:attrNameLst>
                                          <p:attrName>style.visibility</p:attrName>
                                        </p:attrNameLst>
                                      </p:cBhvr>
                                      <p:to>
                                        <p:strVal val="visible"/>
                                      </p:to>
                                    </p:set>
                                    <p:animEffect transition="in" filter="fade">
                                      <p:cBhvr>
                                        <p:cTn id="14" dur="2000"/>
                                        <p:tgtEl>
                                          <p:spTgt spid="2051">
                                            <p:txEl>
                                              <p:pRg st="2" end="2"/>
                                            </p:txEl>
                                          </p:spTgt>
                                        </p:tgtEl>
                                      </p:cBhvr>
                                    </p:animEffect>
                                    <p:anim calcmode="lin" valueType="num">
                                      <p:cBhvr>
                                        <p:cTn id="15" dur="2000" fill="hold"/>
                                        <p:tgtEl>
                                          <p:spTgt spid="2051">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051">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5" presetClass="entr" presetSubtype="0" fill="hold" nodeType="clickEffect">
                                  <p:stCondLst>
                                    <p:cond delay="0"/>
                                  </p:stCondLst>
                                  <p:childTnLst>
                                    <p:set>
                                      <p:cBhvr>
                                        <p:cTn id="20" dur="1" fill="hold">
                                          <p:stCondLst>
                                            <p:cond delay="0"/>
                                          </p:stCondLst>
                                        </p:cTn>
                                        <p:tgtEl>
                                          <p:spTgt spid="2051">
                                            <p:txEl>
                                              <p:pRg st="4" end="4"/>
                                            </p:txEl>
                                          </p:spTgt>
                                        </p:tgtEl>
                                        <p:attrNameLst>
                                          <p:attrName>style.visibility</p:attrName>
                                        </p:attrNameLst>
                                      </p:cBhvr>
                                      <p:to>
                                        <p:strVal val="visible"/>
                                      </p:to>
                                    </p:set>
                                    <p:animEffect transition="in" filter="fade">
                                      <p:cBhvr>
                                        <p:cTn id="21" dur="2000"/>
                                        <p:tgtEl>
                                          <p:spTgt spid="2051">
                                            <p:txEl>
                                              <p:pRg st="4" end="4"/>
                                            </p:txEl>
                                          </p:spTgt>
                                        </p:tgtEl>
                                      </p:cBhvr>
                                    </p:animEffect>
                                    <p:anim calcmode="lin" valueType="num">
                                      <p:cBhvr>
                                        <p:cTn id="22" dur="2000" fill="hold"/>
                                        <p:tgtEl>
                                          <p:spTgt spid="2051">
                                            <p:txEl>
                                              <p:pRg st="4" end="4"/>
                                            </p:txEl>
                                          </p:spTgt>
                                        </p:tgtEl>
                                        <p:attrNameLst>
                                          <p:attrName>ppt_w</p:attrName>
                                        </p:attrNameLst>
                                      </p:cBhvr>
                                      <p:tavLst>
                                        <p:tav tm="0" fmla="#ppt_w*sin(2.5*pi*$)">
                                          <p:val>
                                            <p:fltVal val="0"/>
                                          </p:val>
                                        </p:tav>
                                        <p:tav tm="100000">
                                          <p:val>
                                            <p:fltVal val="1"/>
                                          </p:val>
                                        </p:tav>
                                      </p:tavLst>
                                    </p:anim>
                                    <p:anim calcmode="lin" valueType="num">
                                      <p:cBhvr>
                                        <p:cTn id="23" dur="2000" fill="hold"/>
                                        <p:tgtEl>
                                          <p:spTgt spid="2051">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Aims of post-event sports massage</a:t>
            </a:r>
          </a:p>
        </p:txBody>
      </p:sp>
      <p:sp>
        <p:nvSpPr>
          <p:cNvPr id="2051" name="Subtitle 2"/>
          <p:cNvSpPr>
            <a:spLocks noGrp="1"/>
          </p:cNvSpPr>
          <p:nvPr>
            <p:ph type="subTitle" idx="1"/>
          </p:nvPr>
        </p:nvSpPr>
        <p:spPr>
          <a:xfrm>
            <a:off x="179388" y="1341438"/>
            <a:ext cx="8713787" cy="4010025"/>
          </a:xfrm>
        </p:spPr>
        <p:txBody>
          <a:bodyPr/>
          <a:lstStyle/>
          <a:p>
            <a:pPr marL="457200" indent="-457200" algn="l">
              <a:buFont typeface="Arial" panose="020B0604020202020204" pitchFamily="34" charset="0"/>
              <a:buChar char="•"/>
            </a:pPr>
            <a:r>
              <a:rPr lang="en-GB" altLang="en-US" smtClean="0">
                <a:solidFill>
                  <a:schemeClr val="tx1"/>
                </a:solidFill>
                <a:latin typeface="Nasalization" pitchFamily="34" charset="0"/>
              </a:rPr>
              <a:t>To accelerate the recovery process</a:t>
            </a:r>
            <a:endParaRPr lang="en-US" altLang="en-US" smtClean="0">
              <a:solidFill>
                <a:schemeClr val="tx1"/>
              </a:solidFill>
              <a:latin typeface="Nasalization" pitchFamily="34" charset="0"/>
            </a:endParaRPr>
          </a:p>
          <a:p>
            <a:pPr marL="457200" indent="-457200" algn="l"/>
            <a:endParaRPr lang="en-GB" altLang="en-US" smtClean="0">
              <a:solidFill>
                <a:schemeClr val="tx1"/>
              </a:solidFill>
              <a:latin typeface="Nasalization" pitchFamily="34" charset="0"/>
            </a:endParaRPr>
          </a:p>
          <a:p>
            <a:pPr marL="457200" indent="-457200" algn="l">
              <a:buFontTx/>
              <a:buChar char="•"/>
            </a:pPr>
            <a:r>
              <a:rPr lang="en-GB" altLang="en-US" smtClean="0">
                <a:solidFill>
                  <a:schemeClr val="tx1"/>
                </a:solidFill>
                <a:latin typeface="Nasalization" pitchFamily="34" charset="0"/>
              </a:rPr>
              <a:t> To hasten the removal of waste products from the body, e.g. lactic acid</a:t>
            </a:r>
            <a:endParaRPr lang="en-US" altLang="en-US" smtClean="0">
              <a:solidFill>
                <a:schemeClr val="tx1"/>
              </a:solidFill>
              <a:latin typeface="Nasalization" pitchFamily="34" charset="0"/>
            </a:endParaRPr>
          </a:p>
          <a:p>
            <a:pPr marL="457200" indent="-457200" algn="l"/>
            <a:endParaRPr lang="en-GB" altLang="en-US" smtClean="0">
              <a:solidFill>
                <a:schemeClr val="tx1"/>
              </a:solidFill>
              <a:latin typeface="Nasalization" pitchFamily="34" charset="0"/>
            </a:endParaRPr>
          </a:p>
          <a:p>
            <a:pPr marL="457200" indent="-457200" algn="l">
              <a:buFontTx/>
              <a:buChar char="•"/>
            </a:pPr>
            <a:r>
              <a:rPr lang="en-GB" altLang="en-US" smtClean="0">
                <a:solidFill>
                  <a:schemeClr val="tx1"/>
                </a:solidFill>
                <a:latin typeface="Nasalization" pitchFamily="34" charset="0"/>
              </a:rPr>
              <a:t> To stretch the muscle tissue</a:t>
            </a:r>
          </a:p>
          <a:p>
            <a:pPr marL="457200" indent="-457200" algn="l">
              <a:buFontTx/>
              <a:buChar char="•"/>
            </a:pPr>
            <a:endParaRPr lang="en-US" altLang="en-US" smtClean="0">
              <a:solidFill>
                <a:schemeClr val="tx1"/>
              </a:solidFill>
              <a:latin typeface="Nasalization" pitchFamily="34" charset="0"/>
            </a:endParaRPr>
          </a:p>
          <a:p>
            <a:pPr marL="457200" indent="-457200" algn="l">
              <a:buFontTx/>
              <a:buChar char="•"/>
            </a:pPr>
            <a:r>
              <a:rPr lang="en-GB" altLang="en-US" smtClean="0">
                <a:solidFill>
                  <a:schemeClr val="tx1"/>
                </a:solidFill>
                <a:latin typeface="Nasalization" pitchFamily="34" charset="0"/>
              </a:rPr>
              <a:t> To help reduce the effects of delayed onset muscle soreness (DOMS)</a:t>
            </a:r>
          </a:p>
          <a:p>
            <a:pPr marL="457200" indent="-457200" algn="l">
              <a:buFontTx/>
              <a:buChar char="•"/>
            </a:pPr>
            <a:endParaRPr lang="en-GB" altLang="en-US" smtClean="0">
              <a:solidFill>
                <a:schemeClr val="tx1"/>
              </a:solidFill>
              <a:latin typeface="Arial" panose="020B0604020202020204" pitchFamily="34" charset="0"/>
              <a:cs typeface="Arial" panose="020B0604020202020204" pitchFamily="34" charset="0"/>
            </a:endParaRPr>
          </a:p>
          <a:p>
            <a:pPr marL="457200" indent="-457200"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anim calcmode="lin" valueType="num">
                                      <p:cBhvr>
                                        <p:cTn id="8" dur="2000" fill="hold"/>
                                        <p:tgtEl>
                                          <p:spTgt spid="205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05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nodeType="clickEffect">
                                  <p:stCondLst>
                                    <p:cond delay="0"/>
                                  </p:stCondLst>
                                  <p:childTnLst>
                                    <p:set>
                                      <p:cBhvr>
                                        <p:cTn id="13" dur="1" fill="hold">
                                          <p:stCondLst>
                                            <p:cond delay="0"/>
                                          </p:stCondLst>
                                        </p:cTn>
                                        <p:tgtEl>
                                          <p:spTgt spid="2051">
                                            <p:txEl>
                                              <p:pRg st="2" end="2"/>
                                            </p:txEl>
                                          </p:spTgt>
                                        </p:tgtEl>
                                        <p:attrNameLst>
                                          <p:attrName>style.visibility</p:attrName>
                                        </p:attrNameLst>
                                      </p:cBhvr>
                                      <p:to>
                                        <p:strVal val="visible"/>
                                      </p:to>
                                    </p:set>
                                    <p:animEffect transition="in" filter="fade">
                                      <p:cBhvr>
                                        <p:cTn id="14" dur="2000"/>
                                        <p:tgtEl>
                                          <p:spTgt spid="2051">
                                            <p:txEl>
                                              <p:pRg st="2" end="2"/>
                                            </p:txEl>
                                          </p:spTgt>
                                        </p:tgtEl>
                                      </p:cBhvr>
                                    </p:animEffect>
                                    <p:anim calcmode="lin" valueType="num">
                                      <p:cBhvr>
                                        <p:cTn id="15" dur="2000" fill="hold"/>
                                        <p:tgtEl>
                                          <p:spTgt spid="2051">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051">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5" presetClass="entr" presetSubtype="0" fill="hold" nodeType="clickEffect">
                                  <p:stCondLst>
                                    <p:cond delay="0"/>
                                  </p:stCondLst>
                                  <p:childTnLst>
                                    <p:set>
                                      <p:cBhvr>
                                        <p:cTn id="20" dur="1" fill="hold">
                                          <p:stCondLst>
                                            <p:cond delay="0"/>
                                          </p:stCondLst>
                                        </p:cTn>
                                        <p:tgtEl>
                                          <p:spTgt spid="2051">
                                            <p:txEl>
                                              <p:pRg st="4" end="4"/>
                                            </p:txEl>
                                          </p:spTgt>
                                        </p:tgtEl>
                                        <p:attrNameLst>
                                          <p:attrName>style.visibility</p:attrName>
                                        </p:attrNameLst>
                                      </p:cBhvr>
                                      <p:to>
                                        <p:strVal val="visible"/>
                                      </p:to>
                                    </p:set>
                                    <p:animEffect transition="in" filter="fade">
                                      <p:cBhvr>
                                        <p:cTn id="21" dur="2000"/>
                                        <p:tgtEl>
                                          <p:spTgt spid="2051">
                                            <p:txEl>
                                              <p:pRg st="4" end="4"/>
                                            </p:txEl>
                                          </p:spTgt>
                                        </p:tgtEl>
                                      </p:cBhvr>
                                    </p:animEffect>
                                    <p:anim calcmode="lin" valueType="num">
                                      <p:cBhvr>
                                        <p:cTn id="22" dur="2000" fill="hold"/>
                                        <p:tgtEl>
                                          <p:spTgt spid="2051">
                                            <p:txEl>
                                              <p:pRg st="4" end="4"/>
                                            </p:txEl>
                                          </p:spTgt>
                                        </p:tgtEl>
                                        <p:attrNameLst>
                                          <p:attrName>ppt_w</p:attrName>
                                        </p:attrNameLst>
                                      </p:cBhvr>
                                      <p:tavLst>
                                        <p:tav tm="0" fmla="#ppt_w*sin(2.5*pi*$)">
                                          <p:val>
                                            <p:fltVal val="0"/>
                                          </p:val>
                                        </p:tav>
                                        <p:tav tm="100000">
                                          <p:val>
                                            <p:fltVal val="1"/>
                                          </p:val>
                                        </p:tav>
                                      </p:tavLst>
                                    </p:anim>
                                    <p:anim calcmode="lin" valueType="num">
                                      <p:cBhvr>
                                        <p:cTn id="23" dur="2000" fill="hold"/>
                                        <p:tgtEl>
                                          <p:spTgt spid="2051">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5" presetClass="entr" presetSubtype="0" fill="hold" nodeType="clickEffect">
                                  <p:stCondLst>
                                    <p:cond delay="0"/>
                                  </p:stCondLst>
                                  <p:childTnLst>
                                    <p:set>
                                      <p:cBhvr>
                                        <p:cTn id="27" dur="1" fill="hold">
                                          <p:stCondLst>
                                            <p:cond delay="0"/>
                                          </p:stCondLst>
                                        </p:cTn>
                                        <p:tgtEl>
                                          <p:spTgt spid="2051">
                                            <p:txEl>
                                              <p:pRg st="6" end="6"/>
                                            </p:txEl>
                                          </p:spTgt>
                                        </p:tgtEl>
                                        <p:attrNameLst>
                                          <p:attrName>style.visibility</p:attrName>
                                        </p:attrNameLst>
                                      </p:cBhvr>
                                      <p:to>
                                        <p:strVal val="visible"/>
                                      </p:to>
                                    </p:set>
                                    <p:animEffect transition="in" filter="fade">
                                      <p:cBhvr>
                                        <p:cTn id="28" dur="2000"/>
                                        <p:tgtEl>
                                          <p:spTgt spid="2051">
                                            <p:txEl>
                                              <p:pRg st="6" end="6"/>
                                            </p:txEl>
                                          </p:spTgt>
                                        </p:tgtEl>
                                      </p:cBhvr>
                                    </p:animEffect>
                                    <p:anim calcmode="lin" valueType="num">
                                      <p:cBhvr>
                                        <p:cTn id="29" dur="2000" fill="hold"/>
                                        <p:tgtEl>
                                          <p:spTgt spid="2051">
                                            <p:txEl>
                                              <p:pRg st="6" end="6"/>
                                            </p:txEl>
                                          </p:spTgt>
                                        </p:tgtEl>
                                        <p:attrNameLst>
                                          <p:attrName>ppt_w</p:attrName>
                                        </p:attrNameLst>
                                      </p:cBhvr>
                                      <p:tavLst>
                                        <p:tav tm="0" fmla="#ppt_w*sin(2.5*pi*$)">
                                          <p:val>
                                            <p:fltVal val="0"/>
                                          </p:val>
                                        </p:tav>
                                        <p:tav tm="100000">
                                          <p:val>
                                            <p:fltVal val="1"/>
                                          </p:val>
                                        </p:tav>
                                      </p:tavLst>
                                    </p:anim>
                                    <p:anim calcmode="lin" valueType="num">
                                      <p:cBhvr>
                                        <p:cTn id="30" dur="2000" fill="hold"/>
                                        <p:tgtEl>
                                          <p:spTgt spid="2051">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Inter-event sports massage</a:t>
            </a:r>
          </a:p>
        </p:txBody>
      </p:sp>
      <p:sp>
        <p:nvSpPr>
          <p:cNvPr id="2051" name="Subtitle 2"/>
          <p:cNvSpPr>
            <a:spLocks noGrp="1"/>
          </p:cNvSpPr>
          <p:nvPr>
            <p:ph type="subTitle" idx="1"/>
          </p:nvPr>
        </p:nvSpPr>
        <p:spPr>
          <a:xfrm>
            <a:off x="179388" y="1341438"/>
            <a:ext cx="8713787" cy="4010025"/>
          </a:xfrm>
        </p:spPr>
        <p:txBody>
          <a:bodyPr/>
          <a:lstStyle/>
          <a:p>
            <a:pPr algn="l">
              <a:buFontTx/>
              <a:buChar char="•"/>
            </a:pPr>
            <a:r>
              <a:rPr lang="en-GB" altLang="en-US" smtClean="0">
                <a:solidFill>
                  <a:schemeClr val="tx1"/>
                </a:solidFill>
                <a:latin typeface="Nasalization" pitchFamily="34" charset="0"/>
              </a:rPr>
              <a:t> A form of sports massage that is performed during a series of activities, e.g. a decathlete may have this type of massage in between events to prepare specific muscles for the forthcoming activities</a:t>
            </a:r>
            <a:endParaRPr lang="en-GB" altLang="en-US" smtClean="0">
              <a:solidFill>
                <a:schemeClr val="tx1"/>
              </a:solidFill>
            </a:endParaRPr>
          </a:p>
          <a:p>
            <a:pPr algn="l">
              <a:buFontTx/>
              <a:buChar char="•"/>
            </a:pPr>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wipe(down)">
                                      <p:cBhvr>
                                        <p:cTn id="7" dur="580">
                                          <p:stCondLst>
                                            <p:cond delay="0"/>
                                          </p:stCondLst>
                                        </p:cTn>
                                        <p:tgtEl>
                                          <p:spTgt spid="2051">
                                            <p:txEl>
                                              <p:pRg st="0" end="0"/>
                                            </p:txEl>
                                          </p:spTgt>
                                        </p:tgtEl>
                                      </p:cBhvr>
                                    </p:animEffect>
                                    <p:anim calcmode="lin" valueType="num">
                                      <p:cBhvr>
                                        <p:cTn id="8" dur="1822" tmFilter="0,0; 0.14,0.36; 0.43,0.73; 0.71,0.91; 1.0,1.0">
                                          <p:stCondLst>
                                            <p:cond delay="0"/>
                                          </p:stCondLst>
                                        </p:cTn>
                                        <p:tgtEl>
                                          <p:spTgt spid="2051">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1">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1">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1">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1">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1">
                                            <p:txEl>
                                              <p:pRg st="0" end="0"/>
                                            </p:txEl>
                                          </p:spTgt>
                                        </p:tgtEl>
                                      </p:cBhvr>
                                      <p:to x="100000" y="60000"/>
                                    </p:animScale>
                                    <p:animScale>
                                      <p:cBhvr>
                                        <p:cTn id="14" dur="166" decel="50000">
                                          <p:stCondLst>
                                            <p:cond delay="676"/>
                                          </p:stCondLst>
                                        </p:cTn>
                                        <p:tgtEl>
                                          <p:spTgt spid="2051">
                                            <p:txEl>
                                              <p:pRg st="0" end="0"/>
                                            </p:txEl>
                                          </p:spTgt>
                                        </p:tgtEl>
                                      </p:cBhvr>
                                      <p:to x="100000" y="100000"/>
                                    </p:animScale>
                                    <p:animScale>
                                      <p:cBhvr>
                                        <p:cTn id="15" dur="26">
                                          <p:stCondLst>
                                            <p:cond delay="1312"/>
                                          </p:stCondLst>
                                        </p:cTn>
                                        <p:tgtEl>
                                          <p:spTgt spid="2051">
                                            <p:txEl>
                                              <p:pRg st="0" end="0"/>
                                            </p:txEl>
                                          </p:spTgt>
                                        </p:tgtEl>
                                      </p:cBhvr>
                                      <p:to x="100000" y="80000"/>
                                    </p:animScale>
                                    <p:animScale>
                                      <p:cBhvr>
                                        <p:cTn id="16" dur="166" decel="50000">
                                          <p:stCondLst>
                                            <p:cond delay="1338"/>
                                          </p:stCondLst>
                                        </p:cTn>
                                        <p:tgtEl>
                                          <p:spTgt spid="2051">
                                            <p:txEl>
                                              <p:pRg st="0" end="0"/>
                                            </p:txEl>
                                          </p:spTgt>
                                        </p:tgtEl>
                                      </p:cBhvr>
                                      <p:to x="100000" y="100000"/>
                                    </p:animScale>
                                    <p:animScale>
                                      <p:cBhvr>
                                        <p:cTn id="17" dur="26">
                                          <p:stCondLst>
                                            <p:cond delay="1642"/>
                                          </p:stCondLst>
                                        </p:cTn>
                                        <p:tgtEl>
                                          <p:spTgt spid="2051">
                                            <p:txEl>
                                              <p:pRg st="0" end="0"/>
                                            </p:txEl>
                                          </p:spTgt>
                                        </p:tgtEl>
                                      </p:cBhvr>
                                      <p:to x="100000" y="90000"/>
                                    </p:animScale>
                                    <p:animScale>
                                      <p:cBhvr>
                                        <p:cTn id="18" dur="166" decel="50000">
                                          <p:stCondLst>
                                            <p:cond delay="1668"/>
                                          </p:stCondLst>
                                        </p:cTn>
                                        <p:tgtEl>
                                          <p:spTgt spid="2051">
                                            <p:txEl>
                                              <p:pRg st="0" end="0"/>
                                            </p:txEl>
                                          </p:spTgt>
                                        </p:tgtEl>
                                      </p:cBhvr>
                                      <p:to x="100000" y="100000"/>
                                    </p:animScale>
                                    <p:animScale>
                                      <p:cBhvr>
                                        <p:cTn id="19" dur="26">
                                          <p:stCondLst>
                                            <p:cond delay="1808"/>
                                          </p:stCondLst>
                                        </p:cTn>
                                        <p:tgtEl>
                                          <p:spTgt spid="2051">
                                            <p:txEl>
                                              <p:pRg st="0" end="0"/>
                                            </p:txEl>
                                          </p:spTgt>
                                        </p:tgtEl>
                                      </p:cBhvr>
                                      <p:to x="100000" y="95000"/>
                                    </p:animScale>
                                    <p:animScale>
                                      <p:cBhvr>
                                        <p:cTn id="20" dur="166" decel="50000">
                                          <p:stCondLst>
                                            <p:cond delay="1834"/>
                                          </p:stCondLst>
                                        </p:cTn>
                                        <p:tgtEl>
                                          <p:spTgt spid="2051">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Aims of inter-event sports massage</a:t>
            </a:r>
          </a:p>
        </p:txBody>
      </p:sp>
      <p:sp>
        <p:nvSpPr>
          <p:cNvPr id="2051" name="Subtitle 2"/>
          <p:cNvSpPr>
            <a:spLocks noGrp="1"/>
          </p:cNvSpPr>
          <p:nvPr>
            <p:ph type="subTitle" idx="1"/>
          </p:nvPr>
        </p:nvSpPr>
        <p:spPr>
          <a:xfrm>
            <a:off x="179388" y="1341438"/>
            <a:ext cx="8713787" cy="4010025"/>
          </a:xfrm>
        </p:spPr>
        <p:txBody>
          <a:bodyPr/>
          <a:lstStyle/>
          <a:p>
            <a:pPr algn="l">
              <a:buFontTx/>
              <a:buChar char="•"/>
            </a:pPr>
            <a:r>
              <a:rPr lang="en-GB" altLang="en-US" smtClean="0">
                <a:solidFill>
                  <a:schemeClr val="tx1"/>
                </a:solidFill>
                <a:latin typeface="Nasalization" pitchFamily="34" charset="0"/>
              </a:rPr>
              <a:t> To maintain body temperature</a:t>
            </a:r>
            <a:endParaRPr lang="en-US" altLang="en-US" smtClean="0">
              <a:solidFill>
                <a:schemeClr val="tx1"/>
              </a:solidFill>
              <a:latin typeface="Nasalization" pitchFamily="34" charset="0"/>
            </a:endParaRPr>
          </a:p>
          <a:p>
            <a:pPr algn="l">
              <a:buFontTx/>
              <a:buChar char="•"/>
            </a:pPr>
            <a:endParaRPr lang="en-US" altLang="en-US" smtClean="0">
              <a:solidFill>
                <a:schemeClr val="tx1"/>
              </a:solidFill>
              <a:latin typeface="Nasalization" pitchFamily="34" charset="0"/>
            </a:endParaRPr>
          </a:p>
          <a:p>
            <a:pPr algn="l">
              <a:buFontTx/>
              <a:buChar char="•"/>
            </a:pPr>
            <a:r>
              <a:rPr lang="en-US" altLang="en-US" smtClean="0">
                <a:solidFill>
                  <a:schemeClr val="tx1"/>
                </a:solidFill>
                <a:latin typeface="Nasalization" pitchFamily="34" charset="0"/>
              </a:rPr>
              <a:t> </a:t>
            </a:r>
            <a:r>
              <a:rPr lang="en-GB" altLang="en-US" smtClean="0">
                <a:solidFill>
                  <a:schemeClr val="tx1"/>
                </a:solidFill>
                <a:latin typeface="Nasalization" pitchFamily="34" charset="0"/>
              </a:rPr>
              <a:t>To relieve muscle tension</a:t>
            </a:r>
            <a:endParaRPr lang="en-US" altLang="en-US" smtClean="0">
              <a:solidFill>
                <a:schemeClr val="tx1"/>
              </a:solidFill>
              <a:latin typeface="Nasalization" pitchFamily="34" charset="0"/>
            </a:endParaRPr>
          </a:p>
          <a:p>
            <a:pPr algn="l">
              <a:buFontTx/>
              <a:buChar char="•"/>
            </a:pPr>
            <a:endParaRPr lang="en-GB"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 To prepare muscles for forthcoming physical activities</a:t>
            </a:r>
            <a:endParaRPr lang="en-US" altLang="en-US" smtClean="0">
              <a:solidFill>
                <a:schemeClr val="tx1"/>
              </a:solidFill>
              <a:latin typeface="Nasalization" pitchFamily="34" charset="0"/>
            </a:endParaRPr>
          </a:p>
          <a:p>
            <a:pPr algn="l">
              <a:buFontTx/>
              <a:buChar char="•"/>
            </a:pPr>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wipe(down)">
                                      <p:cBhvr>
                                        <p:cTn id="7" dur="580">
                                          <p:stCondLst>
                                            <p:cond delay="0"/>
                                          </p:stCondLst>
                                        </p:cTn>
                                        <p:tgtEl>
                                          <p:spTgt spid="2051">
                                            <p:txEl>
                                              <p:pRg st="0" end="0"/>
                                            </p:txEl>
                                          </p:spTgt>
                                        </p:tgtEl>
                                      </p:cBhvr>
                                    </p:animEffect>
                                    <p:anim calcmode="lin" valueType="num">
                                      <p:cBhvr>
                                        <p:cTn id="8" dur="1822" tmFilter="0,0; 0.14,0.36; 0.43,0.73; 0.71,0.91; 1.0,1.0">
                                          <p:stCondLst>
                                            <p:cond delay="0"/>
                                          </p:stCondLst>
                                        </p:cTn>
                                        <p:tgtEl>
                                          <p:spTgt spid="2051">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1">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1">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1">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1">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1">
                                            <p:txEl>
                                              <p:pRg st="0" end="0"/>
                                            </p:txEl>
                                          </p:spTgt>
                                        </p:tgtEl>
                                      </p:cBhvr>
                                      <p:to x="100000" y="60000"/>
                                    </p:animScale>
                                    <p:animScale>
                                      <p:cBhvr>
                                        <p:cTn id="14" dur="166" decel="50000">
                                          <p:stCondLst>
                                            <p:cond delay="676"/>
                                          </p:stCondLst>
                                        </p:cTn>
                                        <p:tgtEl>
                                          <p:spTgt spid="2051">
                                            <p:txEl>
                                              <p:pRg st="0" end="0"/>
                                            </p:txEl>
                                          </p:spTgt>
                                        </p:tgtEl>
                                      </p:cBhvr>
                                      <p:to x="100000" y="100000"/>
                                    </p:animScale>
                                    <p:animScale>
                                      <p:cBhvr>
                                        <p:cTn id="15" dur="26">
                                          <p:stCondLst>
                                            <p:cond delay="1312"/>
                                          </p:stCondLst>
                                        </p:cTn>
                                        <p:tgtEl>
                                          <p:spTgt spid="2051">
                                            <p:txEl>
                                              <p:pRg st="0" end="0"/>
                                            </p:txEl>
                                          </p:spTgt>
                                        </p:tgtEl>
                                      </p:cBhvr>
                                      <p:to x="100000" y="80000"/>
                                    </p:animScale>
                                    <p:animScale>
                                      <p:cBhvr>
                                        <p:cTn id="16" dur="166" decel="50000">
                                          <p:stCondLst>
                                            <p:cond delay="1338"/>
                                          </p:stCondLst>
                                        </p:cTn>
                                        <p:tgtEl>
                                          <p:spTgt spid="2051">
                                            <p:txEl>
                                              <p:pRg st="0" end="0"/>
                                            </p:txEl>
                                          </p:spTgt>
                                        </p:tgtEl>
                                      </p:cBhvr>
                                      <p:to x="100000" y="100000"/>
                                    </p:animScale>
                                    <p:animScale>
                                      <p:cBhvr>
                                        <p:cTn id="17" dur="26">
                                          <p:stCondLst>
                                            <p:cond delay="1642"/>
                                          </p:stCondLst>
                                        </p:cTn>
                                        <p:tgtEl>
                                          <p:spTgt spid="2051">
                                            <p:txEl>
                                              <p:pRg st="0" end="0"/>
                                            </p:txEl>
                                          </p:spTgt>
                                        </p:tgtEl>
                                      </p:cBhvr>
                                      <p:to x="100000" y="90000"/>
                                    </p:animScale>
                                    <p:animScale>
                                      <p:cBhvr>
                                        <p:cTn id="18" dur="166" decel="50000">
                                          <p:stCondLst>
                                            <p:cond delay="1668"/>
                                          </p:stCondLst>
                                        </p:cTn>
                                        <p:tgtEl>
                                          <p:spTgt spid="2051">
                                            <p:txEl>
                                              <p:pRg st="0" end="0"/>
                                            </p:txEl>
                                          </p:spTgt>
                                        </p:tgtEl>
                                      </p:cBhvr>
                                      <p:to x="100000" y="100000"/>
                                    </p:animScale>
                                    <p:animScale>
                                      <p:cBhvr>
                                        <p:cTn id="19" dur="26">
                                          <p:stCondLst>
                                            <p:cond delay="1808"/>
                                          </p:stCondLst>
                                        </p:cTn>
                                        <p:tgtEl>
                                          <p:spTgt spid="2051">
                                            <p:txEl>
                                              <p:pRg st="0" end="0"/>
                                            </p:txEl>
                                          </p:spTgt>
                                        </p:tgtEl>
                                      </p:cBhvr>
                                      <p:to x="100000" y="95000"/>
                                    </p:animScale>
                                    <p:animScale>
                                      <p:cBhvr>
                                        <p:cTn id="20" dur="166" decel="50000">
                                          <p:stCondLst>
                                            <p:cond delay="1834"/>
                                          </p:stCondLst>
                                        </p:cTn>
                                        <p:tgtEl>
                                          <p:spTgt spid="2051">
                                            <p:txEl>
                                              <p:pRg st="0" end="0"/>
                                            </p:txEl>
                                          </p:spTgt>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nodeType="clickEffect">
                                  <p:stCondLst>
                                    <p:cond delay="0"/>
                                  </p:stCondLst>
                                  <p:childTnLst>
                                    <p:set>
                                      <p:cBhvr>
                                        <p:cTn id="24" dur="1" fill="hold">
                                          <p:stCondLst>
                                            <p:cond delay="0"/>
                                          </p:stCondLst>
                                        </p:cTn>
                                        <p:tgtEl>
                                          <p:spTgt spid="2051">
                                            <p:txEl>
                                              <p:pRg st="2" end="2"/>
                                            </p:txEl>
                                          </p:spTgt>
                                        </p:tgtEl>
                                        <p:attrNameLst>
                                          <p:attrName>style.visibility</p:attrName>
                                        </p:attrNameLst>
                                      </p:cBhvr>
                                      <p:to>
                                        <p:strVal val="visible"/>
                                      </p:to>
                                    </p:set>
                                    <p:animEffect transition="in" filter="wipe(down)">
                                      <p:cBhvr>
                                        <p:cTn id="25" dur="580">
                                          <p:stCondLst>
                                            <p:cond delay="0"/>
                                          </p:stCondLst>
                                        </p:cTn>
                                        <p:tgtEl>
                                          <p:spTgt spid="2051">
                                            <p:txEl>
                                              <p:pRg st="2" end="2"/>
                                            </p:txEl>
                                          </p:spTgt>
                                        </p:tgtEl>
                                      </p:cBhvr>
                                    </p:animEffect>
                                    <p:anim calcmode="lin" valueType="num">
                                      <p:cBhvr>
                                        <p:cTn id="26" dur="1822" tmFilter="0,0; 0.14,0.36; 0.43,0.73; 0.71,0.91; 1.0,1.0">
                                          <p:stCondLst>
                                            <p:cond delay="0"/>
                                          </p:stCondLst>
                                        </p:cTn>
                                        <p:tgtEl>
                                          <p:spTgt spid="2051">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051">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051">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051">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051">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051">
                                            <p:txEl>
                                              <p:pRg st="2" end="2"/>
                                            </p:txEl>
                                          </p:spTgt>
                                        </p:tgtEl>
                                      </p:cBhvr>
                                      <p:to x="100000" y="60000"/>
                                    </p:animScale>
                                    <p:animScale>
                                      <p:cBhvr>
                                        <p:cTn id="32" dur="166" decel="50000">
                                          <p:stCondLst>
                                            <p:cond delay="676"/>
                                          </p:stCondLst>
                                        </p:cTn>
                                        <p:tgtEl>
                                          <p:spTgt spid="2051">
                                            <p:txEl>
                                              <p:pRg st="2" end="2"/>
                                            </p:txEl>
                                          </p:spTgt>
                                        </p:tgtEl>
                                      </p:cBhvr>
                                      <p:to x="100000" y="100000"/>
                                    </p:animScale>
                                    <p:animScale>
                                      <p:cBhvr>
                                        <p:cTn id="33" dur="26">
                                          <p:stCondLst>
                                            <p:cond delay="1312"/>
                                          </p:stCondLst>
                                        </p:cTn>
                                        <p:tgtEl>
                                          <p:spTgt spid="2051">
                                            <p:txEl>
                                              <p:pRg st="2" end="2"/>
                                            </p:txEl>
                                          </p:spTgt>
                                        </p:tgtEl>
                                      </p:cBhvr>
                                      <p:to x="100000" y="80000"/>
                                    </p:animScale>
                                    <p:animScale>
                                      <p:cBhvr>
                                        <p:cTn id="34" dur="166" decel="50000">
                                          <p:stCondLst>
                                            <p:cond delay="1338"/>
                                          </p:stCondLst>
                                        </p:cTn>
                                        <p:tgtEl>
                                          <p:spTgt spid="2051">
                                            <p:txEl>
                                              <p:pRg st="2" end="2"/>
                                            </p:txEl>
                                          </p:spTgt>
                                        </p:tgtEl>
                                      </p:cBhvr>
                                      <p:to x="100000" y="100000"/>
                                    </p:animScale>
                                    <p:animScale>
                                      <p:cBhvr>
                                        <p:cTn id="35" dur="26">
                                          <p:stCondLst>
                                            <p:cond delay="1642"/>
                                          </p:stCondLst>
                                        </p:cTn>
                                        <p:tgtEl>
                                          <p:spTgt spid="2051">
                                            <p:txEl>
                                              <p:pRg st="2" end="2"/>
                                            </p:txEl>
                                          </p:spTgt>
                                        </p:tgtEl>
                                      </p:cBhvr>
                                      <p:to x="100000" y="90000"/>
                                    </p:animScale>
                                    <p:animScale>
                                      <p:cBhvr>
                                        <p:cTn id="36" dur="166" decel="50000">
                                          <p:stCondLst>
                                            <p:cond delay="1668"/>
                                          </p:stCondLst>
                                        </p:cTn>
                                        <p:tgtEl>
                                          <p:spTgt spid="2051">
                                            <p:txEl>
                                              <p:pRg st="2" end="2"/>
                                            </p:txEl>
                                          </p:spTgt>
                                        </p:tgtEl>
                                      </p:cBhvr>
                                      <p:to x="100000" y="100000"/>
                                    </p:animScale>
                                    <p:animScale>
                                      <p:cBhvr>
                                        <p:cTn id="37" dur="26">
                                          <p:stCondLst>
                                            <p:cond delay="1808"/>
                                          </p:stCondLst>
                                        </p:cTn>
                                        <p:tgtEl>
                                          <p:spTgt spid="2051">
                                            <p:txEl>
                                              <p:pRg st="2" end="2"/>
                                            </p:txEl>
                                          </p:spTgt>
                                        </p:tgtEl>
                                      </p:cBhvr>
                                      <p:to x="100000" y="95000"/>
                                    </p:animScale>
                                    <p:animScale>
                                      <p:cBhvr>
                                        <p:cTn id="38" dur="166" decel="50000">
                                          <p:stCondLst>
                                            <p:cond delay="1834"/>
                                          </p:stCondLst>
                                        </p:cTn>
                                        <p:tgtEl>
                                          <p:spTgt spid="2051">
                                            <p:txEl>
                                              <p:pRg st="2" end="2"/>
                                            </p:txEl>
                                          </p:spTgt>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nodeType="clickEffect">
                                  <p:stCondLst>
                                    <p:cond delay="0"/>
                                  </p:stCondLst>
                                  <p:childTnLst>
                                    <p:set>
                                      <p:cBhvr>
                                        <p:cTn id="42" dur="1" fill="hold">
                                          <p:stCondLst>
                                            <p:cond delay="0"/>
                                          </p:stCondLst>
                                        </p:cTn>
                                        <p:tgtEl>
                                          <p:spTgt spid="2051">
                                            <p:txEl>
                                              <p:pRg st="4" end="4"/>
                                            </p:txEl>
                                          </p:spTgt>
                                        </p:tgtEl>
                                        <p:attrNameLst>
                                          <p:attrName>style.visibility</p:attrName>
                                        </p:attrNameLst>
                                      </p:cBhvr>
                                      <p:to>
                                        <p:strVal val="visible"/>
                                      </p:to>
                                    </p:set>
                                    <p:animEffect transition="in" filter="wipe(down)">
                                      <p:cBhvr>
                                        <p:cTn id="43" dur="580">
                                          <p:stCondLst>
                                            <p:cond delay="0"/>
                                          </p:stCondLst>
                                        </p:cTn>
                                        <p:tgtEl>
                                          <p:spTgt spid="2051">
                                            <p:txEl>
                                              <p:pRg st="4" end="4"/>
                                            </p:txEl>
                                          </p:spTgt>
                                        </p:tgtEl>
                                      </p:cBhvr>
                                    </p:animEffect>
                                    <p:anim calcmode="lin" valueType="num">
                                      <p:cBhvr>
                                        <p:cTn id="44" dur="1822" tmFilter="0,0; 0.14,0.36; 0.43,0.73; 0.71,0.91; 1.0,1.0">
                                          <p:stCondLst>
                                            <p:cond delay="0"/>
                                          </p:stCondLst>
                                        </p:cTn>
                                        <p:tgtEl>
                                          <p:spTgt spid="2051">
                                            <p:txEl>
                                              <p:pRg st="4" end="4"/>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051">
                                            <p:txEl>
                                              <p:pRg st="4" end="4"/>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051">
                                            <p:txEl>
                                              <p:pRg st="4" end="4"/>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051">
                                            <p:txEl>
                                              <p:pRg st="4" end="4"/>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051">
                                            <p:txEl>
                                              <p:pRg st="4" end="4"/>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2051">
                                            <p:txEl>
                                              <p:pRg st="4" end="4"/>
                                            </p:txEl>
                                          </p:spTgt>
                                        </p:tgtEl>
                                      </p:cBhvr>
                                      <p:to x="100000" y="60000"/>
                                    </p:animScale>
                                    <p:animScale>
                                      <p:cBhvr>
                                        <p:cTn id="50" dur="166" decel="50000">
                                          <p:stCondLst>
                                            <p:cond delay="676"/>
                                          </p:stCondLst>
                                        </p:cTn>
                                        <p:tgtEl>
                                          <p:spTgt spid="2051">
                                            <p:txEl>
                                              <p:pRg st="4" end="4"/>
                                            </p:txEl>
                                          </p:spTgt>
                                        </p:tgtEl>
                                      </p:cBhvr>
                                      <p:to x="100000" y="100000"/>
                                    </p:animScale>
                                    <p:animScale>
                                      <p:cBhvr>
                                        <p:cTn id="51" dur="26">
                                          <p:stCondLst>
                                            <p:cond delay="1312"/>
                                          </p:stCondLst>
                                        </p:cTn>
                                        <p:tgtEl>
                                          <p:spTgt spid="2051">
                                            <p:txEl>
                                              <p:pRg st="4" end="4"/>
                                            </p:txEl>
                                          </p:spTgt>
                                        </p:tgtEl>
                                      </p:cBhvr>
                                      <p:to x="100000" y="80000"/>
                                    </p:animScale>
                                    <p:animScale>
                                      <p:cBhvr>
                                        <p:cTn id="52" dur="166" decel="50000">
                                          <p:stCondLst>
                                            <p:cond delay="1338"/>
                                          </p:stCondLst>
                                        </p:cTn>
                                        <p:tgtEl>
                                          <p:spTgt spid="2051">
                                            <p:txEl>
                                              <p:pRg st="4" end="4"/>
                                            </p:txEl>
                                          </p:spTgt>
                                        </p:tgtEl>
                                      </p:cBhvr>
                                      <p:to x="100000" y="100000"/>
                                    </p:animScale>
                                    <p:animScale>
                                      <p:cBhvr>
                                        <p:cTn id="53" dur="26">
                                          <p:stCondLst>
                                            <p:cond delay="1642"/>
                                          </p:stCondLst>
                                        </p:cTn>
                                        <p:tgtEl>
                                          <p:spTgt spid="2051">
                                            <p:txEl>
                                              <p:pRg st="4" end="4"/>
                                            </p:txEl>
                                          </p:spTgt>
                                        </p:tgtEl>
                                      </p:cBhvr>
                                      <p:to x="100000" y="90000"/>
                                    </p:animScale>
                                    <p:animScale>
                                      <p:cBhvr>
                                        <p:cTn id="54" dur="166" decel="50000">
                                          <p:stCondLst>
                                            <p:cond delay="1668"/>
                                          </p:stCondLst>
                                        </p:cTn>
                                        <p:tgtEl>
                                          <p:spTgt spid="2051">
                                            <p:txEl>
                                              <p:pRg st="4" end="4"/>
                                            </p:txEl>
                                          </p:spTgt>
                                        </p:tgtEl>
                                      </p:cBhvr>
                                      <p:to x="100000" y="100000"/>
                                    </p:animScale>
                                    <p:animScale>
                                      <p:cBhvr>
                                        <p:cTn id="55" dur="26">
                                          <p:stCondLst>
                                            <p:cond delay="1808"/>
                                          </p:stCondLst>
                                        </p:cTn>
                                        <p:tgtEl>
                                          <p:spTgt spid="2051">
                                            <p:txEl>
                                              <p:pRg st="4" end="4"/>
                                            </p:txEl>
                                          </p:spTgt>
                                        </p:tgtEl>
                                      </p:cBhvr>
                                      <p:to x="100000" y="95000"/>
                                    </p:animScale>
                                    <p:animScale>
                                      <p:cBhvr>
                                        <p:cTn id="56" dur="166" decel="50000">
                                          <p:stCondLst>
                                            <p:cond delay="1834"/>
                                          </p:stCondLst>
                                        </p:cTn>
                                        <p:tgtEl>
                                          <p:spTgt spid="2051">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Maintenance/Preventative sports massage</a:t>
            </a:r>
          </a:p>
        </p:txBody>
      </p:sp>
      <p:sp>
        <p:nvSpPr>
          <p:cNvPr id="2051" name="Subtitle 2"/>
          <p:cNvSpPr>
            <a:spLocks noGrp="1"/>
          </p:cNvSpPr>
          <p:nvPr>
            <p:ph type="subTitle" idx="1"/>
          </p:nvPr>
        </p:nvSpPr>
        <p:spPr>
          <a:xfrm>
            <a:off x="179388" y="1341438"/>
            <a:ext cx="8713787" cy="4010025"/>
          </a:xfrm>
        </p:spPr>
        <p:txBody>
          <a:bodyPr/>
          <a:lstStyle/>
          <a:p>
            <a:pPr algn="l">
              <a:buFontTx/>
              <a:buChar char="•"/>
            </a:pPr>
            <a:r>
              <a:rPr lang="en-GB" altLang="en-US" smtClean="0">
                <a:solidFill>
                  <a:schemeClr val="tx1"/>
                </a:solidFill>
                <a:latin typeface="Nasalization" pitchFamily="34" charset="0"/>
              </a:rPr>
              <a:t> This type of sports massage is geared towards helping the athlete to achieve and maintain peak condition, thus maximising performance</a:t>
            </a:r>
            <a:endParaRPr lang="en-GB" altLang="en-US" smtClean="0">
              <a:solidFill>
                <a:schemeClr val="tx1"/>
              </a:solidFill>
              <a:latin typeface="Arial" panose="020B0604020202020204" pitchFamily="34" charset="0"/>
              <a:cs typeface="Arial" panose="020B0604020202020204" pitchFamily="34" charset="0"/>
            </a:endParaRPr>
          </a:p>
          <a:p>
            <a:pPr algn="l" eaLnBrk="1" hangingPunct="1"/>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anim calcmode="lin" valueType="num">
                                      <p:cBhvr>
                                        <p:cTn id="8" dur="2000" fill="hold"/>
                                        <p:tgtEl>
                                          <p:spTgt spid="205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051">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Aims of maintenance/ preventative sports massage</a:t>
            </a:r>
          </a:p>
        </p:txBody>
      </p:sp>
      <p:sp>
        <p:nvSpPr>
          <p:cNvPr id="2051" name="Subtitle 2"/>
          <p:cNvSpPr>
            <a:spLocks noGrp="1"/>
          </p:cNvSpPr>
          <p:nvPr>
            <p:ph type="subTitle" idx="1"/>
          </p:nvPr>
        </p:nvSpPr>
        <p:spPr>
          <a:xfrm>
            <a:off x="179388" y="1341438"/>
            <a:ext cx="8713787" cy="4010025"/>
          </a:xfrm>
        </p:spPr>
        <p:txBody>
          <a:bodyPr/>
          <a:lstStyle/>
          <a:p>
            <a:pPr algn="l">
              <a:buFontTx/>
              <a:buChar char="•"/>
            </a:pPr>
            <a:r>
              <a:rPr lang="en-GB" altLang="en-US" smtClean="0">
                <a:solidFill>
                  <a:schemeClr val="tx1"/>
                </a:solidFill>
                <a:latin typeface="Nasalization" pitchFamily="34" charset="0"/>
              </a:rPr>
              <a:t> To maintain an efficient circulatory system, e.g. delivery of nutrients and oxygen</a:t>
            </a:r>
            <a:endParaRPr lang="en-US" altLang="en-US" smtClean="0">
              <a:solidFill>
                <a:schemeClr val="tx1"/>
              </a:solidFill>
              <a:latin typeface="Nasalization" pitchFamily="34" charset="0"/>
            </a:endParaRPr>
          </a:p>
          <a:p>
            <a:pPr algn="l"/>
            <a:endParaRPr lang="en-US"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To hasten the removal of metabolic waste from the body</a:t>
            </a:r>
            <a:endParaRPr lang="en-US" altLang="en-US" smtClean="0">
              <a:solidFill>
                <a:schemeClr val="tx1"/>
              </a:solidFill>
              <a:latin typeface="Nasalization" pitchFamily="34" charset="0"/>
            </a:endParaRPr>
          </a:p>
          <a:p>
            <a:pPr algn="l">
              <a:buFontTx/>
              <a:buChar char="•"/>
            </a:pPr>
            <a:endParaRPr lang="en-GB"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 To promote fast recovery of muscles, thus enabling a greater volume of training</a:t>
            </a:r>
            <a:endParaRPr lang="en-US" altLang="en-US" smtClean="0">
              <a:solidFill>
                <a:schemeClr val="tx1"/>
              </a:solidFill>
              <a:latin typeface="Nasalization" pitchFamily="34" charset="0"/>
            </a:endParaRPr>
          </a:p>
          <a:p>
            <a:pPr algn="l">
              <a:buFontTx/>
              <a:buChar char="•"/>
            </a:pPr>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anim calcmode="lin" valueType="num">
                                      <p:cBhvr>
                                        <p:cTn id="8" dur="2000" fill="hold"/>
                                        <p:tgtEl>
                                          <p:spTgt spid="205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05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nodeType="clickEffect">
                                  <p:stCondLst>
                                    <p:cond delay="0"/>
                                  </p:stCondLst>
                                  <p:childTnLst>
                                    <p:set>
                                      <p:cBhvr>
                                        <p:cTn id="13" dur="1" fill="hold">
                                          <p:stCondLst>
                                            <p:cond delay="0"/>
                                          </p:stCondLst>
                                        </p:cTn>
                                        <p:tgtEl>
                                          <p:spTgt spid="2051">
                                            <p:txEl>
                                              <p:pRg st="2" end="2"/>
                                            </p:txEl>
                                          </p:spTgt>
                                        </p:tgtEl>
                                        <p:attrNameLst>
                                          <p:attrName>style.visibility</p:attrName>
                                        </p:attrNameLst>
                                      </p:cBhvr>
                                      <p:to>
                                        <p:strVal val="visible"/>
                                      </p:to>
                                    </p:set>
                                    <p:animEffect transition="in" filter="fade">
                                      <p:cBhvr>
                                        <p:cTn id="14" dur="2000"/>
                                        <p:tgtEl>
                                          <p:spTgt spid="2051">
                                            <p:txEl>
                                              <p:pRg st="2" end="2"/>
                                            </p:txEl>
                                          </p:spTgt>
                                        </p:tgtEl>
                                      </p:cBhvr>
                                    </p:animEffect>
                                    <p:anim calcmode="lin" valueType="num">
                                      <p:cBhvr>
                                        <p:cTn id="15" dur="2000" fill="hold"/>
                                        <p:tgtEl>
                                          <p:spTgt spid="2051">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051">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5" presetClass="entr" presetSubtype="0" fill="hold" nodeType="clickEffect">
                                  <p:stCondLst>
                                    <p:cond delay="0"/>
                                  </p:stCondLst>
                                  <p:childTnLst>
                                    <p:set>
                                      <p:cBhvr>
                                        <p:cTn id="20" dur="1" fill="hold">
                                          <p:stCondLst>
                                            <p:cond delay="0"/>
                                          </p:stCondLst>
                                        </p:cTn>
                                        <p:tgtEl>
                                          <p:spTgt spid="2051">
                                            <p:txEl>
                                              <p:pRg st="4" end="4"/>
                                            </p:txEl>
                                          </p:spTgt>
                                        </p:tgtEl>
                                        <p:attrNameLst>
                                          <p:attrName>style.visibility</p:attrName>
                                        </p:attrNameLst>
                                      </p:cBhvr>
                                      <p:to>
                                        <p:strVal val="visible"/>
                                      </p:to>
                                    </p:set>
                                    <p:animEffect transition="in" filter="fade">
                                      <p:cBhvr>
                                        <p:cTn id="21" dur="2000"/>
                                        <p:tgtEl>
                                          <p:spTgt spid="2051">
                                            <p:txEl>
                                              <p:pRg st="4" end="4"/>
                                            </p:txEl>
                                          </p:spTgt>
                                        </p:tgtEl>
                                      </p:cBhvr>
                                    </p:animEffect>
                                    <p:anim calcmode="lin" valueType="num">
                                      <p:cBhvr>
                                        <p:cTn id="22" dur="2000" fill="hold"/>
                                        <p:tgtEl>
                                          <p:spTgt spid="2051">
                                            <p:txEl>
                                              <p:pRg st="4" end="4"/>
                                            </p:txEl>
                                          </p:spTgt>
                                        </p:tgtEl>
                                        <p:attrNameLst>
                                          <p:attrName>ppt_w</p:attrName>
                                        </p:attrNameLst>
                                      </p:cBhvr>
                                      <p:tavLst>
                                        <p:tav tm="0" fmla="#ppt_w*sin(2.5*pi*$)">
                                          <p:val>
                                            <p:fltVal val="0"/>
                                          </p:val>
                                        </p:tav>
                                        <p:tav tm="100000">
                                          <p:val>
                                            <p:fltVal val="1"/>
                                          </p:val>
                                        </p:tav>
                                      </p:tavLst>
                                    </p:anim>
                                    <p:anim calcmode="lin" valueType="num">
                                      <p:cBhvr>
                                        <p:cTn id="23" dur="2000" fill="hold"/>
                                        <p:tgtEl>
                                          <p:spTgt spid="2051">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Aims of maintenance/ preventative sports massage</a:t>
            </a:r>
          </a:p>
        </p:txBody>
      </p:sp>
      <p:sp>
        <p:nvSpPr>
          <p:cNvPr id="2051" name="Subtitle 2"/>
          <p:cNvSpPr>
            <a:spLocks noGrp="1"/>
          </p:cNvSpPr>
          <p:nvPr>
            <p:ph type="subTitle" idx="1"/>
          </p:nvPr>
        </p:nvSpPr>
        <p:spPr>
          <a:xfrm>
            <a:off x="179388" y="1341438"/>
            <a:ext cx="8713787" cy="4010025"/>
          </a:xfrm>
        </p:spPr>
        <p:txBody>
          <a:bodyPr/>
          <a:lstStyle/>
          <a:p>
            <a:pPr algn="l">
              <a:buFontTx/>
              <a:buChar char="•"/>
            </a:pPr>
            <a:r>
              <a:rPr lang="en-GB" altLang="en-US" smtClean="0">
                <a:solidFill>
                  <a:schemeClr val="tx1"/>
                </a:solidFill>
                <a:latin typeface="Nasalization" pitchFamily="34" charset="0"/>
              </a:rPr>
              <a:t> To prevent minor injuries from becoming more serious</a:t>
            </a:r>
          </a:p>
          <a:p>
            <a:pPr algn="l">
              <a:buFontTx/>
              <a:buChar char="•"/>
            </a:pPr>
            <a:endParaRPr lang="en-US"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 To prevent the formation of adhesions and scar tissue</a:t>
            </a:r>
          </a:p>
          <a:p>
            <a:pPr algn="l">
              <a:buFontTx/>
              <a:buChar char="•"/>
            </a:pPr>
            <a:endParaRPr lang="en-US"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 To maintain and possibly improve the range of movement of the joints</a:t>
            </a:r>
          </a:p>
          <a:p>
            <a:pPr>
              <a:buFontTx/>
              <a:buChar char="•"/>
            </a:pPr>
            <a:endParaRPr lang="en-US" altLang="en-US" smtClean="0">
              <a:solidFill>
                <a:srgbClr val="898989"/>
              </a:solidFill>
              <a:latin typeface="Nasalization" pitchFamily="34" charset="0"/>
            </a:endParaRPr>
          </a:p>
          <a:p>
            <a:pPr>
              <a:buFontTx/>
              <a:buChar char="•"/>
            </a:pPr>
            <a:r>
              <a:rPr lang="en-GB" altLang="en-US" smtClean="0">
                <a:solidFill>
                  <a:srgbClr val="898989"/>
                </a:solidFill>
                <a:latin typeface="Nasalization" pitchFamily="34" charset="0"/>
              </a:rPr>
              <a:t> To relieve stress and promote relaxation</a:t>
            </a:r>
            <a:r>
              <a:rPr lang="en-US" altLang="en-US" smtClean="0">
                <a:solidFill>
                  <a:srgbClr val="898989"/>
                </a:solidFill>
                <a:latin typeface="Nasalization" pitchFamily="34" charset="0"/>
              </a:rPr>
              <a:t> </a:t>
            </a:r>
          </a:p>
          <a:p>
            <a:pPr algn="l">
              <a:buFontTx/>
              <a:buChar char="•"/>
            </a:pPr>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anim calcmode="lin" valueType="num">
                                      <p:cBhvr>
                                        <p:cTn id="8" dur="2000" fill="hold"/>
                                        <p:tgtEl>
                                          <p:spTgt spid="205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05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nodeType="clickEffect">
                                  <p:stCondLst>
                                    <p:cond delay="0"/>
                                  </p:stCondLst>
                                  <p:childTnLst>
                                    <p:set>
                                      <p:cBhvr>
                                        <p:cTn id="13" dur="1" fill="hold">
                                          <p:stCondLst>
                                            <p:cond delay="0"/>
                                          </p:stCondLst>
                                        </p:cTn>
                                        <p:tgtEl>
                                          <p:spTgt spid="2051">
                                            <p:txEl>
                                              <p:pRg st="2" end="2"/>
                                            </p:txEl>
                                          </p:spTgt>
                                        </p:tgtEl>
                                        <p:attrNameLst>
                                          <p:attrName>style.visibility</p:attrName>
                                        </p:attrNameLst>
                                      </p:cBhvr>
                                      <p:to>
                                        <p:strVal val="visible"/>
                                      </p:to>
                                    </p:set>
                                    <p:animEffect transition="in" filter="fade">
                                      <p:cBhvr>
                                        <p:cTn id="14" dur="2000"/>
                                        <p:tgtEl>
                                          <p:spTgt spid="2051">
                                            <p:txEl>
                                              <p:pRg st="2" end="2"/>
                                            </p:txEl>
                                          </p:spTgt>
                                        </p:tgtEl>
                                      </p:cBhvr>
                                    </p:animEffect>
                                    <p:anim calcmode="lin" valueType="num">
                                      <p:cBhvr>
                                        <p:cTn id="15" dur="2000" fill="hold"/>
                                        <p:tgtEl>
                                          <p:spTgt spid="2051">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051">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5" presetClass="entr" presetSubtype="0" fill="hold" nodeType="clickEffect">
                                  <p:stCondLst>
                                    <p:cond delay="0"/>
                                  </p:stCondLst>
                                  <p:childTnLst>
                                    <p:set>
                                      <p:cBhvr>
                                        <p:cTn id="20" dur="1" fill="hold">
                                          <p:stCondLst>
                                            <p:cond delay="0"/>
                                          </p:stCondLst>
                                        </p:cTn>
                                        <p:tgtEl>
                                          <p:spTgt spid="2051">
                                            <p:txEl>
                                              <p:pRg st="4" end="4"/>
                                            </p:txEl>
                                          </p:spTgt>
                                        </p:tgtEl>
                                        <p:attrNameLst>
                                          <p:attrName>style.visibility</p:attrName>
                                        </p:attrNameLst>
                                      </p:cBhvr>
                                      <p:to>
                                        <p:strVal val="visible"/>
                                      </p:to>
                                    </p:set>
                                    <p:animEffect transition="in" filter="fade">
                                      <p:cBhvr>
                                        <p:cTn id="21" dur="2000"/>
                                        <p:tgtEl>
                                          <p:spTgt spid="2051">
                                            <p:txEl>
                                              <p:pRg st="4" end="4"/>
                                            </p:txEl>
                                          </p:spTgt>
                                        </p:tgtEl>
                                      </p:cBhvr>
                                    </p:animEffect>
                                    <p:anim calcmode="lin" valueType="num">
                                      <p:cBhvr>
                                        <p:cTn id="22" dur="2000" fill="hold"/>
                                        <p:tgtEl>
                                          <p:spTgt spid="2051">
                                            <p:txEl>
                                              <p:pRg st="4" end="4"/>
                                            </p:txEl>
                                          </p:spTgt>
                                        </p:tgtEl>
                                        <p:attrNameLst>
                                          <p:attrName>ppt_w</p:attrName>
                                        </p:attrNameLst>
                                      </p:cBhvr>
                                      <p:tavLst>
                                        <p:tav tm="0" fmla="#ppt_w*sin(2.5*pi*$)">
                                          <p:val>
                                            <p:fltVal val="0"/>
                                          </p:val>
                                        </p:tav>
                                        <p:tav tm="100000">
                                          <p:val>
                                            <p:fltVal val="1"/>
                                          </p:val>
                                        </p:tav>
                                      </p:tavLst>
                                    </p:anim>
                                    <p:anim calcmode="lin" valueType="num">
                                      <p:cBhvr>
                                        <p:cTn id="23" dur="2000" fill="hold"/>
                                        <p:tgtEl>
                                          <p:spTgt spid="2051">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5" presetClass="entr" presetSubtype="0" fill="hold" nodeType="clickEffect">
                                  <p:stCondLst>
                                    <p:cond delay="0"/>
                                  </p:stCondLst>
                                  <p:childTnLst>
                                    <p:set>
                                      <p:cBhvr>
                                        <p:cTn id="27" dur="1" fill="hold">
                                          <p:stCondLst>
                                            <p:cond delay="0"/>
                                          </p:stCondLst>
                                        </p:cTn>
                                        <p:tgtEl>
                                          <p:spTgt spid="2051">
                                            <p:txEl>
                                              <p:pRg st="6" end="6"/>
                                            </p:txEl>
                                          </p:spTgt>
                                        </p:tgtEl>
                                        <p:attrNameLst>
                                          <p:attrName>style.visibility</p:attrName>
                                        </p:attrNameLst>
                                      </p:cBhvr>
                                      <p:to>
                                        <p:strVal val="visible"/>
                                      </p:to>
                                    </p:set>
                                    <p:animEffect transition="in" filter="fade">
                                      <p:cBhvr>
                                        <p:cTn id="28" dur="2000"/>
                                        <p:tgtEl>
                                          <p:spTgt spid="2051">
                                            <p:txEl>
                                              <p:pRg st="6" end="6"/>
                                            </p:txEl>
                                          </p:spTgt>
                                        </p:tgtEl>
                                      </p:cBhvr>
                                    </p:animEffect>
                                    <p:anim calcmode="lin" valueType="num">
                                      <p:cBhvr>
                                        <p:cTn id="29" dur="2000" fill="hold"/>
                                        <p:tgtEl>
                                          <p:spTgt spid="2051">
                                            <p:txEl>
                                              <p:pRg st="6" end="6"/>
                                            </p:txEl>
                                          </p:spTgt>
                                        </p:tgtEl>
                                        <p:attrNameLst>
                                          <p:attrName>ppt_w</p:attrName>
                                        </p:attrNameLst>
                                      </p:cBhvr>
                                      <p:tavLst>
                                        <p:tav tm="0" fmla="#ppt_w*sin(2.5*pi*$)">
                                          <p:val>
                                            <p:fltVal val="0"/>
                                          </p:val>
                                        </p:tav>
                                        <p:tav tm="100000">
                                          <p:val>
                                            <p:fltVal val="1"/>
                                          </p:val>
                                        </p:tav>
                                      </p:tavLst>
                                    </p:anim>
                                    <p:anim calcmode="lin" valueType="num">
                                      <p:cBhvr>
                                        <p:cTn id="30" dur="2000" fill="hold"/>
                                        <p:tgtEl>
                                          <p:spTgt spid="2051">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Treatment sports massage</a:t>
            </a:r>
          </a:p>
        </p:txBody>
      </p:sp>
      <p:sp>
        <p:nvSpPr>
          <p:cNvPr id="2051" name="Subtitle 2"/>
          <p:cNvSpPr>
            <a:spLocks noGrp="1"/>
          </p:cNvSpPr>
          <p:nvPr>
            <p:ph type="subTitle" idx="1"/>
          </p:nvPr>
        </p:nvSpPr>
        <p:spPr>
          <a:xfrm>
            <a:off x="179388" y="1341438"/>
            <a:ext cx="8713787" cy="4010025"/>
          </a:xfrm>
        </p:spPr>
        <p:txBody>
          <a:bodyPr/>
          <a:lstStyle/>
          <a:p>
            <a:pPr algn="l">
              <a:buFontTx/>
              <a:buChar char="•"/>
            </a:pPr>
            <a:r>
              <a:rPr lang="en-GB" altLang="en-US" smtClean="0">
                <a:solidFill>
                  <a:schemeClr val="tx1"/>
                </a:solidFill>
                <a:latin typeface="Nasalization" pitchFamily="34" charset="0"/>
              </a:rPr>
              <a:t>  May also be called corrective or remedial sports massage</a:t>
            </a:r>
          </a:p>
          <a:p>
            <a:pPr algn="l">
              <a:buFontTx/>
              <a:buChar char="•"/>
            </a:pPr>
            <a:endParaRPr lang="en-GB" altLang="en-US" smtClean="0">
              <a:solidFill>
                <a:schemeClr val="tx1"/>
              </a:solidFill>
              <a:latin typeface="Nasalization" pitchFamily="34" charset="0"/>
            </a:endParaRPr>
          </a:p>
          <a:p>
            <a:pPr algn="l">
              <a:buFontTx/>
              <a:buChar char="•"/>
            </a:pPr>
            <a:r>
              <a:rPr lang="en-GB" altLang="en-US" smtClean="0">
                <a:solidFill>
                  <a:schemeClr val="tx1"/>
                </a:solidFill>
                <a:latin typeface="Nasalization" pitchFamily="34" charset="0"/>
              </a:rPr>
              <a:t> A form of sports massage that is designed to promote rapid healing from injury and help the recovery process during rehabilitation, thus restoring normal function</a:t>
            </a:r>
          </a:p>
          <a:p>
            <a:pPr algn="l">
              <a:buFontTx/>
              <a:buChar char="•"/>
            </a:pPr>
            <a:endParaRPr lang="en-US" altLang="en-US" smtClean="0">
              <a:solidFill>
                <a:schemeClr val="tx1"/>
              </a:solidFill>
              <a:latin typeface="Nasalization" pitchFamily="34" charset="0"/>
            </a:endParaRPr>
          </a:p>
          <a:p>
            <a:pPr algn="l"/>
            <a:endParaRPr lang="en-US" altLang="en-US" smtClean="0">
              <a:solidFill>
                <a:schemeClr val="tx1"/>
              </a:solidFill>
              <a:latin typeface="Nasalization" pitchFamily="34" charset="0"/>
            </a:endParaRPr>
          </a:p>
          <a:p>
            <a:pPr algn="l">
              <a:buFontTx/>
              <a:buChar char="•"/>
            </a:pPr>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anim calcmode="lin" valueType="num">
                                      <p:cBhvr>
                                        <p:cTn id="8" dur="2000" fill="hold"/>
                                        <p:tgtEl>
                                          <p:spTgt spid="205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05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nodeType="clickEffect">
                                  <p:stCondLst>
                                    <p:cond delay="0"/>
                                  </p:stCondLst>
                                  <p:childTnLst>
                                    <p:set>
                                      <p:cBhvr>
                                        <p:cTn id="13" dur="1" fill="hold">
                                          <p:stCondLst>
                                            <p:cond delay="0"/>
                                          </p:stCondLst>
                                        </p:cTn>
                                        <p:tgtEl>
                                          <p:spTgt spid="2051">
                                            <p:txEl>
                                              <p:pRg st="2" end="2"/>
                                            </p:txEl>
                                          </p:spTgt>
                                        </p:tgtEl>
                                        <p:attrNameLst>
                                          <p:attrName>style.visibility</p:attrName>
                                        </p:attrNameLst>
                                      </p:cBhvr>
                                      <p:to>
                                        <p:strVal val="visible"/>
                                      </p:to>
                                    </p:set>
                                    <p:animEffect transition="in" filter="fade">
                                      <p:cBhvr>
                                        <p:cTn id="14" dur="2000"/>
                                        <p:tgtEl>
                                          <p:spTgt spid="2051">
                                            <p:txEl>
                                              <p:pRg st="2" end="2"/>
                                            </p:txEl>
                                          </p:spTgt>
                                        </p:tgtEl>
                                      </p:cBhvr>
                                    </p:animEffect>
                                    <p:anim calcmode="lin" valueType="num">
                                      <p:cBhvr>
                                        <p:cTn id="15" dur="2000" fill="hold"/>
                                        <p:tgtEl>
                                          <p:spTgt spid="2051">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051">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ctrTitle"/>
          </p:nvPr>
        </p:nvSpPr>
        <p:spPr>
          <a:xfrm>
            <a:off x="468313" y="260350"/>
            <a:ext cx="6119812" cy="966788"/>
          </a:xfrm>
        </p:spPr>
        <p:txBody>
          <a:bodyPr/>
          <a:lstStyle/>
          <a:p>
            <a:pPr algn="l" eaLnBrk="1" hangingPunct="1"/>
            <a:r>
              <a:rPr lang="en-GB" altLang="en-US" sz="3200" b="1" smtClean="0">
                <a:solidFill>
                  <a:schemeClr val="bg1"/>
                </a:solidFill>
                <a:latin typeface="Arial" panose="020B0604020202020204" pitchFamily="34" charset="0"/>
                <a:cs typeface="Arial" panose="020B0604020202020204" pitchFamily="34" charset="0"/>
              </a:rPr>
              <a:t>Aims of treatment sports massage</a:t>
            </a:r>
          </a:p>
        </p:txBody>
      </p:sp>
      <p:sp>
        <p:nvSpPr>
          <p:cNvPr id="2051" name="Subtitle 2"/>
          <p:cNvSpPr>
            <a:spLocks noGrp="1"/>
          </p:cNvSpPr>
          <p:nvPr>
            <p:ph type="subTitle" idx="1"/>
          </p:nvPr>
        </p:nvSpPr>
        <p:spPr>
          <a:xfrm>
            <a:off x="179388" y="1341438"/>
            <a:ext cx="8713787" cy="4010025"/>
          </a:xfrm>
        </p:spPr>
        <p:txBody>
          <a:bodyPr>
            <a:normAutofit fontScale="77500" lnSpcReduction="20000"/>
          </a:bodyPr>
          <a:lstStyle/>
          <a:p>
            <a:pPr marL="457200" indent="-457200" algn="l">
              <a:buFont typeface="Arial" panose="020B0604020202020204" pitchFamily="34" charset="0"/>
              <a:buChar char="•"/>
            </a:pPr>
            <a:r>
              <a:rPr lang="en-GB" altLang="en-US" sz="2800" smtClean="0">
                <a:solidFill>
                  <a:schemeClr val="tx1"/>
                </a:solidFill>
                <a:latin typeface="Nasalization" pitchFamily="34" charset="0"/>
              </a:rPr>
              <a:t>To reduce the inflammatory response</a:t>
            </a:r>
          </a:p>
          <a:p>
            <a:pPr marL="457200" indent="-457200" algn="l">
              <a:buFontTx/>
              <a:buChar char="•"/>
            </a:pPr>
            <a:endParaRPr lang="en-US" altLang="en-US" sz="2800" smtClean="0">
              <a:solidFill>
                <a:schemeClr val="tx1"/>
              </a:solidFill>
              <a:latin typeface="Nasalization" pitchFamily="34" charset="0"/>
            </a:endParaRPr>
          </a:p>
          <a:p>
            <a:pPr marL="457200" indent="-457200" algn="l">
              <a:buFontTx/>
              <a:buChar char="•"/>
            </a:pPr>
            <a:r>
              <a:rPr lang="en-US" altLang="en-US" sz="2800" smtClean="0">
                <a:solidFill>
                  <a:schemeClr val="tx1"/>
                </a:solidFill>
                <a:latin typeface="Nasalization" pitchFamily="34" charset="0"/>
              </a:rPr>
              <a:t> </a:t>
            </a:r>
            <a:r>
              <a:rPr lang="en-GB" altLang="en-US" sz="2800" smtClean="0">
                <a:solidFill>
                  <a:schemeClr val="tx1"/>
                </a:solidFill>
                <a:latin typeface="Nasalization" pitchFamily="34" charset="0"/>
              </a:rPr>
              <a:t>To promote healing of tissue, i.e. reduce pain, swelling and stiffness</a:t>
            </a:r>
            <a:endParaRPr lang="en-US" altLang="en-US" sz="2800" smtClean="0">
              <a:solidFill>
                <a:schemeClr val="tx1"/>
              </a:solidFill>
              <a:latin typeface="Nasalization" pitchFamily="34" charset="0"/>
            </a:endParaRPr>
          </a:p>
          <a:p>
            <a:pPr marL="457200" indent="-457200" algn="l">
              <a:buFontTx/>
              <a:buChar char="•"/>
            </a:pPr>
            <a:endParaRPr lang="en-US" altLang="en-US" sz="2800" smtClean="0">
              <a:solidFill>
                <a:schemeClr val="tx1"/>
              </a:solidFill>
              <a:latin typeface="Nasalization" pitchFamily="34" charset="0"/>
            </a:endParaRPr>
          </a:p>
          <a:p>
            <a:pPr marL="457200" indent="-457200" algn="l">
              <a:buFontTx/>
              <a:buChar char="•"/>
            </a:pPr>
            <a:r>
              <a:rPr lang="en-US" altLang="en-US" sz="2800" smtClean="0">
                <a:solidFill>
                  <a:schemeClr val="tx1"/>
                </a:solidFill>
                <a:latin typeface="Nasalization" pitchFamily="34" charset="0"/>
              </a:rPr>
              <a:t> </a:t>
            </a:r>
            <a:r>
              <a:rPr lang="en-GB" altLang="en-US" sz="2800" smtClean="0">
                <a:solidFill>
                  <a:schemeClr val="tx1"/>
                </a:solidFill>
                <a:latin typeface="Nasalization" pitchFamily="34" charset="0"/>
              </a:rPr>
              <a:t>To gradually mobilise and stretch the affected tissues</a:t>
            </a:r>
            <a:endParaRPr lang="en-US" altLang="en-US" sz="2800" smtClean="0">
              <a:solidFill>
                <a:schemeClr val="tx1"/>
              </a:solidFill>
              <a:latin typeface="Nasalization" pitchFamily="34" charset="0"/>
            </a:endParaRPr>
          </a:p>
          <a:p>
            <a:pPr marL="457200" indent="-457200" algn="l">
              <a:buFontTx/>
              <a:buChar char="•"/>
            </a:pPr>
            <a:endParaRPr lang="en-US" altLang="en-US" sz="2800" smtClean="0">
              <a:solidFill>
                <a:schemeClr val="tx1"/>
              </a:solidFill>
              <a:latin typeface="Nasalization" pitchFamily="34" charset="0"/>
            </a:endParaRPr>
          </a:p>
          <a:p>
            <a:pPr marL="457200" indent="-457200" algn="l">
              <a:buFontTx/>
              <a:buChar char="•"/>
            </a:pPr>
            <a:r>
              <a:rPr lang="en-GB" altLang="en-US" sz="2800" smtClean="0">
                <a:solidFill>
                  <a:schemeClr val="tx1"/>
                </a:solidFill>
                <a:latin typeface="Nasalization" pitchFamily="34" charset="0"/>
              </a:rPr>
              <a:t>To support the rehabilitation of injuries at the various stages</a:t>
            </a:r>
            <a:r>
              <a:rPr lang="en-US" altLang="en-US" sz="2800" smtClean="0">
                <a:solidFill>
                  <a:schemeClr val="tx1"/>
                </a:solidFill>
                <a:latin typeface="Nasalization" pitchFamily="34" charset="0"/>
              </a:rPr>
              <a:t> and </a:t>
            </a:r>
            <a:r>
              <a:rPr lang="en-GB" altLang="en-US" sz="2800" smtClean="0">
                <a:solidFill>
                  <a:schemeClr val="tx1"/>
                </a:solidFill>
                <a:latin typeface="Nasalization" pitchFamily="34" charset="0"/>
              </a:rPr>
              <a:t>return the body to normal function</a:t>
            </a:r>
            <a:endParaRPr lang="en-US" altLang="en-US" sz="2800" smtClean="0">
              <a:solidFill>
                <a:schemeClr val="tx1"/>
              </a:solidFill>
              <a:latin typeface="Nasalization" pitchFamily="34" charset="0"/>
            </a:endParaRPr>
          </a:p>
          <a:p>
            <a:pPr marL="457200" indent="-457200" algn="l">
              <a:buFontTx/>
              <a:buChar char="•"/>
            </a:pPr>
            <a:endParaRPr lang="en-US" altLang="en-US" smtClean="0">
              <a:solidFill>
                <a:schemeClr val="tx1"/>
              </a:solidFill>
              <a:latin typeface="Nasalization" pitchFamily="34" charset="0"/>
            </a:endParaRPr>
          </a:p>
          <a:p>
            <a:pPr marL="457200" indent="-457200" algn="l"/>
            <a:endParaRPr lang="en-US" altLang="en-US" smtClean="0">
              <a:solidFill>
                <a:schemeClr val="tx1"/>
              </a:solidFill>
              <a:latin typeface="Nasalization" pitchFamily="34" charset="0"/>
            </a:endParaRPr>
          </a:p>
          <a:p>
            <a:pPr marL="457200" indent="-457200" algn="l">
              <a:buFontTx/>
              <a:buChar char="•"/>
            </a:pPr>
            <a:endParaRPr lang="en-GB" altLang="en-US" smtClean="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anim calcmode="lin" valueType="num">
                                      <p:cBhvr>
                                        <p:cTn id="8" dur="2000" fill="hold"/>
                                        <p:tgtEl>
                                          <p:spTgt spid="205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05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nodeType="clickEffect">
                                  <p:stCondLst>
                                    <p:cond delay="0"/>
                                  </p:stCondLst>
                                  <p:childTnLst>
                                    <p:set>
                                      <p:cBhvr>
                                        <p:cTn id="13" dur="1" fill="hold">
                                          <p:stCondLst>
                                            <p:cond delay="0"/>
                                          </p:stCondLst>
                                        </p:cTn>
                                        <p:tgtEl>
                                          <p:spTgt spid="2051">
                                            <p:txEl>
                                              <p:pRg st="2" end="2"/>
                                            </p:txEl>
                                          </p:spTgt>
                                        </p:tgtEl>
                                        <p:attrNameLst>
                                          <p:attrName>style.visibility</p:attrName>
                                        </p:attrNameLst>
                                      </p:cBhvr>
                                      <p:to>
                                        <p:strVal val="visible"/>
                                      </p:to>
                                    </p:set>
                                    <p:animEffect transition="in" filter="fade">
                                      <p:cBhvr>
                                        <p:cTn id="14" dur="2000"/>
                                        <p:tgtEl>
                                          <p:spTgt spid="2051">
                                            <p:txEl>
                                              <p:pRg st="2" end="2"/>
                                            </p:txEl>
                                          </p:spTgt>
                                        </p:tgtEl>
                                      </p:cBhvr>
                                    </p:animEffect>
                                    <p:anim calcmode="lin" valueType="num">
                                      <p:cBhvr>
                                        <p:cTn id="15" dur="2000" fill="hold"/>
                                        <p:tgtEl>
                                          <p:spTgt spid="2051">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051">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5" presetClass="entr" presetSubtype="0" fill="hold" nodeType="clickEffect">
                                  <p:stCondLst>
                                    <p:cond delay="0"/>
                                  </p:stCondLst>
                                  <p:childTnLst>
                                    <p:set>
                                      <p:cBhvr>
                                        <p:cTn id="20" dur="1" fill="hold">
                                          <p:stCondLst>
                                            <p:cond delay="0"/>
                                          </p:stCondLst>
                                        </p:cTn>
                                        <p:tgtEl>
                                          <p:spTgt spid="2051">
                                            <p:txEl>
                                              <p:pRg st="4" end="4"/>
                                            </p:txEl>
                                          </p:spTgt>
                                        </p:tgtEl>
                                        <p:attrNameLst>
                                          <p:attrName>style.visibility</p:attrName>
                                        </p:attrNameLst>
                                      </p:cBhvr>
                                      <p:to>
                                        <p:strVal val="visible"/>
                                      </p:to>
                                    </p:set>
                                    <p:animEffect transition="in" filter="fade">
                                      <p:cBhvr>
                                        <p:cTn id="21" dur="2000"/>
                                        <p:tgtEl>
                                          <p:spTgt spid="2051">
                                            <p:txEl>
                                              <p:pRg st="4" end="4"/>
                                            </p:txEl>
                                          </p:spTgt>
                                        </p:tgtEl>
                                      </p:cBhvr>
                                    </p:animEffect>
                                    <p:anim calcmode="lin" valueType="num">
                                      <p:cBhvr>
                                        <p:cTn id="22" dur="2000" fill="hold"/>
                                        <p:tgtEl>
                                          <p:spTgt spid="2051">
                                            <p:txEl>
                                              <p:pRg st="4" end="4"/>
                                            </p:txEl>
                                          </p:spTgt>
                                        </p:tgtEl>
                                        <p:attrNameLst>
                                          <p:attrName>ppt_w</p:attrName>
                                        </p:attrNameLst>
                                      </p:cBhvr>
                                      <p:tavLst>
                                        <p:tav tm="0" fmla="#ppt_w*sin(2.5*pi*$)">
                                          <p:val>
                                            <p:fltVal val="0"/>
                                          </p:val>
                                        </p:tav>
                                        <p:tav tm="100000">
                                          <p:val>
                                            <p:fltVal val="1"/>
                                          </p:val>
                                        </p:tav>
                                      </p:tavLst>
                                    </p:anim>
                                    <p:anim calcmode="lin" valueType="num">
                                      <p:cBhvr>
                                        <p:cTn id="23" dur="2000" fill="hold"/>
                                        <p:tgtEl>
                                          <p:spTgt spid="2051">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5" presetClass="entr" presetSubtype="0" fill="hold" nodeType="clickEffect">
                                  <p:stCondLst>
                                    <p:cond delay="0"/>
                                  </p:stCondLst>
                                  <p:childTnLst>
                                    <p:set>
                                      <p:cBhvr>
                                        <p:cTn id="27" dur="1" fill="hold">
                                          <p:stCondLst>
                                            <p:cond delay="0"/>
                                          </p:stCondLst>
                                        </p:cTn>
                                        <p:tgtEl>
                                          <p:spTgt spid="2051">
                                            <p:txEl>
                                              <p:pRg st="6" end="6"/>
                                            </p:txEl>
                                          </p:spTgt>
                                        </p:tgtEl>
                                        <p:attrNameLst>
                                          <p:attrName>style.visibility</p:attrName>
                                        </p:attrNameLst>
                                      </p:cBhvr>
                                      <p:to>
                                        <p:strVal val="visible"/>
                                      </p:to>
                                    </p:set>
                                    <p:animEffect transition="in" filter="fade">
                                      <p:cBhvr>
                                        <p:cTn id="28" dur="2000"/>
                                        <p:tgtEl>
                                          <p:spTgt spid="2051">
                                            <p:txEl>
                                              <p:pRg st="6" end="6"/>
                                            </p:txEl>
                                          </p:spTgt>
                                        </p:tgtEl>
                                      </p:cBhvr>
                                    </p:animEffect>
                                    <p:anim calcmode="lin" valueType="num">
                                      <p:cBhvr>
                                        <p:cTn id="29" dur="2000" fill="hold"/>
                                        <p:tgtEl>
                                          <p:spTgt spid="2051">
                                            <p:txEl>
                                              <p:pRg st="6" end="6"/>
                                            </p:txEl>
                                          </p:spTgt>
                                        </p:tgtEl>
                                        <p:attrNameLst>
                                          <p:attrName>ppt_w</p:attrName>
                                        </p:attrNameLst>
                                      </p:cBhvr>
                                      <p:tavLst>
                                        <p:tav tm="0" fmla="#ppt_w*sin(2.5*pi*$)">
                                          <p:val>
                                            <p:fltVal val="0"/>
                                          </p:val>
                                        </p:tav>
                                        <p:tav tm="100000">
                                          <p:val>
                                            <p:fltVal val="1"/>
                                          </p:val>
                                        </p:tav>
                                      </p:tavLst>
                                    </p:anim>
                                    <p:anim calcmode="lin" valueType="num">
                                      <p:cBhvr>
                                        <p:cTn id="30" dur="2000" fill="hold"/>
                                        <p:tgtEl>
                                          <p:spTgt spid="2051">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155</TotalTime>
  <Words>674</Words>
  <Application>Microsoft Office PowerPoint</Application>
  <PresentationFormat>On-screen Show (4:3)</PresentationFormat>
  <Paragraphs>96</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Nasalization</vt:lpstr>
      <vt:lpstr>Ion</vt:lpstr>
      <vt:lpstr>Lesson objectives</vt:lpstr>
      <vt:lpstr>What is sports massage?</vt:lpstr>
      <vt:lpstr>What is sports massage?</vt:lpstr>
      <vt:lpstr>Sports massage techniques</vt:lpstr>
      <vt:lpstr>Forms of sports massage</vt:lpstr>
      <vt:lpstr>Pre-event sports massage</vt:lpstr>
      <vt:lpstr>Aims of pre-event sports massage</vt:lpstr>
      <vt:lpstr>Post-event sports massage</vt:lpstr>
      <vt:lpstr>Aims of post-event sports massage</vt:lpstr>
      <vt:lpstr>Inter-event sports massage</vt:lpstr>
      <vt:lpstr>Aims of inter-event sports massage</vt:lpstr>
      <vt:lpstr>Maintenance/Preventative sports massage</vt:lpstr>
      <vt:lpstr>Aims of maintenance/ preventative sports massage</vt:lpstr>
      <vt:lpstr>Aims of maintenance/ preventative sports massage</vt:lpstr>
      <vt:lpstr>Treatment sports massage</vt:lpstr>
      <vt:lpstr>Aims of treatment sports massage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willmat</dc:creator>
  <cp:lastModifiedBy>Kerry Nicholas</cp:lastModifiedBy>
  <cp:revision>20</cp:revision>
  <dcterms:created xsi:type="dcterms:W3CDTF">2013-06-10T13:23:18Z</dcterms:created>
  <dcterms:modified xsi:type="dcterms:W3CDTF">2021-10-29T17:08:53Z</dcterms:modified>
</cp:coreProperties>
</file>