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5"/>
  </p:notesMasterIdLst>
  <p:sldIdLst>
    <p:sldId id="256" r:id="rId5"/>
    <p:sldId id="262" r:id="rId6"/>
    <p:sldId id="257" r:id="rId7"/>
    <p:sldId id="266" r:id="rId8"/>
    <p:sldId id="260" r:id="rId9"/>
    <p:sldId id="265" r:id="rId10"/>
    <p:sldId id="261" r:id="rId11"/>
    <p:sldId id="258" r:id="rId12"/>
    <p:sldId id="259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74B40A-760E-401E-AB18-BF2C9DC91509}" v="3" dt="2022-04-14T12:27:32.5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4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eem Ahmed (1810765)" userId="97e0e3e8-ee15-4315-a9ea-010ff5359e68" providerId="ADAL" clId="{4F74B40A-760E-401E-AB18-BF2C9DC91509}"/>
    <pc:docChg chg="undo custSel addSld delSld modSld sldOrd">
      <pc:chgData name="Naeem Ahmed (1810765)" userId="97e0e3e8-ee15-4315-a9ea-010ff5359e68" providerId="ADAL" clId="{4F74B40A-760E-401E-AB18-BF2C9DC91509}" dt="2022-04-14T12:32:11.918" v="406" actId="20577"/>
      <pc:docMkLst>
        <pc:docMk/>
      </pc:docMkLst>
      <pc:sldChg chg="modSp mod">
        <pc:chgData name="Naeem Ahmed (1810765)" userId="97e0e3e8-ee15-4315-a9ea-010ff5359e68" providerId="ADAL" clId="{4F74B40A-760E-401E-AB18-BF2C9DC91509}" dt="2022-04-14T12:32:11.918" v="406" actId="20577"/>
        <pc:sldMkLst>
          <pc:docMk/>
          <pc:sldMk cId="3913744503" sldId="257"/>
        </pc:sldMkLst>
        <pc:spChg chg="mod">
          <ac:chgData name="Naeem Ahmed (1810765)" userId="97e0e3e8-ee15-4315-a9ea-010ff5359e68" providerId="ADAL" clId="{4F74B40A-760E-401E-AB18-BF2C9DC91509}" dt="2022-04-14T12:25:49.979" v="337" actId="14100"/>
          <ac:spMkLst>
            <pc:docMk/>
            <pc:sldMk cId="3913744503" sldId="257"/>
            <ac:spMk id="2" creationId="{C295BC49-E418-4CB8-B65E-11348AB1FEF5}"/>
          </ac:spMkLst>
        </pc:spChg>
        <pc:spChg chg="mod">
          <ac:chgData name="Naeem Ahmed (1810765)" userId="97e0e3e8-ee15-4315-a9ea-010ff5359e68" providerId="ADAL" clId="{4F74B40A-760E-401E-AB18-BF2C9DC91509}" dt="2022-04-14T12:32:11.918" v="406" actId="20577"/>
          <ac:spMkLst>
            <pc:docMk/>
            <pc:sldMk cId="3913744503" sldId="257"/>
            <ac:spMk id="3" creationId="{69F97DEB-772A-436D-BDC1-11AE2ECBF4E6}"/>
          </ac:spMkLst>
        </pc:spChg>
      </pc:sldChg>
      <pc:sldChg chg="modSp mod">
        <pc:chgData name="Naeem Ahmed (1810765)" userId="97e0e3e8-ee15-4315-a9ea-010ff5359e68" providerId="ADAL" clId="{4F74B40A-760E-401E-AB18-BF2C9DC91509}" dt="2022-04-14T12:23:25.083" v="304" actId="20577"/>
        <pc:sldMkLst>
          <pc:docMk/>
          <pc:sldMk cId="3131460775" sldId="258"/>
        </pc:sldMkLst>
        <pc:spChg chg="mod">
          <ac:chgData name="Naeem Ahmed (1810765)" userId="97e0e3e8-ee15-4315-a9ea-010ff5359e68" providerId="ADAL" clId="{4F74B40A-760E-401E-AB18-BF2C9DC91509}" dt="2022-04-14T12:23:25.083" v="304" actId="20577"/>
          <ac:spMkLst>
            <pc:docMk/>
            <pc:sldMk cId="3131460775" sldId="258"/>
            <ac:spMk id="3" creationId="{30D5AB6D-4EB0-425C-8A22-945AD8FA3843}"/>
          </ac:spMkLst>
        </pc:spChg>
      </pc:sldChg>
      <pc:sldChg chg="modSp mod ord">
        <pc:chgData name="Naeem Ahmed (1810765)" userId="97e0e3e8-ee15-4315-a9ea-010ff5359e68" providerId="ADAL" clId="{4F74B40A-760E-401E-AB18-BF2C9DC91509}" dt="2022-04-12T18:01:00.372" v="140" actId="20577"/>
        <pc:sldMkLst>
          <pc:docMk/>
          <pc:sldMk cId="1346317125" sldId="259"/>
        </pc:sldMkLst>
        <pc:graphicFrameChg chg="modGraphic">
          <ac:chgData name="Naeem Ahmed (1810765)" userId="97e0e3e8-ee15-4315-a9ea-010ff5359e68" providerId="ADAL" clId="{4F74B40A-760E-401E-AB18-BF2C9DC91509}" dt="2022-04-12T18:01:00.372" v="140" actId="20577"/>
          <ac:graphicFrameMkLst>
            <pc:docMk/>
            <pc:sldMk cId="1346317125" sldId="259"/>
            <ac:graphicFrameMk id="4" creationId="{1ED6E50A-D728-4F13-9E4A-F10A1B721AD0}"/>
          </ac:graphicFrameMkLst>
        </pc:graphicFrameChg>
      </pc:sldChg>
      <pc:sldChg chg="ord">
        <pc:chgData name="Naeem Ahmed (1810765)" userId="97e0e3e8-ee15-4315-a9ea-010ff5359e68" providerId="ADAL" clId="{4F74B40A-760E-401E-AB18-BF2C9DC91509}" dt="2022-04-14T12:29:48.038" v="386"/>
        <pc:sldMkLst>
          <pc:docMk/>
          <pc:sldMk cId="2616335047" sldId="260"/>
        </pc:sldMkLst>
      </pc:sldChg>
      <pc:sldChg chg="modSp mod">
        <pc:chgData name="Naeem Ahmed (1810765)" userId="97e0e3e8-ee15-4315-a9ea-010ff5359e68" providerId="ADAL" clId="{4F74B40A-760E-401E-AB18-BF2C9DC91509}" dt="2022-04-14T12:24:15.891" v="329" actId="20577"/>
        <pc:sldMkLst>
          <pc:docMk/>
          <pc:sldMk cId="3824237177" sldId="262"/>
        </pc:sldMkLst>
        <pc:spChg chg="mod">
          <ac:chgData name="Naeem Ahmed (1810765)" userId="97e0e3e8-ee15-4315-a9ea-010ff5359e68" providerId="ADAL" clId="{4F74B40A-760E-401E-AB18-BF2C9DC91509}" dt="2022-04-14T12:24:15.891" v="329" actId="20577"/>
          <ac:spMkLst>
            <pc:docMk/>
            <pc:sldMk cId="3824237177" sldId="262"/>
            <ac:spMk id="3" creationId="{82EBAE3D-80AB-4ACD-B854-682BB8E3760E}"/>
          </ac:spMkLst>
        </pc:spChg>
      </pc:sldChg>
      <pc:sldChg chg="addSp delSp modSp del mod">
        <pc:chgData name="Naeem Ahmed (1810765)" userId="97e0e3e8-ee15-4315-a9ea-010ff5359e68" providerId="ADAL" clId="{4F74B40A-760E-401E-AB18-BF2C9DC91509}" dt="2022-04-12T18:00:01.137" v="125" actId="2696"/>
        <pc:sldMkLst>
          <pc:docMk/>
          <pc:sldMk cId="3196291367" sldId="263"/>
        </pc:sldMkLst>
        <pc:spChg chg="mod">
          <ac:chgData name="Naeem Ahmed (1810765)" userId="97e0e3e8-ee15-4315-a9ea-010ff5359e68" providerId="ADAL" clId="{4F74B40A-760E-401E-AB18-BF2C9DC91509}" dt="2022-03-31T12:17:01.760" v="113" actId="20577"/>
          <ac:spMkLst>
            <pc:docMk/>
            <pc:sldMk cId="3196291367" sldId="263"/>
            <ac:spMk id="2" creationId="{C0D6CEF2-42F0-45D6-9FC2-6F705CC753B5}"/>
          </ac:spMkLst>
        </pc:spChg>
        <pc:spChg chg="mod">
          <ac:chgData name="Naeem Ahmed (1810765)" userId="97e0e3e8-ee15-4315-a9ea-010ff5359e68" providerId="ADAL" clId="{4F74B40A-760E-401E-AB18-BF2C9DC91509}" dt="2022-03-31T12:16:57.735" v="96" actId="5793"/>
          <ac:spMkLst>
            <pc:docMk/>
            <pc:sldMk cId="3196291367" sldId="263"/>
            <ac:spMk id="3" creationId="{4D5C5785-6828-4315-8BD5-671CC5FDE4C8}"/>
          </ac:spMkLst>
        </pc:spChg>
        <pc:spChg chg="add del mod">
          <ac:chgData name="Naeem Ahmed (1810765)" userId="97e0e3e8-ee15-4315-a9ea-010ff5359e68" providerId="ADAL" clId="{4F74B40A-760E-401E-AB18-BF2C9DC91509}" dt="2022-03-31T12:16:15.534" v="0"/>
          <ac:spMkLst>
            <pc:docMk/>
            <pc:sldMk cId="3196291367" sldId="263"/>
            <ac:spMk id="4" creationId="{BA7B4AA2-3DA0-4B23-B2E7-4FE679E5F48B}"/>
          </ac:spMkLst>
        </pc:spChg>
        <pc:spChg chg="add del mod">
          <ac:chgData name="Naeem Ahmed (1810765)" userId="97e0e3e8-ee15-4315-a9ea-010ff5359e68" providerId="ADAL" clId="{4F74B40A-760E-401E-AB18-BF2C9DC91509}" dt="2022-03-31T12:16:15.534" v="0"/>
          <ac:spMkLst>
            <pc:docMk/>
            <pc:sldMk cId="3196291367" sldId="263"/>
            <ac:spMk id="5" creationId="{A51D6895-DB20-42A8-91A5-FCE8EF486825}"/>
          </ac:spMkLst>
        </pc:spChg>
      </pc:sldChg>
      <pc:sldChg chg="ord">
        <pc:chgData name="Naeem Ahmed (1810765)" userId="97e0e3e8-ee15-4315-a9ea-010ff5359e68" providerId="ADAL" clId="{4F74B40A-760E-401E-AB18-BF2C9DC91509}" dt="2022-03-31T12:17:18.932" v="115"/>
        <pc:sldMkLst>
          <pc:docMk/>
          <pc:sldMk cId="255438886" sldId="264"/>
        </pc:sldMkLst>
      </pc:sldChg>
      <pc:sldChg chg="ord">
        <pc:chgData name="Naeem Ahmed (1810765)" userId="97e0e3e8-ee15-4315-a9ea-010ff5359e68" providerId="ADAL" clId="{4F74B40A-760E-401E-AB18-BF2C9DC91509}" dt="2022-04-14T12:29:36.751" v="384"/>
        <pc:sldMkLst>
          <pc:docMk/>
          <pc:sldMk cId="2615298366" sldId="265"/>
        </pc:sldMkLst>
      </pc:sldChg>
      <pc:sldChg chg="addSp delSp modSp new mod">
        <pc:chgData name="Naeem Ahmed (1810765)" userId="97e0e3e8-ee15-4315-a9ea-010ff5359e68" providerId="ADAL" clId="{4F74B40A-760E-401E-AB18-BF2C9DC91509}" dt="2022-04-14T12:29:12.135" v="382" actId="5793"/>
        <pc:sldMkLst>
          <pc:docMk/>
          <pc:sldMk cId="1666867660" sldId="266"/>
        </pc:sldMkLst>
        <pc:spChg chg="mod">
          <ac:chgData name="Naeem Ahmed (1810765)" userId="97e0e3e8-ee15-4315-a9ea-010ff5359e68" providerId="ADAL" clId="{4F74B40A-760E-401E-AB18-BF2C9DC91509}" dt="2022-04-14T12:29:12.135" v="382" actId="5793"/>
          <ac:spMkLst>
            <pc:docMk/>
            <pc:sldMk cId="1666867660" sldId="266"/>
            <ac:spMk id="2" creationId="{A9E4A4C9-DB85-4B60-85FD-4FBC995B791A}"/>
          </ac:spMkLst>
        </pc:spChg>
        <pc:spChg chg="del">
          <ac:chgData name="Naeem Ahmed (1810765)" userId="97e0e3e8-ee15-4315-a9ea-010ff5359e68" providerId="ADAL" clId="{4F74B40A-760E-401E-AB18-BF2C9DC91509}" dt="2022-04-14T12:27:32.595" v="341"/>
          <ac:spMkLst>
            <pc:docMk/>
            <pc:sldMk cId="1666867660" sldId="266"/>
            <ac:spMk id="3" creationId="{0F79E8DC-3558-4AC5-8B99-A393E95D7B56}"/>
          </ac:spMkLst>
        </pc:spChg>
        <pc:spChg chg="add">
          <ac:chgData name="Naeem Ahmed (1810765)" userId="97e0e3e8-ee15-4315-a9ea-010ff5359e68" providerId="ADAL" clId="{4F74B40A-760E-401E-AB18-BF2C9DC91509}" dt="2022-04-14T12:27:32.595" v="341"/>
          <ac:spMkLst>
            <pc:docMk/>
            <pc:sldMk cId="1666867660" sldId="266"/>
            <ac:spMk id="5" creationId="{80F94F72-86F2-4886-ADAC-812B0FA2DCB2}"/>
          </ac:spMkLst>
        </pc:spChg>
        <pc:graphicFrameChg chg="add mod modGraphic">
          <ac:chgData name="Naeem Ahmed (1810765)" userId="97e0e3e8-ee15-4315-a9ea-010ff5359e68" providerId="ADAL" clId="{4F74B40A-760E-401E-AB18-BF2C9DC91509}" dt="2022-04-14T12:28:30.641" v="352" actId="14734"/>
          <ac:graphicFrameMkLst>
            <pc:docMk/>
            <pc:sldMk cId="1666867660" sldId="266"/>
            <ac:graphicFrameMk id="4" creationId="{444F362E-E98D-4CF7-9C41-3AE2FA4DC29C}"/>
          </ac:graphicFrameMkLst>
        </pc:graphicFrameChg>
      </pc:sldChg>
    </pc:docChg>
  </pc:docChgLst>
  <pc:docChgLst>
    <pc:chgData name="Naeem Ahmed" userId="97e0e3e8-ee15-4315-a9ea-010ff5359e68" providerId="ADAL" clId="{B862BE7D-F56A-1840-AA7F-B4C76EA75125}"/>
    <pc:docChg chg="modSld">
      <pc:chgData name="Naeem Ahmed" userId="97e0e3e8-ee15-4315-a9ea-010ff5359e68" providerId="ADAL" clId="{B862BE7D-F56A-1840-AA7F-B4C76EA75125}" dt="2022-04-12T04:31:47.931" v="10" actId="20577"/>
      <pc:docMkLst>
        <pc:docMk/>
      </pc:docMkLst>
      <pc:sldChg chg="modSp">
        <pc:chgData name="Naeem Ahmed" userId="97e0e3e8-ee15-4315-a9ea-010ff5359e68" providerId="ADAL" clId="{B862BE7D-F56A-1840-AA7F-B4C76EA75125}" dt="2022-04-12T04:31:47.931" v="10" actId="20577"/>
        <pc:sldMkLst>
          <pc:docMk/>
          <pc:sldMk cId="3913744503" sldId="257"/>
        </pc:sldMkLst>
        <pc:spChg chg="mod">
          <ac:chgData name="Naeem Ahmed" userId="97e0e3e8-ee15-4315-a9ea-010ff5359e68" providerId="ADAL" clId="{B862BE7D-F56A-1840-AA7F-B4C76EA75125}" dt="2022-04-12T04:31:47.931" v="10" actId="20577"/>
          <ac:spMkLst>
            <pc:docMk/>
            <pc:sldMk cId="3913744503" sldId="257"/>
            <ac:spMk id="3" creationId="{69F97DEB-772A-436D-BDC1-11AE2ECBF4E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F8D50-75A0-43CD-BEEC-2F7BDAB9C89D}" type="datetimeFigureOut">
              <a:rPr lang="en-GB" smtClean="0"/>
              <a:t>14/04/2022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5B92C-B504-408B-82F4-7FBDA711B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87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Citation Association of Project Management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5B92C-B504-408B-82F4-7FBDA711B1E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7329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5B92C-B504-408B-82F4-7FBDA711B1E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36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deak.com/2010/01/what-is-a-milestone-ch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47657-1205-424C-ADC7-E65AE7A776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3491" y="-673329"/>
            <a:ext cx="9850379" cy="3017518"/>
          </a:xfrm>
        </p:spPr>
        <p:txBody>
          <a:bodyPr/>
          <a:lstStyle/>
          <a:p>
            <a:r>
              <a:rPr lang="en-GB" dirty="0"/>
              <a:t>Project management plan for a nursery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AD657-1DDE-4BF1-B3F6-42D291866B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3067397"/>
            <a:ext cx="8915399" cy="2836266"/>
          </a:xfrm>
        </p:spPr>
        <p:txBody>
          <a:bodyPr>
            <a:normAutofit fontScale="40000" lnSpcReduction="20000"/>
          </a:bodyPr>
          <a:lstStyle/>
          <a:p>
            <a:r>
              <a:rPr lang="en-GB" sz="5600" dirty="0"/>
              <a:t>Student name: Naeem Ahmed</a:t>
            </a:r>
          </a:p>
          <a:p>
            <a:r>
              <a:rPr lang="en-GB" sz="5600" dirty="0"/>
              <a:t>Student ID: 1810765</a:t>
            </a:r>
          </a:p>
          <a:p>
            <a:r>
              <a:rPr lang="en-GB" sz="5600" dirty="0"/>
              <a:t>Programme: BA (Hons) leadership and management skills for the work place</a:t>
            </a:r>
          </a:p>
          <a:p>
            <a:r>
              <a:rPr lang="en-GB" sz="5600" dirty="0"/>
              <a:t>Model: Managing projects in the work place.</a:t>
            </a:r>
          </a:p>
          <a:p>
            <a:r>
              <a:rPr lang="en-GB" sz="5600" dirty="0"/>
              <a:t>Model number: BMSW5104</a:t>
            </a:r>
          </a:p>
          <a:p>
            <a:r>
              <a:rPr lang="en-GB" sz="5600" dirty="0"/>
              <a:t>Lecturer: </a:t>
            </a:r>
            <a:r>
              <a:rPr lang="en-GB" sz="5600" dirty="0" err="1"/>
              <a:t>Daminabo</a:t>
            </a:r>
            <a:r>
              <a:rPr lang="en-GB" sz="5600" dirty="0"/>
              <a:t> </a:t>
            </a:r>
            <a:r>
              <a:rPr lang="en-GB" sz="5600" dirty="0" err="1"/>
              <a:t>Pakubo</a:t>
            </a:r>
            <a:endParaRPr lang="en-GB" sz="5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55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7C3CD-8B9C-4F6C-B32E-417532899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scope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BAE3D-80AB-4ACD-B854-682BB8E376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entury Gothic" panose="020B0502020202020204" pitchFamily="34" charset="0"/>
                <a:ea typeface="DengXian" panose="02010600030101010101" pitchFamily="2" charset="-122"/>
              </a:rPr>
              <a:t>The purpose of this project plan is to set up a nursery to provide childcare services. It has been identified there is an increased demand for this service due changes in government guidelines around working from home.</a:t>
            </a:r>
            <a:endParaRPr lang="en-GB" dirty="0"/>
          </a:p>
          <a:p>
            <a:r>
              <a:rPr lang="en-GB" dirty="0"/>
              <a:t>The nursery will aim to provide a quality service for its customers. </a:t>
            </a:r>
          </a:p>
          <a:p>
            <a:r>
              <a:rPr lang="en-GB" dirty="0"/>
              <a:t>The project budget is £100,000 and will have a 6 months time frame to be completed by.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</a:p>
          <a:p>
            <a:r>
              <a:rPr lang="en-GB" dirty="0">
                <a:latin typeface="Century Gothic" panose="020B0502020202020204" pitchFamily="34" charset="0"/>
                <a:ea typeface="DengXian" panose="02010600030101010101" pitchFamily="2" charset="-122"/>
              </a:rPr>
              <a:t>A suitable location and a building will be required for the project.</a:t>
            </a:r>
          </a:p>
          <a:p>
            <a:pPr marL="0" indent="0">
              <a:buNone/>
            </a:pPr>
            <a:endParaRPr lang="en-GB" dirty="0">
              <a:latin typeface="Century Gothic" panose="020B0502020202020204" pitchFamily="34" charset="0"/>
              <a:ea typeface="DengXian" panose="02010600030101010101" pitchFamily="2" charset="-122"/>
            </a:endParaRPr>
          </a:p>
          <a:p>
            <a:endParaRPr lang="en-GB" dirty="0">
              <a:latin typeface="Century Gothic" panose="020B0502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237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5BC49-E418-4CB8-B65E-11348AB1F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624110"/>
            <a:ext cx="8915400" cy="1246254"/>
          </a:xfrm>
        </p:spPr>
        <p:txBody>
          <a:bodyPr>
            <a:normAutofit fontScale="90000"/>
          </a:bodyPr>
          <a:lstStyle/>
          <a:p>
            <a:r>
              <a:rPr lang="en-GB" dirty="0"/>
              <a:t>Stakeholders Analysis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97DEB-772A-436D-BDC1-11AE2ECBF4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are the stakeholders ? (Citation Association of Project Management)</a:t>
            </a:r>
          </a:p>
          <a:p>
            <a:r>
              <a:rPr lang="en-GB" dirty="0"/>
              <a:t>The stakeholders that will be involved in the project are:</a:t>
            </a:r>
          </a:p>
          <a:p>
            <a:r>
              <a:rPr lang="en-GB" dirty="0"/>
              <a:t>Parents/guardians</a:t>
            </a:r>
          </a:p>
          <a:p>
            <a:r>
              <a:rPr lang="en-GB" dirty="0"/>
              <a:t>Health and safety executives</a:t>
            </a:r>
          </a:p>
          <a:p>
            <a:r>
              <a:rPr lang="en-GB" dirty="0"/>
              <a:t>Teachers</a:t>
            </a:r>
          </a:p>
          <a:p>
            <a:r>
              <a:rPr lang="en-GB" dirty="0"/>
              <a:t>OFSTED</a:t>
            </a:r>
          </a:p>
          <a:p>
            <a:r>
              <a:rPr lang="en-GB" dirty="0"/>
              <a:t>Social service providers </a:t>
            </a:r>
          </a:p>
          <a:p>
            <a:r>
              <a:rPr lang="en-GB"/>
              <a:t>Local Council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44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4A4C9-DB85-4B60-85FD-4FBC995B7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Stakeholders Priorities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44F362E-E98D-4CF7-9C41-3AE2FA4DC2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5872307"/>
              </p:ext>
            </p:extLst>
          </p:nvPr>
        </p:nvGraphicFramePr>
        <p:xfrm>
          <a:off x="2585258" y="1712422"/>
          <a:ext cx="8412480" cy="51303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15090">
                  <a:extLst>
                    <a:ext uri="{9D8B030D-6E8A-4147-A177-3AD203B41FA5}">
                      <a16:colId xmlns:a16="http://schemas.microsoft.com/office/drawing/2014/main" val="408177809"/>
                    </a:ext>
                  </a:extLst>
                </a:gridCol>
                <a:gridCol w="1266067">
                  <a:extLst>
                    <a:ext uri="{9D8B030D-6E8A-4147-A177-3AD203B41FA5}">
                      <a16:colId xmlns:a16="http://schemas.microsoft.com/office/drawing/2014/main" val="1485545030"/>
                    </a:ext>
                  </a:extLst>
                </a:gridCol>
                <a:gridCol w="1202440">
                  <a:extLst>
                    <a:ext uri="{9D8B030D-6E8A-4147-A177-3AD203B41FA5}">
                      <a16:colId xmlns:a16="http://schemas.microsoft.com/office/drawing/2014/main" val="1350818298"/>
                    </a:ext>
                  </a:extLst>
                </a:gridCol>
                <a:gridCol w="3728883">
                  <a:extLst>
                    <a:ext uri="{9D8B030D-6E8A-4147-A177-3AD203B41FA5}">
                      <a16:colId xmlns:a16="http://schemas.microsoft.com/office/drawing/2014/main" val="1317177612"/>
                    </a:ext>
                  </a:extLst>
                </a:gridCol>
              </a:tblGrid>
              <a:tr h="5771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Priority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Stakeholders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Stakeholders Perspective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Action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extLst>
                  <a:ext uri="{0D108BD9-81ED-4DB2-BD59-A6C34878D82A}">
                    <a16:rowId xmlns:a16="http://schemas.microsoft.com/office/drawing/2014/main" val="3877459115"/>
                  </a:ext>
                </a:extLst>
              </a:tr>
              <a:tr h="1588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High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Regulator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extLst>
                  <a:ext uri="{0D108BD9-81ED-4DB2-BD59-A6C34878D82A}">
                    <a16:rowId xmlns:a16="http://schemas.microsoft.com/office/drawing/2014/main" val="3123680675"/>
                  </a:ext>
                </a:extLst>
              </a:tr>
              <a:tr h="823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High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Nursery Manager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Day to day running of nursey ensuring great service is delivered in line with regulations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Engage and hold regular reviews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extLst>
                  <a:ext uri="{0D108BD9-81ED-4DB2-BD59-A6C34878D82A}">
                    <a16:rowId xmlns:a16="http://schemas.microsoft.com/office/drawing/2014/main" val="2686493506"/>
                  </a:ext>
                </a:extLst>
              </a:tr>
              <a:tr h="6574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High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Parents/Guardians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Ensure child is in safe hands and receives excellent teaching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Regularly liaise with parents to update on child’s progress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extLst>
                  <a:ext uri="{0D108BD9-81ED-4DB2-BD59-A6C34878D82A}">
                    <a16:rowId xmlns:a16="http://schemas.microsoft.com/office/drawing/2014/main" val="456603940"/>
                  </a:ext>
                </a:extLst>
              </a:tr>
              <a:tr h="823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High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Teaching Staff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Quality teaching in line with Department of Education guidelines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Monitor children development and progress. Engage with parents to provide feedback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extLst>
                  <a:ext uri="{0D108BD9-81ED-4DB2-BD59-A6C34878D82A}">
                    <a16:rowId xmlns:a16="http://schemas.microsoft.com/office/drawing/2014/main" val="3566162813"/>
                  </a:ext>
                </a:extLst>
              </a:tr>
              <a:tr h="17937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Medium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Admin Staff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Key to smooth functioning of nursery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Engage with management and highlight any issues and ensure guidelines are adhered to. 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DengXian" panose="020B0503020204020204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8235" marR="58235" marT="0" marB="0"/>
                </a:tc>
                <a:extLst>
                  <a:ext uri="{0D108BD9-81ED-4DB2-BD59-A6C34878D82A}">
                    <a16:rowId xmlns:a16="http://schemas.microsoft.com/office/drawing/2014/main" val="1588081027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80F94F72-86F2-4886-ADAC-812B0FA2DC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867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767CB8E-E43D-4D40-8E79-721D5D6E755E}"/>
              </a:ext>
            </a:extLst>
          </p:cNvPr>
          <p:cNvSpPr/>
          <p:nvPr/>
        </p:nvSpPr>
        <p:spPr>
          <a:xfrm>
            <a:off x="348441" y="2028305"/>
            <a:ext cx="2112126" cy="19342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F745DF2-347D-45F0-B702-F51AD2CA663A}"/>
              </a:ext>
            </a:extLst>
          </p:cNvPr>
          <p:cNvCxnSpPr/>
          <p:nvPr/>
        </p:nvCxnSpPr>
        <p:spPr>
          <a:xfrm flipV="1">
            <a:off x="2515985" y="1612668"/>
            <a:ext cx="1014153" cy="8312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3F542EB1-488B-4260-9A48-4A23A71DAD66}"/>
              </a:ext>
            </a:extLst>
          </p:cNvPr>
          <p:cNvSpPr/>
          <p:nvPr/>
        </p:nvSpPr>
        <p:spPr>
          <a:xfrm>
            <a:off x="3573780" y="296489"/>
            <a:ext cx="2335876" cy="16542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8F7B44-8855-4073-9133-4E9FFAF72626}"/>
              </a:ext>
            </a:extLst>
          </p:cNvPr>
          <p:cNvSpPr txBox="1"/>
          <p:nvPr/>
        </p:nvSpPr>
        <p:spPr>
          <a:xfrm>
            <a:off x="560415" y="2729096"/>
            <a:ext cx="1873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A-</a:t>
            </a:r>
            <a:r>
              <a:rPr lang="en-GB" sz="1400" dirty="0"/>
              <a:t>Location/Building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B54DBB-2975-4C88-B033-4238F9F37FF8}"/>
              </a:ext>
            </a:extLst>
          </p:cNvPr>
          <p:cNvSpPr/>
          <p:nvPr/>
        </p:nvSpPr>
        <p:spPr>
          <a:xfrm>
            <a:off x="3580964" y="2148180"/>
            <a:ext cx="2335876" cy="16542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D4F63D-DBC9-4145-AFA8-EFE63AF5DDD0}"/>
              </a:ext>
            </a:extLst>
          </p:cNvPr>
          <p:cNvSpPr/>
          <p:nvPr/>
        </p:nvSpPr>
        <p:spPr>
          <a:xfrm>
            <a:off x="3615340" y="4080162"/>
            <a:ext cx="2335876" cy="16542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D719BA4-DCE6-4FBB-AF91-F0558BDA1838}"/>
              </a:ext>
            </a:extLst>
          </p:cNvPr>
          <p:cNvCxnSpPr>
            <a:cxnSpLocks/>
          </p:cNvCxnSpPr>
          <p:nvPr/>
        </p:nvCxnSpPr>
        <p:spPr>
          <a:xfrm>
            <a:off x="2490605" y="2790417"/>
            <a:ext cx="1068705" cy="1273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FE55E80-BFC3-40EF-909B-38959FF26BF6}"/>
              </a:ext>
            </a:extLst>
          </p:cNvPr>
          <p:cNvCxnSpPr>
            <a:cxnSpLocks/>
          </p:cNvCxnSpPr>
          <p:nvPr/>
        </p:nvCxnSpPr>
        <p:spPr>
          <a:xfrm>
            <a:off x="2504897" y="3331075"/>
            <a:ext cx="1025241" cy="12159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AA865448-1F66-42A6-B957-B649709CC36E}"/>
              </a:ext>
            </a:extLst>
          </p:cNvPr>
          <p:cNvSpPr/>
          <p:nvPr/>
        </p:nvSpPr>
        <p:spPr>
          <a:xfrm>
            <a:off x="6919656" y="153567"/>
            <a:ext cx="2335876" cy="16542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35BBE8E-A205-4759-B536-E238CD3894C3}"/>
              </a:ext>
            </a:extLst>
          </p:cNvPr>
          <p:cNvSpPr/>
          <p:nvPr/>
        </p:nvSpPr>
        <p:spPr>
          <a:xfrm>
            <a:off x="6981138" y="2137511"/>
            <a:ext cx="2335876" cy="169447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50D1050-C552-4B24-9CE8-1004CC846EDD}"/>
              </a:ext>
            </a:extLst>
          </p:cNvPr>
          <p:cNvSpPr/>
          <p:nvPr/>
        </p:nvSpPr>
        <p:spPr>
          <a:xfrm>
            <a:off x="7019401" y="4012362"/>
            <a:ext cx="2335876" cy="16542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3CECDF1-3BF9-4DA7-A1FC-7A2E98277238}"/>
              </a:ext>
            </a:extLst>
          </p:cNvPr>
          <p:cNvSpPr txBox="1"/>
          <p:nvPr/>
        </p:nvSpPr>
        <p:spPr>
          <a:xfrm>
            <a:off x="4655127" y="403664"/>
            <a:ext cx="1795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4204F94-F69A-4DCD-A328-5F0E2FAB664C}"/>
              </a:ext>
            </a:extLst>
          </p:cNvPr>
          <p:cNvSpPr txBox="1"/>
          <p:nvPr/>
        </p:nvSpPr>
        <p:spPr>
          <a:xfrm>
            <a:off x="4590011" y="2636123"/>
            <a:ext cx="1795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83D5E39-AC6A-43A9-AB75-529B647F25FD}"/>
              </a:ext>
            </a:extLst>
          </p:cNvPr>
          <p:cNvSpPr txBox="1"/>
          <p:nvPr/>
        </p:nvSpPr>
        <p:spPr>
          <a:xfrm>
            <a:off x="7159419" y="2295938"/>
            <a:ext cx="17955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b="1" dirty="0"/>
              <a:t>F-</a:t>
            </a:r>
            <a:r>
              <a:rPr lang="en-GB" dirty="0"/>
              <a:t>Health and Safety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8D114C0-84FE-4D2F-8143-AFAB15B9D50E}"/>
              </a:ext>
            </a:extLst>
          </p:cNvPr>
          <p:cNvSpPr txBox="1"/>
          <p:nvPr/>
        </p:nvSpPr>
        <p:spPr>
          <a:xfrm>
            <a:off x="4041371" y="2295938"/>
            <a:ext cx="1795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B-</a:t>
            </a:r>
            <a:r>
              <a:rPr lang="en-GB" dirty="0"/>
              <a:t>Approval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E7C5419-D08D-48C0-B5E3-4F670FE8801F}"/>
              </a:ext>
            </a:extLst>
          </p:cNvPr>
          <p:cNvSpPr txBox="1"/>
          <p:nvPr/>
        </p:nvSpPr>
        <p:spPr>
          <a:xfrm>
            <a:off x="3940928" y="379418"/>
            <a:ext cx="1628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/>
              <a:t>D-</a:t>
            </a:r>
            <a:r>
              <a:rPr lang="en-GB" dirty="0"/>
              <a:t>Renovation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A02BBFB-7E5F-4AFF-93EA-725993F8CA51}"/>
              </a:ext>
            </a:extLst>
          </p:cNvPr>
          <p:cNvSpPr txBox="1"/>
          <p:nvPr/>
        </p:nvSpPr>
        <p:spPr>
          <a:xfrm>
            <a:off x="10095807" y="265164"/>
            <a:ext cx="1795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H-</a:t>
            </a:r>
            <a:r>
              <a:rPr lang="en-GB" dirty="0"/>
              <a:t>Employment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9395C4E-28FE-4A86-8D1F-FD252B6F7135}"/>
              </a:ext>
            </a:extLst>
          </p:cNvPr>
          <p:cNvSpPr txBox="1"/>
          <p:nvPr/>
        </p:nvSpPr>
        <p:spPr>
          <a:xfrm flipV="1">
            <a:off x="4297680" y="1063109"/>
            <a:ext cx="13466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6DFD82C-09CA-41FB-BF55-9FD1BAE5325A}"/>
              </a:ext>
            </a:extLst>
          </p:cNvPr>
          <p:cNvSpPr txBox="1"/>
          <p:nvPr/>
        </p:nvSpPr>
        <p:spPr>
          <a:xfrm>
            <a:off x="7359534" y="265164"/>
            <a:ext cx="1795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G-</a:t>
            </a:r>
            <a:r>
              <a:rPr lang="en-GB" dirty="0"/>
              <a:t>Equipment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74254CF-43DD-40F3-9943-66F7B9BAD73D}"/>
              </a:ext>
            </a:extLst>
          </p:cNvPr>
          <p:cNvSpPr txBox="1"/>
          <p:nvPr/>
        </p:nvSpPr>
        <p:spPr>
          <a:xfrm>
            <a:off x="4718164" y="4712451"/>
            <a:ext cx="1795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581C7583-D03D-4EFA-A8D3-368DEBA50703}"/>
              </a:ext>
            </a:extLst>
          </p:cNvPr>
          <p:cNvCxnSpPr>
            <a:cxnSpLocks/>
          </p:cNvCxnSpPr>
          <p:nvPr/>
        </p:nvCxnSpPr>
        <p:spPr>
          <a:xfrm>
            <a:off x="5882985" y="795746"/>
            <a:ext cx="1006014" cy="2154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62758CA4-C350-44AD-8F22-6C8DA2976177}"/>
              </a:ext>
            </a:extLst>
          </p:cNvPr>
          <p:cNvSpPr txBox="1"/>
          <p:nvPr/>
        </p:nvSpPr>
        <p:spPr>
          <a:xfrm>
            <a:off x="4752803" y="4712451"/>
            <a:ext cx="1795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762EAB6E-DB7D-48E6-8438-40E6EB738218}"/>
              </a:ext>
            </a:extLst>
          </p:cNvPr>
          <p:cNvCxnSpPr>
            <a:cxnSpLocks/>
          </p:cNvCxnSpPr>
          <p:nvPr/>
        </p:nvCxnSpPr>
        <p:spPr>
          <a:xfrm>
            <a:off x="5912510" y="2882984"/>
            <a:ext cx="1049484" cy="3921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433BE9F-82BF-4168-854F-1C6803B734E9}"/>
              </a:ext>
            </a:extLst>
          </p:cNvPr>
          <p:cNvCxnSpPr>
            <a:cxnSpLocks/>
          </p:cNvCxnSpPr>
          <p:nvPr/>
        </p:nvCxnSpPr>
        <p:spPr>
          <a:xfrm>
            <a:off x="5988282" y="4951209"/>
            <a:ext cx="1049484" cy="3921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FF91821B-F4DA-49F0-B995-0E4ECFFFEA8D}"/>
              </a:ext>
            </a:extLst>
          </p:cNvPr>
          <p:cNvSpPr txBox="1"/>
          <p:nvPr/>
        </p:nvSpPr>
        <p:spPr>
          <a:xfrm>
            <a:off x="4683525" y="4685608"/>
            <a:ext cx="1795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0DC138C-1AEA-44EF-8B01-0EF4A308F16A}"/>
              </a:ext>
            </a:extLst>
          </p:cNvPr>
          <p:cNvSpPr txBox="1"/>
          <p:nvPr/>
        </p:nvSpPr>
        <p:spPr>
          <a:xfrm>
            <a:off x="4683525" y="4770014"/>
            <a:ext cx="1795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CC9B2AF-EAD0-4D18-80B0-4402CA44BBCC}"/>
              </a:ext>
            </a:extLst>
          </p:cNvPr>
          <p:cNvCxnSpPr>
            <a:cxnSpLocks/>
          </p:cNvCxnSpPr>
          <p:nvPr/>
        </p:nvCxnSpPr>
        <p:spPr>
          <a:xfrm>
            <a:off x="5911734" y="1324441"/>
            <a:ext cx="946266" cy="11798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>
            <a:extLst>
              <a:ext uri="{FF2B5EF4-FFF2-40B4-BE49-F238E27FC236}">
                <a16:creationId xmlns:a16="http://schemas.microsoft.com/office/drawing/2014/main" id="{9F4F9449-A12F-498B-A319-E184EE5C83B1}"/>
              </a:ext>
            </a:extLst>
          </p:cNvPr>
          <p:cNvSpPr txBox="1"/>
          <p:nvPr/>
        </p:nvSpPr>
        <p:spPr>
          <a:xfrm>
            <a:off x="4655126" y="4672494"/>
            <a:ext cx="1795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46DA876E-71C1-4F7D-8D90-4A6B8FB9C7CC}"/>
              </a:ext>
            </a:extLst>
          </p:cNvPr>
          <p:cNvSpPr txBox="1"/>
          <p:nvPr/>
        </p:nvSpPr>
        <p:spPr>
          <a:xfrm>
            <a:off x="3832509" y="4205598"/>
            <a:ext cx="17955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C-</a:t>
            </a:r>
            <a:r>
              <a:rPr lang="en-GB" dirty="0"/>
              <a:t>Risk Assessment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43A536AC-5B48-423F-B62A-86C086348E06}"/>
              </a:ext>
            </a:extLst>
          </p:cNvPr>
          <p:cNvCxnSpPr>
            <a:cxnSpLocks/>
          </p:cNvCxnSpPr>
          <p:nvPr/>
        </p:nvCxnSpPr>
        <p:spPr>
          <a:xfrm flipV="1">
            <a:off x="5944290" y="3742555"/>
            <a:ext cx="1049316" cy="1046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Rectangle 62">
            <a:extLst>
              <a:ext uri="{FF2B5EF4-FFF2-40B4-BE49-F238E27FC236}">
                <a16:creationId xmlns:a16="http://schemas.microsoft.com/office/drawing/2014/main" id="{87BB0EBB-4CA9-4EA6-B0CC-B99EA889A000}"/>
              </a:ext>
            </a:extLst>
          </p:cNvPr>
          <p:cNvSpPr/>
          <p:nvPr/>
        </p:nvSpPr>
        <p:spPr>
          <a:xfrm>
            <a:off x="9729008" y="153567"/>
            <a:ext cx="2335876" cy="16542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1EC6797-CE0A-45FA-B0B7-5930B1EFECCE}"/>
              </a:ext>
            </a:extLst>
          </p:cNvPr>
          <p:cNvSpPr/>
          <p:nvPr/>
        </p:nvSpPr>
        <p:spPr>
          <a:xfrm>
            <a:off x="9676015" y="4053620"/>
            <a:ext cx="2335876" cy="16542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6CDA2FA-A4CD-439E-93CF-F403FD6E22C3}"/>
              </a:ext>
            </a:extLst>
          </p:cNvPr>
          <p:cNvSpPr/>
          <p:nvPr/>
        </p:nvSpPr>
        <p:spPr>
          <a:xfrm>
            <a:off x="9676015" y="2148180"/>
            <a:ext cx="2335876" cy="16542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5A745267-BD42-44B7-BD1C-7185F359B811}"/>
              </a:ext>
            </a:extLst>
          </p:cNvPr>
          <p:cNvSpPr txBox="1"/>
          <p:nvPr/>
        </p:nvSpPr>
        <p:spPr>
          <a:xfrm>
            <a:off x="7226796" y="4143007"/>
            <a:ext cx="1795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endParaRPr lang="en-GB" dirty="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3F295C0-4141-401F-B1F9-2D941173DE40}"/>
              </a:ext>
            </a:extLst>
          </p:cNvPr>
          <p:cNvSpPr txBox="1"/>
          <p:nvPr/>
        </p:nvSpPr>
        <p:spPr>
          <a:xfrm>
            <a:off x="9912592" y="2236653"/>
            <a:ext cx="1795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endParaRPr lang="en-GB" dirty="0"/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89C62054-2BDE-4A74-B9E5-FDED302241FE}"/>
              </a:ext>
            </a:extLst>
          </p:cNvPr>
          <p:cNvCxnSpPr>
            <a:cxnSpLocks/>
            <a:endCxn id="63" idx="1"/>
          </p:cNvCxnSpPr>
          <p:nvPr/>
        </p:nvCxnSpPr>
        <p:spPr>
          <a:xfrm>
            <a:off x="9286189" y="795746"/>
            <a:ext cx="442819" cy="1849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Box 75">
            <a:extLst>
              <a:ext uri="{FF2B5EF4-FFF2-40B4-BE49-F238E27FC236}">
                <a16:creationId xmlns:a16="http://schemas.microsoft.com/office/drawing/2014/main" id="{88C28909-B304-4DCD-88D2-FBF709CC02AB}"/>
              </a:ext>
            </a:extLst>
          </p:cNvPr>
          <p:cNvSpPr txBox="1"/>
          <p:nvPr/>
        </p:nvSpPr>
        <p:spPr>
          <a:xfrm>
            <a:off x="7245161" y="4072329"/>
            <a:ext cx="1795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E-</a:t>
            </a:r>
            <a:r>
              <a:rPr lang="en-GB" dirty="0"/>
              <a:t>Legal Obligations  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0E1E0A-9F1F-4857-9FB3-14E7EB4257CB}"/>
              </a:ext>
            </a:extLst>
          </p:cNvPr>
          <p:cNvSpPr txBox="1"/>
          <p:nvPr/>
        </p:nvSpPr>
        <p:spPr>
          <a:xfrm>
            <a:off x="9850582" y="2729096"/>
            <a:ext cx="1470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I-</a:t>
            </a:r>
            <a:r>
              <a:rPr lang="en-GB" dirty="0"/>
              <a:t>Marketing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AAE2FD53-8DB4-4BB3-AB2C-CE96464F6F42}"/>
              </a:ext>
            </a:extLst>
          </p:cNvPr>
          <p:cNvCxnSpPr>
            <a:cxnSpLocks/>
          </p:cNvCxnSpPr>
          <p:nvPr/>
        </p:nvCxnSpPr>
        <p:spPr>
          <a:xfrm>
            <a:off x="9228262" y="2262763"/>
            <a:ext cx="447753" cy="5276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73F57F1-3625-479D-9774-11F9F8098C4E}"/>
              </a:ext>
            </a:extLst>
          </p:cNvPr>
          <p:cNvSpPr txBox="1"/>
          <p:nvPr/>
        </p:nvSpPr>
        <p:spPr>
          <a:xfrm>
            <a:off x="10000211" y="4466172"/>
            <a:ext cx="1228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J-</a:t>
            </a:r>
            <a:r>
              <a:rPr lang="en-GB" dirty="0"/>
              <a:t>Launch</a:t>
            </a:r>
          </a:p>
        </p:txBody>
      </p:sp>
    </p:spTree>
    <p:extLst>
      <p:ext uri="{BB962C8B-B14F-4D97-AF65-F5344CB8AC3E}">
        <p14:creationId xmlns:p14="http://schemas.microsoft.com/office/powerpoint/2010/main" val="2616335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63516C8-F227-4B77-9AA7-61B9A0B78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CDD3F-0BCA-4D60-B970-5A4F6983D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3979877"/>
            <a:ext cx="8911687" cy="778589"/>
          </a:xfrm>
        </p:spPr>
        <p:txBody>
          <a:bodyPr anchor="b">
            <a:normAutofit/>
          </a:bodyPr>
          <a:lstStyle/>
          <a:p>
            <a:r>
              <a:rPr lang="en-GB" sz="2800" dirty="0"/>
              <a:t>Gantt Chart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91B420C-C4C8-44DF-96B2-FBD10146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634C5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0435A8-0627-423A-BDB2-543BA3141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4653" y="662879"/>
            <a:ext cx="9759960" cy="3123334"/>
          </a:xfrm>
          <a:prstGeom prst="rect">
            <a:avLst/>
          </a:prstGeom>
        </p:spPr>
      </p:pic>
      <p:sp>
        <p:nvSpPr>
          <p:cNvPr id="23" name="Freeform 33">
            <a:extLst>
              <a:ext uri="{FF2B5EF4-FFF2-40B4-BE49-F238E27FC236}">
                <a16:creationId xmlns:a16="http://schemas.microsoft.com/office/drawing/2014/main" id="{070928B1-3E69-44AC-A1EE-B4E4270A7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69172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79ACD-F852-4BDE-BDA0-9BB635EED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4845585"/>
            <a:ext cx="8915400" cy="1280890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dirty="0"/>
            </a:br>
            <a:r>
              <a:rPr lang="en-GB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A Gantt chart is a type of bar chart that illustrates a project schedule.(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  <a:ea typeface="Roboto" panose="02000000000000000000" pitchFamily="2" charset="0"/>
              </a:rPr>
              <a:t>Reconstructing Project Management – 2013)</a:t>
            </a:r>
            <a:endParaRPr lang="en-GB" dirty="0">
              <a:latin typeface="Roboto" panose="02000000000000000000" pitchFamily="2" charset="0"/>
              <a:ea typeface="Roboto" panose="02000000000000000000" pitchFamily="2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298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161E0-6BBE-4F3B-960A-CFC88A796E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1428" y="0"/>
            <a:ext cx="5178136" cy="993371"/>
          </a:xfrm>
        </p:spPr>
        <p:txBody>
          <a:bodyPr>
            <a:normAutofit/>
          </a:bodyPr>
          <a:lstStyle/>
          <a:p>
            <a:r>
              <a:rPr lang="en-GB" sz="4000" dirty="0"/>
              <a:t>Costs/Resources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6A41B0-A46B-4261-AE02-257C08AAA4EC}"/>
              </a:ext>
            </a:extLst>
          </p:cNvPr>
          <p:cNvSpPr txBox="1"/>
          <p:nvPr/>
        </p:nvSpPr>
        <p:spPr>
          <a:xfrm>
            <a:off x="1421478" y="1338349"/>
            <a:ext cx="11509664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Cost- £60,000 Qualified staff- </a:t>
            </a:r>
            <a:r>
              <a:rPr lang="en-US" dirty="0"/>
              <a:t>Manager/Teachers/Admin Staff/Cleaners/Apprentices</a:t>
            </a:r>
          </a:p>
          <a:p>
            <a:endParaRPr lang="en-US" b="1" dirty="0"/>
          </a:p>
          <a:p>
            <a:r>
              <a:rPr lang="en-US" b="1" dirty="0"/>
              <a:t>Cost- £10,000 Equipment-</a:t>
            </a:r>
            <a:r>
              <a:rPr lang="en-US" dirty="0"/>
              <a:t>I.T/Office equipment, Toys, Books, Stationery, First Aid Kit, Electrical items, Cutlery, Bibs, Highchairs, Changing Mats</a:t>
            </a:r>
          </a:p>
          <a:p>
            <a:endParaRPr lang="en-US" dirty="0"/>
          </a:p>
          <a:p>
            <a:r>
              <a:rPr lang="en-US" b="1" dirty="0"/>
              <a:t>cost_-£ 10,000 Food-</a:t>
            </a:r>
            <a:r>
              <a:rPr lang="en-US" dirty="0"/>
              <a:t>Fruit, Juice, Milk, Breakfast Cereals </a:t>
            </a:r>
          </a:p>
          <a:p>
            <a:endParaRPr lang="en-US" dirty="0"/>
          </a:p>
          <a:p>
            <a:r>
              <a:rPr lang="en-US" b="1" dirty="0"/>
              <a:t>Cost- £5,00 Mini bus – </a:t>
            </a:r>
            <a:r>
              <a:rPr lang="en-US" dirty="0"/>
              <a:t>wheelchair access, qualified driver, </a:t>
            </a:r>
            <a:endParaRPr lang="en-US" b="1" dirty="0"/>
          </a:p>
          <a:p>
            <a:endParaRPr lang="en-US" dirty="0"/>
          </a:p>
          <a:p>
            <a:r>
              <a:rPr lang="en-US" b="1" dirty="0"/>
              <a:t>Cost- £10,00 Building – </a:t>
            </a:r>
            <a:r>
              <a:rPr lang="en-US" dirty="0"/>
              <a:t>rent and maintenance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  <a:p>
            <a:endParaRPr lang="en-US" dirty="0"/>
          </a:p>
          <a:p>
            <a:pPr marL="0" indent="0">
              <a:buNone/>
            </a:pPr>
            <a:r>
              <a:rPr lang="en-GB" dirty="0"/>
              <a:t>Pay back period :</a:t>
            </a:r>
          </a:p>
          <a:p>
            <a:r>
              <a:rPr lang="en-GB" dirty="0"/>
              <a:t>Calculation of how long it takes to recover the initial £100,000 investment.</a:t>
            </a:r>
          </a:p>
          <a:p>
            <a:r>
              <a:rPr lang="en-GB" dirty="0"/>
              <a:t>Projection is to recover initial investment in the first 2 years.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b="1" dirty="0"/>
          </a:p>
          <a:p>
            <a:endParaRPr lang="en-US" dirty="0"/>
          </a:p>
          <a:p>
            <a:endParaRPr lang="en-US" b="1" dirty="0"/>
          </a:p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2021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FEF40-362B-400E-9F89-132E18DCF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4647" y="166255"/>
            <a:ext cx="9368241" cy="1755371"/>
          </a:xfrm>
        </p:spPr>
        <p:txBody>
          <a:bodyPr>
            <a:normAutofit fontScale="90000"/>
          </a:bodyPr>
          <a:lstStyle/>
          <a:p>
            <a:r>
              <a:rPr lang="en-GB" dirty="0"/>
              <a:t>Risk assessment analysis 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IDENTIFIED RISKS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AB6D-4EB0-425C-8A22-945AD8FA3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4647" y="1695796"/>
            <a:ext cx="7298372" cy="44232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Health and Safety – trips, falls, broken equipment, fire</a:t>
            </a:r>
          </a:p>
          <a:p>
            <a:r>
              <a:rPr lang="en-GB" dirty="0"/>
              <a:t>Security of building – intruders, trespassers, unlocked doors/gates/windows</a:t>
            </a:r>
          </a:p>
          <a:p>
            <a:r>
              <a:rPr lang="en-GB" dirty="0"/>
              <a:t>Hygiene – disease, infection, infestation, food poisoning</a:t>
            </a:r>
          </a:p>
          <a:p>
            <a:r>
              <a:rPr lang="en-GB" dirty="0"/>
              <a:t>Personnel safety – looking after special needs children, lifting or carrying children.</a:t>
            </a:r>
          </a:p>
          <a:p>
            <a:r>
              <a:rPr lang="en-GB" dirty="0"/>
              <a:t>Outings – lost child, travel sickness, vehicle  </a:t>
            </a:r>
          </a:p>
          <a:p>
            <a:r>
              <a:rPr lang="en-GB" dirty="0"/>
              <a:t>Safeguarding – abuse, neglect , bullying </a:t>
            </a:r>
          </a:p>
          <a:p>
            <a:pPr marL="0" indent="0">
              <a:buNone/>
            </a:pPr>
            <a:r>
              <a:rPr lang="en-GB" b="1" dirty="0"/>
              <a:t> Pestel </a:t>
            </a:r>
            <a:r>
              <a:rPr lang="en-GB" dirty="0"/>
              <a:t>analysis</a:t>
            </a:r>
            <a:r>
              <a:rPr lang="en-GB" b="1" dirty="0"/>
              <a:t> </a:t>
            </a:r>
            <a:r>
              <a:rPr lang="en-GB" dirty="0"/>
              <a:t>will be conducted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 contingency plan will be need to be put in place for each risk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460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8B7B-ED6A-47CD-89F1-E09F45321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6" y="1296784"/>
            <a:ext cx="8911687" cy="608215"/>
          </a:xfrm>
        </p:spPr>
        <p:txBody>
          <a:bodyPr>
            <a:normAutofit fontScale="90000"/>
          </a:bodyPr>
          <a:lstStyle/>
          <a:p>
            <a:r>
              <a:rPr lang="en-GB" dirty="0"/>
              <a:t>The Quad chart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ED6E50A-D728-4F13-9E4A-F10A1B721A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125990"/>
              </p:ext>
            </p:extLst>
          </p:nvPr>
        </p:nvGraphicFramePr>
        <p:xfrm>
          <a:off x="2734887" y="2133599"/>
          <a:ext cx="8769726" cy="4669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4863">
                  <a:extLst>
                    <a:ext uri="{9D8B030D-6E8A-4147-A177-3AD203B41FA5}">
                      <a16:colId xmlns:a16="http://schemas.microsoft.com/office/drawing/2014/main" val="2117289114"/>
                    </a:ext>
                  </a:extLst>
                </a:gridCol>
                <a:gridCol w="4384863">
                  <a:extLst>
                    <a:ext uri="{9D8B030D-6E8A-4147-A177-3AD203B41FA5}">
                      <a16:colId xmlns:a16="http://schemas.microsoft.com/office/drawing/2014/main" val="1106941466"/>
                    </a:ext>
                  </a:extLst>
                </a:gridCol>
              </a:tblGrid>
              <a:tr h="1834376">
                <a:tc>
                  <a:txBody>
                    <a:bodyPr/>
                    <a:lstStyle/>
                    <a:p>
                      <a:r>
                        <a:rPr lang="en-GB" dirty="0"/>
                        <a:t>Purpose</a:t>
                      </a:r>
                    </a:p>
                    <a:p>
                      <a:r>
                        <a:rPr lang="en-GB" dirty="0"/>
                        <a:t>To provide a safe and quality service in caring  for children.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Customers</a:t>
                      </a:r>
                    </a:p>
                    <a:p>
                      <a:r>
                        <a:rPr lang="en-GB" dirty="0"/>
                        <a:t>Parents/guardians</a:t>
                      </a:r>
                    </a:p>
                    <a:p>
                      <a:r>
                        <a:rPr lang="en-GB" dirty="0"/>
                        <a:t>Social services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6484812"/>
                  </a:ext>
                </a:extLst>
              </a:tr>
              <a:tr h="2682207">
                <a:tc>
                  <a:txBody>
                    <a:bodyPr/>
                    <a:lstStyle/>
                    <a:p>
                      <a:r>
                        <a:rPr lang="en-GB" dirty="0"/>
                        <a:t>Desired end results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Satisfied customers</a:t>
                      </a:r>
                    </a:p>
                    <a:p>
                      <a:r>
                        <a:rPr lang="en-GB" dirty="0"/>
                        <a:t>Good Ofsted report</a:t>
                      </a:r>
                    </a:p>
                    <a:p>
                      <a:r>
                        <a:rPr lang="en-GB" dirty="0"/>
                        <a:t>Established business</a:t>
                      </a:r>
                    </a:p>
                    <a:p>
                      <a:r>
                        <a:rPr lang="en-GB" dirty="0"/>
                        <a:t>Satisfied Staff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Measures of success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Amount of customers attended</a:t>
                      </a:r>
                    </a:p>
                    <a:p>
                      <a:r>
                        <a:rPr lang="en-GB" dirty="0"/>
                        <a:t>Reviews </a:t>
                      </a:r>
                    </a:p>
                    <a:p>
                      <a:r>
                        <a:rPr lang="en-GB" dirty="0"/>
                        <a:t>profit </a:t>
                      </a:r>
                      <a:r>
                        <a:rPr lang="en-GB"/>
                        <a:t>margin increase </a:t>
                      </a:r>
                      <a:endParaRPr lang="en-GB" dirty="0"/>
                    </a:p>
                    <a:p>
                      <a:r>
                        <a:rPr lang="en-GB" dirty="0"/>
                        <a:t>Ofsted report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132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6317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70984-9ED8-4089-977F-5483948BE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A58CD-0661-4452-94E3-894B7EA03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International Institute of Business Analysis, 2009, A guide to the Business Analysis Body of the Knowledge. Toronto International Institute of Business Analysis.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Michael W. Newell PMP, 2003. 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The Project Management Question and Answer Book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. 1st Edition. AMACOM.</a:t>
            </a:r>
            <a:endParaRPr lang="en-GB" b="0" i="0" dirty="0">
              <a:solidFill>
                <a:srgbClr val="333333"/>
              </a:solidFill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b="0" i="0" dirty="0" err="1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Adeak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 What is a milestone chart? 2010.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Adeak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 [ONLINE] Available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at:</a:t>
            </a:r>
            <a:r>
              <a:rPr lang="en-GB" b="0" i="0" u="none" strike="noStrike" dirty="0" err="1">
                <a:solidFill>
                  <a:srgbClr val="0C5390"/>
                </a:solidFill>
                <a:effectLst/>
                <a:latin typeface="Helvetica" panose="020B0604020202020204" pitchFamily="34" charset="0"/>
                <a:hlinkClick r:id="rId2"/>
              </a:rPr>
              <a:t>www.adeak.com</a:t>
            </a:r>
            <a:r>
              <a:rPr lang="en-GB" b="0" i="0" u="none" strike="noStrike" dirty="0">
                <a:solidFill>
                  <a:srgbClr val="0C5390"/>
                </a:solidFill>
                <a:effectLst/>
                <a:latin typeface="Helvetica" panose="020B0604020202020204" pitchFamily="34" charset="0"/>
                <a:hlinkClick r:id="rId2"/>
              </a:rPr>
              <a:t>/2010/01/what-is-a-milestone-chart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 [Accessed 28 March 2022]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Richard Murch, 2000. 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Project Management: Best Practices for IT Professionals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. 1 Edition. Prentice Hall.</a:t>
            </a: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3888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2" ma:contentTypeDescription="Create a new document." ma:contentTypeScope="" ma:versionID="998fca566ff5d00f8d3c485b44e42e17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bded228bc84a39b43111b9cb42f98342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B80AE3E-ABF4-4FBA-AB37-442776DA23EA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f9cd839b-d2f7-4d79-867e-33235b171cd7"/>
    <ds:schemaRef ds:uri="ebe861c4-9752-476b-95bf-faec8d80e167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86FFFBBC-D09C-4B83-9005-2F02773E65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7438FE-600C-489A-A5B5-762626E7812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f9cd839b-d2f7-4d79-867e-33235b171cd7"/>
    <ds:schemaRef ds:uri="ebe861c4-9752-476b-95bf-faec8d80e167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681</Words>
  <Application>Microsoft Office PowerPoint</Application>
  <PresentationFormat>Widescreen</PresentationFormat>
  <Paragraphs>135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Helvetica</vt:lpstr>
      <vt:lpstr>Roboto</vt:lpstr>
      <vt:lpstr>Wingdings 3</vt:lpstr>
      <vt:lpstr>Wisp</vt:lpstr>
      <vt:lpstr>Project management plan for a nursery</vt:lpstr>
      <vt:lpstr>Project scope </vt:lpstr>
      <vt:lpstr>Stakeholders Analysis   </vt:lpstr>
      <vt:lpstr>Stakeholders Priorities </vt:lpstr>
      <vt:lpstr>PowerPoint Presentation</vt:lpstr>
      <vt:lpstr>Gantt Chart </vt:lpstr>
      <vt:lpstr>Costs/Resources </vt:lpstr>
      <vt:lpstr>Risk assessment analysis   IDENTIFIED RISKS </vt:lpstr>
      <vt:lpstr>The Quad chart 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plan for a nursery</dc:title>
  <dc:creator>Naeem Ahmed (1810765)</dc:creator>
  <cp:lastModifiedBy>Naeem Ahmed (1810765)</cp:lastModifiedBy>
  <cp:revision>8</cp:revision>
  <dcterms:created xsi:type="dcterms:W3CDTF">2022-03-30T16:52:38Z</dcterms:created>
  <dcterms:modified xsi:type="dcterms:W3CDTF">2022-04-14T12:32:19Z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