
<file path=[Content_Types].xml><?xml version="1.0" encoding="utf-8"?>
<Types xmlns="http://schemas.openxmlformats.org/package/2006/content-types">
  <Default Extension="xml" ContentType="application/xml"/>
  <Default Extension="jpeg" ContentType="image/jpeg"/>
  <Default Extension="xlsx" ContentType="application/vnd.openxmlformats-officedocument.spreadsheetml.sheet"/>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97" r:id="rId1"/>
  </p:sldMasterIdLst>
  <p:notesMasterIdLst>
    <p:notesMasterId r:id="rId18"/>
  </p:notesMasterIdLst>
  <p:handoutMasterIdLst>
    <p:handoutMasterId r:id="rId19"/>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45FF"/>
    <a:srgbClr val="3C49FF"/>
    <a:srgbClr val="7B98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887"/>
    <p:restoredTop sz="78053"/>
  </p:normalViewPr>
  <p:slideViewPr>
    <p:cSldViewPr snapToGrid="0" snapToObjects="1">
      <p:cViewPr varScale="1">
        <p:scale>
          <a:sx n="86" d="100"/>
          <a:sy n="86" d="100"/>
        </p:scale>
        <p:origin x="128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notesMaster" Target="notesMasters/notesMaster1.xml"/><Relationship Id="rId19" Type="http://schemas.openxmlformats.org/officeDocument/2006/relationships/handoutMaster" Target="handoutMasters/handout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microsoft.com/office/2011/relationships/chartStyle" Target="style2.xml"/><Relationship Id="rId2" Type="http://schemas.microsoft.com/office/2011/relationships/chartColorStyle" Target="colors2.xml"/><Relationship Id="rId3" Type="http://schemas.openxmlformats.org/officeDocument/2006/relationships/oleObject" Target="Chart%20in%20Microsoft%20Office%20PowerPoint"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2000" dirty="0">
                <a:latin typeface="Futura Medium" charset="0"/>
                <a:ea typeface="Futura Medium" charset="0"/>
                <a:cs typeface="Futura Medium" charset="0"/>
              </a:rPr>
              <a:t>National Average</a:t>
            </a:r>
          </a:p>
        </c:rich>
      </c:tx>
      <c:layout>
        <c:manualLayout>
          <c:xMode val="edge"/>
          <c:yMode val="edge"/>
          <c:x val="0.319519823971204"/>
          <c:y val="0.00334890047347439"/>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National Average</c:v>
                </c:pt>
              </c:strCache>
            </c:strRef>
          </c:tx>
          <c:dPt>
            <c:idx val="0"/>
            <c:bubble3D val="0"/>
            <c:spPr>
              <a:solidFill>
                <a:srgbClr val="7B98EB"/>
              </a:solidFill>
              <a:ln w="19050">
                <a:solidFill>
                  <a:schemeClr val="lt1"/>
                </a:solidFill>
              </a:ln>
              <a:effectLst/>
            </c:spPr>
          </c:dPt>
          <c:dPt>
            <c:idx val="1"/>
            <c:bubble3D val="0"/>
            <c:spPr>
              <a:solidFill>
                <a:schemeClr val="tx2">
                  <a:lumMod val="50000"/>
                </a:schemeClr>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accent4"/>
              </a:solidFill>
              <a:ln w="19050">
                <a:solidFill>
                  <a:schemeClr val="lt1"/>
                </a:solidFill>
              </a:ln>
              <a:effectLst/>
            </c:spPr>
          </c:dPt>
          <c:cat>
            <c:strRef>
              <c:f>Sheet1!$A$2:$A$5</c:f>
              <c:strCache>
                <c:ptCount val="2"/>
                <c:pt idx="0">
                  <c:v>Pupils </c:v>
                </c:pt>
                <c:pt idx="1">
                  <c:v>Pupils with ALN </c:v>
                </c:pt>
              </c:strCache>
            </c:strRef>
          </c:cat>
          <c:val>
            <c:numRef>
              <c:f>Sheet1!$B$2:$B$5</c:f>
              <c:numCache>
                <c:formatCode>General</c:formatCode>
                <c:ptCount val="4"/>
                <c:pt idx="0">
                  <c:v>78.0</c:v>
                </c:pt>
                <c:pt idx="1">
                  <c:v>22.0</c:v>
                </c:pt>
              </c:numCache>
            </c:numRef>
          </c:val>
        </c:ser>
        <c:dLbls>
          <c:showLegendKey val="0"/>
          <c:showVal val="0"/>
          <c:showCatName val="0"/>
          <c:showSerName val="0"/>
          <c:showPercent val="0"/>
          <c:showBubbleSize val="0"/>
          <c:showLeaderLines val="1"/>
        </c:dLbls>
        <c:firstSliceAng val="0"/>
      </c:pieChart>
      <c:spPr>
        <a:noFill/>
        <a:ln>
          <a:noFill/>
        </a:ln>
        <a:effectLst/>
      </c:spPr>
    </c:plotArea>
    <c:legend>
      <c:legendPos val="b"/>
      <c:legendEntry>
        <c:idx val="2"/>
        <c:delete val="1"/>
      </c:legendEntry>
      <c:legendEntry>
        <c:idx val="3"/>
        <c:delete val="1"/>
      </c:legendEntry>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Futura Medium" charset="0"/>
              <a:ea typeface="Futura Medium" charset="0"/>
              <a:cs typeface="Futura Medium" charset="0"/>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395842280513576"/>
          <c:y val="0.0"/>
        </c:manualLayout>
      </c:layout>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Futura Medium" charset="0"/>
              <a:ea typeface="Futura Medium" charset="0"/>
              <a:cs typeface="Futura Medium" charset="0"/>
            </a:defRPr>
          </a:pPr>
          <a:endParaRPr lang="en-US"/>
        </a:p>
      </c:txPr>
    </c:title>
    <c:autoTitleDeleted val="0"/>
    <c:plotArea>
      <c:layout/>
      <c:pieChart>
        <c:varyColors val="1"/>
        <c:ser>
          <c:idx val="0"/>
          <c:order val="0"/>
          <c:tx>
            <c:strRef>
              <c:f>'[Chart in Microsoft Office PowerPoint]Sheet1'!$B$15</c:f>
              <c:strCache>
                <c:ptCount val="1"/>
                <c:pt idx="0">
                  <c:v>My Setting</c:v>
                </c:pt>
              </c:strCache>
            </c:strRef>
          </c:tx>
          <c:dPt>
            <c:idx val="0"/>
            <c:bubble3D val="0"/>
            <c:spPr>
              <a:solidFill>
                <a:srgbClr val="7B98EB"/>
              </a:solidFill>
              <a:ln w="19050">
                <a:solidFill>
                  <a:schemeClr val="lt1"/>
                </a:solidFill>
              </a:ln>
              <a:effectLst/>
            </c:spPr>
          </c:dPt>
          <c:dPt>
            <c:idx val="1"/>
            <c:bubble3D val="0"/>
            <c:spPr>
              <a:solidFill>
                <a:schemeClr val="tx2">
                  <a:lumMod val="50000"/>
                </a:schemeClr>
              </a:solidFill>
              <a:ln w="19050">
                <a:solidFill>
                  <a:schemeClr val="lt1"/>
                </a:solidFill>
              </a:ln>
              <a:effectLst/>
            </c:spPr>
          </c:dPt>
          <c:cat>
            <c:strRef>
              <c:f>'[Chart in Microsoft Office PowerPoint]Sheet1'!$A$16:$A$17</c:f>
              <c:strCache>
                <c:ptCount val="2"/>
                <c:pt idx="0">
                  <c:v>Pupils</c:v>
                </c:pt>
                <c:pt idx="1">
                  <c:v>Pupils with ALN</c:v>
                </c:pt>
              </c:strCache>
            </c:strRef>
          </c:cat>
          <c:val>
            <c:numRef>
              <c:f>'[Chart in Microsoft Office PowerPoint]Sheet1'!$B$16:$B$17</c:f>
              <c:numCache>
                <c:formatCode>General</c:formatCode>
                <c:ptCount val="2"/>
                <c:pt idx="0">
                  <c:v>66.0</c:v>
                </c:pt>
                <c:pt idx="1">
                  <c:v>34.0</c:v>
                </c:pt>
              </c:numCache>
            </c:numRef>
          </c:val>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0.264281548728963"/>
          <c:y val="0.916484340266994"/>
          <c:w val="0.471436902542074"/>
          <c:h val="0.0835156597330065"/>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Futura Medium" charset="0"/>
              <a:ea typeface="Futura Medium" charset="0"/>
              <a:cs typeface="Futura Medium" charset="0"/>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62B6EF-1A71-FE47-B0B6-55FA2EF49CB3}" type="datetimeFigureOut">
              <a:rPr lang="en-US" smtClean="0"/>
              <a:t>1/23/20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2223AF2-8DEE-B54E-953F-DD6F8CF13584}" type="slidenum">
              <a:rPr lang="en-US" smtClean="0"/>
              <a:t>‹#›</a:t>
            </a:fld>
            <a:endParaRPr lang="en-US"/>
          </a:p>
        </p:txBody>
      </p:sp>
    </p:spTree>
    <p:extLst>
      <p:ext uri="{BB962C8B-B14F-4D97-AF65-F5344CB8AC3E}">
        <p14:creationId xmlns:p14="http://schemas.microsoft.com/office/powerpoint/2010/main" val="7695292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A64272-26A1-8243-BE21-7C1CA3BDBA59}" type="datetimeFigureOut">
              <a:rPr lang="en-US" smtClean="0"/>
              <a:t>1/23/20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D26EB5-E043-5848-9137-BC63B61F0E04}" type="slidenum">
              <a:rPr lang="en-US" smtClean="0"/>
              <a:t>‹#›</a:t>
            </a:fld>
            <a:endParaRPr lang="en-US"/>
          </a:p>
        </p:txBody>
      </p:sp>
    </p:spTree>
    <p:extLst>
      <p:ext uri="{BB962C8B-B14F-4D97-AF65-F5344CB8AC3E}">
        <p14:creationId xmlns:p14="http://schemas.microsoft.com/office/powerpoint/2010/main" val="19054602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6D26EB5-E043-5848-9137-BC63B61F0E04}" type="slidenum">
              <a:rPr lang="en-US" smtClean="0"/>
              <a:t>1</a:t>
            </a:fld>
            <a:endParaRPr lang="en-US"/>
          </a:p>
        </p:txBody>
      </p:sp>
    </p:spTree>
    <p:extLst>
      <p:ext uri="{BB962C8B-B14F-4D97-AF65-F5344CB8AC3E}">
        <p14:creationId xmlns:p14="http://schemas.microsoft.com/office/powerpoint/2010/main" val="1899991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My setting is a primary school that currently has around 380 pupils on roll aged between three to eleven. The percentage of pupils with additional learning needs is identified at around 34% of pupils. This is higher than the national average of 22% </a:t>
            </a:r>
            <a:r>
              <a:rPr lang="en-GB" dirty="0" smtClean="0">
                <a:solidFill>
                  <a:srgbClr val="000000"/>
                </a:solidFill>
                <a:latin typeface="Futura Medium" charset="0"/>
                <a:ea typeface="Futura Medium" charset="0"/>
                <a:cs typeface="Futura Medium" charset="0"/>
              </a:rPr>
              <a:t>(Welsh Government, 2019). </a:t>
            </a:r>
            <a:endParaRPr lang="en-US" dirty="0" smtClean="0">
              <a:latin typeface="Futura Medium" charset="0"/>
              <a:ea typeface="Futura Medium" charset="0"/>
              <a:cs typeface="Futura Medium" charset="0"/>
            </a:endParaRPr>
          </a:p>
          <a:p>
            <a:endParaRPr lang="en-US" dirty="0"/>
          </a:p>
        </p:txBody>
      </p:sp>
      <p:sp>
        <p:nvSpPr>
          <p:cNvPr id="4" name="Slide Number Placeholder 3"/>
          <p:cNvSpPr>
            <a:spLocks noGrp="1"/>
          </p:cNvSpPr>
          <p:nvPr>
            <p:ph type="sldNum" sz="quarter" idx="10"/>
          </p:nvPr>
        </p:nvSpPr>
        <p:spPr/>
        <p:txBody>
          <a:bodyPr/>
          <a:lstStyle/>
          <a:p>
            <a:fld id="{06D26EB5-E043-5848-9137-BC63B61F0E04}" type="slidenum">
              <a:rPr lang="en-US" smtClean="0"/>
              <a:t>2</a:t>
            </a:fld>
            <a:endParaRPr lang="en-US"/>
          </a:p>
        </p:txBody>
      </p:sp>
    </p:spTree>
    <p:extLst>
      <p:ext uri="{BB962C8B-B14F-4D97-AF65-F5344CB8AC3E}">
        <p14:creationId xmlns:p14="http://schemas.microsoft.com/office/powerpoint/2010/main" val="1794462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My current position is class teacher and ALNCo of the Early Years Assessment Centre. Within my provision there is space for 12 pupils aged between 3 and 5 years of age. All children that attend the Early Years Assessment Centre have a statement of educational needs and have difficulty coping in mainstream settings. The Early Years Assessment Centre provides support for children with various educational needs, including diagnosis’ of Autism Spectrum Disorder, Speech, Language and Communication difficulties, global developmental delays, social communication difficulties, social emotional behavioural difficulties and medical needs. The Early Years Assessment Centre is the only one of its kind within the local authority for primary school aged children. Within the class there is 1 teacher and 7 teaching assistants and the class is supported by various outside agencies. These professionals have included Educational Psychologists, Occupational therapists, ASD advisory teachers and Speech and Language therapists.</a:t>
            </a:r>
            <a:r>
              <a:rPr lang="en-GB" dirty="0" smtClean="0">
                <a:effectLst/>
              </a:rPr>
              <a:t> </a:t>
            </a:r>
            <a:endParaRPr lang="en-US" dirty="0"/>
          </a:p>
        </p:txBody>
      </p:sp>
      <p:sp>
        <p:nvSpPr>
          <p:cNvPr id="4" name="Slide Number Placeholder 3"/>
          <p:cNvSpPr>
            <a:spLocks noGrp="1"/>
          </p:cNvSpPr>
          <p:nvPr>
            <p:ph type="sldNum" sz="quarter" idx="10"/>
          </p:nvPr>
        </p:nvSpPr>
        <p:spPr/>
        <p:txBody>
          <a:bodyPr/>
          <a:lstStyle/>
          <a:p>
            <a:fld id="{06D26EB5-E043-5848-9137-BC63B61F0E04}" type="slidenum">
              <a:rPr lang="en-US" smtClean="0"/>
              <a:t>3</a:t>
            </a:fld>
            <a:endParaRPr lang="en-US"/>
          </a:p>
        </p:txBody>
      </p:sp>
    </p:spTree>
    <p:extLst>
      <p:ext uri="{BB962C8B-B14F-4D97-AF65-F5344CB8AC3E}">
        <p14:creationId xmlns:p14="http://schemas.microsoft.com/office/powerpoint/2010/main" val="203939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Within this presentation, I have decided to reflect on the organisation of speech and language therapy within my setting. All pupils within my setting have speech, language and communication difficulties, as outlined in their statements of special educational needs. UNICEF, UNESCO and the World Health Organisation (WHO) identify effective communication skills as one of the top ten core life skills (National Literacy Trust, 2011 page 8). However, Gascoigne (2012) found that Speech, language and communication needs are the most prevalent Additional Learning Need in 3 - 11 year old pupils.</a:t>
            </a:r>
          </a:p>
          <a:p>
            <a:endParaRPr lang="en-US" dirty="0" smtClean="0"/>
          </a:p>
          <a:p>
            <a:pPr lvl="0"/>
            <a:r>
              <a:rPr lang="en-GB" sz="1200" kern="1200" dirty="0" smtClean="0">
                <a:solidFill>
                  <a:schemeClr val="tx1"/>
                </a:solidFill>
                <a:effectLst/>
                <a:latin typeface="+mn-lt"/>
                <a:ea typeface="+mn-ea"/>
                <a:cs typeface="+mn-cs"/>
              </a:rPr>
              <a:t>The Welsh Government</a:t>
            </a:r>
            <a:r>
              <a:rPr lang="en-GB" sz="1200" kern="1200" baseline="0" dirty="0" smtClean="0">
                <a:solidFill>
                  <a:schemeClr val="tx1"/>
                </a:solidFill>
                <a:effectLst/>
                <a:latin typeface="+mn-lt"/>
                <a:ea typeface="+mn-ea"/>
                <a:cs typeface="+mn-cs"/>
              </a:rPr>
              <a:t> (2017) have identified speech and language as one of the priority areas essential for positive outcomes</a:t>
            </a:r>
          </a:p>
          <a:p>
            <a:pPr lvl="0"/>
            <a:r>
              <a:rPr lang="en-GB" sz="1200" kern="1200" dirty="0" smtClean="0">
                <a:solidFill>
                  <a:schemeClr val="tx1"/>
                </a:solidFill>
                <a:effectLst/>
                <a:latin typeface="+mn-lt"/>
                <a:ea typeface="+mn-ea"/>
                <a:cs typeface="+mn-cs"/>
              </a:rPr>
              <a:t>Analysis by the Department of Education in 2010 shows that good</a:t>
            </a:r>
            <a:r>
              <a:rPr lang="en-GB" sz="1200" kern="1200" baseline="0" dirty="0" smtClean="0">
                <a:solidFill>
                  <a:schemeClr val="tx1"/>
                </a:solidFill>
                <a:effectLst/>
                <a:latin typeface="+mn-lt"/>
                <a:ea typeface="+mn-ea"/>
                <a:cs typeface="+mn-cs"/>
              </a:rPr>
              <a:t> speech and communication skills early in life </a:t>
            </a:r>
            <a:r>
              <a:rPr lang="en-GB" sz="1200" kern="1200" dirty="0" smtClean="0">
                <a:solidFill>
                  <a:schemeClr val="tx1"/>
                </a:solidFill>
                <a:effectLst/>
                <a:latin typeface="+mn-lt"/>
                <a:ea typeface="+mn-ea"/>
                <a:cs typeface="+mn-cs"/>
              </a:rPr>
              <a:t>have a</a:t>
            </a:r>
            <a:r>
              <a:rPr lang="en-GB" sz="1200" kern="1200" baseline="0" dirty="0" smtClean="0">
                <a:solidFill>
                  <a:schemeClr val="tx1"/>
                </a:solidFill>
                <a:effectLst/>
                <a:latin typeface="+mn-lt"/>
                <a:ea typeface="+mn-ea"/>
                <a:cs typeface="+mn-cs"/>
              </a:rPr>
              <a:t> positive </a:t>
            </a:r>
            <a:r>
              <a:rPr lang="en-GB" sz="1200" kern="1200" dirty="0" smtClean="0">
                <a:solidFill>
                  <a:schemeClr val="tx1"/>
                </a:solidFill>
                <a:effectLst/>
                <a:latin typeface="+mn-lt"/>
                <a:ea typeface="+mn-ea"/>
                <a:cs typeface="+mn-cs"/>
              </a:rPr>
              <a:t>correlation with outcomes in school</a:t>
            </a:r>
            <a:r>
              <a:rPr lang="en-GB" sz="1200" kern="1200" baseline="0" dirty="0" smtClean="0">
                <a:solidFill>
                  <a:schemeClr val="tx1"/>
                </a:solidFill>
                <a:effectLst/>
                <a:latin typeface="+mn-lt"/>
                <a:ea typeface="+mn-ea"/>
                <a:cs typeface="+mn-cs"/>
              </a:rPr>
              <a:t> when entering key stage 2</a:t>
            </a:r>
            <a:r>
              <a:rPr lang="en-GB"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06D26EB5-E043-5848-9137-BC63B61F0E04}" type="slidenum">
              <a:rPr lang="en-US" smtClean="0"/>
              <a:t>4</a:t>
            </a:fld>
            <a:endParaRPr lang="en-US"/>
          </a:p>
        </p:txBody>
      </p:sp>
    </p:spTree>
    <p:extLst>
      <p:ext uri="{BB962C8B-B14F-4D97-AF65-F5344CB8AC3E}">
        <p14:creationId xmlns:p14="http://schemas.microsoft.com/office/powerpoint/2010/main" val="4028904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Learners</a:t>
            </a:r>
            <a:r>
              <a:rPr lang="en-GB" sz="1200" kern="1200" baseline="0" dirty="0" smtClean="0">
                <a:solidFill>
                  <a:schemeClr val="tx1"/>
                </a:solidFill>
                <a:effectLst/>
                <a:latin typeface="+mn-lt"/>
                <a:ea typeface="+mn-ea"/>
                <a:cs typeface="+mn-cs"/>
              </a:rPr>
              <a:t> in the foundation phase with increased speech and language difficulties can struggle with accessing the curriculum. </a:t>
            </a:r>
            <a:br>
              <a:rPr lang="en-GB" sz="1200" kern="1200" baseline="0" dirty="0" smtClean="0">
                <a:solidFill>
                  <a:schemeClr val="tx1"/>
                </a:solidFill>
                <a:effectLst/>
                <a:latin typeface="+mn-lt"/>
                <a:ea typeface="+mn-ea"/>
                <a:cs typeface="+mn-cs"/>
              </a:rPr>
            </a:br>
            <a:r>
              <a:rPr lang="en-GB" sz="1200" kern="1200" baseline="0" dirty="0" smtClean="0">
                <a:solidFill>
                  <a:schemeClr val="tx1"/>
                </a:solidFill>
                <a:effectLst/>
                <a:latin typeface="+mn-lt"/>
                <a:ea typeface="+mn-ea"/>
                <a:cs typeface="+mn-cs"/>
              </a:rPr>
              <a:t/>
            </a:r>
            <a:br>
              <a:rPr lang="en-GB" sz="1200" kern="1200" baseline="0" dirty="0" smtClean="0">
                <a:solidFill>
                  <a:schemeClr val="tx1"/>
                </a:solidFill>
                <a:effectLst/>
                <a:latin typeface="+mn-lt"/>
                <a:ea typeface="+mn-ea"/>
                <a:cs typeface="+mn-cs"/>
              </a:rPr>
            </a:br>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6D26EB5-E043-5848-9137-BC63B61F0E04}" type="slidenum">
              <a:rPr lang="en-US" smtClean="0"/>
              <a:t>5</a:t>
            </a:fld>
            <a:endParaRPr lang="en-US"/>
          </a:p>
        </p:txBody>
      </p:sp>
    </p:spTree>
    <p:extLst>
      <p:ext uri="{BB962C8B-B14F-4D97-AF65-F5344CB8AC3E}">
        <p14:creationId xmlns:p14="http://schemas.microsoft.com/office/powerpoint/2010/main" val="8280170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To critically reflect on speech and language therapy within my setting I have decided to use Gibbs (1988) reflective cycle. </a:t>
            </a:r>
          </a:p>
          <a:p>
            <a:pPr lvl="0"/>
            <a:r>
              <a:rPr lang="en-GB" sz="1200" kern="1200" dirty="0" smtClean="0">
                <a:solidFill>
                  <a:schemeClr val="tx1"/>
                </a:solidFill>
                <a:effectLst/>
                <a:latin typeface="+mn-lt"/>
                <a:ea typeface="+mn-ea"/>
                <a:cs typeface="+mn-cs"/>
              </a:rPr>
              <a:t>Description</a:t>
            </a:r>
          </a:p>
          <a:p>
            <a:pPr lvl="0"/>
            <a:r>
              <a:rPr lang="en-GB" sz="1200" kern="1200" dirty="0" smtClean="0">
                <a:solidFill>
                  <a:schemeClr val="tx1"/>
                </a:solidFill>
                <a:effectLst/>
                <a:latin typeface="+mn-lt"/>
                <a:ea typeface="+mn-ea"/>
                <a:cs typeface="+mn-cs"/>
              </a:rPr>
              <a:t>Feelings</a:t>
            </a:r>
          </a:p>
          <a:p>
            <a:pPr lvl="0"/>
            <a:r>
              <a:rPr lang="en-GB" sz="1200" kern="1200" dirty="0" smtClean="0">
                <a:solidFill>
                  <a:schemeClr val="tx1"/>
                </a:solidFill>
                <a:effectLst/>
                <a:latin typeface="+mn-lt"/>
                <a:ea typeface="+mn-ea"/>
                <a:cs typeface="+mn-cs"/>
              </a:rPr>
              <a:t>Analysis</a:t>
            </a:r>
          </a:p>
          <a:p>
            <a:pPr lvl="0"/>
            <a:r>
              <a:rPr lang="en-GB" sz="1200" kern="1200" dirty="0" smtClean="0">
                <a:solidFill>
                  <a:schemeClr val="tx1"/>
                </a:solidFill>
                <a:effectLst/>
                <a:latin typeface="+mn-lt"/>
                <a:ea typeface="+mn-ea"/>
                <a:cs typeface="+mn-cs"/>
              </a:rPr>
              <a:t>Conclusion and Action plan</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6D26EB5-E043-5848-9137-BC63B61F0E04}" type="slidenum">
              <a:rPr lang="en-US" smtClean="0"/>
              <a:t>6</a:t>
            </a:fld>
            <a:endParaRPr lang="en-US"/>
          </a:p>
        </p:txBody>
      </p:sp>
    </p:spTree>
    <p:extLst>
      <p:ext uri="{BB962C8B-B14F-4D97-AF65-F5344CB8AC3E}">
        <p14:creationId xmlns:p14="http://schemas.microsoft.com/office/powerpoint/2010/main" val="675447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Research by Florian and Linklater (2010) concluded that collaboration among education</a:t>
            </a:r>
            <a:r>
              <a:rPr lang="en-GB" sz="1200" kern="1200" baseline="0" dirty="0" smtClean="0">
                <a:solidFill>
                  <a:schemeClr val="tx1"/>
                </a:solidFill>
                <a:effectLst/>
                <a:latin typeface="+mn-lt"/>
                <a:ea typeface="+mn-ea"/>
                <a:cs typeface="+mn-cs"/>
              </a:rPr>
              <a:t> professionals</a:t>
            </a:r>
            <a:r>
              <a:rPr lang="en-GB" sz="1200" kern="1200" dirty="0" smtClean="0">
                <a:solidFill>
                  <a:schemeClr val="tx1"/>
                </a:solidFill>
                <a:effectLst/>
                <a:latin typeface="+mn-lt"/>
                <a:ea typeface="+mn-ea"/>
                <a:cs typeface="+mn-cs"/>
              </a:rPr>
              <a:t> and speech and language therapists in school settings is vital to develop valuable provision</a:t>
            </a:r>
            <a:r>
              <a:rPr lang="en-GB" sz="1200" kern="1200" baseline="0" dirty="0" smtClean="0">
                <a:solidFill>
                  <a:schemeClr val="tx1"/>
                </a:solidFill>
                <a:effectLst/>
                <a:latin typeface="+mn-lt"/>
                <a:ea typeface="+mn-ea"/>
                <a:cs typeface="+mn-cs"/>
              </a:rPr>
              <a:t> for pupils with additional learning needs</a:t>
            </a:r>
            <a:r>
              <a:rPr lang="en-GB" sz="1200" kern="1200" dirty="0" smtClean="0">
                <a:solidFill>
                  <a:schemeClr val="tx1"/>
                </a:solidFill>
                <a:effectLst/>
                <a:latin typeface="+mn-lt"/>
                <a:ea typeface="+mn-ea"/>
                <a:cs typeface="+mn-cs"/>
              </a:rPr>
              <a:t>. Within my setting, we have a designated speech and language therapist from the local authority, who works with the children who have therapy outlined in their statements. It is essential that we form a close working relationship and plan hold half termly meetings to discuss any progress that the pupils have made. In these meetings, we will be able to discuss any areas of improvement and the speech and language therapist give us new tasks to be working on. </a:t>
            </a:r>
          </a:p>
          <a:p>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Wright (1996) emphasises the importance of time, concluding that the more time spent collaborating, the more successful the collaboration. Although we have a successful working relationship, critically it could be improved by an increase of time. Due to the number of children with speech and language difficulties in my setting, it is clear to me that there is not enough time available to discuss, plan, feedback and develop new skills. Although time is limited, in my opinion, the more experience I gain around speech and language the quicker and more effective our meetings will become. </a:t>
            </a:r>
          </a:p>
          <a:p>
            <a:r>
              <a:rPr lang="en-GB" dirty="0" smtClean="0">
                <a:effectLst/>
              </a:rPr>
              <a:t> </a:t>
            </a:r>
            <a:endParaRPr lang="en-US" dirty="0"/>
          </a:p>
        </p:txBody>
      </p:sp>
      <p:sp>
        <p:nvSpPr>
          <p:cNvPr id="4" name="Slide Number Placeholder 3"/>
          <p:cNvSpPr>
            <a:spLocks noGrp="1"/>
          </p:cNvSpPr>
          <p:nvPr>
            <p:ph type="sldNum" sz="quarter" idx="10"/>
          </p:nvPr>
        </p:nvSpPr>
        <p:spPr/>
        <p:txBody>
          <a:bodyPr/>
          <a:lstStyle/>
          <a:p>
            <a:fld id="{06D26EB5-E043-5848-9137-BC63B61F0E04}" type="slidenum">
              <a:rPr lang="en-US" smtClean="0"/>
              <a:t>7</a:t>
            </a:fld>
            <a:endParaRPr lang="en-US"/>
          </a:p>
        </p:txBody>
      </p:sp>
    </p:spTree>
    <p:extLst>
      <p:ext uri="{BB962C8B-B14F-4D97-AF65-F5344CB8AC3E}">
        <p14:creationId xmlns:p14="http://schemas.microsoft.com/office/powerpoint/2010/main" val="9684434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The local authority speech therapist is unable to work with all the pupils within my class. All the learners within my class have speech and language difficulties however not all of them have speech and language therapy identified on their statements. The Communication Chain (McLachlan and Elks, 2012) could help me to understand the process of the development of language and could provide an insight into the language stages of the children within my class. The Communication Chain could also be a useful tool to use to help us to identify the relevant area of language development. This would then allow us to target strategies and interventions based upon the identified area of need. The Communication Trust (2017) have also created a checklist to identify and target different areas of speech and language. I could use this within my setting, alongside the Communication Chain, to ensure all areas of speech and language are being covered. The Communication Trust (2017) also provides a wide range of tools and resources to be used in collaboration with the checklist to support professionals in supporting pupils with speech and language difficulties, which would be fundamental to me to provide support for the pupils that do not have access to a speech therapist. </a:t>
            </a:r>
          </a:p>
          <a:p>
            <a:endParaRPr lang="en-US" dirty="0"/>
          </a:p>
        </p:txBody>
      </p:sp>
      <p:sp>
        <p:nvSpPr>
          <p:cNvPr id="4" name="Slide Number Placeholder 3"/>
          <p:cNvSpPr>
            <a:spLocks noGrp="1"/>
          </p:cNvSpPr>
          <p:nvPr>
            <p:ph type="sldNum" sz="quarter" idx="10"/>
          </p:nvPr>
        </p:nvSpPr>
        <p:spPr/>
        <p:txBody>
          <a:bodyPr/>
          <a:lstStyle/>
          <a:p>
            <a:fld id="{06D26EB5-E043-5848-9137-BC63B61F0E04}" type="slidenum">
              <a:rPr lang="en-US" smtClean="0"/>
              <a:t>8</a:t>
            </a:fld>
            <a:endParaRPr lang="en-US"/>
          </a:p>
        </p:txBody>
      </p:sp>
    </p:spTree>
    <p:extLst>
      <p:ext uri="{BB962C8B-B14F-4D97-AF65-F5344CB8AC3E}">
        <p14:creationId xmlns:p14="http://schemas.microsoft.com/office/powerpoint/2010/main" val="13536846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When I started in my role in 2018, there was no screening tools used to support children with additional learning needs with their speech and language. I was advised, to visit a nursery to observe good practice. From this visit, I was able to attend training implement a speech and language program. Pupils within my class are now screened termly using the </a:t>
            </a:r>
            <a:r>
              <a:rPr lang="en-GB" sz="1200" kern="1200" dirty="0" err="1" smtClean="0">
                <a:solidFill>
                  <a:schemeClr val="tx1"/>
                </a:solidFill>
                <a:effectLst/>
                <a:latin typeface="+mn-lt"/>
                <a:ea typeface="+mn-ea"/>
                <a:cs typeface="+mn-cs"/>
              </a:rPr>
              <a:t>Wellcomm</a:t>
            </a:r>
            <a:r>
              <a:rPr lang="en-GB" sz="1200" kern="1200" dirty="0" smtClean="0">
                <a:solidFill>
                  <a:schemeClr val="tx1"/>
                </a:solidFill>
                <a:effectLst/>
                <a:latin typeface="+mn-lt"/>
                <a:ea typeface="+mn-ea"/>
                <a:cs typeface="+mn-cs"/>
              </a:rPr>
              <a:t> Speech and Language Toolkit. This early identification programme was introduced in Flying Start settings with the view of improving language skills in socially deprived areas (NHS Wales, 2015). The program specifically recognises the areas in need of improving based on language development in relation to the child’s chronological age. Although, this intervention is implemented for mainly nursery children which is below some of the pupils within my class chronological age, I felt, due to the pupil’s levels of development generally being below their ages, that </a:t>
            </a:r>
            <a:r>
              <a:rPr lang="en-GB" sz="1200" kern="1200" dirty="0" err="1" smtClean="0">
                <a:solidFill>
                  <a:schemeClr val="tx1"/>
                </a:solidFill>
                <a:effectLst/>
                <a:latin typeface="+mn-lt"/>
                <a:ea typeface="+mn-ea"/>
                <a:cs typeface="+mn-cs"/>
              </a:rPr>
              <a:t>Wellcomm</a:t>
            </a:r>
            <a:r>
              <a:rPr lang="en-GB" sz="1200" kern="1200" dirty="0" smtClean="0">
                <a:solidFill>
                  <a:schemeClr val="tx1"/>
                </a:solidFill>
                <a:effectLst/>
                <a:latin typeface="+mn-lt"/>
                <a:ea typeface="+mn-ea"/>
                <a:cs typeface="+mn-cs"/>
              </a:rPr>
              <a:t> would be a beneficial tool to use in my setting. We can use the screening tool to identify the lower scoring areas and use activities taken from the resource to develop these areas. </a:t>
            </a:r>
          </a:p>
          <a:p>
            <a:endParaRPr lang="en-US" dirty="0"/>
          </a:p>
        </p:txBody>
      </p:sp>
      <p:sp>
        <p:nvSpPr>
          <p:cNvPr id="4" name="Slide Number Placeholder 3"/>
          <p:cNvSpPr>
            <a:spLocks noGrp="1"/>
          </p:cNvSpPr>
          <p:nvPr>
            <p:ph type="sldNum" sz="quarter" idx="10"/>
          </p:nvPr>
        </p:nvSpPr>
        <p:spPr/>
        <p:txBody>
          <a:bodyPr/>
          <a:lstStyle/>
          <a:p>
            <a:fld id="{06D26EB5-E043-5848-9137-BC63B61F0E04}" type="slidenum">
              <a:rPr lang="en-US" smtClean="0"/>
              <a:t>9</a:t>
            </a:fld>
            <a:endParaRPr lang="en-US"/>
          </a:p>
        </p:txBody>
      </p:sp>
    </p:spTree>
    <p:extLst>
      <p:ext uri="{BB962C8B-B14F-4D97-AF65-F5344CB8AC3E}">
        <p14:creationId xmlns:p14="http://schemas.microsoft.com/office/powerpoint/2010/main" val="9355847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Vygotsky’s (1978) findings stress the fundamental role of social interaction and that language development is heavily influenced on social exchanges. That for a child to develop the skills required to express language effectively, they must receive guidance from adults. Within my setting, we aim to provide an immersive language environment as set out in the Draft Curriculum for Wales (2019). Targeted speech and language therapy is undertaken by members of staff who have received explicit training regarding speech and language. As I have received no additional training regarding speech and language therapy, when organising this within my setting, I felt that the staff that had received the training would be best suited to undertake the activities. </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06D26EB5-E043-5848-9137-BC63B61F0E04}" type="slidenum">
              <a:rPr lang="en-US" smtClean="0"/>
              <a:t>10</a:t>
            </a:fld>
            <a:endParaRPr lang="en-US"/>
          </a:p>
        </p:txBody>
      </p:sp>
    </p:spTree>
    <p:extLst>
      <p:ext uri="{BB962C8B-B14F-4D97-AF65-F5344CB8AC3E}">
        <p14:creationId xmlns:p14="http://schemas.microsoft.com/office/powerpoint/2010/main" val="17374367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Within my class, explicit 1:1 speech and language therapy is undertaken in one out of our two individual work stations. Speech and language therapy is always completed in the same work station for consistency. The work station is set up with visual aids, now and next boards and timers to support the learners. The Communication Trust has created a checklist of key features that should be present in a communication friendly environment who emphasise that these should be present; </a:t>
            </a:r>
          </a:p>
          <a:p>
            <a:r>
              <a:rPr lang="en-GB" sz="1200" kern="1200" dirty="0" smtClean="0">
                <a:solidFill>
                  <a:schemeClr val="tx1"/>
                </a:solidFill>
                <a:effectLst/>
                <a:latin typeface="+mn-lt"/>
                <a:ea typeface="+mn-ea"/>
                <a:cs typeface="+mn-cs"/>
              </a:rPr>
              <a:t>An area suited for communication, minimal distractions, using visuals and timetables to support, clear and consistent routines and supportive adults.</a:t>
            </a:r>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6D26EB5-E043-5848-9137-BC63B61F0E04}" type="slidenum">
              <a:rPr lang="en-US" smtClean="0"/>
              <a:t>11</a:t>
            </a:fld>
            <a:endParaRPr lang="en-US"/>
          </a:p>
        </p:txBody>
      </p:sp>
    </p:spTree>
    <p:extLst>
      <p:ext uri="{BB962C8B-B14F-4D97-AF65-F5344CB8AC3E}">
        <p14:creationId xmlns:p14="http://schemas.microsoft.com/office/powerpoint/2010/main" val="4144035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One way, as identified in a recent review undertaken by the local authority, my setting is successful in supporting whole class speech and language is through the Picture Exchange Communication System or PECS and visual aids. The learners have an individual PECS book which they use to communicate. We use PECS throughout the class to encourage the pupils to communicate with us and one another. </a:t>
            </a:r>
          </a:p>
          <a:p>
            <a:r>
              <a:rPr lang="en-GB" sz="1200" kern="1200" dirty="0" smtClean="0">
                <a:solidFill>
                  <a:schemeClr val="tx1"/>
                </a:solidFill>
                <a:effectLst/>
                <a:latin typeface="+mn-lt"/>
                <a:ea typeface="+mn-ea"/>
                <a:cs typeface="+mn-cs"/>
              </a:rPr>
              <a:t>I have witnessed the success of PECs and visual aids in allowing pupils, who previously could not communicate, get their needs met. It is clear to me how important PECS and visual aids are for speech and language in my setting. Although, we are successful at implementing and organising PECS, I could develop my use of other communication techniques to support all pupils. </a:t>
            </a:r>
          </a:p>
          <a:p>
            <a:endParaRPr lang="en-GB" sz="1200" kern="1200" dirty="0" smtClean="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6D26EB5-E043-5848-9137-BC63B61F0E04}" type="slidenum">
              <a:rPr lang="en-US" smtClean="0"/>
              <a:t>12</a:t>
            </a:fld>
            <a:endParaRPr lang="en-US"/>
          </a:p>
        </p:txBody>
      </p:sp>
    </p:spTree>
    <p:extLst>
      <p:ext uri="{BB962C8B-B14F-4D97-AF65-F5344CB8AC3E}">
        <p14:creationId xmlns:p14="http://schemas.microsoft.com/office/powerpoint/2010/main" val="10823863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Evidence from a study by Moran (2012) found that the use of PECS to help children develop vocal speech is not as strong. As of a result of this, to increase communication and develop speech within my setting, it would be beneficial for me to improve my knowledge of other tools to support speech and language.</a:t>
            </a:r>
            <a:r>
              <a:rPr lang="en-GB" dirty="0" smtClean="0">
                <a:effectLst/>
              </a:rPr>
              <a:t> </a:t>
            </a:r>
          </a:p>
          <a:p>
            <a:endParaRPr lang="en-GB" dirty="0" smtClean="0">
              <a:effectLst/>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Consequently, as we have been identified as successfully using PECS, I feel it would be beneficial to the pupils in my setting, to develop my use of sign language and gestures to support. </a:t>
            </a:r>
          </a:p>
          <a:p>
            <a:endParaRPr lang="en-US" dirty="0"/>
          </a:p>
        </p:txBody>
      </p:sp>
      <p:sp>
        <p:nvSpPr>
          <p:cNvPr id="4" name="Slide Number Placeholder 3"/>
          <p:cNvSpPr>
            <a:spLocks noGrp="1"/>
          </p:cNvSpPr>
          <p:nvPr>
            <p:ph type="sldNum" sz="quarter" idx="10"/>
          </p:nvPr>
        </p:nvSpPr>
        <p:spPr/>
        <p:txBody>
          <a:bodyPr/>
          <a:lstStyle/>
          <a:p>
            <a:fld id="{06D26EB5-E043-5848-9137-BC63B61F0E04}" type="slidenum">
              <a:rPr lang="en-US" smtClean="0"/>
              <a:t>13</a:t>
            </a:fld>
            <a:endParaRPr lang="en-US"/>
          </a:p>
        </p:txBody>
      </p:sp>
    </p:spTree>
    <p:extLst>
      <p:ext uri="{BB962C8B-B14F-4D97-AF65-F5344CB8AC3E}">
        <p14:creationId xmlns:p14="http://schemas.microsoft.com/office/powerpoint/2010/main" val="4983694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Finally, I would like to reflect on the relationship with parents. Currently, we do not offer any additional support for parents of pupils within my class in relation to their speech and language therapy. Mainly, communication with parents is done through the speech and language therapist. When speaking to parents, I feel that speech and language is a priority to them. Many parents have requested additional resources to support their child in speech and language.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A study by Roberts and Kaiser (2011) found positive outcomes for children’s language development when parents had learnt how to support. </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Moving forward, it would be beneficial to organise coffee mornings to collaborate with parents and speech and language therapists. This would create strong home-school links which as research suggest are essential for pupil progress. With the development of the new ALN code in Wales, relationships with parents are a high priority within my setting. Based on previous research the impact that this would have on the pupils could positively affect pupil progress. </a:t>
            </a:r>
          </a:p>
          <a:p>
            <a:endParaRPr lang="en-US" dirty="0"/>
          </a:p>
        </p:txBody>
      </p:sp>
      <p:sp>
        <p:nvSpPr>
          <p:cNvPr id="4" name="Slide Number Placeholder 3"/>
          <p:cNvSpPr>
            <a:spLocks noGrp="1"/>
          </p:cNvSpPr>
          <p:nvPr>
            <p:ph type="sldNum" sz="quarter" idx="10"/>
          </p:nvPr>
        </p:nvSpPr>
        <p:spPr/>
        <p:txBody>
          <a:bodyPr/>
          <a:lstStyle/>
          <a:p>
            <a:fld id="{06D26EB5-E043-5848-9137-BC63B61F0E04}" type="slidenum">
              <a:rPr lang="en-US" smtClean="0"/>
              <a:t>14</a:t>
            </a:fld>
            <a:endParaRPr lang="en-US"/>
          </a:p>
        </p:txBody>
      </p:sp>
    </p:spTree>
    <p:extLst>
      <p:ext uri="{BB962C8B-B14F-4D97-AF65-F5344CB8AC3E}">
        <p14:creationId xmlns:p14="http://schemas.microsoft.com/office/powerpoint/2010/main" val="9086858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In conclusion, when critically reflecting on speech and language therapy within my setting I was able to identify many strengths that could be supported by literature. Using Gibbs Reflective Cycle I was also able to identify area’s for development. With strong relationships with outside agencies, increased training for staff, reflecting on my classroom set up and creating strong partnerships with parents, I will hopefully create an environment where speech and language is done successfully, leading to increased pupil outcomes. </a:t>
            </a:r>
          </a:p>
          <a:p>
            <a:r>
              <a:rPr lang="en-GB"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06D26EB5-E043-5848-9137-BC63B61F0E04}" type="slidenum">
              <a:rPr lang="en-US" smtClean="0"/>
              <a:t>15</a:t>
            </a:fld>
            <a:endParaRPr lang="en-US"/>
          </a:p>
        </p:txBody>
      </p:sp>
    </p:spTree>
    <p:extLst>
      <p:ext uri="{BB962C8B-B14F-4D97-AF65-F5344CB8AC3E}">
        <p14:creationId xmlns:p14="http://schemas.microsoft.com/office/powerpoint/2010/main" val="21033717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6D26EB5-E043-5848-9137-BC63B61F0E04}" type="slidenum">
              <a:rPr lang="en-US" smtClean="0"/>
              <a:t>16</a:t>
            </a:fld>
            <a:endParaRPr lang="en-US"/>
          </a:p>
        </p:txBody>
      </p:sp>
    </p:spTree>
    <p:extLst>
      <p:ext uri="{BB962C8B-B14F-4D97-AF65-F5344CB8AC3E}">
        <p14:creationId xmlns:p14="http://schemas.microsoft.com/office/powerpoint/2010/main" val="1944414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AD9D8455-8CEC-B646-A952-35545CB77972}" type="datetimeFigureOut">
              <a:rPr lang="en-US" smtClean="0"/>
              <a:t>1/23/20</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A35B049F-C108-EF4C-B0A2-E34333A85977}" type="slidenum">
              <a:rPr lang="en-US" smtClean="0"/>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D9D8455-8CEC-B646-A952-35545CB77972}" type="datetimeFigureOut">
              <a:rPr lang="en-US" smtClean="0"/>
              <a:t>1/23/20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5B049F-C108-EF4C-B0A2-E34333A85977}"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AD9D8455-8CEC-B646-A952-35545CB77972}" type="datetimeFigureOut">
              <a:rPr lang="en-US" smtClean="0"/>
              <a:t>1/23/20</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A35B049F-C108-EF4C-B0A2-E34333A85977}" type="slidenum">
              <a:rPr lang="en-US" smtClean="0"/>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D9D8455-8CEC-B646-A952-35545CB77972}" type="datetimeFigureOut">
              <a:rPr lang="en-US" smtClean="0"/>
              <a:t>1/23/20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5B049F-C108-EF4C-B0A2-E34333A85977}" type="slidenum">
              <a:rPr lang="en-US" smtClean="0"/>
              <a:t>‹#›</a:t>
            </a:fld>
            <a:endParaRPr lang="en-US"/>
          </a:p>
        </p:txBody>
      </p:sp>
    </p:spTree>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D9D8455-8CEC-B646-A952-35545CB77972}" type="datetimeFigureOut">
              <a:rPr lang="en-US" smtClean="0"/>
              <a:t>1/23/20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35B049F-C108-EF4C-B0A2-E34333A85977}" type="slidenum">
              <a:rPr lang="en-US" smtClean="0"/>
              <a:t>‹#›</a:t>
            </a:fld>
            <a:endParaRPr lang="en-US"/>
          </a:p>
        </p:txBody>
      </p:sp>
    </p:spTree>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D9D8455-8CEC-B646-A952-35545CB77972}" type="datetimeFigureOut">
              <a:rPr lang="en-US" smtClean="0"/>
              <a:t>1/23/20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35B049F-C108-EF4C-B0A2-E34333A85977}"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9D8455-8CEC-B646-A952-35545CB77972}" type="datetimeFigureOut">
              <a:rPr lang="en-US" smtClean="0"/>
              <a:t>1/23/20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35B049F-C108-EF4C-B0A2-E34333A8597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AD9D8455-8CEC-B646-A952-35545CB77972}" type="datetimeFigureOut">
              <a:rPr lang="en-US" smtClean="0"/>
              <a:t>1/23/20</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A35B049F-C108-EF4C-B0A2-E34333A85977}"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AD9D8455-8CEC-B646-A952-35545CB77972}" type="datetimeFigureOut">
              <a:rPr lang="en-US" smtClean="0"/>
              <a:t>1/23/20</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A35B049F-C108-EF4C-B0A2-E34333A85977}"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D9D8455-8CEC-B646-A952-35545CB77972}" type="datetimeFigureOut">
              <a:rPr lang="en-US" smtClean="0"/>
              <a:t>1/23/20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5B049F-C108-EF4C-B0A2-E34333A8597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D9D8455-8CEC-B646-A952-35545CB77972}" type="datetimeFigureOut">
              <a:rPr lang="en-US" smtClean="0"/>
              <a:t>1/23/20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5B049F-C108-EF4C-B0A2-E34333A85977}" type="slidenum">
              <a:rPr lang="en-US" smtClean="0"/>
              <a:t>‹#›</a:t>
            </a:fld>
            <a:endParaRPr lang="en-US"/>
          </a:p>
        </p:txBody>
      </p:sp>
    </p:spTree>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AD9D8455-8CEC-B646-A952-35545CB77972}" type="datetimeFigureOut">
              <a:rPr lang="en-US" smtClean="0"/>
              <a:t>1/23/20</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A35B049F-C108-EF4C-B0A2-E34333A85977}" type="slidenum">
              <a:rPr lang="en-US" smtClean="0"/>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641087413"/>
      </p:ext>
    </p:extLst>
  </p:cSld>
  <p:clrMap bg1="lt1" tx1="dk1" bg2="lt2" tx2="dk2" accent1="accent1" accent2="accent2" accent3="accent3" accent4="accent4" accent5="accent5" accent6="accent6" hlink="hlink" folHlink="folHlink"/>
  <p:sldLayoutIdLst>
    <p:sldLayoutId id="2147484298" r:id="rId1"/>
    <p:sldLayoutId id="2147484299" r:id="rId2"/>
    <p:sldLayoutId id="2147484300" r:id="rId3"/>
    <p:sldLayoutId id="2147484301" r:id="rId4"/>
    <p:sldLayoutId id="2147484302" r:id="rId5"/>
    <p:sldLayoutId id="2147484303" r:id="rId6"/>
    <p:sldLayoutId id="2147484304" r:id="rId7"/>
    <p:sldLayoutId id="2147484305" r:id="rId8"/>
    <p:sldLayoutId id="2147484306" r:id="rId9"/>
    <p:sldLayoutId id="2147484307" r:id="rId10"/>
    <p:sldLayoutId id="2147484308"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4" Type="http://schemas.openxmlformats.org/officeDocument/2006/relationships/chart" Target="../charts/chart2.xml"/><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jpeg"/><Relationship Id="rId5" Type="http://schemas.openxmlformats.org/officeDocument/2006/relationships/image" Target="../media/image6.png"/><Relationship Id="rId6"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hyperlink" Target="http://www.nhswalesawards.wales.nhs.uk/opendoc/275784"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thecommunicationtrust.org.uk/media/7415/universally_speaking_5-11_checklist_final.pdf" TargetMode="External"/><Relationship Id="rId4" Type="http://schemas.openxmlformats.org/officeDocument/2006/relationships/hyperlink" Target="http://ouleft.org/wp-content/uploads/Vygotsky-Mind-in-Society.pdf" TargetMode="External"/><Relationship Id="rId5" Type="http://schemas.openxmlformats.org/officeDocument/2006/relationships/hyperlink" Target="https://gov.wales/sites/default/files/publications/2019-07/flying-start-speech-language-and-communication-guidance.pdf" TargetMode="External"/><Relationship Id="rId6" Type="http://schemas.openxmlformats.org/officeDocument/2006/relationships/hyperlink" Target="https://hwb.gov.wales/storage/4373f5ea-f77e-4b10-a20f-4b06eb02f6a0/draft-statutory-guidance-languages-literacy-and-communication.pdf" TargetMode="External"/><Relationship Id="rId7" Type="http://schemas.openxmlformats.org/officeDocument/2006/relationships/hyperlink" Target="https://gov.wales/sites/default/files/statistics-and-research/2019-07/school-census-results-2019-764.pdf" TargetMode="External"/><Relationship Id="rId8" Type="http://schemas.openxmlformats.org/officeDocument/2006/relationships/hyperlink" Target="https://gov.wales/sites/default/files/consultations/2018-12/draft-additional-learning-needs-code-for-wales_0.pdf" TargetMode="External"/><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162628" y="1712462"/>
            <a:ext cx="7953829" cy="1384995"/>
          </a:xfrm>
          <a:prstGeom prst="rect">
            <a:avLst/>
          </a:prstGeom>
        </p:spPr>
        <p:txBody>
          <a:bodyPr wrap="square">
            <a:spAutoFit/>
          </a:bodyPr>
          <a:lstStyle/>
          <a:p>
            <a:pPr algn="ctr"/>
            <a:r>
              <a:rPr lang="en-GB" sz="2800" dirty="0">
                <a:solidFill>
                  <a:srgbClr val="000000"/>
                </a:solidFill>
                <a:latin typeface="Futura Medium" charset="0"/>
                <a:ea typeface="Futura Medium" charset="0"/>
                <a:cs typeface="Futura Medium" charset="0"/>
              </a:rPr>
              <a:t>Present a critically reflective PowerPoint presentation on one aspect of ALN organisation within your setting. </a:t>
            </a:r>
            <a:endParaRPr lang="en-GB" sz="2800" dirty="0">
              <a:effectLst/>
              <a:latin typeface="Futura Medium" charset="0"/>
              <a:ea typeface="Futura Medium" charset="0"/>
              <a:cs typeface="Futura Medium" charset="0"/>
            </a:endParaRPr>
          </a:p>
        </p:txBody>
      </p:sp>
      <p:sp>
        <p:nvSpPr>
          <p:cNvPr id="12" name="Rectangle 11"/>
          <p:cNvSpPr/>
          <p:nvPr/>
        </p:nvSpPr>
        <p:spPr>
          <a:xfrm>
            <a:off x="2426192" y="3490210"/>
            <a:ext cx="7850482" cy="646331"/>
          </a:xfrm>
          <a:prstGeom prst="rect">
            <a:avLst/>
          </a:prstGeom>
        </p:spPr>
        <p:txBody>
          <a:bodyPr wrap="none">
            <a:spAutoFit/>
          </a:bodyPr>
          <a:lstStyle/>
          <a:p>
            <a:r>
              <a:rPr lang="en-GB" sz="3600" b="1" dirty="0" smtClean="0">
                <a:solidFill>
                  <a:srgbClr val="000000"/>
                </a:solidFill>
                <a:latin typeface="Futura Medium" charset="0"/>
                <a:ea typeface="Futura Medium" charset="0"/>
                <a:cs typeface="Futura Medium" charset="0"/>
              </a:rPr>
              <a:t>Speech and Language Therapy</a:t>
            </a:r>
            <a:endParaRPr lang="en-US" sz="3600" b="1" dirty="0"/>
          </a:p>
        </p:txBody>
      </p:sp>
      <p:sp>
        <p:nvSpPr>
          <p:cNvPr id="13" name="Oval Callout 12"/>
          <p:cNvSpPr/>
          <p:nvPr/>
        </p:nvSpPr>
        <p:spPr>
          <a:xfrm>
            <a:off x="7259448" y="4238141"/>
            <a:ext cx="2328110" cy="1291771"/>
          </a:xfrm>
          <a:prstGeom prst="wedgeEllipseCallout">
            <a:avLst>
              <a:gd name="adj1" fmla="val -53875"/>
              <a:gd name="adj2" fmla="val 75983"/>
            </a:avLst>
          </a:prstGeom>
          <a:solidFill>
            <a:srgbClr val="7B98EB"/>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1449286" y="5747692"/>
            <a:ext cx="3104824" cy="400110"/>
          </a:xfrm>
          <a:prstGeom prst="rect">
            <a:avLst/>
          </a:prstGeom>
        </p:spPr>
        <p:txBody>
          <a:bodyPr wrap="none">
            <a:spAutoFit/>
          </a:bodyPr>
          <a:lstStyle/>
          <a:p>
            <a:r>
              <a:rPr lang="en-US" sz="2000" dirty="0" smtClean="0"/>
              <a:t>Student Number: 1911477</a:t>
            </a:r>
            <a:endParaRPr lang="en-US" sz="2000" dirty="0"/>
          </a:p>
        </p:txBody>
      </p:sp>
    </p:spTree>
    <p:extLst>
      <p:ext uri="{BB962C8B-B14F-4D97-AF65-F5344CB8AC3E}">
        <p14:creationId xmlns:p14="http://schemas.microsoft.com/office/powerpoint/2010/main" val="18041656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1804124188"/>
              </p:ext>
            </p:extLst>
          </p:nvPr>
        </p:nvGraphicFramePr>
        <p:xfrm>
          <a:off x="740229" y="1097038"/>
          <a:ext cx="6415314" cy="451999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Chart 4"/>
          <p:cNvGraphicFramePr>
            <a:graphicFrameLocks/>
          </p:cNvGraphicFramePr>
          <p:nvPr>
            <p:extLst>
              <p:ext uri="{D42A27DB-BD31-4B8C-83A1-F6EECF244321}">
                <p14:modId xmlns:p14="http://schemas.microsoft.com/office/powerpoint/2010/main" val="975505706"/>
              </p:ext>
            </p:extLst>
          </p:nvPr>
        </p:nvGraphicFramePr>
        <p:xfrm>
          <a:off x="6110515" y="1097037"/>
          <a:ext cx="6415314" cy="4519991"/>
        </p:xfrm>
        <a:graphic>
          <a:graphicData uri="http://schemas.openxmlformats.org/drawingml/2006/chart">
            <c:chart xmlns:c="http://schemas.openxmlformats.org/drawingml/2006/chart" xmlns:r="http://schemas.openxmlformats.org/officeDocument/2006/relationships" r:id="rId4"/>
          </a:graphicData>
        </a:graphic>
      </p:graphicFrame>
      <p:sp>
        <p:nvSpPr>
          <p:cNvPr id="6" name="Rectangle 5"/>
          <p:cNvSpPr/>
          <p:nvPr/>
        </p:nvSpPr>
        <p:spPr>
          <a:xfrm>
            <a:off x="5355307" y="156623"/>
            <a:ext cx="2098844" cy="646331"/>
          </a:xfrm>
          <a:prstGeom prst="rect">
            <a:avLst/>
          </a:prstGeom>
        </p:spPr>
        <p:txBody>
          <a:bodyPr wrap="none">
            <a:spAutoFit/>
          </a:bodyPr>
          <a:lstStyle/>
          <a:p>
            <a:r>
              <a:rPr lang="en-GB" sz="3600" b="1" dirty="0" smtClean="0">
                <a:solidFill>
                  <a:srgbClr val="4D45FF"/>
                </a:solidFill>
                <a:latin typeface="Futura Medium" charset="0"/>
                <a:ea typeface="Futura Medium" charset="0"/>
                <a:cs typeface="Futura Medium" charset="0"/>
              </a:rPr>
              <a:t>Context</a:t>
            </a:r>
            <a:endParaRPr lang="en-US" sz="3600" b="1" dirty="0">
              <a:solidFill>
                <a:srgbClr val="4D45FF"/>
              </a:solidFill>
            </a:endParaRPr>
          </a:p>
        </p:txBody>
      </p:sp>
      <p:sp>
        <p:nvSpPr>
          <p:cNvPr id="7" name="Rectangle 6"/>
          <p:cNvSpPr/>
          <p:nvPr/>
        </p:nvSpPr>
        <p:spPr>
          <a:xfrm>
            <a:off x="8870644" y="6234276"/>
            <a:ext cx="3164200" cy="369332"/>
          </a:xfrm>
          <a:prstGeom prst="rect">
            <a:avLst/>
          </a:prstGeom>
        </p:spPr>
        <p:txBody>
          <a:bodyPr wrap="none">
            <a:spAutoFit/>
          </a:bodyPr>
          <a:lstStyle/>
          <a:p>
            <a:r>
              <a:rPr lang="en-GB" dirty="0">
                <a:solidFill>
                  <a:srgbClr val="000000"/>
                </a:solidFill>
                <a:latin typeface="Futura Medium" charset="0"/>
                <a:ea typeface="Futura Medium" charset="0"/>
                <a:cs typeface="Futura Medium" charset="0"/>
              </a:rPr>
              <a:t>(Welsh Government, </a:t>
            </a:r>
            <a:r>
              <a:rPr lang="en-GB" dirty="0" smtClean="0">
                <a:solidFill>
                  <a:srgbClr val="000000"/>
                </a:solidFill>
                <a:latin typeface="Futura Medium" charset="0"/>
                <a:ea typeface="Futura Medium" charset="0"/>
                <a:cs typeface="Futura Medium" charset="0"/>
              </a:rPr>
              <a:t>2019). </a:t>
            </a:r>
            <a:endParaRPr lang="en-US" dirty="0">
              <a:latin typeface="Futura Medium" charset="0"/>
              <a:ea typeface="Futura Medium" charset="0"/>
              <a:cs typeface="Futura Medium" charset="0"/>
            </a:endParaRPr>
          </a:p>
        </p:txBody>
      </p:sp>
    </p:spTree>
    <p:extLst>
      <p:ext uri="{BB962C8B-B14F-4D97-AF65-F5344CB8AC3E}">
        <p14:creationId xmlns:p14="http://schemas.microsoft.com/office/powerpoint/2010/main" val="20830166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06172" y="1364343"/>
            <a:ext cx="9376228" cy="4678204"/>
          </a:xfrm>
          <a:prstGeom prst="rect">
            <a:avLst/>
          </a:prstGeom>
          <a:noFill/>
        </p:spPr>
        <p:txBody>
          <a:bodyPr wrap="square" rtlCol="0">
            <a:spAutoFit/>
          </a:bodyPr>
          <a:lstStyle/>
          <a:p>
            <a:pPr marL="285750" indent="-285750">
              <a:buFont typeface="Arial" charset="0"/>
              <a:buChar char="•"/>
            </a:pPr>
            <a:r>
              <a:rPr lang="en-US" sz="2800" dirty="0" smtClean="0">
                <a:latin typeface="Futura Medium" charset="0"/>
                <a:ea typeface="Futura Medium" charset="0"/>
                <a:cs typeface="Futura Medium" charset="0"/>
              </a:rPr>
              <a:t>Space for 12 pupils.</a:t>
            </a:r>
          </a:p>
          <a:p>
            <a:pPr marL="285750" indent="-285750">
              <a:buFont typeface="Arial" charset="0"/>
              <a:buChar char="•"/>
            </a:pPr>
            <a:r>
              <a:rPr lang="en-US" sz="2800" dirty="0" smtClean="0">
                <a:latin typeface="Futura Medium" charset="0"/>
                <a:ea typeface="Futura Medium" charset="0"/>
                <a:cs typeface="Futura Medium" charset="0"/>
              </a:rPr>
              <a:t>Aged between 3-5.</a:t>
            </a:r>
          </a:p>
          <a:p>
            <a:pPr marL="285750" indent="-285750">
              <a:buFont typeface="Arial" charset="0"/>
              <a:buChar char="•"/>
            </a:pPr>
            <a:r>
              <a:rPr lang="en-US" sz="2800" dirty="0" smtClean="0">
                <a:latin typeface="Futura Medium" charset="0"/>
                <a:ea typeface="Futura Medium" charset="0"/>
                <a:cs typeface="Futura Medium" charset="0"/>
              </a:rPr>
              <a:t>Additional learning needs: </a:t>
            </a:r>
            <a:br>
              <a:rPr lang="en-US" sz="2800" dirty="0" smtClean="0">
                <a:latin typeface="Futura Medium" charset="0"/>
                <a:ea typeface="Futura Medium" charset="0"/>
                <a:cs typeface="Futura Medium" charset="0"/>
              </a:rPr>
            </a:br>
            <a:r>
              <a:rPr lang="en-US" sz="2800" dirty="0" smtClean="0">
                <a:latin typeface="Futura Medium" charset="0"/>
                <a:ea typeface="Futura Medium" charset="0"/>
                <a:cs typeface="Futura Medium" charset="0"/>
              </a:rPr>
              <a:t>Autism Spectrum Disorder (ASD)</a:t>
            </a:r>
            <a:br>
              <a:rPr lang="en-US" sz="2800" dirty="0" smtClean="0">
                <a:latin typeface="Futura Medium" charset="0"/>
                <a:ea typeface="Futura Medium" charset="0"/>
                <a:cs typeface="Futura Medium" charset="0"/>
              </a:rPr>
            </a:br>
            <a:r>
              <a:rPr lang="en-GB" sz="2800" dirty="0">
                <a:latin typeface="Futura Medium" charset="0"/>
                <a:ea typeface="Futura Medium" charset="0"/>
                <a:cs typeface="Futura Medium" charset="0"/>
              </a:rPr>
              <a:t>Speech, Language and Communication difficulties,</a:t>
            </a:r>
            <a:br>
              <a:rPr lang="en-GB" sz="2800" dirty="0">
                <a:latin typeface="Futura Medium" charset="0"/>
                <a:ea typeface="Futura Medium" charset="0"/>
                <a:cs typeface="Futura Medium" charset="0"/>
              </a:rPr>
            </a:br>
            <a:r>
              <a:rPr lang="en-GB" sz="2800" dirty="0">
                <a:latin typeface="Futura Medium" charset="0"/>
                <a:ea typeface="Futura Medium" charset="0"/>
                <a:cs typeface="Futura Medium" charset="0"/>
              </a:rPr>
              <a:t>Global developmental delays, </a:t>
            </a:r>
            <a:br>
              <a:rPr lang="en-GB" sz="2800" dirty="0">
                <a:latin typeface="Futura Medium" charset="0"/>
                <a:ea typeface="Futura Medium" charset="0"/>
                <a:cs typeface="Futura Medium" charset="0"/>
              </a:rPr>
            </a:br>
            <a:r>
              <a:rPr lang="en-GB" sz="2800" dirty="0" smtClean="0">
                <a:latin typeface="Futura Medium" charset="0"/>
                <a:ea typeface="Futura Medium" charset="0"/>
                <a:cs typeface="Futura Medium" charset="0"/>
              </a:rPr>
              <a:t>Social </a:t>
            </a:r>
            <a:r>
              <a:rPr lang="en-GB" sz="2800" dirty="0">
                <a:latin typeface="Futura Medium" charset="0"/>
                <a:ea typeface="Futura Medium" charset="0"/>
                <a:cs typeface="Futura Medium" charset="0"/>
              </a:rPr>
              <a:t>communication difficulties, </a:t>
            </a:r>
            <a:br>
              <a:rPr lang="en-GB" sz="2800" dirty="0">
                <a:latin typeface="Futura Medium" charset="0"/>
                <a:ea typeface="Futura Medium" charset="0"/>
                <a:cs typeface="Futura Medium" charset="0"/>
              </a:rPr>
            </a:br>
            <a:r>
              <a:rPr lang="en-GB" sz="2800" dirty="0" smtClean="0">
                <a:latin typeface="Futura Medium" charset="0"/>
                <a:ea typeface="Futura Medium" charset="0"/>
                <a:cs typeface="Futura Medium" charset="0"/>
              </a:rPr>
              <a:t>Social, Emotional Behavioural </a:t>
            </a:r>
            <a:r>
              <a:rPr lang="en-GB" sz="2800" dirty="0">
                <a:latin typeface="Futura Medium" charset="0"/>
                <a:ea typeface="Futura Medium" charset="0"/>
                <a:cs typeface="Futura Medium" charset="0"/>
              </a:rPr>
              <a:t>difficulties </a:t>
            </a:r>
            <a:br>
              <a:rPr lang="en-GB" sz="2800" dirty="0">
                <a:latin typeface="Futura Medium" charset="0"/>
                <a:ea typeface="Futura Medium" charset="0"/>
                <a:cs typeface="Futura Medium" charset="0"/>
              </a:rPr>
            </a:br>
            <a:r>
              <a:rPr lang="en-GB" sz="2800" dirty="0" smtClean="0">
                <a:latin typeface="Futura Medium" charset="0"/>
                <a:ea typeface="Futura Medium" charset="0"/>
                <a:cs typeface="Futura Medium" charset="0"/>
              </a:rPr>
              <a:t>Medical </a:t>
            </a:r>
            <a:r>
              <a:rPr lang="en-GB" sz="2800" dirty="0">
                <a:latin typeface="Futura Medium" charset="0"/>
                <a:ea typeface="Futura Medium" charset="0"/>
                <a:cs typeface="Futura Medium" charset="0"/>
              </a:rPr>
              <a:t>needs </a:t>
            </a:r>
            <a:endParaRPr lang="en-GB" sz="2800" dirty="0" smtClean="0">
              <a:latin typeface="Futura Medium" charset="0"/>
              <a:ea typeface="Futura Medium" charset="0"/>
              <a:cs typeface="Futura Medium" charset="0"/>
            </a:endParaRPr>
          </a:p>
          <a:p>
            <a:pPr marL="285750" indent="-285750">
              <a:buFont typeface="Arial" charset="0"/>
              <a:buChar char="•"/>
            </a:pPr>
            <a:r>
              <a:rPr lang="en-GB" sz="2800" dirty="0" smtClean="0">
                <a:latin typeface="Futura Medium" charset="0"/>
                <a:ea typeface="Futura Medium" charset="0"/>
                <a:cs typeface="Futura Medium" charset="0"/>
              </a:rPr>
              <a:t>1 teacher, 7 teaching assistants. </a:t>
            </a:r>
            <a:endParaRPr lang="en-US" sz="2800" dirty="0">
              <a:latin typeface="Futura Medium" charset="0"/>
              <a:ea typeface="Futura Medium" charset="0"/>
              <a:cs typeface="Futura Medium" charset="0"/>
            </a:endParaRPr>
          </a:p>
          <a:p>
            <a:pPr marL="285750" indent="-285750">
              <a:buFont typeface="Arial" charset="0"/>
              <a:buChar char="•"/>
            </a:pPr>
            <a:endParaRPr lang="en-US" dirty="0">
              <a:latin typeface="Futura Medium" charset="0"/>
              <a:ea typeface="Futura Medium" charset="0"/>
              <a:cs typeface="Futura Medium" charset="0"/>
            </a:endParaRPr>
          </a:p>
        </p:txBody>
      </p:sp>
      <p:sp>
        <p:nvSpPr>
          <p:cNvPr id="7" name="Rectangle 6"/>
          <p:cNvSpPr/>
          <p:nvPr/>
        </p:nvSpPr>
        <p:spPr>
          <a:xfrm>
            <a:off x="5239193" y="229194"/>
            <a:ext cx="2098844" cy="646331"/>
          </a:xfrm>
          <a:prstGeom prst="rect">
            <a:avLst/>
          </a:prstGeom>
        </p:spPr>
        <p:txBody>
          <a:bodyPr wrap="none">
            <a:spAutoFit/>
          </a:bodyPr>
          <a:lstStyle/>
          <a:p>
            <a:r>
              <a:rPr lang="en-GB" sz="3600" b="1" dirty="0" smtClean="0">
                <a:solidFill>
                  <a:srgbClr val="4D45FF"/>
                </a:solidFill>
                <a:latin typeface="Futura Medium" charset="0"/>
                <a:ea typeface="Futura Medium" charset="0"/>
                <a:cs typeface="Futura Medium" charset="0"/>
              </a:rPr>
              <a:t>Context</a:t>
            </a:r>
            <a:endParaRPr lang="en-US" sz="3600" b="1" dirty="0">
              <a:solidFill>
                <a:srgbClr val="4D45FF"/>
              </a:solidFill>
            </a:endParaRPr>
          </a:p>
        </p:txBody>
      </p:sp>
    </p:spTree>
    <p:extLst>
      <p:ext uri="{BB962C8B-B14F-4D97-AF65-F5344CB8AC3E}">
        <p14:creationId xmlns:p14="http://schemas.microsoft.com/office/powerpoint/2010/main" val="12015910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98169" y="1632021"/>
            <a:ext cx="9419773" cy="1323439"/>
          </a:xfrm>
          <a:prstGeom prst="rect">
            <a:avLst/>
          </a:prstGeom>
        </p:spPr>
        <p:txBody>
          <a:bodyPr wrap="square">
            <a:spAutoFit/>
          </a:bodyPr>
          <a:lstStyle/>
          <a:p>
            <a:pPr algn="ctr"/>
            <a:r>
              <a:rPr lang="en-GB" sz="2000" dirty="0" smtClean="0">
                <a:solidFill>
                  <a:srgbClr val="000000"/>
                </a:solidFill>
                <a:latin typeface="Futura Medium" charset="0"/>
                <a:ea typeface="Futura Medium" charset="0"/>
                <a:cs typeface="Futura Medium" charset="0"/>
              </a:rPr>
              <a:t>“UNICEF</a:t>
            </a:r>
            <a:r>
              <a:rPr lang="en-GB" sz="2000" dirty="0">
                <a:solidFill>
                  <a:srgbClr val="000000"/>
                </a:solidFill>
                <a:latin typeface="Futura Medium" charset="0"/>
                <a:ea typeface="Futura Medium" charset="0"/>
                <a:cs typeface="Futura Medium" charset="0"/>
              </a:rPr>
              <a:t>, UNESCO and the World Health Organisation (WHO) identify effective communication skills as one of the top ten core life </a:t>
            </a:r>
            <a:r>
              <a:rPr lang="en-GB" sz="2000" dirty="0" smtClean="0">
                <a:solidFill>
                  <a:srgbClr val="000000"/>
                </a:solidFill>
                <a:latin typeface="Futura Medium" charset="0"/>
                <a:ea typeface="Futura Medium" charset="0"/>
                <a:cs typeface="Futura Medium" charset="0"/>
              </a:rPr>
              <a:t>skills” </a:t>
            </a:r>
          </a:p>
          <a:p>
            <a:endParaRPr lang="en-GB" sz="2000" dirty="0" smtClean="0">
              <a:solidFill>
                <a:srgbClr val="000000"/>
              </a:solidFill>
              <a:latin typeface="Futura Medium" charset="0"/>
              <a:ea typeface="Futura Medium" charset="0"/>
              <a:cs typeface="Futura Medium" charset="0"/>
            </a:endParaRPr>
          </a:p>
          <a:p>
            <a:pPr algn="r"/>
            <a:r>
              <a:rPr lang="en-GB" sz="2000" dirty="0" smtClean="0">
                <a:solidFill>
                  <a:srgbClr val="000000"/>
                </a:solidFill>
                <a:latin typeface="Futura Medium" charset="0"/>
                <a:ea typeface="Futura Medium" charset="0"/>
                <a:cs typeface="Futura Medium" charset="0"/>
              </a:rPr>
              <a:t>(</a:t>
            </a:r>
            <a:r>
              <a:rPr lang="en-GB" sz="2000" dirty="0">
                <a:solidFill>
                  <a:srgbClr val="000000"/>
                </a:solidFill>
                <a:latin typeface="Futura Medium" charset="0"/>
                <a:ea typeface="Futura Medium" charset="0"/>
                <a:cs typeface="Futura Medium" charset="0"/>
              </a:rPr>
              <a:t>National</a:t>
            </a:r>
            <a:r>
              <a:rPr lang="en-GB" sz="2000" dirty="0" smtClean="0">
                <a:solidFill>
                  <a:srgbClr val="000000"/>
                </a:solidFill>
                <a:latin typeface="Futura Medium" charset="0"/>
                <a:ea typeface="Futura Medium" charset="0"/>
                <a:cs typeface="Futura Medium" charset="0"/>
              </a:rPr>
              <a:t> </a:t>
            </a:r>
            <a:r>
              <a:rPr lang="en-GB" sz="2000" dirty="0">
                <a:solidFill>
                  <a:srgbClr val="000000"/>
                </a:solidFill>
                <a:latin typeface="Futura Medium" charset="0"/>
                <a:ea typeface="Futura Medium" charset="0"/>
                <a:cs typeface="Futura Medium" charset="0"/>
              </a:rPr>
              <a:t>Literacy Trust, 2011 page 8). </a:t>
            </a:r>
            <a:endParaRPr lang="en-US" sz="2000" dirty="0">
              <a:latin typeface="Futura Medium" charset="0"/>
              <a:ea typeface="Futura Medium" charset="0"/>
              <a:cs typeface="Futura Medium" charset="0"/>
            </a:endParaRPr>
          </a:p>
        </p:txBody>
      </p:sp>
      <p:sp>
        <p:nvSpPr>
          <p:cNvPr id="5" name="Rectangle 4"/>
          <p:cNvSpPr/>
          <p:nvPr/>
        </p:nvSpPr>
        <p:spPr>
          <a:xfrm>
            <a:off x="4413727" y="179380"/>
            <a:ext cx="3988656" cy="646331"/>
          </a:xfrm>
          <a:prstGeom prst="rect">
            <a:avLst/>
          </a:prstGeom>
        </p:spPr>
        <p:txBody>
          <a:bodyPr wrap="none">
            <a:spAutoFit/>
          </a:bodyPr>
          <a:lstStyle/>
          <a:p>
            <a:r>
              <a:rPr lang="en-GB" sz="3600" b="1" dirty="0" smtClean="0">
                <a:solidFill>
                  <a:srgbClr val="4D45FF"/>
                </a:solidFill>
                <a:latin typeface="Futura Medium" charset="0"/>
                <a:ea typeface="Futura Medium" charset="0"/>
                <a:cs typeface="Futura Medium" charset="0"/>
              </a:rPr>
              <a:t>Communication</a:t>
            </a:r>
            <a:endParaRPr lang="en-US" sz="3600" b="1" dirty="0">
              <a:solidFill>
                <a:srgbClr val="4D45FF"/>
              </a:solidFill>
            </a:endParaRPr>
          </a:p>
        </p:txBody>
      </p:sp>
      <p:sp>
        <p:nvSpPr>
          <p:cNvPr id="6" name="Rectangle 5"/>
          <p:cNvSpPr/>
          <p:nvPr/>
        </p:nvSpPr>
        <p:spPr>
          <a:xfrm>
            <a:off x="1698169" y="4084935"/>
            <a:ext cx="9419773" cy="1631216"/>
          </a:xfrm>
          <a:prstGeom prst="rect">
            <a:avLst/>
          </a:prstGeom>
        </p:spPr>
        <p:txBody>
          <a:bodyPr wrap="square">
            <a:spAutoFit/>
          </a:bodyPr>
          <a:lstStyle/>
          <a:p>
            <a:pPr algn="ctr"/>
            <a:r>
              <a:rPr lang="en-GB" sz="2000" dirty="0" smtClean="0">
                <a:solidFill>
                  <a:srgbClr val="000000"/>
                </a:solidFill>
                <a:latin typeface="Futura Medium" charset="0"/>
                <a:ea typeface="Futura Medium" charset="0"/>
                <a:cs typeface="Futura Medium" charset="0"/>
              </a:rPr>
              <a:t>Speech</a:t>
            </a:r>
            <a:r>
              <a:rPr lang="en-GB" sz="2000" dirty="0">
                <a:solidFill>
                  <a:srgbClr val="000000"/>
                </a:solidFill>
                <a:latin typeface="Futura Medium" charset="0"/>
                <a:ea typeface="Futura Medium" charset="0"/>
                <a:cs typeface="Futura Medium" charset="0"/>
              </a:rPr>
              <a:t>, language and communication needs are the most </a:t>
            </a:r>
            <a:r>
              <a:rPr lang="en-GB" sz="2000" dirty="0" smtClean="0">
                <a:solidFill>
                  <a:srgbClr val="000000"/>
                </a:solidFill>
                <a:latin typeface="Futura Medium" charset="0"/>
                <a:ea typeface="Futura Medium" charset="0"/>
                <a:cs typeface="Futura Medium" charset="0"/>
              </a:rPr>
              <a:t>prevalent</a:t>
            </a:r>
            <a:br>
              <a:rPr lang="en-GB" sz="2000" dirty="0" smtClean="0">
                <a:solidFill>
                  <a:srgbClr val="000000"/>
                </a:solidFill>
                <a:latin typeface="Futura Medium" charset="0"/>
                <a:ea typeface="Futura Medium" charset="0"/>
                <a:cs typeface="Futura Medium" charset="0"/>
              </a:rPr>
            </a:br>
            <a:r>
              <a:rPr lang="en-GB" sz="2000" dirty="0" smtClean="0">
                <a:solidFill>
                  <a:srgbClr val="000000"/>
                </a:solidFill>
                <a:latin typeface="Futura Medium" charset="0"/>
                <a:ea typeface="Futura Medium" charset="0"/>
                <a:cs typeface="Futura Medium" charset="0"/>
              </a:rPr>
              <a:t> Additional Learning Need in 3 </a:t>
            </a:r>
            <a:r>
              <a:rPr lang="en-GB" sz="2000" dirty="0">
                <a:solidFill>
                  <a:srgbClr val="000000"/>
                </a:solidFill>
                <a:latin typeface="Futura Medium" charset="0"/>
                <a:ea typeface="Futura Medium" charset="0"/>
                <a:cs typeface="Futura Medium" charset="0"/>
              </a:rPr>
              <a:t>- 11 year old </a:t>
            </a:r>
            <a:r>
              <a:rPr lang="en-GB" sz="2000" dirty="0" smtClean="0">
                <a:solidFill>
                  <a:srgbClr val="000000"/>
                </a:solidFill>
                <a:latin typeface="Futura Medium" charset="0"/>
                <a:ea typeface="Futura Medium" charset="0"/>
                <a:cs typeface="Futura Medium" charset="0"/>
              </a:rPr>
              <a:t>pupils.</a:t>
            </a:r>
          </a:p>
          <a:p>
            <a:endParaRPr lang="en-GB" sz="2000" dirty="0" smtClean="0">
              <a:solidFill>
                <a:srgbClr val="000000"/>
              </a:solidFill>
              <a:latin typeface="Futura Medium" charset="0"/>
              <a:ea typeface="Futura Medium" charset="0"/>
              <a:cs typeface="Futura Medium" charset="0"/>
            </a:endParaRPr>
          </a:p>
          <a:p>
            <a:pPr algn="r"/>
            <a:r>
              <a:rPr lang="en-GB" sz="2000" dirty="0" smtClean="0">
                <a:solidFill>
                  <a:srgbClr val="000000"/>
                </a:solidFill>
                <a:latin typeface="Futura Medium" charset="0"/>
                <a:ea typeface="Futura Medium" charset="0"/>
                <a:cs typeface="Futura Medium" charset="0"/>
              </a:rPr>
              <a:t>(Gascoigne, 2012</a:t>
            </a:r>
            <a:r>
              <a:rPr lang="en-GB" sz="2000" dirty="0">
                <a:solidFill>
                  <a:srgbClr val="000000"/>
                </a:solidFill>
                <a:latin typeface="Futura Medium" charset="0"/>
                <a:ea typeface="Futura Medium" charset="0"/>
                <a:cs typeface="Futura Medium" charset="0"/>
              </a:rPr>
              <a:t>) </a:t>
            </a:r>
            <a:endParaRPr lang="en-US" sz="2000" dirty="0">
              <a:solidFill>
                <a:srgbClr val="000000"/>
              </a:solidFill>
              <a:latin typeface="Futura Medium" charset="0"/>
              <a:ea typeface="Futura Medium" charset="0"/>
              <a:cs typeface="Futura Medium" charset="0"/>
            </a:endParaRPr>
          </a:p>
          <a:p>
            <a:endParaRPr lang="en-GB" sz="2000" dirty="0">
              <a:solidFill>
                <a:srgbClr val="000000"/>
              </a:solidFill>
              <a:latin typeface="Futura Medium" charset="0"/>
              <a:ea typeface="Futura Medium" charset="0"/>
              <a:cs typeface="Futura Medium" charset="0"/>
            </a:endParaRPr>
          </a:p>
        </p:txBody>
      </p:sp>
    </p:spTree>
    <p:extLst>
      <p:ext uri="{BB962C8B-B14F-4D97-AF65-F5344CB8AC3E}">
        <p14:creationId xmlns:p14="http://schemas.microsoft.com/office/powerpoint/2010/main" val="21155654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4971" y="1449978"/>
            <a:ext cx="9608458" cy="1631216"/>
          </a:xfrm>
          <a:prstGeom prst="rect">
            <a:avLst/>
          </a:prstGeom>
        </p:spPr>
        <p:txBody>
          <a:bodyPr wrap="square">
            <a:spAutoFit/>
          </a:bodyPr>
          <a:lstStyle/>
          <a:p>
            <a:pPr algn="ctr"/>
            <a:r>
              <a:rPr lang="en-GB" sz="2000" dirty="0" smtClean="0">
                <a:solidFill>
                  <a:srgbClr val="000000"/>
                </a:solidFill>
                <a:latin typeface="Futura Medium" charset="0"/>
                <a:ea typeface="Futura Medium" charset="0"/>
                <a:cs typeface="Futura Medium" charset="0"/>
              </a:rPr>
              <a:t>Speech and communication difficulties can control emotional </a:t>
            </a:r>
            <a:r>
              <a:rPr lang="en-GB" sz="2000" dirty="0">
                <a:solidFill>
                  <a:srgbClr val="000000"/>
                </a:solidFill>
                <a:latin typeface="Futura Medium" charset="0"/>
                <a:ea typeface="Futura Medium" charset="0"/>
                <a:cs typeface="Futura Medium" charset="0"/>
              </a:rPr>
              <a:t>development, </a:t>
            </a:r>
            <a:r>
              <a:rPr lang="en-GB" sz="2000" dirty="0" smtClean="0">
                <a:solidFill>
                  <a:srgbClr val="000000"/>
                </a:solidFill>
                <a:latin typeface="Futura Medium" charset="0"/>
                <a:ea typeface="Futura Medium" charset="0"/>
                <a:cs typeface="Futura Medium" charset="0"/>
              </a:rPr>
              <a:t>and therefore result in </a:t>
            </a:r>
            <a:r>
              <a:rPr lang="en-GB" sz="2000" dirty="0">
                <a:solidFill>
                  <a:srgbClr val="000000"/>
                </a:solidFill>
                <a:latin typeface="Futura Medium" charset="0"/>
                <a:ea typeface="Futura Medium" charset="0"/>
                <a:cs typeface="Futura Medium" charset="0"/>
              </a:rPr>
              <a:t>behavioural difficulties and </a:t>
            </a:r>
            <a:r>
              <a:rPr lang="en-GB" sz="2000" dirty="0" smtClean="0">
                <a:solidFill>
                  <a:srgbClr val="000000"/>
                </a:solidFill>
                <a:latin typeface="Futura Medium" charset="0"/>
                <a:ea typeface="Futura Medium" charset="0"/>
                <a:cs typeface="Futura Medium" charset="0"/>
              </a:rPr>
              <a:t>create troubles with children  making friends.</a:t>
            </a:r>
          </a:p>
          <a:p>
            <a:r>
              <a:rPr lang="en-GB" sz="2000" dirty="0" smtClean="0">
                <a:solidFill>
                  <a:srgbClr val="000000"/>
                </a:solidFill>
                <a:latin typeface="Futura Medium" charset="0"/>
                <a:ea typeface="Futura Medium" charset="0"/>
                <a:cs typeface="Futura Medium" charset="0"/>
              </a:rPr>
              <a:t> </a:t>
            </a:r>
            <a:endParaRPr lang="en-GB" sz="2000" dirty="0">
              <a:solidFill>
                <a:srgbClr val="000000"/>
              </a:solidFill>
              <a:latin typeface="Futura Medium" charset="0"/>
              <a:ea typeface="Futura Medium" charset="0"/>
              <a:cs typeface="Futura Medium" charset="0"/>
            </a:endParaRPr>
          </a:p>
          <a:p>
            <a:pPr algn="r"/>
            <a:r>
              <a:rPr lang="en-GB" sz="2000" dirty="0" smtClean="0">
                <a:solidFill>
                  <a:srgbClr val="000000"/>
                </a:solidFill>
                <a:latin typeface="Futura Medium" charset="0"/>
                <a:ea typeface="Futura Medium" charset="0"/>
                <a:cs typeface="Futura Medium" charset="0"/>
              </a:rPr>
              <a:t>(Ripley, 2008). </a:t>
            </a:r>
            <a:endParaRPr lang="en-US" sz="2000" dirty="0">
              <a:solidFill>
                <a:srgbClr val="000000"/>
              </a:solidFill>
              <a:latin typeface="Futura Medium" charset="0"/>
              <a:ea typeface="Futura Medium" charset="0"/>
              <a:cs typeface="Futura Medium" charset="0"/>
            </a:endParaRPr>
          </a:p>
        </p:txBody>
      </p:sp>
      <p:sp>
        <p:nvSpPr>
          <p:cNvPr id="5" name="Rectangle 4"/>
          <p:cNvSpPr/>
          <p:nvPr/>
        </p:nvSpPr>
        <p:spPr>
          <a:xfrm>
            <a:off x="4304872" y="121323"/>
            <a:ext cx="3988656" cy="646331"/>
          </a:xfrm>
          <a:prstGeom prst="rect">
            <a:avLst/>
          </a:prstGeom>
        </p:spPr>
        <p:txBody>
          <a:bodyPr wrap="none">
            <a:spAutoFit/>
          </a:bodyPr>
          <a:lstStyle/>
          <a:p>
            <a:r>
              <a:rPr lang="en-GB" sz="3600" b="1" dirty="0" smtClean="0">
                <a:solidFill>
                  <a:srgbClr val="4D45FF"/>
                </a:solidFill>
                <a:latin typeface="Futura Medium" charset="0"/>
                <a:ea typeface="Futura Medium" charset="0"/>
                <a:cs typeface="Futura Medium" charset="0"/>
              </a:rPr>
              <a:t>Communication</a:t>
            </a:r>
            <a:endParaRPr lang="en-US" sz="3600" b="1" dirty="0">
              <a:solidFill>
                <a:srgbClr val="4D45FF"/>
              </a:solidFill>
            </a:endParaRPr>
          </a:p>
        </p:txBody>
      </p:sp>
      <p:sp>
        <p:nvSpPr>
          <p:cNvPr id="6" name="Rectangle 5"/>
          <p:cNvSpPr/>
          <p:nvPr/>
        </p:nvSpPr>
        <p:spPr>
          <a:xfrm>
            <a:off x="1494972" y="4099449"/>
            <a:ext cx="9608457" cy="1600438"/>
          </a:xfrm>
          <a:prstGeom prst="rect">
            <a:avLst/>
          </a:prstGeom>
        </p:spPr>
        <p:txBody>
          <a:bodyPr wrap="square">
            <a:spAutoFit/>
          </a:bodyPr>
          <a:lstStyle/>
          <a:p>
            <a:pPr algn="ctr"/>
            <a:r>
              <a:rPr lang="en-GB" sz="2000" dirty="0">
                <a:solidFill>
                  <a:srgbClr val="000000"/>
                </a:solidFill>
                <a:latin typeface="Futura Medium" charset="0"/>
                <a:ea typeface="Futura Medium" charset="0"/>
                <a:cs typeface="Futura Medium" charset="0"/>
              </a:rPr>
              <a:t>W</a:t>
            </a:r>
            <a:r>
              <a:rPr lang="en-GB" sz="2000" dirty="0" smtClean="0">
                <a:solidFill>
                  <a:srgbClr val="000000"/>
                </a:solidFill>
                <a:latin typeface="Futura Medium" charset="0"/>
                <a:ea typeface="Futura Medium" charset="0"/>
                <a:cs typeface="Futura Medium" charset="0"/>
              </a:rPr>
              <a:t>ithout timely intervention, </a:t>
            </a:r>
            <a:r>
              <a:rPr lang="en-GB" sz="2000" dirty="0">
                <a:solidFill>
                  <a:srgbClr val="000000"/>
                </a:solidFill>
                <a:latin typeface="Futura Medium" charset="0"/>
                <a:ea typeface="Futura Medium" charset="0"/>
                <a:cs typeface="Futura Medium" charset="0"/>
              </a:rPr>
              <a:t>these </a:t>
            </a:r>
            <a:r>
              <a:rPr lang="en-GB" sz="2000" dirty="0" smtClean="0">
                <a:solidFill>
                  <a:srgbClr val="000000"/>
                </a:solidFill>
                <a:latin typeface="Futura Medium" charset="0"/>
                <a:ea typeface="Futura Medium" charset="0"/>
                <a:cs typeface="Futura Medium" charset="0"/>
              </a:rPr>
              <a:t>speech and language difficulties can </a:t>
            </a:r>
            <a:r>
              <a:rPr lang="en-GB" sz="2000" dirty="0">
                <a:solidFill>
                  <a:srgbClr val="000000"/>
                </a:solidFill>
                <a:latin typeface="Futura Medium" charset="0"/>
                <a:ea typeface="Futura Medium" charset="0"/>
                <a:cs typeface="Futura Medium" charset="0"/>
              </a:rPr>
              <a:t>be persistent, with </a:t>
            </a:r>
            <a:r>
              <a:rPr lang="en-GB" sz="2000" dirty="0" smtClean="0">
                <a:solidFill>
                  <a:srgbClr val="000000"/>
                </a:solidFill>
                <a:latin typeface="Futura Medium" charset="0"/>
                <a:ea typeface="Futura Medium" charset="0"/>
                <a:cs typeface="Futura Medium" charset="0"/>
              </a:rPr>
              <a:t>widespread and compressive difficulties resulting in lower chances in the future.</a:t>
            </a:r>
          </a:p>
          <a:p>
            <a:pPr algn="ctr"/>
            <a:endParaRPr lang="en-GB" dirty="0" smtClean="0">
              <a:solidFill>
                <a:srgbClr val="000000"/>
              </a:solidFill>
              <a:latin typeface="Calibri Light" charset="0"/>
              <a:ea typeface="Calibri" charset="0"/>
              <a:cs typeface="Raavi" charset="0"/>
            </a:endParaRPr>
          </a:p>
          <a:p>
            <a:pPr algn="r"/>
            <a:r>
              <a:rPr lang="en-GB" sz="2000" dirty="0" smtClean="0">
                <a:solidFill>
                  <a:srgbClr val="000000"/>
                </a:solidFill>
                <a:latin typeface="Futura Medium" charset="0"/>
                <a:ea typeface="Futura Medium" charset="0"/>
                <a:cs typeface="Futura Medium" charset="0"/>
              </a:rPr>
              <a:t>(Clegg</a:t>
            </a:r>
            <a:r>
              <a:rPr lang="en-GB" sz="2000" dirty="0">
                <a:solidFill>
                  <a:srgbClr val="000000"/>
                </a:solidFill>
                <a:latin typeface="Futura Medium" charset="0"/>
                <a:ea typeface="Futura Medium" charset="0"/>
                <a:cs typeface="Futura Medium" charset="0"/>
              </a:rPr>
              <a:t>, </a:t>
            </a:r>
            <a:r>
              <a:rPr lang="en-GB" sz="2000" dirty="0" err="1">
                <a:solidFill>
                  <a:srgbClr val="000000"/>
                </a:solidFill>
                <a:latin typeface="Futura Medium" charset="0"/>
                <a:ea typeface="Futura Medium" charset="0"/>
                <a:cs typeface="Futura Medium" charset="0"/>
              </a:rPr>
              <a:t>Hollus</a:t>
            </a:r>
            <a:r>
              <a:rPr lang="en-GB" sz="2000" dirty="0">
                <a:solidFill>
                  <a:srgbClr val="000000"/>
                </a:solidFill>
                <a:latin typeface="Futura Medium" charset="0"/>
                <a:ea typeface="Futura Medium" charset="0"/>
                <a:cs typeface="Futura Medium" charset="0"/>
              </a:rPr>
              <a:t> and </a:t>
            </a:r>
            <a:r>
              <a:rPr lang="en-GB" sz="2000" dirty="0" smtClean="0">
                <a:solidFill>
                  <a:srgbClr val="000000"/>
                </a:solidFill>
                <a:latin typeface="Futura Medium" charset="0"/>
                <a:ea typeface="Futura Medium" charset="0"/>
                <a:cs typeface="Futura Medium" charset="0"/>
              </a:rPr>
              <a:t>Rutter, </a:t>
            </a:r>
            <a:r>
              <a:rPr lang="en-GB" sz="2000" dirty="0">
                <a:solidFill>
                  <a:srgbClr val="000000"/>
                </a:solidFill>
                <a:latin typeface="Futura Medium" charset="0"/>
                <a:ea typeface="Futura Medium" charset="0"/>
                <a:cs typeface="Futura Medium" charset="0"/>
              </a:rPr>
              <a:t>1</a:t>
            </a:r>
            <a:r>
              <a:rPr lang="en-GB" sz="2000" dirty="0" smtClean="0">
                <a:solidFill>
                  <a:srgbClr val="000000"/>
                </a:solidFill>
                <a:latin typeface="Futura Medium" charset="0"/>
                <a:ea typeface="Futura Medium" charset="0"/>
                <a:cs typeface="Futura Medium" charset="0"/>
              </a:rPr>
              <a:t>999</a:t>
            </a:r>
            <a:r>
              <a:rPr lang="en-GB" sz="2000" dirty="0">
                <a:solidFill>
                  <a:srgbClr val="000000"/>
                </a:solidFill>
                <a:latin typeface="Futura Medium" charset="0"/>
                <a:ea typeface="Futura Medium" charset="0"/>
                <a:cs typeface="Futura Medium" charset="0"/>
              </a:rPr>
              <a:t>) </a:t>
            </a:r>
            <a:endParaRPr lang="en-US" sz="2000" dirty="0">
              <a:latin typeface="Futura Medium" charset="0"/>
              <a:ea typeface="Futura Medium" charset="0"/>
              <a:cs typeface="Futura Medium" charset="0"/>
            </a:endParaRPr>
          </a:p>
        </p:txBody>
      </p:sp>
    </p:spTree>
    <p:extLst>
      <p:ext uri="{BB962C8B-B14F-4D97-AF65-F5344CB8AC3E}">
        <p14:creationId xmlns:p14="http://schemas.microsoft.com/office/powerpoint/2010/main" val="18848960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261329" y="237438"/>
            <a:ext cx="4439164" cy="646331"/>
          </a:xfrm>
          <a:prstGeom prst="rect">
            <a:avLst/>
          </a:prstGeom>
        </p:spPr>
        <p:txBody>
          <a:bodyPr wrap="none">
            <a:spAutoFit/>
          </a:bodyPr>
          <a:lstStyle/>
          <a:p>
            <a:r>
              <a:rPr lang="en-GB" sz="3600" b="1" dirty="0" smtClean="0">
                <a:solidFill>
                  <a:srgbClr val="4D45FF"/>
                </a:solidFill>
                <a:latin typeface="Futura Medium" charset="0"/>
                <a:ea typeface="Futura Medium" charset="0"/>
                <a:cs typeface="Futura Medium" charset="0"/>
              </a:rPr>
              <a:t>Critical Reflection</a:t>
            </a:r>
            <a:endParaRPr lang="en-US" sz="3600" b="1" dirty="0">
              <a:solidFill>
                <a:srgbClr val="4D45FF"/>
              </a:solidFill>
            </a:endParaRPr>
          </a:p>
        </p:txBody>
      </p:sp>
      <p:sp>
        <p:nvSpPr>
          <p:cNvPr id="5" name="AutoShape 2" descr="rl.png"/>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3499449" y="1022757"/>
            <a:ext cx="6268664" cy="5290957"/>
          </a:xfrm>
          <a:prstGeom prst="rect">
            <a:avLst/>
          </a:prstGeom>
          <a:noFill/>
          <a:ln>
            <a:noFill/>
          </a:ln>
        </p:spPr>
      </p:pic>
      <p:sp>
        <p:nvSpPr>
          <p:cNvPr id="7" name="Rectangle 6"/>
          <p:cNvSpPr/>
          <p:nvPr/>
        </p:nvSpPr>
        <p:spPr>
          <a:xfrm>
            <a:off x="9913813" y="6113659"/>
            <a:ext cx="1837426" cy="400110"/>
          </a:xfrm>
          <a:prstGeom prst="rect">
            <a:avLst/>
          </a:prstGeom>
        </p:spPr>
        <p:txBody>
          <a:bodyPr wrap="none">
            <a:spAutoFit/>
          </a:bodyPr>
          <a:lstStyle/>
          <a:p>
            <a:r>
              <a:rPr lang="en-GB" sz="2000" dirty="0">
                <a:solidFill>
                  <a:srgbClr val="000000"/>
                </a:solidFill>
                <a:latin typeface="Futura Medium" charset="0"/>
                <a:ea typeface="Futura Medium" charset="0"/>
                <a:cs typeface="Futura Medium" charset="0"/>
              </a:rPr>
              <a:t>Gibbs (1988) </a:t>
            </a:r>
            <a:endParaRPr lang="en-US" sz="2000" dirty="0">
              <a:latin typeface="Futura Medium" charset="0"/>
              <a:ea typeface="Futura Medium" charset="0"/>
              <a:cs typeface="Futura Medium" charset="0"/>
            </a:endParaRPr>
          </a:p>
        </p:txBody>
      </p:sp>
    </p:spTree>
    <p:extLst>
      <p:ext uri="{BB962C8B-B14F-4D97-AF65-F5344CB8AC3E}">
        <p14:creationId xmlns:p14="http://schemas.microsoft.com/office/powerpoint/2010/main" val="12553881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50243" y="280981"/>
            <a:ext cx="8011424" cy="646331"/>
          </a:xfrm>
          <a:prstGeom prst="rect">
            <a:avLst/>
          </a:prstGeom>
        </p:spPr>
        <p:txBody>
          <a:bodyPr wrap="none">
            <a:spAutoFit/>
          </a:bodyPr>
          <a:lstStyle/>
          <a:p>
            <a:r>
              <a:rPr lang="en-GB" sz="3600" b="1" dirty="0" smtClean="0">
                <a:solidFill>
                  <a:srgbClr val="4D45FF"/>
                </a:solidFill>
                <a:latin typeface="Futura Medium" charset="0"/>
                <a:ea typeface="Futura Medium" charset="0"/>
                <a:cs typeface="Futura Medium" charset="0"/>
              </a:rPr>
              <a:t>Working with </a:t>
            </a:r>
            <a:r>
              <a:rPr lang="en-GB" sz="3600" b="1" smtClean="0">
                <a:solidFill>
                  <a:srgbClr val="4D45FF"/>
                </a:solidFill>
                <a:latin typeface="Futura Medium" charset="0"/>
                <a:ea typeface="Futura Medium" charset="0"/>
                <a:cs typeface="Futura Medium" charset="0"/>
              </a:rPr>
              <a:t>Outside Agencies</a:t>
            </a:r>
            <a:endParaRPr lang="en-US" sz="3600" b="1" dirty="0">
              <a:solidFill>
                <a:srgbClr val="4D45FF"/>
              </a:solidFill>
            </a:endParaRPr>
          </a:p>
        </p:txBody>
      </p:sp>
      <p:sp>
        <p:nvSpPr>
          <p:cNvPr id="6" name="Rectangle 5"/>
          <p:cNvSpPr/>
          <p:nvPr/>
        </p:nvSpPr>
        <p:spPr>
          <a:xfrm>
            <a:off x="2849121" y="1501392"/>
            <a:ext cx="7613667" cy="1323439"/>
          </a:xfrm>
          <a:prstGeom prst="rect">
            <a:avLst/>
          </a:prstGeom>
        </p:spPr>
        <p:txBody>
          <a:bodyPr wrap="square">
            <a:spAutoFit/>
          </a:bodyPr>
          <a:lstStyle/>
          <a:p>
            <a:pPr algn="ctr"/>
            <a:r>
              <a:rPr lang="en-GB" sz="2000" dirty="0" smtClean="0">
                <a:solidFill>
                  <a:srgbClr val="000000"/>
                </a:solidFill>
                <a:latin typeface="Futura Medium" charset="0"/>
                <a:ea typeface="Futura Medium" charset="0"/>
                <a:cs typeface="Futura Medium" charset="0"/>
              </a:rPr>
              <a:t>Overcoming children’s communication difficulties requires collaboration between schools and </a:t>
            </a:r>
            <a:r>
              <a:rPr lang="en-GB" sz="2000" dirty="0">
                <a:solidFill>
                  <a:srgbClr val="000000"/>
                </a:solidFill>
                <a:latin typeface="Futura Medium" charset="0"/>
                <a:ea typeface="Futura Medium" charset="0"/>
                <a:cs typeface="Futura Medium" charset="0"/>
              </a:rPr>
              <a:t>health professionals</a:t>
            </a:r>
            <a:r>
              <a:rPr lang="en-GB" sz="2000" dirty="0" smtClean="0">
                <a:effectLst/>
                <a:latin typeface="Futura Medium" charset="0"/>
                <a:ea typeface="Futura Medium" charset="0"/>
                <a:cs typeface="Futura Medium" charset="0"/>
              </a:rPr>
              <a:t> </a:t>
            </a:r>
          </a:p>
          <a:p>
            <a:pPr algn="ctr"/>
            <a:endParaRPr lang="en-GB" sz="2000" dirty="0">
              <a:latin typeface="Futura Medium" charset="0"/>
              <a:ea typeface="Futura Medium" charset="0"/>
              <a:cs typeface="Futura Medium" charset="0"/>
            </a:endParaRPr>
          </a:p>
          <a:p>
            <a:pPr algn="r"/>
            <a:r>
              <a:rPr lang="en-GB" sz="2000" dirty="0">
                <a:latin typeface="Futura Medium" charset="0"/>
                <a:ea typeface="Futura Medium" charset="0"/>
                <a:cs typeface="Futura Medium" charset="0"/>
              </a:rPr>
              <a:t>(</a:t>
            </a:r>
            <a:r>
              <a:rPr lang="en-GB" sz="2000" dirty="0" err="1">
                <a:latin typeface="Futura Medium" charset="0"/>
                <a:ea typeface="Futura Medium" charset="0"/>
                <a:cs typeface="Futura Medium" charset="0"/>
              </a:rPr>
              <a:t>Pring</a:t>
            </a:r>
            <a:r>
              <a:rPr lang="en-GB" sz="2000" dirty="0">
                <a:latin typeface="Futura Medium" charset="0"/>
                <a:ea typeface="Futura Medium" charset="0"/>
                <a:cs typeface="Futura Medium" charset="0"/>
              </a:rPr>
              <a:t> et al, 2012)</a:t>
            </a:r>
            <a:endParaRPr lang="en-US" sz="2000" dirty="0">
              <a:latin typeface="Futura Medium" charset="0"/>
              <a:ea typeface="Futura Medium" charset="0"/>
              <a:cs typeface="Futura Medium" charset="0"/>
            </a:endParaRPr>
          </a:p>
        </p:txBody>
      </p:sp>
      <p:sp>
        <p:nvSpPr>
          <p:cNvPr id="7" name="Rectangle 6"/>
          <p:cNvSpPr/>
          <p:nvPr/>
        </p:nvSpPr>
        <p:spPr>
          <a:xfrm>
            <a:off x="2849120" y="4084936"/>
            <a:ext cx="7613667" cy="1631216"/>
          </a:xfrm>
          <a:prstGeom prst="rect">
            <a:avLst/>
          </a:prstGeom>
        </p:spPr>
        <p:txBody>
          <a:bodyPr wrap="square">
            <a:spAutoFit/>
          </a:bodyPr>
          <a:lstStyle/>
          <a:p>
            <a:pPr algn="ctr"/>
            <a:r>
              <a:rPr lang="en-GB" sz="2000" dirty="0" smtClean="0">
                <a:solidFill>
                  <a:srgbClr val="000000"/>
                </a:solidFill>
                <a:latin typeface="Futura Medium" charset="0"/>
                <a:ea typeface="Futura Medium" charset="0"/>
                <a:cs typeface="Futura Medium" charset="0"/>
              </a:rPr>
              <a:t>Successful </a:t>
            </a:r>
            <a:r>
              <a:rPr lang="en-GB" sz="2000" dirty="0">
                <a:solidFill>
                  <a:srgbClr val="000000"/>
                </a:solidFill>
                <a:latin typeface="Futura Medium" charset="0"/>
                <a:ea typeface="Futura Medium" charset="0"/>
                <a:cs typeface="Futura Medium" charset="0"/>
              </a:rPr>
              <a:t>joint working </a:t>
            </a:r>
            <a:r>
              <a:rPr lang="en-GB" sz="2000" dirty="0" smtClean="0">
                <a:solidFill>
                  <a:srgbClr val="000000"/>
                </a:solidFill>
                <a:latin typeface="Futura Medium" charset="0"/>
                <a:ea typeface="Futura Medium" charset="0"/>
                <a:cs typeface="Futura Medium" charset="0"/>
              </a:rPr>
              <a:t>can improve children’s </a:t>
            </a:r>
            <a:r>
              <a:rPr lang="en-GB" sz="2000" dirty="0">
                <a:solidFill>
                  <a:srgbClr val="000000"/>
                </a:solidFill>
                <a:latin typeface="Futura Medium" charset="0"/>
                <a:ea typeface="Futura Medium" charset="0"/>
                <a:cs typeface="Futura Medium" charset="0"/>
              </a:rPr>
              <a:t>communication </a:t>
            </a:r>
            <a:r>
              <a:rPr lang="en-GB" sz="2000" dirty="0" smtClean="0">
                <a:solidFill>
                  <a:srgbClr val="000000"/>
                </a:solidFill>
                <a:latin typeface="Futura Medium" charset="0"/>
                <a:ea typeface="Futura Medium" charset="0"/>
                <a:cs typeface="Futura Medium" charset="0"/>
              </a:rPr>
              <a:t>skills by encouraging a holistic approach to meet the learners needs</a:t>
            </a:r>
          </a:p>
          <a:p>
            <a:pPr algn="ctr"/>
            <a:endParaRPr lang="en-GB" sz="2000" dirty="0">
              <a:solidFill>
                <a:srgbClr val="000000"/>
              </a:solidFill>
              <a:latin typeface="Futura Medium" charset="0"/>
              <a:ea typeface="Futura Medium" charset="0"/>
              <a:cs typeface="Futura Medium" charset="0"/>
            </a:endParaRPr>
          </a:p>
          <a:p>
            <a:pPr algn="r"/>
            <a:r>
              <a:rPr lang="en-GB" sz="2000" dirty="0" smtClean="0">
                <a:solidFill>
                  <a:srgbClr val="000000"/>
                </a:solidFill>
                <a:latin typeface="Futura Medium" charset="0"/>
                <a:ea typeface="Futura Medium" charset="0"/>
                <a:cs typeface="Futura Medium" charset="0"/>
              </a:rPr>
              <a:t> </a:t>
            </a:r>
            <a:r>
              <a:rPr lang="en-GB" sz="2000" dirty="0" smtClean="0">
                <a:latin typeface="Futura Medium" charset="0"/>
                <a:ea typeface="Futura Medium" charset="0"/>
                <a:cs typeface="Futura Medium" charset="0"/>
              </a:rPr>
              <a:t>(Wright </a:t>
            </a:r>
            <a:r>
              <a:rPr lang="en-GB" sz="2000" dirty="0">
                <a:latin typeface="Futura Medium" charset="0"/>
                <a:ea typeface="Futura Medium" charset="0"/>
                <a:cs typeface="Futura Medium" charset="0"/>
              </a:rPr>
              <a:t>&amp; </a:t>
            </a:r>
            <a:r>
              <a:rPr lang="en-GB" sz="2000" dirty="0" err="1" smtClean="0">
                <a:latin typeface="Futura Medium" charset="0"/>
                <a:ea typeface="Futura Medium" charset="0"/>
                <a:cs typeface="Futura Medium" charset="0"/>
              </a:rPr>
              <a:t>Kersner</a:t>
            </a:r>
            <a:r>
              <a:rPr lang="en-GB" sz="2000" dirty="0" smtClean="0">
                <a:latin typeface="Futura Medium" charset="0"/>
                <a:ea typeface="Futura Medium" charset="0"/>
                <a:cs typeface="Futura Medium" charset="0"/>
              </a:rPr>
              <a:t>, 2004</a:t>
            </a:r>
            <a:r>
              <a:rPr lang="en-GB" sz="2000" dirty="0">
                <a:latin typeface="Futura Medium" charset="0"/>
                <a:ea typeface="Futura Medium" charset="0"/>
                <a:cs typeface="Futura Medium" charset="0"/>
              </a:rPr>
              <a:t>)</a:t>
            </a:r>
            <a:endParaRPr lang="en-GB" sz="2000" dirty="0">
              <a:effectLst/>
              <a:latin typeface="Futura Medium" charset="0"/>
              <a:ea typeface="Futura Medium" charset="0"/>
              <a:cs typeface="Futura Medium" charset="0"/>
            </a:endParaRPr>
          </a:p>
        </p:txBody>
      </p:sp>
    </p:spTree>
    <p:extLst>
      <p:ext uri="{BB962C8B-B14F-4D97-AF65-F5344CB8AC3E}">
        <p14:creationId xmlns:p14="http://schemas.microsoft.com/office/powerpoint/2010/main" val="13515106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2622550" y="198301"/>
            <a:ext cx="7348764" cy="6403340"/>
          </a:xfrm>
          <a:prstGeom prst="rect">
            <a:avLst/>
          </a:prstGeom>
          <a:noFill/>
          <a:ln>
            <a:noFill/>
          </a:ln>
        </p:spPr>
      </p:pic>
      <p:sp>
        <p:nvSpPr>
          <p:cNvPr id="5" name="Rectangle 4"/>
          <p:cNvSpPr/>
          <p:nvPr/>
        </p:nvSpPr>
        <p:spPr>
          <a:xfrm>
            <a:off x="8676229" y="6201531"/>
            <a:ext cx="3515771" cy="400110"/>
          </a:xfrm>
          <a:prstGeom prst="rect">
            <a:avLst/>
          </a:prstGeom>
        </p:spPr>
        <p:txBody>
          <a:bodyPr wrap="none">
            <a:spAutoFit/>
          </a:bodyPr>
          <a:lstStyle/>
          <a:p>
            <a:r>
              <a:rPr lang="en-GB" sz="2000" dirty="0">
                <a:solidFill>
                  <a:srgbClr val="000000"/>
                </a:solidFill>
                <a:latin typeface="Futura Medium" charset="0"/>
                <a:ea typeface="Futura Medium" charset="0"/>
                <a:cs typeface="Futura Medium" charset="0"/>
              </a:rPr>
              <a:t>(McLachlan and Elks, 2012)</a:t>
            </a:r>
            <a:r>
              <a:rPr lang="en-GB" sz="2000" dirty="0" smtClean="0">
                <a:effectLst/>
                <a:latin typeface="Futura Medium" charset="0"/>
                <a:ea typeface="Futura Medium" charset="0"/>
                <a:cs typeface="Futura Medium" charset="0"/>
              </a:rPr>
              <a:t> </a:t>
            </a:r>
            <a:endParaRPr lang="en-US" sz="2000" dirty="0">
              <a:latin typeface="Futura Medium" charset="0"/>
              <a:ea typeface="Futura Medium" charset="0"/>
              <a:cs typeface="Futura Medium" charset="0"/>
            </a:endParaRPr>
          </a:p>
        </p:txBody>
      </p:sp>
    </p:spTree>
    <p:extLst>
      <p:ext uri="{BB962C8B-B14F-4D97-AF65-F5344CB8AC3E}">
        <p14:creationId xmlns:p14="http://schemas.microsoft.com/office/powerpoint/2010/main" val="1256352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44251" y="152791"/>
            <a:ext cx="10356040" cy="646331"/>
          </a:xfrm>
          <a:prstGeom prst="rect">
            <a:avLst/>
          </a:prstGeom>
        </p:spPr>
        <p:txBody>
          <a:bodyPr wrap="none">
            <a:spAutoFit/>
          </a:bodyPr>
          <a:lstStyle/>
          <a:p>
            <a:r>
              <a:rPr lang="en-GB" sz="3600" b="1" dirty="0" err="1">
                <a:solidFill>
                  <a:srgbClr val="4D45FF"/>
                </a:solidFill>
                <a:latin typeface="Futura Medium" charset="0"/>
                <a:ea typeface="Futura Medium" charset="0"/>
                <a:cs typeface="Futura Medium" charset="0"/>
              </a:rPr>
              <a:t>Wellcomm</a:t>
            </a:r>
            <a:r>
              <a:rPr lang="en-GB" sz="3600" b="1" dirty="0">
                <a:solidFill>
                  <a:srgbClr val="4D45FF"/>
                </a:solidFill>
                <a:latin typeface="Futura Medium" charset="0"/>
                <a:ea typeface="Futura Medium" charset="0"/>
                <a:cs typeface="Futura Medium" charset="0"/>
              </a:rPr>
              <a:t> Speech and Language Toolkit </a:t>
            </a:r>
            <a:endParaRPr lang="en-US" sz="3600" b="1" dirty="0">
              <a:solidFill>
                <a:srgbClr val="4D45FF"/>
              </a:solidFill>
              <a:latin typeface="Futura Medium" charset="0"/>
              <a:ea typeface="Futura Medium" charset="0"/>
              <a:cs typeface="Futura Medium" charset="0"/>
            </a:endParaRPr>
          </a:p>
        </p:txBody>
      </p:sp>
      <p:sp>
        <p:nvSpPr>
          <p:cNvPr id="7" name="AutoShape 4" descr="data:image/jpg;base64,%20/9j/4AAQSkZJRgABAQEAYABgAAD/2wBDAAUDBAQEAwUEBAQFBQUGBwwIBwcHBw8LCwkMEQ8SEhEPERETFhwXExQaFRERGCEYGh0dHx8fExciJCIeJBweHx7/2wBDAQUFBQcGBw4ICA4eFBEUHh4eHh4eHh4eHh4eHh4eHh4eHh4eHh4eHh4eHh4eHh4eHh4eHh4eHh4eHh4eHh4eHh7/wAARCAFpAe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WT5TyKHGDmjqo9aHya+OPpyOT7wpYvvketObBWo87Tu9KoZbA+WlUZFInTjmnoM0CK7R/vCaZ3yOoqzIv7z3xUKDDfXg0i0XLf5oxzSyDAJqO14yvp0qZgSM5oENzlcilA5FIg4K+lKOgNAyQCoJRtqctxmo5mXOOKARJb9CPSpJBkAiqkdxFGfmYDIqaK7gmQ+VIGA7inZhcH7UgHTvSOwOec8UA9MGgBXUHGaa/ODTn+5n0pvVKEJjJP9SxPGOaryncA3arLfNG69iCKqy/LEBVIRDxvYVVuBwak3/vSPaopm681QmzH1HIkJ9qh+CUvk/Fi8i6edZSDH0ZD/SrGp9FNYXgS9i0z4vWtxM2yL7PNvb0Hlkn+VdGH+I58R8B9EyRbpCAO9YPjGzElgWxyKwtO+NXw8uXKf2vJExYKGlt2VTnvn0rbTxF4Z8Qw+XZ+I9KdWXO0XSK2M45z05r11Fs8jmPHdauVjlZWODnFYhlnkuB5cZIxwMcn/CvU/id4S07w/4Sm16ORZZPPSMvFCZooQT8zSYYHAHfOM4rhLHw/c6zOJo/FNxpGkEZiuf7JbdODzuRUUkL9WqXQZamios0kI/fRMh9+1L/AGxZxjdJcRoPUuKfquh+B7O+8v8A4Ti5u5QoZ3uoArJn/YkGfy/WqC6TazRGXSfEN1ew7iuYbSJACO3IFTKhYpTuacOpW8q7oZVkHqhzUn22P3rlNM0WfUtdgt4bLUb0ypI2+J0Eihe+2MZxnuT61p+IbHW9JsoB9nnhdgFRZrViznPXcRg1Lo2KUjes75VuoWUkESLg4HrX1RrcksaRNCQJApKkjvivlHQkWfV7ezChrhnDCMRkNhWw2eOxr6u1of6n6H+lRZWdiZvU47WH1K8tS9zJsQD7ijANcVqPG6vSdXTdaOPavL9dk8tmGe9c80OLMaJgbyb6gfpWhEw4rAt7gfa7jn+Pj8q0oZ+gzWLRqjXjxUq1nRT9KsLcDuaQF0AUuKrLcL604TD1oAlIpjAZpplGKY0goA9R+FMMUegz3Cq4d5iGJ6HA7fnVjURptrai41BXf7QzbY1TcW5qx4QuZH8FxXUkcUZKOQsa7VwCQOPwrntY8SXUkLwx2kCPENqS4yV9xnvXa9IIxWsmcB42gVr52a0htIwPkgTGQPVj61mW8YVAoGAOgFS6zMXmO5izM2Tk8mmwniuOW50R2J0T0qVFqNGFTKaQxy7h0Yj6GnCSb/nq/wCdJkUCqTYEivIcZY024hjuF2zKHHuKegqTFaKTIdilHYwxEeWGAByF3HGfpVyG6lt+YwufelIqJhVe0l3Jsh1zql64xuAz6Csa8V5nLyEs3qa0pFBpLW3hmu4455fKjJwz4JwPwqW29w2MPyPaiuv/AOEf0b/n8b9f8KKOQLmHC25SGzmnjkYPWmLkydqkXIY15yR6oi85FQyDk1K3ysD2psw5zQNE1s25MdxUqn5utVbVsMRVj+IHtTAkfrVc5y1Tn1puOWyKQ0xYG+cHjBq3/DVCP5Tj+6c1eU5xQNjFG1/agnGfrRJ1qjq99HZWkk7Nwqkk+lNK7FeyJ7y9gtY/MmdVABySeBXn/iHx0kzvFpoJCnBlI/lXIeJfFE2pPIks5jgB3EA9vSuP1bUGkh8+3iKW4+USSHJc98V69DAxjrPc8qvjXJ2hsdPeeL7tZXRrpyWJ5YdKbpnjq8t42t4r6SIE5DAAiuDhtp7pGnZSR2I6VEwKMQB0Ndfsodjl9rPuev6P8QdStGkM00N+p6Bjh8fhxXQ23xS0UOkd3BPbsTycAgflXgCTSIeG2n24xVy2vpSu5iCq8HPf/Gsp4OlLoawxdSPU+q9K1Ox1S2FxY3Mc8ZGcqelWE+6R7185+GPEd1pkom02ZoSfvxZyrfhXqXgXx5bapObK8AtpjwNzcZ9s9jXm1sHKnqtUehRxcamj0Z3A64qvP9wg1Ox5yDUE/Q/SuU6TPc4uB71HO1Pl/wBYrVBctyapCZm6k3ArkrXMfxL0ZiAVkk8tgehDAqQfzrpb5+BXFeK7m40/VrLUbZgs1u4kiJGcMpyP1rpo6Mwq6oZ4v8B6EuuXKWU01hEH+Ty4mkhA9MgEg5/pWIngG+kONP1uznOSAnmAN+ROf0q7qHjrXLi5aef7M5PUCPH48GiHx5LtC3WnpIP9mT+hBr36dehypNP8H/keDOhiE3Zp/ev8zNu/DXjWzgaBllkt2z8oc7W9eDgdqgtNU8ZaMhjtzqdtH/dgmfb+ABIrrbXxhpJUOYZ7Y46ooGPxUg1dTxHo1ydv9qICe02c/m4P860vh5bSt6p/pchLER3hf0a/Wxh+Evirqnhu6mmm0i0vbickTz30BklcYwF3EggD0rTf4jeCtTuRc6h4OtLWYJz9hlMCSPkZZkKsvSryxadfD93JaT5OTja38mH8qo3XhaxnBZrGDO3A+QjPvwp/nVeyjJWUk/mv1J9vKD1i18n+lztvC3xA+H1vJIlnNf6Z50yZeKK3O1QOp2lCB6gAk+9dmPFXhnU7RnTxpc2/mO1xun02QeXjPyjGQB3C18/XXgm13fLabef4JR0/E5/Ss9/CLQsTD/aEXTlAev4CiOFnCNkm/wARrGQb+JfgfUnw/wBJ8I2Oqve2viCx1S7kt41RUYb44yc5K53ZYnJJxXrGopvaP2Br4l8FHxJpWsRDT4bq+laVI2nukYtCgcFwvYjjOa+4P9cqNGC24cYrkxNB0kla1zaGJVduV72MO/hLQsMZ4ryXxZp9696/k27svrjiveU02aQZ8ljn1HFRSeHWmJMkcYz7VwuDZqp2PmH+xJ45HkKTKWOSeamjsboH5WkP/Aa+lR4R088yRo34U5fCelL/AMuy/lUOgzT2yPnH7HqEa7uvsVpha8ThkU/mK+jpvCeluMfZ1H4Vl3vw/wBLnzhdv4UnQYe2R4KLicdYT+Bp4vWA+aNx+Fewy/DGzySsh/OqNz8NVQZQk1PsZFe1ieXf2gmeWI+opft8Z/jX867DVPBVxbqfLiJ98Vzz+G74yiM22dzAdKj2bRSmmez6ev2XwHZR9CbWP/x7B/rXJ6yqx2kr4AJ5NdrrqCLSoLaMYVdqgewFcV4mjcabKVU9K6JmUWeXarcA3gHHBJqSGbis6/sbuS6Mp3x47EUkUV2g/wBYD9RXK0dKZuRyDiplmAHWsRZLpf4FP0NP+1TDgwt+BqbDubQmFPEozWIL7H3lcfhUkWoJ/ex9eKaQXN+NxUnmD1rFjvEI+Vxn0zU4uh/eFaJEmmX96azCqAuMjrTvP96CSy7CtDw7eabaXEj30UruQFi2KCFPfIrDkmwOT1q74XjF7r9rERlQ/mMPZeacdwZ6f5UP/Puf++aKd9pf+9RXTYzseSAEYqVu1DLwRSLkg14p7Fxp5FIfmTFKfTjrSL94igERKdrg8cHrVv8AhzVaQYI6fWrETAxjnPHNAyVfu4pJR8pK9adHyKU/doGQn/WBsdRzVmI5QeoqvLwAfQ1PD9446HkUiiSXla8w+LevLa6eNLWUK8pO4YydvrXp1y22BvUA18yfFm/ebxpf5fJUrGvPAGMn+ddmBpqdXXoceMqOFPTqQJJZOI/MYysCS+OAPQUy4ij1S8ae5lWKxhT91EDjce1YFtcrGBnJVjz64pbjUWYKq/Lg4AHp/wDqAr3meKjvFhtzpAjiVFYLux+FYcmhysm4R7v4Qe2cZ/QVX0fVPLMjMxJbCj24rpE1JVtWjGMYJ/D/ACKkdzjLjT2jZ8fdUgFqrNFKAFAx2xXexW0F3FFEwTdzIRj+f41Sn0XdmVR854UY7n/IpXGcpCZI2AUnI6YrYtNQeRlaVmV0barr1zSavp7WaPtUkqNin1I6mss+asSRr1z196WjGtD2rwL4/WQJpmuZSQYWO47N/vf416EXWRVKnIZQc5r5ft5mz5bZJxw3oa9n+FGty6hpH2K5cm4tjt6dV7HNeXisMornielhcQ5PlkdbMvFUL44BrUuV4NZGont6iuKC1OybMe8PGfeuM8dklY8jgdK7G8kRUPc1jX2j3HiCMQwxMQvV+ij8f8K9DD0Jzd0tDgxGJhDRvXseWXUyqxHU+lUx585/drgDv2r0W9+HM9oDIZEmPYHhc+w6n8a5zUND1CBykkPkr6udv5DrXeoqJyx9pVdor5GEJGjiEcjDdjnmoJrgAj5s8dqdeQyxyMgUsfZarfZZ3GSpAosrnR7Fw+MmtblmkOccDitW11TULcjyL24j9NspFYy220n5ufarEUEq9mUH+9S5b7EykkdPbeMtetxj+0GkHpIqt/MVvaV8UNXt2Ae30+4x2eCuDSzlk7H8aWS1EDbmmHTpihRcdmZt82lj2zw/8aIbW6WS80CNRjBNq6oW9zxXrnhr9ozweLeOK5TVrNgMZaBZAPxBz+lfHNra3V84EQ8uPPMjf09a1TapCqxxyMWUck9z71NRyesmVRoRqPkhH7j7p0n40eCNRA8rxJarntcRPH/MV02n+MdCvwPsup6bcZ7R3S5/LNfAugK2ZAXLdK3FU1yuu0zsllii7N6n3nHfW7jIV8eowakFzan/AJaFfqpr4asNU1Wz/wCPPUry3x/zznZf5Gug0/4heNrMDyvEV6wHQSsJB/48DR9ZXVGLy6XSR9kK8DdJoz+NO8pW+7g/Q18rWPxk8ZW4Anksbod/MtwCfxXFbtj8dL9SPtmgWsnqYZmQ/qDTWIgzKWBqo+izD7U1oQeorxew+OmkNj7Tp2pW577HVx/SugsPjJ4TuMBtUngJ7T2zf0Bq1Vg+pi8NVX2TvLzTllQ4FYEmnLFdqGjH3gelLYfEPw1d48nXtMkJ7NJsP64rW/tKw1BVaN4JSOjQyhqq6exHLKO6M/UIxI6LjOKhk0yFov30YYnse1bEaWu/fIZs9vlHFTeXpzdZGP8AvZocbiucPfeHbCYndCv5VkzeCLGQnbFz9K9SS2sf4fKP/Aqf9lT+FFx7UvZofOzyCT4eI3+rGKqv8NZjna59q9oaAD+GmGHmj2SK9ozxSX4cXSqcHP4Vm3XgDUYx8qhvwr3povamNCD2peyQe0Z86z+DtTjPNru+lQf8IrqX8Vuy19GNbIeqKfwqJ7GFv+WS/lSdJFe0Z86N4f1FD92VB9ajGl3yN8zsAPUV9B3Wk2rKcxr+VYOo+Hbd1JEdS6dhqoeF3ZuUkK7lOPaut+FdvLJPe30qjCKIkI9Tyf5CtXUvCULTu2NuTWppNlDoOiuucKgaaQ/h/gKmMbMpO5p5HtRXjf8Awsm4/vH/AL5oq+dG/sZG0DlQ1M6MRREcqy+lI453dj1rxzvAqMYpJAMhu9OKjAIpH5GKYXGSr8oNOtj1WhRlfcU2P5JcH1oHctxtzinZ6ioc4YHtT++e1IaGy/8AHu5A5AziixZWYMOjD1pxBZiM1DCBEcDoOgpFEHi7UU03Q7y7dgPLiJr5P165e81Ce7k+/KxYg+5r3P456qYdOg09WObqQb8f3VwT/SvCtVjwZJMYG/8ATPWvZy+Fo83c8nHTvLl7FORgq/096YGBkHr0pkrfNzzToFyC35V6R55bhciQc4GcmtJ75/LYBjyMAGsdWwQ3vU0j/uCc84pMZ01hqflAgNliQpY+lbdlrSrcJ1ACF+T3PSuBSRvJ+UnnmrbTv9rIUnBUCpsUd5q7WU0CuGDeWuQoP3if/r1jR6biKJzy24sfy/8Ar1z6ahJkFmYDO7Hv2q+msTfZgu70zSsBp2+ls0UromTnAr0L4W2NxbWf25VIUuU6feHeuJ0PWdvloEVmcYOfpivbPBGn/ZfDMayKNzsXH41xYyVoWO7BU+aV+xfmG5N3qtcprt5i8a1iwZQgbBOODXXyrwPyrg/EK7PFEZ/56WrD67WH+Nc2AhGVeKktB5nUnTw8pQdmVIFuvtge4snuYQrMVRsAsBwPXmvQ0utA0+zR5sxQqo6nALY+6AvU+1cbZNhiKj8Vc+H93PyTof1r6mdGPI2uh8vl+IcsTClPaUkm+urJfEPjpJZxZ6TZJplu7hGuXj3THJxken86rReF9NmnM0uozXW75suuD+PNZEbEqOSaufb7lbSXay7ghwSgyv0NeOpKb94/YqvD06cLYSSiut938zoF0XwjZW4a9mgjHfCbmY+i9ST9BWdLoejanKYtL8MoAxwJ73dJIw/2Y84H/Avyqz4H02z1fw9BqjSSreSNIskp+YsVcjv04A6V0ek2ut6Rdb9PvrVoy43q6YYjv2I/WvQp4WPLzWPzTF5zTp4iVCL1i2nKXl2W3pe5R0j4V232X99DHb5HUqNw/oPwqHVfhJoNlbteTXwhTvJK21c+3c10viLxxcafcXUMdlFdz5HkDd8sYxnLDuemKzvhner4r1PWP+EviuJnXYsTH5PLBBJ2dh07VM0ublPTpZdW+rfXat+V7Pdv07L+rHnT+C/7QuvsOgxXN0+cbym1QPX2H1Nben/Ae7UC51TU4iepjRSQv4nrXvMs/hbw94ekntpEt7eJATGVALHqPm7mvDvG/wAQNU1rfa2jtaWR42ocMw9zUz9nTWu5vgMuxGZS9xcsF1/rd/1ocR4l02HTLuW0s7iORYjtLJz+vT8q558DituYbo2HXisSfhyK8yo7s+yhl1LBxSpr59TT0HG2Q/7QrbiHcHNYmi/8e5PqxrYg5A4rknueFXd6ki2g9qlAFQpu+lTKTgE1kzBjgop2wGkUipFIpEjRGMUuz0qQdacBUsCIrx0zT0aWMgxyOhH90kfyp4X0pdvPekBfsvEviSyx9l1vUIwOgFwxH5Gtuz+J3ja2x/xOGmA7TQq39M1yu32FG0dxTU5LZkOnB7o9DsvjR4miwLqy065A/wBhkJ/I1t2XxwUY+2aA494bj+hFeQGNfSkKL2q1iKi6mcsLSfQ99sPjZ4dkx50eqWv1QOP0Nbtj8VvClzjGuxxk9p4mX9cV8xlBim7cVaxczJ4Gkz66svGWiXgH2fVtLnz/AHZ1z/OtSLUoZBlYw49UcGvi/HTrU0F5eW7Bre8uIT6pIV/lWixj6ozeXroz7OF5bH7yyL9RSi4tW6TAfUEV8i2njPxXaY8jxBfgDs0pYf8Aj2a2LX4q+MoAA99b3A9JbdT+owatYuPVGbwE+jPpueSJzhJYz9GqIx/KT1FfPVt8YtYU/wClaXYz+pRmT/GtKH4yWjqFuNHuYj3MUwb+eKtYiDM3g6i6HrOqWqshcDGDXnnxW1L+z/B93sbElx+5T6Hr+lLo/wATdA1Bzbtez2hZT/x8jav0znFcV8WNSTX9V0vRdJmS53sMGI7gWY4AqKlSPLozSjQkprmPMfz/ACor3f8A4Ucf+fkf99UVyXXc9Dnj3MSI8j06U9x8pHp0qFanyDg+owa5kSRJ0PU0IeeRSj5SR1o7etMBPuyfWmzDBz3pZDjDdxRJlowaBokU7o1NSxnctQWx+Qr6VMhoHcc4G2q03yg+qjNWuDlfaqV9InkPuIA7n0FKw0zwb406g114qigDHbBCOCe5JP8AhXE6iwaEejCr3ja+N/4q1G4YnmXaufQDFY+pN/o8YU9F/wDr19FQjywijw60uabZSvFw6kdDU8a7bZDnqarsdyj8xVhebaH3H9a6DAikbEiL7U5m+Uqe4qC4J88n0FPLZP1FAE0UmYwM81bkmH2hivp/SsyFvmH1qYP84PXiiwD2kJcZ4AAA+lWgxBGOnH8qoP1b2FWnblB/npUjOg8M/vtQtoyTjODX01oM6vo1u54VIsn6AV8zeBB5muwpx0Zv0r6JsZWbwxHBa/6+aHy19ieK83G7pHr4Cyg2bUmGQEYI65rh/GKbNZ06X1MkZ/Fc/wBK7gR+XbpHuJ2IFz64Fcf47TH2KX+5dLn8QR/WufBStXi/MyzGPNh5ryKNucSCneIhu8N3n+yFf8jUafeFWtQXzNCv19YCRX2S1TR8NQlyV4S7NfmczAeCKlODDIuOqH+VVbZshTzyBVte6+oNfOLc/pqLvA6P4Ovu8H7c/wCrvJl/8ez/AFrtVrgvgw//ABIb+H/nnfv+qqa7xTX0NB/u0fzJnUOTMKy/vP8AM4rxV/yHZ/on/oIrOhkliIaKR4yO6sRitLxbxrsnvGh/n/hWUK4qvxs/orhRqWS4a/8AKiPXb+9ubdI7i6nlRTkK7kjNYEhrW1U/u0+prJkz+NefWfvHZXjGEmoqxC/Kmsa8GJM1sSdKy79eTXPI87FK8TQ0cYsl6ck/zrThbpyKzdLytpHx2rQiPPNcktz42esmy4hPqKmXryarxmp0qDNkqr7irFqqidWZhgVAtSLSvYhml5cL9NpP1oFqhJxkVQUmpo3dejN+dU6i6ojkfRks1uY0LbjxUYBPepWmkZNrMSPemrisZtN6FRv1IgwzTgM/w09lVjnFJgjpWZY3b+FNKe9SHpgjHvTCp7HNADSvHrSFaCrA0jbv4Tz3oAawGaaVHvmnAt35pGbA+71phYjZajKipSy00svemBCyioivpU5x60wg84pgyvtYH2r1D9nLw6dU8Xvq1xHm305d65HBkP3fy615ptP419V/Bbw8PD/gW1R023N2PtE3HOWHA/AYpSdkY1ZWR2nHpRS7h6UVlqch83Yx296kiPymk4IzSL8pA96pHUOcZwenrTWA/DFPI4I9elRZ4piEPzL1zSRn5CvXFA4poO1yOxoAWJv3lT5IIqqx2vnpUxb5c9BRYdyfcqsCTisHxTcrbabcyMdqKuSfatV5Bt/xrzz4v6slv4Xujuw82I4h656mrpwcpJEzlyxbPC7ybzrySZuS8jMce5qKYbjKpIPJxj2qKJyJFb0IxTom3HPTtX0SVjw27sqp90qecGp937mP0HFMlTbLkYANL/yyHr9KoRFcH5s+poU/KT6CnTplCcjPUVEJP3eOQKoQqHEmaVG5/GmHqD+FIDgn60gLB5OPUAVPnJRvrmq69M1NJ8kRPtikNGv4Wu5rW/SeAgPsYZIr6K+GVn/afheO5v8AMzrKXVTxtIPtXzz4BhS41uCOT7oyT+dfSvw/C+SY7dgse8/L655/rXm43eyPXwELxN6b+lcp49TOjPJ/zzdH/Jga6+6jaORkbj0rmvGUXm6FeL38pj+Qrz6UuWaZriY3hKPkc6CKvxL5ljcx9d0Lj9Ky4X3xI3qoNaemtlih7qR+lfbwkfnUtDjLRswxn/ZFX4Tl196zrYFYgn93K/kau2rZK/WvnnpJo/pTBz56MJd0vyNT4NSbP7cg7C8Uj8UH+FejrXlnwsfy9a16LkHzIm/9CH9K9OjbIBr3sM700fztxNT5M0rLzOR8Y8a4T/0xT+ZrIWtfxhzrI46wr/M1kD8xXJW/iM/e+DJXyPD+n6sqap91frWRIOtautKz2+2OTYxHDAZxWQkQhgWJWZtoxljkn3NefWfvHZiqj9u4207kUvSqF2uVq9J1qCVdy4rnZyVNUzUs7cLaxDb/AAD+VWo4QTV+G3ZYkXaDhRUiRAMPlricj4xlRIOOKkWJhWpDbqeMc1ZSz4471HOZsx0ibFSCNga2Fsu2KeLPP8NJzRNjIVTnoakVa0vsYzQbGs3ICgq0oQ+lWDYsrZUn86cLeQdam4yqV5o2nHerJjYHpSFMdRSuBWIpOBzjFTlRTNvHWi4EJ+ppMeoFSsn0pjLxTGROv1FMZeemalbNMOe4p3AgZRn0pvQYNSsaiancCJhzxUTA+9TtUZ/lTTEdL8K/D7eI/GtjYspa3RxLOfRF5NfXAUKoRRgAYA9K8n/Zt8O/Y9AuNfuI8S3rbIiRyI1/xP8AKvW1HU1nN3ZxVp3kM20U7d/s0UrGVz5vg+5tPUHFD9aPuTc8Z605x8x9Ks6hQcqDURO2QjFKh+bBPWklGSD6UxDG4qOXqD3p0p6U1sGOmFxJuUBFCuPLx3qONi0ZU9RUTTLCTnqaBkGpXsdtFIztynLknGBXz/8AFDXm1S8EMbEwxk7RXW/EXxJI9zJp9rJgAkysD94+leXTr9oumZiSBXp4Ojb3mediat/dRV8tgq9jgUQ5DsgB4wc1Zt0865AHc/pWubFYY2LDJ2gfiTXo3OOxgS8r7iomPUdOM1anTZM4IwOfwNUc8/TimhMlxuiz+FVl4Zl/KrSYEYBz3qvKu2UN+dNCYhGVJ9Oab/H9af8AdfHY0KhcqqjLZxTAtW6bgN3AB3Mfam3Um/pwB0p87BIhCh93I7momX/RGf8A2wKko3/ALSJqbSRqWKRkkD071738P9W+1M0NjZhZ0+fLvtGOAa8I+H0wguLmXaSTHsUAZ5zX0J8NYlkiuNQa2EMjMEHqRjn9a8zGvlbZ7GAbUNDrfNupYg12sayY6IcgfjWbq8YmspIz0ZSv5itSXpWfeAeWa8tNt3OipqcBphJsICeuwA/WtPTTi5TPriuZ1eDUZtCvbTS5xBeb3WJy2MYc8Z7ccZpfhzca4dJjGvxul0kxVfMA3MgxgnH4/lX2dGpfl80fn9ahZSd9mQOvlzzr/dmkH/jxqa2OHGfWoNdlNrc6nKI2k8qSRwi9W4zgVneFNbh1yyNzFC8LxsFkQnIB6jB7g15FaLVSXqfumU4+l9Xw9GT96UE19xufD1xH4w1uHP3oo3/JmH9a9MtJPkHevLfBjbfH+oL0D2n8nFek2rYNezhH+7R+McXU3HNq3qYXjE/8TeP1MA/nWSCOlavi/wD5CcJ/6Y4/WsheTmuau/3jP2fgeV8jofP/ANKZW1LlV9qyZutaOsymGEMqlzzwOprGS4Yqpm2q56gdBXJODb0O3G14xruHXcHpETLqPUj+dK33j6VZ0+3lnvIYoY3kd5FCqoySc1yTTRySqxdNyT0OvSEYFSLFz61KpVbue0Yjzrdgsqd0PoanjVT7V5srx3PkmyW2hVtp2jkVoQWgYdwahtE3J9K2LWMfL6GsZSIKi2LdsUfYpF/gz9K2xAOMVKIuOlRzAc6YGUncn5ilFurdVxXReUCOVFNNtGR9wUuYZz5svTFNNmR/DW+bVKY9qedtLmA557Q91FQyWvbZXRNaMP4T9aiktyP4T+VFwsc5JZj+6aryWuOnFdHLB9KqyxDHQYp3Cxz7WxqB42Fb0sar2qrJCD2qrhYxmVu4qJl/CtdrYVXmhIqrhYzGHHNRMoq68JzyKhkh/OncLFRqtaHps2r6xaaZbqTJcSrGMe561XkjbNd18DrvRdN8WvqOtXHleREfI+Un5jxn8qaVyJy5Ytn0rounwaZpNrptsoWK3iWNcew61cbpisrTvEmg3yA2erWkhPbzACPwNaiMjpuVg2emDnNRZnmO4m2iovtVv/z8Rf8AfQooswPm+Vj5o3dqmPzAEdqZcKMbh1FMhc9DWh2CsdrU7dkexFNl9aYjUyRp7jvSfmKdJ94N60wnHHpTEQbhHIST1Fcv471caVpTTBsSP8qev1rob+QIc5rxv4n6o1/rf2VCfLt1wcevetqFPnkiKs+WJyNy8kzySsSXkJbk9M1RuQsMXlKcsfvHHSrsuVO0HJ9ux9KjMUTT+WrZC43uecn2+lewtDzJD9CtImL3FwxWFVJZumPT/PuK1LNfttsJdwAiYCRT19j/AJ9KrahIggi0+1jwR8z89/etGzjWx8q2IDMwzMT0GegpknM6jGGkZgPfFZEybWz710M+1Z5kKjOSD6Y7Vl3cPDD0rSLIZSTkfSmZ3x4PBxgUseVOO+cGmniQ+maoQj/MM96mtjsiaX+L7oqE9fqKlYgQxL65J/OgAHKkd6sQqr6PcMT86upA9aqr/rSKniZoxJGMbXHSkyk9TZ8GSpFdlZG2qVJP4c/0r6H+FF6t54dW4GQHkc49MGvmLS5ClxwehxX0P8BbhX8NTRs2WhuiCPZlGP1BrzMwj7lz0sDPXlPR5DwDVG9+61X5cVUmQyfKqkk+leTHc757Hnkq+XqN7H6Tk/mAf61LEcOD710d74TmkuZbmK5VXkwWVl4yBjqPaqE3h3VIeViSUf7DjP5GvqcLjKPs4xctUfF4zA1/aykouzZymr5XXLvB2nerDB9VFVbeGGHd5MMUQdi7+WgXcx7nHU1u63oOsf2hJdDTbloWRMsqZwQOcgfhWSUKttdSpHUEYNcVecZVZcrufsPDvLLL6DkvejG3miHw02z4jEf37R/02mrunaT4r0/4lvfx3rXGiXjM8ymX5Yxt4XYe4OMEdjWfo/yfESyb+/BIv/jo/wAK9GUV6WHXNTXkfmPF8/ZZpVVr8yRl+KfmvLdh3iYfqK4e28Ww/wDCVTeG7rTJY5TIFt7lZOvy55XHIPqDxiu28R/6+1/3X/8AZaymhjeWOZ40aSLIjcqNyg9QD1FZ4h/vGffcJ0sTVyTD/V6nLyyd/NXehmeISFhRveseyhM7faJAREOVB/i9/pW9qFvb3eo21reGQRbGlIT+IggYPtz+lWbfRtMZt091LcnPCudoH4CvfybL5VoqtZPtd2+8+Y8QeJoYXETwMW07JtpXdn0X6u5hy3EQbamZX/uoM1Laf28zM2mRJbo67S5kXcR3wR/9austrS1jXbbRRKP9gDmqWoaOZpFks7qSwcElzCMB/qP619Fisndan7/veSsvub/4B+T4LiNYar+7fJ5yvJfNK35Mk8KreaOky7YpVnfe5kGXbjjJreF/azLtuNPAz1MbYNZdpFLDbJHLMZnUYLkYLU6SQRgbiMmoxHDuVqj7SrTtZd3f8Huc+H4qzirieSnV5m32VvxWiOt8NWthfwStaTTr5UnlsH+bDYBxn6EV0ltotwIh80bc8djXO/COAPpl9NuwGvpOPXAUf0r0e0RjgsAQOlfkGZwhSxU4U17qeh+w5dVqVMNCdR+81qYo0y6RAzQOPoM1EYWU4K/nxXWrIR2pW8uTiRFYf7Qrz7nbzHIBccEH8qUxjtXTy2FlID+62E90OKrSaNE2fLuCPQMtIfMYJj49KTyvpWrJpN4n3Qrj/ZP+NVJIZoj+8hdfqtId0UzGfQ00x81byPcUbQfSkMz3t0P8IP4VVms4jztxWu6Liqc+CcDFVcDDubEc7WP41TeykU54Nb7xnBOKrshHBWruBgzQOgOR+lUJ0z/D+VdHcj6VQkiVs5HFO4zDMeRnNRSx8dK2Xt0wdq4qlc2+Adp/CqTEY00a+lXNFh/cyTZ+9JtH0HH881HdRmOF5ccKpNXtOiaGyiiPUKN316mumgt2c2JeiRMpZXJDY4q5HrOqW1vttr6dGJ2oPMOAScVRKs241R1eV7e3ZkGXVSIx6ux2IPzJP4V0JHG2an/CSw/9BCX/AL7oqj/wrCb/AJ+Zvzoq7iujrsBl68VWKhSeuc1PEx6EcVHcLg7uMmuFHUOIBQHjGKr/AHW44qRH+XbUc3X1NUIVjuBqGTjHvUitiopzhTx9KLE3MDxfeiy0ya4JxsT8z2rwm7neeeWdmJeRtxY16T8XNQ2wwacrHfLlmA7KK8qvpsSCNTzj8q9PCQ925xYiepHLISwWMEds+/c09E8hAxbJ7Ci3j2Kzt6YGafAn2i5Xd93t9K7LHK2aukWf+lItxlXYh5Mjr3Ap5P2m/kMbEh5N2SPU/wCfyqaeT7PDPISDLt2/mf8AP5VX0lmjEkzAsUB2DuWPAoJuUdWXGokR5xyScdeazJM+YxbjjHNbmpQm2UCTJuHUFl64HpWOYzvweecmnETM6aHCl1HBP5VVPzAMK25IRjByM1nTQtDNux8pPUdK0JTKfb3pznMcZ9BUhjIb2pqrglD0zkUDGA9ZPSpydyq3ccVWPC7D171JCx2gfhQND4zsugezV7Z8Ar7bfXlsW4liEmPdT/8AXrxSZd0SuvY16D8GNSjtvFWntI2I3k8txns3FcmLhzUmdWFny1EfScKSXHC/KO7H+lXYLdIVwmSe59alihKrtGCAcClWF2bCg1865dD2bXImUk+9WbWx3fM4H5Vat7UxjccMashlHBXFNSM3EiEAAwpwfaqt5p1peDZd2kM4/wBuMGtFAHOAau29qB8zcmk3Y2hNx2ZzMfgnRpANllHbHO5XiUBgfrVW98E3keWtLmKdeyt8jf4V3KJhh0x6YqYLk4FdWHxtah8LPNx2BpYyXNVV336niHi/Q9VtVglm0+dY0JDOF3KM9OR9K50KccYr6Zit+MnkVQ1Lw1oepZ+2aXaux/jCbW/MYNdLzNzlea+4+o4fzGlleFWGcW0m9eup8yXqn+27T/rjL/NasNnoAa9m1r4S6PdSrcafdXFpcKCqeY3mRgHGRjg9h3rmtR+FfiS3ObZ7O8X/AGJCh/Jh/WvtMjznBxwypzqcrv1/qx+acc4Wvj81li8PTcoNJfhba9zgEVypZTtwOfmx/wDrqRbi4XpK341sah4T8RWBb7Vot4ijqyx71/NciseWFkO2RWRsdGGDX1NHEwqXlTmn6M/PK2GqU7KpBr1RIt/OPvbG/DH8qpXtwZpGduAO3pUhiZR2/CtPwfo51C/N1MmbW3boejv2H0HeuDOcU4YdOo9EepkOEjLENU17zR0/gWxuNP0KPznkjkldpSg6jceB+VekaCtz9nDzylgegNYehWb3EwdgCgNdfHsVAoGABX5Li6vtaspvdn6zhoeypRgug4ZxS0BR2INKR7Vxs6RCeMZNINw/io/CjHpSGODMtO87nBqPBo/CkMc8dvKf3kSN9VqvJptm/IUof9k1Kee1IzbBwxoTHYzbzSsKfJm/MVkTadeKchQ/0Nb0s2T1qLzPSquNXObkjlT78bKfcVXmfaDkV1Rljx83T3rMv0t3H+rQ+4qtB3Zy8zKx5qEhW5U/hWvNpkTNlXZPbqKrS6VIOY3VvY8VQ7mZIuFPes25wT71qXtvdQqd0RI9Qc1kSOc/Mp/EYp2YXRTvk8ww24P+skGfoOT/ACrRChTVKFhJqJbHESY/4Eef5AfnV4MMZrupRtFHn15XmNf5fl796o6TCNU8aaXZdUSY3cg/2IuF/Nyat3Uwhtnl6kDj3PYfnVn4U2Zk8RahqDciNVt0J/ur1/Nj+lbI52em4op272opBY4ZDikn+ZT09qRV96XqpFciR1srJ940kuSM9M0SfK+KYxyCOveqEAPaob2VIYHlkYKiqSxPYCn8A9x3ri/i3q32Lw4bOFys122zI/hTq36cfjVwjzSSIm7K55d4o1h9U1i71J2Pl/diGeiDpWLpts0ztNL1YbsHsvapAguNq8iMDc/uOwqUu0aSxg/NKQOOwr2opRVkeZN3dyK4wQFToxwP6mpolEcitjO0bvyqG3G+Ysq4AGBnsBUkD7pS2flPA+lUkZNl255slR+XZ9zk1qaRboljJfyrtiUfJk8sfXFYNzIFWNT3yT71aGovJYCLdhVcbuPY/wCFDQr2Fe3lZHvZcYbJUHv7/Ss7aF49asXl88yIu4gdcdBgdKrFixwoz6VaiQ2LIo2/7v8AKoHVc4xkfTrU/wAoOZJFVcHJNQh42HEnsM8VYkUriHDF0yO+KSW1Zo96rz1HvVpiGOdwNNjmCo8bcY5H9ahlpmTIoxkjPp60xFAb5WHrzV27i5LKo2k9uxqi67W9RQii1ByHRsY7Vo+F7lrXU02nBDjB9weKyLZsSxluhODV0Zhudw+8pDfWomrqxpB21Pur4c2c3iTS7bUJo5ILZ0Vmc/xnHO3/ABrs38M2q5+zzOns43Vzn7PmpLqnwv0mQMGMUXlkj26fpivRFXcelRTy7D8msSniqyfxHI3Og3qfdjWUf7B/pWbJYTK+2SN4z/tLivSY4Qoyac8asu1lDD0IzWU8mpv4HY0jmE18Suedw2nljpk1Lgr0/Kuzm0mymP8AqdhPdOKpz+Gz1huB7iQf1FefVynER+HU66eYUpb6HNJvY/cyKu2yrjLZH1qwtotvY3V9IMx28bMQGC7yO2TwPrXO6Z4ovNSvktbDw7BcO5wqLqIVz+BWlDKcTJXskOWNpbo6QYI+U5oxzUF7qGm2181iyO94vDwWl1DKyt3XDMhJHoAabb6lYS6tFpfm3VreS58uK8tHiLYBPDYK9Ae9RPLcTH7NzSGKpvrYnII6HFKC3qa0H0m9A3Kkcg/2JAarSWd1Gfnt5V/4AaxdCtT+KL+4TqQnsyESuOuDVa9s9OvVK32n21wPSSJW/mKssGU85H1FNJz6GpU5RemgnTjJanLaj4B8J3mSNNNsx7wSFf06U/TvCekaZbJbW8DPGnTc2Sfc+9dGQfSmd+RWlXG16kFCc20u7M6OCoUpucIJN9kUYbO3iGIVEY9AKc1u+SRzXPeNvElxp97FpOkxxvfSKHd5OVjBPHHcmuSbxr4g0a6V9TaO6gyN6FApx7Ed64ZSPJxfFGAwmJ+r1G77NpaL1PT9u3tinq1N0+6hv7GC8tm8yGZA6H1BqbaM4K0rn0cZKSuhvBpfLU07y19cVFcZggeXKgKpbJPHAoKQ4xt2PFRtG+PWvlzxJ4u8YXmpy3F1q98imQ7FglZI1GeAAvH9a3fAHxG8SabrFrBqGoSXmmvIEmF0c+WpPLBuoxWrou1z3p5DWjT51JN9j6EOR97iql3Jt6HNSW2qWGoWq3FlcRXELZAdDkVEypI2c1lY8Rpp2ZUL+opN1WGhxjB/OopEwvTIoC5XnkwnasyRwzVNeH5jjgVlyXkSn5WL/SqLSLXzdmpGdgPWqsN9BLL5W4rJ2VuCfpTrmUKh9KYFS/m3dsGs940YHdjHvUssu5jmqOryeVpszJjeV2p9TwP51pFXaRMtFcy7MKyvMoAErlhj07foBU/oKZCqxRKi9FUACpV4X1NemkeU3qZ+qzAPFGThQ3mN9F/+viu0+E0X/FOtebNvnSHb7gHr+JJrz7U3jlvWEjAxqcNz/CoyfzJx+FeteFYxb+G7JVQRgwh9o4A3DOP1pNPcV9TWzRVbzTRSKOPU46UucCmtxJmiSuZHSQ3A43Cq6tl/arL/ADLiqbcNVIQTHb7V4x8YtQN1r8NgrfLHHlsfwgnn88CvYL+QIhkYhVA5Jr5z8S6h/aGtXt+W/wBfKRGP9gcCuzBwvO5y4iVlYezKtpHHHwXOW49eg/ICmIyv5nGNp2rx7c0TNlogBwqZpkXyxbsdQWJ9zXppHnthOWXCLwe9KrEMuOM0nysQ3Vm/ShMCVMnAyMn2q7GdyK6ZnlBbJwuBTkGLcjuTwKjmmXzCo65qMzEkiIZI4J7CmkJskkdI8F+McYqBriR+E+RfXvUUxG7ux7mhOO1MRMrbcjJOQMk03vt/OmluPWkBHU0ADKBuPT3FNSQRyASfMnQ/SkMjo2V5NR7kkyB8reh6GgY9meCZ7aXnb3/vL2NV7mI4z/d/lUt7ukt0k/jiG3J67e1JA6yRDP0qHoaR1Kqg7T+dasAE81sT0ZgjH61nFSrc8Z4NXbIt9m3L/wAszu/EH/69TI0h2Prn9inWJLnQNU0CZz5tjKCEPYEnpX0jHGFA45r5V/Zz8vQ/jl9lhwltreircR46F1Az+PBP419X9RXVR+ExqbjCKQLUgXNTxR4+Yit0YsZDH3I4qDU2ZgtrD9+TqfRatXE8cKZY5J6KOpqtaxXCRS3UirNcuP3aD5R7Ln+tDEjG8S6JNqumLo1q8KRsQZN4b5scgZUjjufwqva6Xp/gXQpXs4Vk1KVPnmZXZM+mcEqvsa6SW9tdJtYjqM9vDdSjLAvxnuAT2H605JFkTzEkDhv4lOc0r3NE38jyEaXf+ILsR3trbXrTsd0kgBUDuQ6cj8x9K6M+DdS0aMyaD4unsY0Gfst+omgHrt3Z2/ln3rq7nRdNuJjMIPIn7ywHYx+uOD+INRrY6nChjW7gv4CP9VdRcn8Rx+lS4I6XiG9tjnrC68X21xBFq3hrT7+CVwj3umz7Nqk/eI54xyen411jQxmAtp93M7r0j80A/wDj39aoQw22nzidtLu9PK8k2zkxN9QOP5VS1TXribVUisNNgurfADSScFj+Byv4ihJrqTJe0eiN+2M4095rqKYsMkRzKpYY7fLxzVHUdNT7Ij4AuMAE9j61ILqe3cr9lv4UAz5kRWeP+efzFasUXmWu+82yA4ZSEKnn27Goq0oVYuM0RGcqbumcSwwSrDDA8io5QdjFRk44q74iGn6dcxqswV5H2yI0gIRjyB9arBQ3Ofyr4/FYeWHqOL2PZo141Vo9TwX4jSXi+I21Btyh8DI/hI4xXKXl5NdMI2YspPAr6J8T+FdH8QWzQajbMSTkSROUcH1BFcvp/wAJtCsbtLhLu8nKHKLcPuAP0GM1xtI+NzDhH6zjHXjLSTuy98P7z+z9BsNJuIzvjjxuz3JJ/rXYj3U/zrP07QbW1cSb2lYdNwwBWsVwKpn21KCpwUFstDkvHHiP+xUFvbbDcupYs3IjX1+tePeLdT1rVbH7UZZXjDbiZGPK+oUcCu++J2nyLqzTTZENygRW7Zxjb9a5zy/3YjYcYwRiuecnGR+YcQ5njKOZe+/di00ulv1ueTvK7fMrke4NQwancafdRXqM7SRyBl+Tfg+uO9d7qPg7SLqVpxHLBI3JMMhQH8OlQ2vhfTbHd5fnEnqWfJP411rF07H3GI8TqFbC8sKT52ra7fenc3fhV4zkmnul1KEJ9slDl4oxGsRCheVHTOMk+terBdyblIIPIINeMWtpDayHyFCKRl/c11cXjSDQvA8moXjebKjGK0jJ5lOPlH0Hc+lRGTqy91HFkXEVXHTq+3Wi1v8Ap/l1Oxk1C3iuxaPdwLORkRNKN5H060tzc7V5r5R1nUbzVdUn1O+maW5mcs7ensPQCu6+F9x4lj1m3jvb25h0wxNJ5dw+Q4xxjPI5rsqYTkjfmPXwua+3qcih8/8AM9Q1+++RYUJBc/MfQVWntYWgjmt5Ve44AJOMD0rntav5n1hIWdVjcbkIHfp1q5DoeqTwmeK+jVeoB4zXM1Y92ATw3lxdyR3U0CugLJ5XTA6D1z71mXOuyWVwolkU2zMAxLEnnqfbFc14mu9S0ed45Th2GNytnNTbhNodpJcOm8xAtuHNXGIqh3BXcNwwQemKzNYIa4t7fr1kI+nA/U/pTvCd99q0SAuQzJlM+oBwKhlZZtTuZccR4jX8OT+p/StqEffOWvK0A7qPTvTLmYW8DTHpGpJp6f3jUV55beVA5GHfc4P91eT/AEH412uVlc4LXZx9zFd32sWWjwq3nXbokhx93ecsT+Ga+gX2wWyxrwqqFH0Fcn4b020fW7e6jgKSxwGWZj/E5+Vcf8BrpryTLbazhUc4JtD5LMi3+9FRbvpRVXKMCT5l3cVGWPfpSxsfutTXOGK1zI2I2OD7VBPyakk/CoZ+Vz6VZLOf8b3HkeH7xlbDCBsH8K+c55PNvFhj6L0z617h8UL0W/hu8kzyybV+p4rwqyjbzFm2kktwa9TBR91s8/FS1RvT4VFPbyz+VRO22EHrUUsm+zweo4P0qCKTfale4Oa7TkLEbeveo76TacD8MU3dgIenNNnxJJu7AfrVEleRnaby4+pJ5qyV8iEKOvU1UWQpI79DjinGfzIkJ6mgQckkmnA5pJBhR2oTpQIcQcUnOKcelNOSaBjWPNRsgY5XrT296jPHQ4oAQSsuUk5U8c1FEPKlMeeCcqalZRIuG/MVXn3RhVfqDlWHcUmi4uzLX+sj6fNV7SF8yO5hXBOwsPyOf6VmwtnIJ96vaJMsOoKzDKsCpGayktDopNKSvsfSHgK5OnyfDHxPLiPZejT3c94posD9QfzNfWsUmcc/Wvk7w3ph1r4AeHri3Yiaz1GLaB1DLKyD8twr6T8N6sNT0Wyvlxi4gSQ/Ujn9c100nZGFRHTxOtM1HUIbK3MszAegz1qg94sKD+Jz91fWoEhN5cgTHzCrBnZfUdFFbuVkYtElhHPqd9HcecTDjcdvcZ6Y7V0krLbxbtuSOgAqKDy7WHLEb25/+sKhkPnNkSYYdj6+vHIpK73ENmRLhGW4jjlVuoZQwP4Gsl/D9pG5l02afTpfSFsoT7oePyxWtyuDJnbxll5/UVMYmA+Vg3sRg0xqTWxkKdYtlxJFBeqB96M7G/I8VLBq1kjgXgktW7CVcD8+lX/ukeYrKO+R/WpTHE6ncqup7MARQO66oS3kt3XdBKjKf7rZqC806xvf+PuzikPYlcMPxHNVrnRNOnbdHG9q3Z7eQof8P0p1hpl/b3ceNWmntRnfHMgLY7YYf4UitFqmP0vRrezvPtUE9yIwpXy3l3J9eeRj61FruqC2TEbqJWUtHu6Rp3kb+g/+vU+u6lDY2hfbvGdkcQ/5bP2X6Dua8k+IutzyO2jxTGS6uCGvZF9D0jHoPb0+tC11OXFYqNCm6k2c/rF/ceIPEAkty32aFiIM8k88ufUsf6V6XpFm1rZKsp3TMAzn0PpXOeBtEWEC5kUZTH4t/wDWrsPm7ivnM2xXPL2Udlv6l8O4OUr42t8UtvT/AIP5DGjU0xojipwRQcGvFaPqSoystMJarwjZmCqpZjwAOpq1Po95FGJHh+oU5IrSFCpUTcFewnVhGykzntTtLXUbKSzvraOeCQYZGHWvPdX8B6ta7j4f1CCeDqtpqKklPZJV+YD2Oa9Rlhw2OjehFV5Y5FHpWLXRo58Xl+GxseWtBM8Ru7DxVaMVvPB99J/tWdzHKp/PB/Sst4fEk0u238Iatk95tigfU5r3KXeSdxINRAsD1P5UlCH8p4n+p+Xp3Sf3nkWm+BvFGqyKdWMGnWmctDG25mHoT/hTvHngCLWI4I7S++yS2imNInG5XHXdjqCfX6V66JPUCqOuaTo+sW4TUrOOYr91j8rr9GHI/A1rCo4P3dD2KOVYahSdKnCyZ83ReENX8PavDc6jZW9xaqSDJvBRTjhsHB4OD0rpLmdrtXE0zM8g2sx4OPQD0rq/EPg2SQ+VHqmovaK24RSuJf8Ax4/Nj6k1xni7T20aAXW8suQuAp3E/StpzlVab3O7A4enhouC2Z0GheH9K2w+ZcPcmKQMFLHgH+ld35SnH2e3jRAOBXlPwuXVZtUutU1G3lgtNipbhujDucfl+de02skS2jLIkQbAdZd/DKfT1rOV72Z2q1tDgvHyrJaL9otYXEZ3D5AQfY15X4i1eKW6EFsqFMYTaPuj0r1/xHGl7I0e7jJwoPavLNZ06LQ9UMn2aGeKUk/MMEVpTZNTYs+E9R+xoYXztClq3bNXW0XzP9Y53t9TzWHZX1ldBbO30/ypJWClg2QFzk/pXRNyeOgrrox3Z52JlqkKMDjj1qlJZyajqUUKyNGGmSHcvbnc36Basu2xSxwB1P0q34Ki+1aqzYJNrGZm/wCuj9B+X8q1bOdHa6DAsME0wH+sfA9lXgfyou5NokkY8AE1cKrbWiQr0VQKy7xWneGzXrPIFPsvf9KRSMj+0rj/AJ5t/wB80V3P2O0/54p+VFX7GRPtUcFKpFMclkJ7ipGYkVCflP1rkR1EbGq8zAIRU0mM46Vn6hIQhP51aM5HmfxomxoZQH70qjGa86jhESBOldn8ZJPMtrZcj/XZP5VyT/e617OEVqZ5eJfvFBmKl4zUUTYDr05qzLGHk3HrzzVIl43IY8Y4roZgmWN4KVDJLsDZximB/LcrnhuRTZcN3waaJHMyyofLYA4qG0ZjKsT8ENUbqyEEcH+dLA2blJO65z+VMC1dNulIHQU+L7g6+1MhQvljUnGcDFIQ/K4+7k/XioyevOKceBUTNQMQkmkpKOlAwGQeKivUMke9MYUZIqdSKZdhjat26UAVoH+dT6jmrVuecdwetUEbGParsbDecetRI2iz6q/ZsuotQ+Cuo2TzBprHUGkCEjIGVcfyNey+A5vs+jS2R62l3NCq+28kfoa+J/hTqC2up3FpNcJDDcR9XuDENw7ZHc+9e8fCnxTqml67crqGoPJpzY83z181Qdvyssq9D6huCOc5q4SMatanF8snZnv/ANodZdi/NO464+4K3dOaKygUM3zH1PevALn4nSQ3V6bDULN5kc7ULKzfUAnJH0qfQPi9ZNqaXutaOJJwuw3Fo/zAYxzG39Dj2ranq7si6a0PoiKaCcDLkn64/SpGhjPKOVPbuK4fwx4w8OeIVxpOpQvKRzA3ySj/AIA39K6JJ5Y+FbOO3/1jzWtxWNE+fEc/e9xz/wDXpyX7cBhnnvVVb0bB03dxg1yPjnw3qOu3EN3Y+KNT0u4hUiNLeXame5I7/iKGVFJuzdjvVvEPZl+nNG6OVjs2n1wdpryaNvihoMSyO9lrkCDksgWQj/gOOfwq74Z+JS6hrVtpGq+GNW068uJPKj+TzIS3+8Pu9OuBSujV0JWvF3PT1B3hQzZP94f4U66uI7eFgZAiqu+Rz/Cvr9T2qASeTGMDdIxwo9T/AIVzPiq6Msq6XHL8mBLdSf5/DFDRiYXibX/Ljl1mRMYBh0+A9M+v9Sa5Xwvpc15efbbjMs8z5Bbux6sam1jdq+uhSNttbDy0XsK6/wANW6Qw/aCACRtjHovr+NcmNxKw9Jy69D57klm2PVCPwR3/AK89jWtraO3t0gjHCjr6n1pSvpSvcRqpZjgDvXGeMfiVoHh1GEr/AGiYDiND/XoK+QtKbP0GKUEktEjsCvHNVbi4ih6yKD7nFeDa78bfEFyG/suxt7SNiQhYFmx688fpXIf8LQ8ZW9z9ojv4vNByGaEOQfxraOFk3qDqpH2P4f8ALtoRdSozysOPkOEH5da2be8huWxkBuwr450j9oLx7aOPtk8N9FnkPGF/UV6l4E+OOjeJZEstYgOn3bY2yg4GfUH/ABr6LDTpU4qEdDy6tOcm5M9xuLK0u8rJGCw7isLVNCmjBa2cMPQ1c8O6rHecLIrkKCSD1GcZrWaaNn2h1ye2a1q4ajiFeSM4VqlJ6M87uLeSN9s8RQ+4qFoV7V6HNBa3DtA2xnAyV6nB74rE1Dw2p+a2kMRzkjG5f8RXkV8nktaTuehSzBPSasck8NVLtMKcA/ga19QtrywXdc27BS21WjBcc9M4HH41lSyLIThh+BryalGdN2mrHoQqRmrxZlSo3OCfx4rH1yO3ayk+1QCSPHQgHmunePI6A1mana+dC8fTI9KhGqZzGgpFNbGNVAAGAB2xXHePPEF94an8sSyPaSAlOeVPcfSugkebTr7cRiPOGHvXJfFO60vUrZLS7SSU7gxVJApWrpr31c1vpoXPhvqk/iB7i4+YqrqpY9MYzWN8QLkTausS/djzWl4AittE8Er5chSSTc31z7/SuN1G+a+1GSbr82B+FbRiud2Ib93U63SY7WaWCaGJFaOH5yvGWP8A9YGtSsvwzD5OlLIVw0rFvw6D+VaRbg13RVlY8upLmk2V7112pEzAGZtuM8lerH8s11vw3sfs+mzXjcyXszSk+i9AP5n8a8+1WGSTWBJCrPK0K20YH8Jdsk/kK9g02BbXT4IUXCpGFA9MChrUnoLfPyFqHQ4/O1Wa4blYU2L/ALx6/pUN7KF3yE8KK0vD8X2fSEeRcPJmV8+//wBbFXSjeQSdkaWBRVL7RN/zzFFddjE4oEFeOnaopOhotZo5reOaF1eGVRJGy9CrDIofkYNeTax3leY7h7isbVZcRkc1q3BC85+tc7rcm1GParijOTPM/iWvnWIfOdj5/pXLyEbUbjlR3rp/FoNzDLET94GuSBIt0DAhgoBzXsYX4bHl4jcSXmqFwoWQMOp61caRfUAfmKrHaXbP4V0swRTmDbf93+VMDZG1vzq2wDfL6iqUkbKxHahAK57ZNRwsRcJjnJxTSxppPemI2JWVR5cZye5pi/Jyx/CobaQeSu35n7mpB78mgBzNuqMmlJpppABo70hpRTGOXrTpubdx7UwGnn/VP/umpAzF+8RVlOKgi+8DV2KPdknvSkaROl+G1tZ3viiCw1D/AFF1ui5HQlTg/XIFdFq8WoeB9YaB5J4Y2OYriBioYehA7+1Yulwtay6dMiqHj2/MOCCQf/rV7ZpsukeLNJe31uCIzN95JB0IGOD2+tclTmUrrVHVGNOpTcJb+exxGl+LLHU/L/ta0tNT29JGjXzB/L+lb0WhaJq5Emj61cWVxjiKRwR9MP1/A1i+Ifg26s114d1HYeqxTHj8HH9RXIXcfjPwowGrabK0AOBI43Ifo4/rTjVk/wCHL5M4qmV04fZcfOO33bfgeiXvh/xZpbhvs0V8F5V4WMcg9wG/oa3PD/xf8XeHXS2vriaSJf8Al31OInj2fr+tcXofxGudOtRuuZIeOYJCJU/Lp/KtWT4l2WsW4tF8MteXbnAWHJVv+A4NbQxVT7cTN4WtC3LNSXmrP8P8j37wL8XtP8RIyXOj3luyrkvEwlhJ9icEGrB8dag+pXX2e1VIQgEIY7tjZ6se/GeB0rznwsdZubKGG50+00S0VcJaW4y4H+03QfQVd8UXl7peltDotmLq72nYGOFz/eY+n865auNqOVo6HvYfAUow5pq56h4Evb7UPtLXl7JNGWACsQTu74z2ruIVhjAndFUxqQrFcsB396+CvC/j3xbY6k8l9rerLAs26SGKUiPO7JHGQv4Cvprwz8b/AA3rNgqLb3MV7Go2xPIrq7diW6+/SvSw7tFRb1PGr1Izm3E9Uv76OG2mllG+TbgoOdgPRTg8E8VzGpzva6dcXtxt852ywHQyH7qj2H9Kg02+W5iF7eTxwoWLBpMLuOMlz9Ocf/WrO8T3tvfXkFraSrJa24ByhyHY+nr/APrrpbSR5WY4r6vRdviei9SLRrNpCsfPzfNI3t3/ADrob7UILOHc3Cqucf0qraumm6eWkwHYbnPp7V5t4z1251C8+wWbNknovQD/AD2r5PG13iat/srY9fI8uWX4ZJr35av/AC+RQ8ffEG/v5JdP0rPHy5jOVH1Pf+VeaS6fNJI1zcztIyn53HIX2r0yz8MyPbNNc+UqjOFReDSyeELiVTJIDtA/dRYwAP7xArJVIx0R63Lfc8nmikyWdfJQdFPXHvVKVljGViyOxI4/Ku71LwvcNcsFVmAPyjH9PWsi48OyJII5Pkx9926L+NbxmmQ0cs8ZYlmZSO5Ip8YCFmiXG0jOOvtWrqmlahJIn2e1dLQZCysv3vetHSrO1i0y4kkmj8yLAPr09K2JR2nwq8a61o8y+ZI0sBUD/SM4x25r3DTfHNreRCcRRCdQMmQA4J9CK+WLbxRKsK2eEKLyGA52npk/lXTeA9fRtRSK4k+SQlc54B7GtIV6kFypg6EKjPomLxRLqFz5aSR20ioSxYKHVDj5lIOQOKmTxBeaHN/pc1zf27zxxgOQWwzhMg9TgnJ9ga46GVlu5DbWdveBVSPDNmVV6hRjkjit2xt9S8Q6iJI7W8tI8bJJ3GxUTuAD94n09q48VUxLqw9m3zXW2zV9b9AdOlBNSR6PdRo2Rj8RXK6t4UsboO0G+zlZw7SW2FLEeowQR68V1DngDOcDFMFfTThGatJXPLjKUXdM8w1fS9d0pLq6azXUrVCDEtkP323HO5WOCRz0PPpWel3azXT2a3EYu41DSWzMBKgI43L1FeuSIDyOD6isLxF4d0rWLS4gvrYK00bIZ4TslXI6hhyCOxry6+U0p6wdmd1LHzj8Wp5J4msVkAby8t0OK8M8d6PJpOrrNJumtpWLYY8n1B96+ifEPgzXNNnibRNWSfSoIG3212jzTMwxtxJndzz2Nec6xf2X9nW6+NNHm0I3UrRQx3pU7nHUBlJwfY4NebPBVqDu1deR6VPF06itexwFtrGmzaPNaWpkiYIf3b5yD7HvVHTdNuJkMkcbFVxlscAmvS38DaFNFutozAxHyuhz/wDrqO60tdE0+GwWXzfOmMjHbjhR/jisINc1kbVJWjcqwxiOFIV4VFAH4ChPmY54A6Up+7mq987LauF4d/kU+54ruPNJ/BMkd/4pWAruZQ8x9uwP/fIH516VcEpGa4L4K6PNA2p65dxlGunEcAPURj/Hj8q7rUX6KKTDqZcqG5uYLT/nq/zf7o5NdHcH5FjXv2HoKyNBjEl/Nctz5S+Wp9zya0JfOa6EsbxiFMq4YHcfp6c10UVpcib1Jdv0oqL/AIEaK3sQeG/BHUpp/Cv9kXkitc6cfkOesJ6fkcj8q7Z2+Y14l4H1Y6J4ktrxmPkMfLmHYo3B/Lr+Fe13ChWO05Xgqc5yD0rhxMLTv3O9KysU7psg1y+vSbYjzXRXn3T14rldfJZDxz6VnDcynscFrjku2PWuaul3dOTXQ6z95ua525jLAsrEEd69XDHm1zOlbBKkUyVh8jL6YqWcNj98uR/fWqoG9WVfmxyK6jnQpYbs8U2Xa2DTPmU/NSZbbikMjkRTUDrirDMaiemA+xbazL3PSrZYGqdpgTLV6TAHFAiPmikB5o70gDvS0maUc0DFFSLgqR7VGvWpouc0gMxGCmtKwurdZFFxlUzyQM1kEnefrUqGixVz0PSJobqdWjkV13ggDrgCvTfDdvcXEmLdkU4ydxr54sLkWd3FOd2xT84VsEivZtAutVjtYr/RhJqMLAHyiD5gHsR1rOUlB6lwpyn8J7vFZ7YUVV4CgD8qyPElja3ejXdjfQ7reaMpIhOAR7HsaTw9rOpT6dGJ9MuYztGRIu0iqOu6brmqTBVuktoc5ORubFeS2k9z6Ne9G1jz3Xvhr4dkW3XSZ721nUgyxOfMWRPUE9K9C8E+HrLR7JUt7SKIkfM4X5j9T1NaekaObaJVlkaRsBSz9cVo3TwW0Y+ZV7VE8RKbtcVPDwg+ZIcHiXCtgYqh4gvLNrExwSfv3O0D+f4VUvbkyknJVe57ms2XUlt43hhigZnG0l+qr3Oe3FFrm99Cp4R8R+DLq2NleaPHYMGKvlN6k565HIrpYfh/4P1RDdWEcJDfxwvkD8uRXzL4+8bXFx8QL++0SZVsiyxohUFHCgAn8Tnmtzwr8UFs5l+2R3FnJ/z2tmJH4jr/ADrolhq0FzU2eBUWGrNxqRT/AK7n0fYeDn06PZbtNcopyvmTlyv0DdPwroNDtZYZBJcRMmw/KrDGW/wFebeEfipLdRrsubTVY++DtlH1x/UV3Np4v028jaVS8M4X5IpB3789DWVTF4nkdORxQyDBxxCxEb3XS91+P+YeOda+z4gWTn+PH8q5CyKwt5kuNz85J5Of/rmq/iu7ke6jZ/mY5Y9+TVGW5ZnWNdzEKCD+lYQh7p6spHc2mrxrFEshG0Ett46dq1H1m2baoZTLIRuHYD0ryyO8YQSSO4jVj1JzkDoKSz1gxMZpGOUBIzUulcOY9O1jULDTdLmvptjybT5ag9v/AK9eO3mpX1/dPcS7XBfcFA+Vc+1adzqsOoKv20M3ou7pXOaldrZvItvJkNhScc5FdFGko69TOUmzodQu7mXTUjWQBAuCv92uPvYblkaFe7Bmwec9hXaeF9JuW037ZqTFA4/dxEfNt7EiqmrJHkrbquN20k/qfeh1FeyGlpqcRfQ/ZrXO35jwc+tangVGutYhtfO8t2kUc9snrWdrskMcn39x7L1AqDQruS21CK6jyrIQ4PuDVoaeuh9jXlhZab4fs76zt/IuwUDOqnkkclj6DGf/ANddVL4q0+FbNZ3k3XMe8FV3BfXP41wvg7xja3GjWxvLpY0MY7ctmrt5q2h3FulrKEaMZMLxR5aP8R79a9FVopXi0YRoucrSTZ0N54z0u31S2tDukhnXJuFPyoc4wR1+vpXSLICAQQQeQQeCK8NvZAZIpVyrA/Mp6MO9df4I8Xafb239kahcOjxEmF2UkGP0J7Y6fSow+O55OM9DoxWX8kFKnr3PQy/FQTtgU5GVkDKwKkZBHcVUu26816NzykincfeLA7T+hqnf6Tp+oCJ7yzgeWPcY5GjVjEzDBYZBGccZxVkFmfcw+XPH+NcP8SvF40+wkstPcNcSkxhweAR94/h0+ufSolJRV2axi5OyPO7mz8L6J4+1CLQrmeCCRy115sxMTSH+FB0UD0Hr9Kp+IJln1iRVYMsKKgIPGTyf5iuWhjuNUv2SBWaJckuR19WNammxeVaKDkkjcSevNfP1GqlZzPVa5KSiTN0x70y1aH+27ZJ2UJCjTEE9+g/mTUxGTXE+ONY+w6Brd5Co81gsMbegJ2//ABdWo8zsYN2Vz3LSSsdhGybSGG75TxzVfULgASSM33RXxvoXjDxNocu7StavbcZyUEhKH/gJ4r1r4S/ETxN4u8U2fh/UILa4jcmSadUKMqKMkkDjngfjW8sNKJlGsmz33S4/s2lIzA72Bkb3J7fyqwilIY4yfmxlvrTZm3SRxLjH3iPYdKUHPPXNbRjZCbFwfaiiiqHc+PQBtNepfCPX/wC3vBaRTSbrzTG+zy56lP4G/Lj8K8wC8e9Q/BXWm0jx75Uj4tbxGhnHbr8p/A/zNTVpqcGddSfLOK7nu138oPP5VyfiNSAxByAK63UV8rchPKnr6iuQ1/J3MP5158Nyah57rB+c1hzZVdy84NbWvZDtWFBISr7/ALua9TD7nn1tiF1Ei7omw3daqPGEk3PHtPTIq5LHzuRuexpu/PyyjHvXW0cpmSw85STI96ZtkA+6DWhLEh+7gjtTRFgVIygwJ+9GRUTpnpWky8cjNQvGCKAM45Bq3FKJFwxww/WmzJgdKrjKnPQ0wLu30o281paboep6lpD6lp9u13HE22dIvmeI9cleuCO4rPdXRirqyMOoYYIpXHytDcc0oXijHuKmgtbiZh5NvLJ6bUJ/lQwSb2GAV0XgXw1eeJtchsbdGEQIa4mA4iTufr6Ct7wR8Ldc16VJ75TptjkFncfOw/2R/jXv/hPw1pvh7TF0/TIBHGOXY8s7epPeuHEYuMFaO56eEy+dR801ZHgGifBvVLq8f7few20QkIAQGRyM/gK9B0L4KeFbcK179svX7+ZJtX8lxXrmlaVCokkZBncfxqaW2CnjgV588dUl1PQpYCkuhyukeBvCmmYFpoNgpH8RhDN+Zya6CG0ghXbFBGijoFUAVJwp5oklVV+9msHUlLdnZGlGOyHDjoKimkRFOcVXnvETJLVzmt65DEGLyhVX1NNJsp2RvzXe47Ubn1FYOoXUazM0s+APU8CvP9e+J2n6fvjtWNzccjahyB9TXmHiPxZrOtsyyztBCxyUjbBP1NdVLBzm77I4a+Np09E7s9Z8UeP9H0kMr3AmcdI0OWNeU+LPiJq2swSWtnCtnbOCG28yMPTPb8K5dolyTjJPc80oUgdK9OlhYQ31PJrY2pU02RRgXMvQ8VYcdam28+9NZcHPWt2caLumpOoimt98e1wWdSQfwNe1/C++1KeGIahdNIpSPBfk5IU9fqTXiGnXEUcyiUHYvocED2r13whqNnNpUb6bJuaORdwYdABwP0rixa93Y7MNvudx4oZ/OikZuOUJ/UH8xVUzyKA/VRbk/jir2pFb7T5JYyCwiLL35HOP1rC0+czWvm9eFX8M4/pXFBaG8tx+oMVENtvVfKQbvm5JrLurvaPlDMvPzHpmq99cMzSsfvSueT6ZwP8APvVa3di/lmNmlbJ2nt7VookNjrK+u2Lx28ZY7jhyOldHoOlCGQ3uoss0gYEBhiOM+p9T7VnWUscJG2Lew/jJwqZ9K1W1GO3jRgu7H3dw4H0B/maznJ7IqK7nStNcXNt5aSFIiBukZfncew9K5rW5Qge3hyqt94qcu31PYewpq6zK5kkmuHVG6hOePc96zNR1QSZSziCKByx6ms1Bl8yOb1f/AFn3QAO5pmm/dkbP3hg0Pb3V/cEAERj7znpUjeXCfJiHyr3Pc+taXsrDjHW57T4Q8288PW3lzJIQoDRsMNGw4/Kt3REuYrt1uuobG0Nwo/rWf8I4rLVfDEZgkWPUIGZWUnHmJnitTWIb3T7oXMisSvDnGMDtWjo+5zI6KFS0+Vm9eW6yxgKAfQ1hSwSwzNIv3sEZ9q1tG1CK6j+9yRwKtXlrmNmC5BrikrM9G51fgPxBHdaNa2czETxJsBJzuA4rcmk808H5e/vXj+k3L2eqxxl9qLMDkHqDXoOsa0saTW2nsst6qAsM/LDkcFj0HHOK97D1eemmfO4ily1GZfjvxSlnIdFsJit55fmXUy8/ZITwD/10boo+p6CvKNQs7zW74W9upjUrhjniGLso9/5810X2NUilfzGlDS+ZJNJy1xKeN5z+CqP/AK9athYpaQ4GC7fM7eprgzDE8q5V1OnCUepz2pada6F4ZmjtVAkkAiDEcktwT+WTXNYwmOnHFdJ45mJubOy7ANMw/Rf61zj5/CuLDr3L9zSu7ysV72b7LYTXHdEJHue364ryb4rX0MXhmw09ZCZbuUzvg8bI8oufqdx/GvSPF8zpYx20X+skbP5dP1Irz34laZ5NtozSx70a1ZRuH92Rv8RXbRXvXOecW46Hk4PNe9/ssabHaw6n4jnwpf8A0aEkdhyxH44FeOzaVEctHujOemcivfPh1e+GU+HVvoEGuWltfiJlYv8Au2EjEseG68muurL3dDmjTcXqeraZqltd3MyRyq8wVTtA6Kc4P44NaK9QKxLTUrWKG1jkjltbaCERo7jKMeOdw9h3x1NbNo6TgTQyLJH2ZDkfnWaehZa20U75vU0UcwWPlHSvD93eabcapJmCwgHzylScn0Ud64fTLH7JrYmWTdEVYAtwea+ifBot9X+E7afGiiRFZGA6lgSc/kRXhOqW7Wt3LCwwUYgg19DPL6caEJL7S3OGWOqSxElL7L2Pa9A1D+2vC0F4W3XEP7i49cjofxrE1ofuz+tcb4A8WDw/eTQ36yS6fcqEk28sh7MB3xXZX09veWouLSVJ4XHyup4NfNYjDSoT12PVjXhVjeJwXiCH5244rnlj2xP7tzXVa6uWP5GuZnYKCvTvXRhtzjr7FNhtPHSmtgj5sGlY1GT+NdjOQQqB0OPakJxSFgKjLgGpGSZHeomxTHkxmoWk96AFm+7VKTrU8snTmoGbd90ZpDOj+G3ih/C/iOO6kLGzmxHcoP7ueG+o6/nX0dHbaPq0KXEtva3UUihkcoGDKehFfJJznpivQPhZ47k0OVNK1KUnTmb92558g/8AxP8AKsqtPmV0d+ExCg+WWx79D4X8LhvMGk2gb/rkBV2PS9LjAEFjApHT5elYlprCOiujB0bBDKQQR6iryahnhWJHfmvLqxkme5Dl6HS25U4AwAO1XoCo4yOa4qXXo7dhyAPrUtv4iWYZDYA9DXM4XNlJHfpeRQwgdu9Ur6+Rd204/pXITa8ccMcetZN/r55zIB14JqFSHzJHXXWpRgn5hntWZd6uq/Lvrg9T8WWdnE0tzdRjH+1Xnnib4i3N6Wh0sEA8GVhx+AropYaU9jnrYunSXvM9K8XeOLPS4GMlwC/ZR1J9q8b8SeJ9T1ydjLK0MBPEanBI9zWHNJNPMZriRpZW6sxzQpr1aOFjT13Z4eIx06ui0Q5QFHFLu4phPFNJ5rpOIcWyaQtTD1pDQMeKQEs2ACTngetdN4J8H6h4kkMiH7PZIcPcMOCfRR3Nem6L4Y0bw8f9BgM9yeDcTYZvw7AfSuSvi4UdN2fS5PwtjMySqfDDu/0XU474N+B73XPEx+3aS5t0tZJIjcR4RpeAmQeoyfpXuH/Cvda0iEWd1p9kgnAEZgjUAN6ZAHNXPhVHs1a4aSQfaDCPLZv4TuH+Fe0rP51j5hIwq/MCcgEc5zW+HSxNHmlpc3zLLYZZX9hB83ds8a0nwnLZubPUb6FJcZULE5BBHI5xn6isDWPBt5pMMsdvNBdqZWKCMkMAckDkYJG7oD2r6FuLH7ZFB9sijEycqQOo9vzrMHhyGSxeG7kVVZjujVNybc8Y5GCPbpU1MFFL3TzHbdo+WG0i61O7eC3jIjhIEjMMBR71qrY2dugiSRZZCMPIW5b/AOtXqXjfwNqAsmmtbx5o4i2Y7aEb2Q9CQSMsO+Mk151b2NpZylbqO/WQZJ85QnH0xmvOqxlDSREoK+hnyRxRxhYWj3g8HG7b+FY9wn7wm4kkds+o2itnUZtN6Ki7h0VmOT78VkzyBv8AlgGQdNp3fnk1lFkNFaeVrhRDCpbaflRFzke9WYNNkY/6Q/J/5Zr2qSG4Xy9rEqvpwv8AKpku0b5YfnI646fiamU2XCA29RLe1SMLjeQI416t/n1rCvrZo2fp16j+QrckZU+d5N0rA5Y9R7CsrUJg7hB0U8/Ws0bqJ6H4EmuNMtIZrL5l2h9no2OeD1FemWXiDTddRra8UWlxs24cnbz9a8m8E61DpsSR3aedFIu1lHJUZ616FFBoeqwALKkgI/dsv319s9RWlLFzpOz1RvUwt1ewv2aPQriRmuVW2LfKSeF79fSodQ+I2lWq+TFFPckDqoCg/TNcl45gvtNgjge6lntCxEYYcqfQ1x7pLJGchUB7MeRU1qkZyvHY+gynL4VaXNU1Os1jxvDeF2szJYzMMCR1DBM98V3ulX0DaDZ6VpsnmiXElxMX3NO5PJJ78nn14FeA3kG6Xat0n4jivQ/g9qSWMUlvduDOXKwfNnCnuPzP51rQr+zTvsc2dZRCEVVpI9RhtEklGZDLHAcK3Z5BwWHsMkD8T3qdxIp+XJFSR7fLXbwMcVHe3AtbKa4fG2KNnP4CvNq1XVm5M8mEVCNjgdeuTda3dS9QjCFfovX9c1S9elIN3l7m++2WYn1PJ/nTJ5FggeV8bUUsc+wzXoxXKkjgk7u5zWsSvc686RK7CKJvujPI/wDsmH5VzPxN1aS8fTtFwu3TLcI5A5Mjctz7DA/CtjRNbj0+9vtRnCmWO2aRVJ6uW+Ufmc/hXBSs80zzSMWd2LMx7k8mu2nZQHTg3K7KccQPapmgVlwyg1OqKDnFOC8Zqrm/KmXNC8Ra9oB/4lupTLF3hkO+M/8AAT/Ssa81nxI2tz6tb6tdWlxO+9xbuY0z7KOMVdZNw560wQqeo6UGcqEWTf8ACd/ED/oZr7/vs0VX8tKKBfV4no/wd1lbTUJ9Lmb91cDdHk/xDqPxH8qyfi74fa01I6jbxkwy/ex2Nc7bSy288c1uxSRGDKfQivVtA1XTvHHhkq5UyjMcq90cV9RldaNeg6Et1seDmtB0ayrR2e54FMpGfSrfhvVptN1BE8wi3mcLKnbnofrWx4y8O3OiX8kLo3lZ+Rsdq5K8jIVj37Vz4mg7OEkZ0qmqkjt9dX5iexrkb47ZCvSuitLr7dotvMT8+3a31HBrmtdBSUP2PH414dD3ZWZ6NbWN0VHb8qjfK57iqryyc+Wc+1RrdsD865rqZyErzVDJKT0qbzbV/vcU4C17SDFICmS7dBTo7aST1q35tsp+UbvrTJbv+6AB/KgCF7WKL5p5OfTNRltwxFHtH940gXfIZGJYn1qZV/CkMqtH+NRmrpUHiq0+AcKPmpjOm8F+NbzQWW0uA9zYE/cz80fuv+Fer6T4w0m9hDWt3G47hjhl+oNfPyxnv1p4Q4+7msqlGMzro4ydJW3R9Ft4i8Nsp8+6h9yZBWDrXj7QrMlLO4jcDsgz/KvEhGxPC09YWNYLBRvqzZ5lO2iO/wBR+JUrbltYXPu3ArmtQ8Wa5fkr53lKeyf41kpAo61KqhegreNCEehzzxdWe7I3E0777mV5G/2jmpFUKPlpTSE1rY527gaAcU0mjPNMQ4nim5prGkJoAXPNbngnQx4g8QR2LyGKAAyTMOu0dh7nNYOa9d+F+hrpmiDUp0P2y8wwyOUjB4H49fyrnxNX2cL9T3eHss/tDGxjJXjHWXp/wTvoYYLGxjsbKJYYYlEcaKOn/wBepYrQAqzZLY6Ed6kg8vAkPzGiS64OMj8K8C13dn7raMIKMFZI62ws9J8O6wkV3qDPfrEDIqHZGhZQdu7BycEc8c16fpNxZPGbeVQm8BFUuctkc9/1rzXRNa0+4WO91bS4GvAqqblVBL4GATngHA7Cuw0u+jW5V47NVaQ5kZnJbZ15Pb6V7uCrRinFbH5LnU3VxC9pdyW70tfyt0PRLa1WSyCyuXcRhFJOWUD3rIv1j09AGuD5f3SJP8awfDXjGwn1q906KZnubaEzSoF4ILhRj8T0rV1a+s760kgYBw3X2r0o1IVI3izxoNKTjcx77WbW18wbXnPKvH90gn3PSvNPiLNY3b2y3mmxPbSZCzKW86Jh1U849DjHNdJ4uiRlkmVhvCgHHR0PrXmvieb91FDeM0jLia3d2OSOV27h3GO/UGuDFtJWZM6S+JGLrujQ2cgkVhJbv8yOCRuB/Hg+1ZLwRtgI0mMdpDVjU9XuBp0VrcxicSMSSpHy47E5+lZUlxZK3yoOnTfgfpXkyi09DBNMmkSNFKhXkPq5OKgW9jtydzhj6DgCq2oXcRjPl7VwOQB1rn57iQsV29s5xgDNSoN7miaRuSai0jZ4DHoAelRxSb3A9OTWTbH5RIc4Ga0NJYmU5zyOtNx5Ud2Fp+0kb8NwQFZentWrpviC9066E1vIYyOx6Ee471zVvcPHKF3AD0Iq2XaUFg2COlYOJ79KlfRo6DxF4p1XVJN4hynGI16A+2a5e+vbiCRzPHIoJ4JHrUNxfS25AYnOeCO1L/aklxFzguOqn+IVSj5HqUHGnaKdiFfJuctBMRIexPBqfT9RmtLhfmdJI2yD3BqKC9s/vNCqvnnAxUeobZwJoeSo5A7inbWx1zs43vc+jvAmvRaxo0D7h520Bx796n8bXHlaMLcfeuJFT/gI5P8ALH415N8HPEEFlPJZ3TYUkMjDt616B4qu47y/gSJw6Qxbic8bmP8AgP1rmjStVsfDY+n7GcomMclgKyPFVx5WmeUAS0zBMD06n+X61sHrmuV8U33lX7txttoGYf7xH/7Nd6PKSOC164+0apPsOEG2MAd9ox/PNUkUj/GkPJOTknue9SqK7VorHTFBt+XNOAOKUcUuM0FWGgc4NB+n0pxHpSH8BQFiLn3oqXj+8KKQ7Eo4NZHhO41zw54la8s2Btnb9+mfldc/zrZxjFMf0NdFKrOlLmi7MyrYeFZcs0erw3Gk+L9JEcyqWIwd33lNeX+NPBF9pLSTQxme1zkMvJAptheXFhcia2kZGH5H2NdzofjmxmCWuqlIGc4Bf7re2a+mw+No4yPLU0kfNYrA1MI3KGsTyPwzMY5bmwbj/logP5H+lO1eJJI2VxxXrur+CdB1eddQsT9luuoeM/K2exHeuU1jwbq2nnzfshvB2aPkD8K83EZRWVW8du5pSxtN07S3PI7qN4ZzFJkMOQenFRkM3o36V0XizTJ2iNxJFJHNHydy4JWuVE2OG5+lc9Wm6crMUZcyuSlPVSKQRimibPcYp6yelZFB5f8AtGneUO5OKVXyemac7L5Zx1oAZGyp1HGanJ/+saq5pR3wTjuM0DHyydlxmlgg43t1NEEW5txHHarWPTpQBGIl4BpzIq9qkXrTHPNMCMYzQaOhppNAAaXtTcjNBK9qADNJnikzTd2aAFzTc0h+tNzQA8+9N3YFMZqZkseOlAF/Q7db7W7KzkPyTTqjfQnmvoWNEASNRtXhVHoK+dLSV7S4juYTiWNg6n3Br6G8O3ceqWVpex42yRiT6HHT8683Hp6PofovAtWFqtL7Ta+41plRF+XIOPWqZlO01bn5zz+NUpdueT9MV5SP0+pHSxLYancSazY6YzYSWZcfTr/SvRda1qHS9Nmlmk2IiFm9WPYV59ooVtdsJHUHZMpHHT6VJ461OOTVksJVJjib51PG4jgZrshL9w0urPyjPsJLC1nd76mNpevah4duTrcLD+1dQYuqSciODsGHv/StC0+J3ibTJ0vrqO3v7aWZVnTy9rBCcfKR3H0NcNqmqC6ub65L8qgCfTOKt2GoRyXtnYuwYSOu7P8AvgitKNSpBqzPl5NHsN94o06TV5LN7g7WTym77ScnP4GuN+KtzPp0dpZttE8UZdiuCCrHjHqM5/OuQvp2a6mk53Elj65zWfqV+0kvk3RLnyk2v35GMH8BXdjEpRuTRrtpxZhaheQ3U29v3MvPKkgH3NFtFkZmnZST3OR+dZ19a7Z3WO5zzngY4qaxkuLaH946snG3PeuO2mgJanTWkNqIJGVg4VVPr9azL/LT7lQBWwQaS11J4xtREIbhiKljlW4jC9QT1HYVFjop023ZBa/6iRhgLv2pn17itOxsmjQyKv8AXFZ8drJuJPMY+6BWrayhFAXhfT1NZVHfY+my7BSprmluMkiONwG5yOM9qimnZTti5f8AiPpUl9Myfd/1j/dGfu1VjRIUx0OOfeskexGAy/B2Lzwecn1rMLlCVzyTmrtxIWBGeO1UJhnmtImE42Zej8q5hG8YkH8Q70iebbtuXLIOpqrasysOasGd1YlSD6r60dTaNRdRbi4kt4nntZmhYDdlTgg+leweEPtTeHbSa8kMlxLGHdjjnPT9MV5Ho9r9u1GG0jUss7hcexr3KKFYYkhQAIihVA9BVHzOdtOtFrsNb5VYk4AGST6V5X4ounkeaVj/AMfD8D/Zzn+gr0bxPdJaaNNI7Y3DZ+fX9M15j4vuI7nUojCqoqwRgqvQNtGRVQTckeRBamQuO4qUD5aYg/GpFHeuo6Ugxx6UDg84o2k+9KVyKYCc89aG+7QG52nNKw/KgdiPn/Jop35UUXCxdK855yPWopB1IFXDHMqefsxGcgsR39KryD8SapFtFU/NWX4itJLjTT5aZdDuAHU1tFfk4PJFMZevpWkZOLujGpSU4uLOV8OeKde0edI7S6meMHBhYFhj6V6tpnxBuIlC39tuH96M/wBDXJIi5JwM/TmoriLEZfI64xnn/wCvXq4XMasXy3PHr5ZBR5nqemJ4q8Maknl3ccPzdRNHVWfwl8OdUDSvp9qCehglKZ/KvMHNRiR1J8uRkP8AsnFei8bzq04JnmvB8usZHV658JvD7W0txYX9xaf3EkcPn9P615nrnhLUtLDyLsuYVPLx9R9RXVLrmqRx+SbuR4x/CxyBVa51CSZjvJ5rmqwozWisxpTjuzgMkdGP50AtjG44rpdU0qK6LSR4jl9ex+tc9NBLbyGOVSp/nXn1KTgzVO46PnrUojJ69O9Qp1qwGIHFZlEyHAp+7iogw/u/lTiyDj5h7YoAfnjNRs3NOZhwM/pSPtH8X6UAMPNMPWnMV96YTgdKACg8U0k0wt70AOJ5pMnFNNNLUAKaazUxmzQq+tACopb6VIvA4pBQT2oAUmvWfgdqnm6feadI/wA1uwePP91s5/X+deSKrSSrEn3mIUZ9TXrXhPw6ukGG7sA8lwUxIwc/vQeox9elKWEniaclFbHsZDmkMtx9OtUfu7P0Z6NK2QfWqjYLHP1pllex3dsGjPIyGB4KkdQfQ0SttbILZHQKMk/SvnJU3F8r3P3KpjaPsfbc3u73LmkBv7UgaParrKu1j0U571n/ABUhtjJ9stZzM8kzo7DOA2cYz9KnR0itPOu5Ps5LfLGpyzmmanLHa6BdQvBBPCgVjHKOUkYjoRyMZrqpWjFxZ+Z59mVHGVE4O9jyu5W5V7h/LdYzGNpxwTkUy2upI9XtLkk4jKsc9wME/wCFaN9eSXECwyLsWL5UTGOKzLi32Jv69utbJngfVOePNE7K7iP225z03sM9utc/4jjlWe1ZUyDGUOfY5/8AZq27bULaa3gY3EQdok8wFsFWAwQc/Sl1u38zSYrqMpIiOy/KQeCOScfhW853iTTwtmuY52x02S8m+YCMBfwqhqenv5yL0wP1NbVvcPEifMQQe3OajuZUM/zSbAep21y8zPTpYOF9UULbTyhUnP19K1YI40UMgHH9az2uIeT5shb6YpBqBTCwxfiealps9anRpUrcqNhWlkTaqAY4PtUYmjjyiPvfv6Cs9ZbybHmSlU9FGM1PHCCCMkY7Vm0d9JSexcUMW3iRXb3qlczOrHKH8KmK7E+WqTswGM0kjpn7sbDVdWqOReOhxUhznnFB2sMZwaqxzMiX5fTFReYfNOfXrTrjcq7TjB71TlfknpVJHJWqqJ2/witWufFUrkfu7VC/Tuen869hxzg9K4L4IWHlaBc6k64e7mwpP91f/r133IFTJ6ny2KqurVcjhPidd5NrpyvtLHe/t2/lmuAnbzp3k6bjkD27VteNb43fiG4dGyikov0HH+NYijiummrImEdBQOAR6c08EnsaQcdjzTivTBzVmoZ+b2peKQ9AcUjZ+h70DDjnnt1o7etJ0H86UnHSkA3C+lFLu+lFAXNIsSccVG6nr+lPOAODz9aa53Of6VrY0IzyMdPpSbecdBUo5IytJg9P1pktjCvAweO9YXjWaS306CSNiriYEH8DXRBR/F+Fct8RDts7WPsXY/pVw3ObEv8AdMfYXKahZJcqpHUMOwI60OK0vCNkt38LpZ4FzdWN28zD+9G2AfyxWeJElTcvryPSvSw9eNS8Xujx6lJxSfciPJ5GahcVOw70xgO9dXKjnbIg2OO1Nu7WG6j2SgH+6fQ0si84oRj938qTjoQcxfW72c/lscg9DTUfitzXbfzbMvjJj5GP1rnFPoa4KkOVmiehcVsdKXNVQ9PEnFZjJs80jNUe7AzRuoAfnikZuMUwt6UbWPagaTYHmm54p2z1/SlCYpXKUGQNJg4pzDC0XMWV3CmwlnXae3ejcGrAi1J7U4DApOKZAh4puaVuaYxFACK21wwJyDmu98HeN7rQr/7Ldr9ptN3yk/eT3964IDNXblf9MVe+1c/kK2oVJQd4inFNanuzX1lfXQ1uwdB5gxcKvSTjhsdmz1qre6vH5u1j5jKvIzwPrXnejXU9nGVjdgGA3ehq9HdlYmZm+aQY6/rXLmNOLqqaR6+Fx9f6p9WcvdTub3hzULjUfEDTXBaQR42J6k9BXWeILeSN7TRid89wGlm9z1/nVL4F6Gt55+r3QzFC+Fz6gdfyOa0ZZm1DxxLqFuu/7PKVBzn+Hp+n6V5FSS5rDitLnlOrNNZ3ToxJYOQSe+DULzln56E11PxLtbK4v5LuwGDISzJ0KsOoI/zmuMU8jggitYO6PVwc7LlL6lmzkDFao1K+m0qLTfMAtouiqoXI68nvWTbMCME1dh29emKTk0exHDwqWbGP56jKHIHtUTNO4AKbvrWqskfl4wAajOwKemajmO2ODgupneTJIeRgVZhtVUZPJqY49RQW7LyKG2zaFGCHKmUzjpUsBGfm+tJEDtGaWT7m5eKlnXFWGXB456VUYfjUkz5wTUDt2ppGFWdxGbBprN7UGk9aZzMifPmBm7A8VmXrksI15ZjgVoXDhQW44FL4FsTrPjXT7dgSnnB3/wB1eTWkF1PHx9VQjZH0H4S09dL8LWFjtw0cC7v948mpNfuhY6Rc3GcFIzt+p4H6mr7NjA7VxnxSv/J0mKzU/NK25hnsP/rn9Kyirs8BK7PNZW8yZn6kmhf60ij07Cng5xkcGutHSlYBTh2NKAKXqPegpDW5NITk56049KQD0xQAhzimtwKfyO3FIRxQIZzRT/xooCxeZeMjpTOhx0qbbgfexSeWc/MfXNalDBz/AI09AR04pFXaPUe1Ab5uhpkjgpZ6434jNhrSMf7bdfpXZqrdfbNcR8RmH262UdFiJ/Wrjuc2Lf7pnWfC2dbPR7TzBuhnDrMvqrMRWTrWmtpOt3NnztVsxn+8h5BrQ8Krs0Gyzn/VAj8ea1PEkK6jpEN+pBuLQeXKM8lOx/z61lO8ZcyJnC9NHKMpxTD6dazdY1AyFrW1Jx0dwf0FRWl7NCgWUeYvueRXo4fFu1qh5lShf4TUYDGKhddrZHGKdBcQzAFWwfRuDSyA+9ehGaktGcsoOO4ky7gy9RjFcXPE0U7x8/KxFdwy/ulOecc1RayWaZ28vcayqUechSscqm/OMZ/CrMVrPIQEiY56ACuptNKZ5AI4AT24rcS3t9HtjLPta4P3Vx933pRwndi9r2OGl0u5t0DXEZXPbPNVjFjtW/qN200jSynOegrJcksTXLWUYaI6KUXPVkITaOKCvSpCvHrTTXMdViPGDQBS0qrQA1l7YqFI1jc+lWRUTY5NUjKpsMbrSN0pxP40w81RiNPC1H1NLIfzpq9etIaJoE3Oq9yQKt3Hzag7DpvIH4VBpoLX8I7Bsn8OalX5pVY/xEmtaQTOhtm/dryalt4HudSgh52sefSoLbJjX6Vct7mS2ctGdpI27h1FdGIoe1iKlU5GeyzeItG8M+E00mwkjFwyhWRB0yMnn1rjPAXiKHT9Ul+3SBFuSJAxHAcHJ/PJrjRJLNNJI0hZmyRn1qrqfmbA6nKq3Qdq8GeFcG1JHpRq3SaPYfFml6XqNy15YXEUfmDJB6Z9PY/zrgtZ8PfZ/wB6SgY9drAj9Kw7XXNQMAiiuJI8LtPP3gOmR3pn27UVYmRlmHfjH8qmlhZ9DrpYunTkuYsrYyK3A79asxW745BNVrfWVVcTWzjHdTmrkWtWGBuZkPuvFEqFZfZPqcLjsBNaVF89B5tfRjQbfj7xzT11KyY/LcRnPq1Si4tzyJoyP96snGa3R6kZYeXwyT+ZCtvzkk1KkQB70pmhHzeYv50n2mLIIkX86XLI1UqS6kqrjPNQzvgY7U2S7h/56oP+BCq80yvyHQ/Q0KDCdenayZDI3zkZyDSHGM0rfN/jUSNyV9KZxOauPPSmSNhfWlkZVQszAAd6xr3WrWMFIi0jD0HH51UISlsjkxOLpUY3m7DtTl4Ea9+TXf8AwA03zNWvtUZeIIxGp926/pXkl1qMkzHYAg9epr6H+COm/YPAFvM64lu2aZiepB4H8q2qQcIHy1fGRrzfKduW+avKviJffa9fkiU7lhwgH06/qTXpN9ci1tZrhsbYkL/kK8aupTcXcsr8szE5rGmtbhTV2QL156elPC46UY5z0pQP09a3NxwoxtFLjikIoKD9aQHqac3Wm5wOOaBBzikPNKOlGM8UDQmfeilwv90UUDNLAwAMYpM/QUq/dFNbqfrW4mJtbJ9KZ+nvUr1EnRvrQQO3bR6jvXB/EKTfrCgdoR/Wu6fqa8/8ef8AIdb/AK5J/KrhuceMf7s7rSV8rSbRG5xCn8qkeMTxOjZwwKnnt6VDbf8AHjB/uL/KrcPUUHQlocte6NDCT5SY9qzHttrcjH1rr9W/1sn/AF0rAv8A71DRz1IJPQzWjC9MUJPJGMK2R6HmpLnr+IqtJ0ampOOxjJJmjZTG4hkV1UFCDx71LA5in3YJUjDCqWj/AOtm/wB3+tXPT616+Gk3BNnlV4pTaR0sF/ZWNgJVVTIRx61yOsak0rNcTvhc8VNc/wDHuPrWPrf/AB4n/eFaV6jUTOnFXGO/mHd7cUwjjHWiD/VR/QUrda8VtvVnqpJKyGdqaykmpB0o70hMakZzUvk49qWP+tTt91qGxpGfPhV4qu5q1c/dFVP4quOxzVfiCmtgChvumkf7pqjIhfmmgc0tA60ii7pXE7v/AHInb9Mf1p6FQiM7Yx0FM0zpdf8AXBv5ion7fStE7RE1dnS6e6NCpB3Dvg1YPWsfQf8AVN9a1+34V3wlzQTMmrMEYK+70pSy5IYZVutR96TvUTipbmkW1sT2kduk3zdDS3cRU7o8svqKrL1FXE/1Df739K45U1Td4myk5KzKJYn7yg1GzKeuRUh6n61A/U1oiLCNsPZfxphVM/dH4Gkb7tRP0o5mKyHOY1ONrA/WmBo+wP503ufpSLSuIfmP+6TT0uPLP7vcv41XNI3Q1L1HGUou8WXf7YuIRxsP1FVrzVrxkWZXEZJPCiqs33ain/48l+prJ0odjp+vYhqzm/vGXN5dXP8Ar5mcemeKr0vpSHp+FSlbYxlOU3eTuyxp9s15fwWsalmmkVAPqcV9babbJYaVbWUfCQRrGMewxXy74A/5HTR/+vxP519Tn/VGuPFvZHThluznPH96LfQvKDfPO4XGew5P9K80HWu2+J/3LP8A4H/MVxf+FZUtj0qWwob2xTl6+pqM1Iv+FaGyHcUemDTT98/WgUFC80qjNMHVaen3/wAaBCNgH2pv3Qe1Pk++PrTZfun6UAN49KKKKrlA/9k="/>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p:cNvPicPr/>
          <p:nvPr/>
        </p:nvPicPr>
        <p:blipFill>
          <a:blip r:embed="rId3">
            <a:extLst>
              <a:ext uri="{28A0092B-C50C-407E-A947-70E740481C1C}">
                <a14:useLocalDpi xmlns:a14="http://schemas.microsoft.com/office/drawing/2010/main" val="0"/>
              </a:ext>
            </a:extLst>
          </a:blip>
          <a:srcRect/>
          <a:stretch>
            <a:fillRect/>
          </a:stretch>
        </p:blipFill>
        <p:spPr bwMode="auto">
          <a:xfrm>
            <a:off x="3297870" y="1216887"/>
            <a:ext cx="6905671" cy="4835571"/>
          </a:xfrm>
          <a:prstGeom prst="rect">
            <a:avLst/>
          </a:prstGeom>
          <a:noFill/>
          <a:ln>
            <a:noFill/>
          </a:ln>
        </p:spPr>
      </p:pic>
    </p:spTree>
    <p:extLst>
      <p:ext uri="{BB962C8B-B14F-4D97-AF65-F5344CB8AC3E}">
        <p14:creationId xmlns:p14="http://schemas.microsoft.com/office/powerpoint/2010/main" val="15133380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00016" y="225363"/>
            <a:ext cx="3517694" cy="646331"/>
          </a:xfrm>
          <a:prstGeom prst="rect">
            <a:avLst/>
          </a:prstGeom>
        </p:spPr>
        <p:txBody>
          <a:bodyPr wrap="none">
            <a:spAutoFit/>
          </a:bodyPr>
          <a:lstStyle/>
          <a:p>
            <a:r>
              <a:rPr lang="en-GB" sz="3600" b="1" dirty="0" smtClean="0">
                <a:solidFill>
                  <a:srgbClr val="4D45FF"/>
                </a:solidFill>
                <a:latin typeface="Futura Medium" charset="0"/>
                <a:ea typeface="Futura Medium" charset="0"/>
                <a:cs typeface="Futura Medium" charset="0"/>
              </a:rPr>
              <a:t>Staff Training</a:t>
            </a:r>
            <a:endParaRPr lang="en-US" sz="3600" b="1" dirty="0">
              <a:solidFill>
                <a:srgbClr val="4D45FF"/>
              </a:solidFill>
              <a:latin typeface="Futura Medium" charset="0"/>
              <a:ea typeface="Futura Medium" charset="0"/>
              <a:cs typeface="Futura Medium" charset="0"/>
            </a:endParaRPr>
          </a:p>
        </p:txBody>
      </p:sp>
      <p:sp>
        <p:nvSpPr>
          <p:cNvPr id="6" name="Rectangle 5"/>
          <p:cNvSpPr/>
          <p:nvPr/>
        </p:nvSpPr>
        <p:spPr>
          <a:xfrm>
            <a:off x="2537331" y="1633248"/>
            <a:ext cx="7443063" cy="1015663"/>
          </a:xfrm>
          <a:prstGeom prst="rect">
            <a:avLst/>
          </a:prstGeom>
        </p:spPr>
        <p:txBody>
          <a:bodyPr wrap="none">
            <a:spAutoFit/>
          </a:bodyPr>
          <a:lstStyle/>
          <a:p>
            <a:r>
              <a:rPr lang="en-GB" sz="2000" dirty="0" smtClean="0">
                <a:solidFill>
                  <a:srgbClr val="000000"/>
                </a:solidFill>
                <a:latin typeface="Futura Medium" charset="0"/>
                <a:ea typeface="Futura Medium" charset="0"/>
                <a:cs typeface="Futura Medium" charset="0"/>
              </a:rPr>
              <a:t>All </a:t>
            </a:r>
            <a:r>
              <a:rPr lang="en-GB" sz="2000" dirty="0">
                <a:solidFill>
                  <a:srgbClr val="000000"/>
                </a:solidFill>
                <a:latin typeface="Futura Medium" charset="0"/>
                <a:ea typeface="Futura Medium" charset="0"/>
                <a:cs typeface="Futura Medium" charset="0"/>
              </a:rPr>
              <a:t>learners need to experience rich language environments</a:t>
            </a:r>
            <a:r>
              <a:rPr lang="en-GB" sz="2000" dirty="0" smtClean="0">
                <a:effectLst/>
                <a:latin typeface="Futura Medium" charset="0"/>
                <a:ea typeface="Futura Medium" charset="0"/>
                <a:cs typeface="Futura Medium" charset="0"/>
              </a:rPr>
              <a:t> </a:t>
            </a:r>
          </a:p>
          <a:p>
            <a:endParaRPr lang="en-GB" sz="2000" dirty="0">
              <a:latin typeface="Futura Medium" charset="0"/>
              <a:ea typeface="Futura Medium" charset="0"/>
              <a:cs typeface="Futura Medium" charset="0"/>
            </a:endParaRPr>
          </a:p>
          <a:p>
            <a:pPr algn="r"/>
            <a:r>
              <a:rPr lang="en-GB" sz="2000" dirty="0" smtClean="0">
                <a:solidFill>
                  <a:srgbClr val="000000"/>
                </a:solidFill>
                <a:latin typeface="Futura Medium" charset="0"/>
                <a:ea typeface="Futura Medium" charset="0"/>
                <a:cs typeface="Futura Medium" charset="0"/>
              </a:rPr>
              <a:t>(Draft Curriculum </a:t>
            </a:r>
            <a:r>
              <a:rPr lang="en-GB" sz="2000" dirty="0">
                <a:solidFill>
                  <a:srgbClr val="000000"/>
                </a:solidFill>
                <a:latin typeface="Futura Medium" charset="0"/>
                <a:ea typeface="Futura Medium" charset="0"/>
                <a:cs typeface="Futura Medium" charset="0"/>
              </a:rPr>
              <a:t>for </a:t>
            </a:r>
            <a:r>
              <a:rPr lang="en-GB" sz="2000" dirty="0" smtClean="0">
                <a:solidFill>
                  <a:srgbClr val="000000"/>
                </a:solidFill>
                <a:latin typeface="Futura Medium" charset="0"/>
                <a:ea typeface="Futura Medium" charset="0"/>
                <a:cs typeface="Futura Medium" charset="0"/>
              </a:rPr>
              <a:t>Wales, 2019</a:t>
            </a:r>
            <a:r>
              <a:rPr lang="en-GB" sz="2000" dirty="0">
                <a:solidFill>
                  <a:srgbClr val="000000"/>
                </a:solidFill>
                <a:latin typeface="Futura Medium" charset="0"/>
                <a:ea typeface="Futura Medium" charset="0"/>
                <a:cs typeface="Futura Medium" charset="0"/>
              </a:rPr>
              <a:t>)</a:t>
            </a:r>
            <a:endParaRPr lang="en-US" sz="2000" dirty="0">
              <a:solidFill>
                <a:srgbClr val="000000"/>
              </a:solidFill>
              <a:latin typeface="Futura Medium" charset="0"/>
              <a:ea typeface="Futura Medium" charset="0"/>
              <a:cs typeface="Futura Medium" charset="0"/>
            </a:endParaRPr>
          </a:p>
        </p:txBody>
      </p:sp>
      <p:sp>
        <p:nvSpPr>
          <p:cNvPr id="7" name="Rectangle 6"/>
          <p:cNvSpPr/>
          <p:nvPr/>
        </p:nvSpPr>
        <p:spPr>
          <a:xfrm>
            <a:off x="2537331" y="3954307"/>
            <a:ext cx="7443063" cy="1600438"/>
          </a:xfrm>
          <a:prstGeom prst="rect">
            <a:avLst/>
          </a:prstGeom>
        </p:spPr>
        <p:txBody>
          <a:bodyPr wrap="square">
            <a:spAutoFit/>
          </a:bodyPr>
          <a:lstStyle/>
          <a:p>
            <a:pPr algn="ctr"/>
            <a:r>
              <a:rPr lang="en-GB" sz="2000" dirty="0">
                <a:solidFill>
                  <a:srgbClr val="000000"/>
                </a:solidFill>
                <a:latin typeface="Futura Medium" charset="0"/>
                <a:ea typeface="Futura Medium" charset="0"/>
                <a:cs typeface="Futura Medium" charset="0"/>
              </a:rPr>
              <a:t>U</a:t>
            </a:r>
            <a:r>
              <a:rPr lang="en-GB" sz="2000" dirty="0" smtClean="0">
                <a:solidFill>
                  <a:srgbClr val="000000"/>
                </a:solidFill>
                <a:latin typeface="Futura Medium" charset="0"/>
                <a:ea typeface="Futura Medium" charset="0"/>
                <a:cs typeface="Futura Medium" charset="0"/>
              </a:rPr>
              <a:t>sing </a:t>
            </a:r>
            <a:r>
              <a:rPr lang="en-GB" sz="2000" dirty="0">
                <a:solidFill>
                  <a:srgbClr val="000000"/>
                </a:solidFill>
                <a:latin typeface="Futura Medium" charset="0"/>
                <a:ea typeface="Futura Medium" charset="0"/>
                <a:cs typeface="Futura Medium" charset="0"/>
              </a:rPr>
              <a:t>adults with </a:t>
            </a:r>
            <a:r>
              <a:rPr lang="en-GB" sz="2000" dirty="0" smtClean="0">
                <a:solidFill>
                  <a:srgbClr val="000000"/>
                </a:solidFill>
                <a:latin typeface="Futura Medium" charset="0"/>
                <a:ea typeface="Futura Medium" charset="0"/>
                <a:cs typeface="Futura Medium" charset="0"/>
              </a:rPr>
              <a:t>an increased </a:t>
            </a:r>
            <a:r>
              <a:rPr lang="en-GB" sz="2000" dirty="0" smtClean="0">
                <a:solidFill>
                  <a:srgbClr val="000000"/>
                </a:solidFill>
                <a:latin typeface="Futura Medium" charset="0"/>
                <a:ea typeface="Futura Medium" charset="0"/>
                <a:cs typeface="Futura Medium" charset="0"/>
              </a:rPr>
              <a:t>training </a:t>
            </a:r>
            <a:r>
              <a:rPr lang="en-GB" sz="2000" dirty="0" smtClean="0">
                <a:solidFill>
                  <a:srgbClr val="000000"/>
                </a:solidFill>
                <a:latin typeface="Futura Medium" charset="0"/>
                <a:ea typeface="Futura Medium" charset="0"/>
                <a:cs typeface="Futura Medium" charset="0"/>
              </a:rPr>
              <a:t>can </a:t>
            </a:r>
            <a:r>
              <a:rPr lang="en-GB" sz="2000" dirty="0">
                <a:solidFill>
                  <a:srgbClr val="000000"/>
                </a:solidFill>
                <a:latin typeface="Futura Medium" charset="0"/>
                <a:ea typeface="Futura Medium" charset="0"/>
                <a:cs typeface="Futura Medium" charset="0"/>
              </a:rPr>
              <a:t>help to </a:t>
            </a:r>
            <a:r>
              <a:rPr lang="en-GB" sz="2000" dirty="0" smtClean="0">
                <a:solidFill>
                  <a:srgbClr val="000000"/>
                </a:solidFill>
                <a:latin typeface="Futura Medium" charset="0"/>
                <a:ea typeface="Futura Medium" charset="0"/>
                <a:cs typeface="Futura Medium" charset="0"/>
              </a:rPr>
              <a:t>create higher qualities </a:t>
            </a:r>
            <a:r>
              <a:rPr lang="en-GB" sz="2000" dirty="0">
                <a:solidFill>
                  <a:srgbClr val="000000"/>
                </a:solidFill>
                <a:latin typeface="Futura Medium" charset="0"/>
                <a:ea typeface="Futura Medium" charset="0"/>
                <a:cs typeface="Futura Medium" charset="0"/>
              </a:rPr>
              <a:t>of </a:t>
            </a:r>
            <a:r>
              <a:rPr lang="en-GB" sz="2000" dirty="0" smtClean="0">
                <a:solidFill>
                  <a:srgbClr val="000000"/>
                </a:solidFill>
                <a:latin typeface="Futura Medium" charset="0"/>
                <a:ea typeface="Futura Medium" charset="0"/>
                <a:cs typeface="Futura Medium" charset="0"/>
              </a:rPr>
              <a:t>provisions </a:t>
            </a:r>
            <a:r>
              <a:rPr lang="en-GB" sz="2000" dirty="0">
                <a:solidFill>
                  <a:srgbClr val="000000"/>
                </a:solidFill>
                <a:latin typeface="Futura Medium" charset="0"/>
                <a:ea typeface="Futura Medium" charset="0"/>
                <a:cs typeface="Futura Medium" charset="0"/>
              </a:rPr>
              <a:t>and </a:t>
            </a:r>
            <a:r>
              <a:rPr lang="en-GB" sz="2000" dirty="0" smtClean="0">
                <a:solidFill>
                  <a:srgbClr val="000000"/>
                </a:solidFill>
                <a:latin typeface="Futura Medium" charset="0"/>
                <a:ea typeface="Futura Medium" charset="0"/>
                <a:cs typeface="Futura Medium" charset="0"/>
              </a:rPr>
              <a:t>therefore can promote better </a:t>
            </a:r>
            <a:r>
              <a:rPr lang="en-GB" sz="2000" dirty="0">
                <a:solidFill>
                  <a:srgbClr val="000000"/>
                </a:solidFill>
                <a:latin typeface="Futura Medium" charset="0"/>
                <a:ea typeface="Futura Medium" charset="0"/>
                <a:cs typeface="Futura Medium" charset="0"/>
              </a:rPr>
              <a:t>outcomes for the </a:t>
            </a:r>
            <a:r>
              <a:rPr lang="en-GB" sz="2000" dirty="0" smtClean="0">
                <a:solidFill>
                  <a:srgbClr val="000000"/>
                </a:solidFill>
                <a:latin typeface="Futura Medium" charset="0"/>
                <a:ea typeface="Futura Medium" charset="0"/>
                <a:cs typeface="Futura Medium" charset="0"/>
              </a:rPr>
              <a:t>learners. </a:t>
            </a:r>
          </a:p>
          <a:p>
            <a:endParaRPr lang="en-GB" dirty="0">
              <a:solidFill>
                <a:srgbClr val="000000"/>
              </a:solidFill>
              <a:effectLst/>
              <a:latin typeface="Calibri Light" charset="0"/>
              <a:ea typeface="Times New Roman" charset="0"/>
              <a:cs typeface="Times New Roman" charset="0"/>
            </a:endParaRPr>
          </a:p>
          <a:p>
            <a:pPr algn="r"/>
            <a:r>
              <a:rPr lang="en-GB" sz="2000" dirty="0" smtClean="0">
                <a:effectLst/>
                <a:latin typeface="Futura Medium" charset="0"/>
                <a:ea typeface="Futura Medium" charset="0"/>
                <a:cs typeface="Futura Medium" charset="0"/>
              </a:rPr>
              <a:t>(The Communication Trust) </a:t>
            </a:r>
            <a:endParaRPr lang="en-GB" sz="2000" dirty="0">
              <a:effectLst/>
              <a:latin typeface="Futura Medium" charset="0"/>
              <a:ea typeface="Futura Medium" charset="0"/>
              <a:cs typeface="Futura Medium" charset="0"/>
            </a:endParaRPr>
          </a:p>
        </p:txBody>
      </p:sp>
    </p:spTree>
    <p:extLst>
      <p:ext uri="{BB962C8B-B14F-4D97-AF65-F5344CB8AC3E}">
        <p14:creationId xmlns:p14="http://schemas.microsoft.com/office/powerpoint/2010/main" val="5945632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8" name="Group 17">
            <a:extLst>
              <a:ext uri="{FF2B5EF4-FFF2-40B4-BE49-F238E27FC236}">
                <a16:creationId xmlns="" xmlns:a16="http://schemas.microsoft.com/office/drawing/2014/main" id="{127CAEB6-2762-403E-98B1-8B96D27C6302}"/>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2858" y="744469"/>
            <a:ext cx="10674117" cy="5349671"/>
            <a:chOff x="752858" y="744469"/>
            <a:chExt cx="10674117" cy="5349671"/>
          </a:xfrm>
        </p:grpSpPr>
        <p:sp>
          <p:nvSpPr>
            <p:cNvPr id="19" name="Freeform 6">
              <a:extLst>
                <a:ext uri="{FF2B5EF4-FFF2-40B4-BE49-F238E27FC236}">
                  <a16:creationId xmlns="" xmlns:a16="http://schemas.microsoft.com/office/drawing/2014/main" id="{B93A55BE-E875-414E-8964-9F4BD06F988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20" name="Freeform 6">
              <a:extLst>
                <a:ext uri="{FF2B5EF4-FFF2-40B4-BE49-F238E27FC236}">
                  <a16:creationId xmlns="" xmlns:a16="http://schemas.microsoft.com/office/drawing/2014/main" id="{CA1FECA8-74A7-4D1C-9D1E-6EDE1F9619A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 useBgFill="1">
        <p:nvSpPr>
          <p:cNvPr id="22" name="Rectangle 21">
            <a:extLst>
              <a:ext uri="{FF2B5EF4-FFF2-40B4-BE49-F238E27FC236}">
                <a16:creationId xmlns="" xmlns:a16="http://schemas.microsoft.com/office/drawing/2014/main" id="{E66A305C-77FF-48A3-926C-973D082346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3333181" y="-118114"/>
            <a:ext cx="6638806" cy="1292433"/>
          </a:xfrm>
          <a:prstGeom prst="rect">
            <a:avLst/>
          </a:prstGeom>
        </p:spPr>
        <p:txBody>
          <a:bodyPr vert="horz" lIns="91440" tIns="45720" rIns="91440" bIns="45720" rtlCol="0" anchor="ctr">
            <a:normAutofit/>
          </a:bodyPr>
          <a:lstStyle/>
          <a:p>
            <a:pPr>
              <a:lnSpc>
                <a:spcPct val="89000"/>
              </a:lnSpc>
              <a:spcBef>
                <a:spcPct val="0"/>
              </a:spcBef>
              <a:spcAft>
                <a:spcPts val="600"/>
              </a:spcAft>
            </a:pPr>
            <a:r>
              <a:rPr lang="en-US" sz="3600" b="1" cap="all" dirty="0">
                <a:solidFill>
                  <a:schemeClr val="tx2"/>
                </a:solidFill>
                <a:latin typeface="Futura Medium" charset="0"/>
                <a:ea typeface="Futura Medium" charset="0"/>
                <a:cs typeface="Futura Medium" charset="0"/>
              </a:rPr>
              <a:t>Classroom Set up</a:t>
            </a:r>
          </a:p>
        </p:txBody>
      </p:sp>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9459" r="-1" b="-1"/>
          <a:stretch/>
        </p:blipFill>
        <p:spPr>
          <a:xfrm>
            <a:off x="7806125" y="1095335"/>
            <a:ext cx="3863299" cy="2333664"/>
          </a:xfrm>
          <a:prstGeom prst="rect">
            <a:avLst/>
          </a:prstGeom>
        </p:spPr>
      </p:pic>
      <p:pic>
        <p:nvPicPr>
          <p:cNvPr id="11" name="Picture 10"/>
          <p:cNvPicPr>
            <a:picLocks noChangeAspect="1"/>
          </p:cNvPicPr>
          <p:nvPr/>
        </p:nvPicPr>
        <p:blipFill rotWithShape="1">
          <a:blip r:embed="rId4">
            <a:extLst>
              <a:ext uri="{28A0092B-C50C-407E-A947-70E740481C1C}">
                <a14:useLocalDpi xmlns:a14="http://schemas.microsoft.com/office/drawing/2010/main" val="0"/>
              </a:ext>
            </a:extLst>
          </a:blip>
          <a:srcRect l="1044" r="12984" b="17738"/>
          <a:stretch/>
        </p:blipFill>
        <p:spPr>
          <a:xfrm rot="5400000">
            <a:off x="4979414" y="1327045"/>
            <a:ext cx="2686481" cy="1927886"/>
          </a:xfrm>
          <a:prstGeom prst="rect">
            <a:avLst/>
          </a:prstGeom>
        </p:spPr>
      </p:pic>
      <p:sp>
        <p:nvSpPr>
          <p:cNvPr id="5" name="AutoShape 2" descr="data:image/jpg;base64,%20/9j/4AAQSkZJRgABAQEAYABgAAD/2wBDAAUDBAQEAwUEBAQFBQUGBwwIBwcHBw8LCwkMEQ8SEhEPERETFhwXExQaFRERGCEYGh0dHx8fExciJCIeJBweHx7/2wBDAQUFBQcGBw4ICA4eFBEUHh4eHh4eHh4eHh4eHh4eHh4eHh4eHh4eHh4eHh4eHh4eHh4eHh4eHh4eHh4eHh4eHh7/wAARCAEaAXk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CnRvMyOmKwPiHpg1PwDr2nsobzrCYAe+0kfrXTOOainjWaCSFxlXUqfoRVxlaxhOne58keCo1m+HWhTAfMkTwN/vRyMv8sV6B4a0uK7a1JHLxuD9QR/jXGeA7fyfDWraW4+fTtcuIseisFYfrur0XwKcCzP9y4Kn6Mp/wpzpr2rRpGT5Ey9LoIj6LWXr+mmPS5m2n5QD+telTWyuOOtY3iCx36TdJt/5ZN/KirQXK7BTq6o8XuoeDxVOCH5/xrbuIuKpxQ/PXgPc9RMs2cXTitq0gOBVKxi5FdBYw5Arqoq5jUdhkUB9KnSH2q8lvxUgh9q6uUxuURD7U4Q+1Mh+0ZG6ZstuxiMYGKfqayR6WbhJpEdXXOQOmQDWv1aVrmLxMYq9gMXtTTF7UyOG8W6UtMXg8wBTnO4FTnP0NaRirCrTcHZmtOopozjD7VG8YyBWmY6x9bj+f7rFtnybexzjp+NY8rbSNk0Dog6lR9TUTGEDmSP/AL6FVzb27TyPIqxttTG4ZAJ68VHJBGlxE4keEJOWKr0deflPHT8u1CoSb3L5oouiIHoKXyfaptPT903HG84+lWvLrAbM4w+1NMA9K0jFTTH7UCuZxgHpTTbj0rS8qkMXtSYXMprcelRtb8dK1TF7U0w+1IdzHe39qja39q2WhqJoOaQ7mO1tx0phtvatk2/emNB7UBcyPs9J9m9q1vs/tSiD2pBcyfs/tSiD2rV+z+1KLf2oHcyhb08W/FaYt6X7PjtTC5meR7Uvke1aQg56UeR7UAZwh9qkjh6n0FXvJp4h+RuOoprcLlRYeFGD0qneRBrpFx0re8msrUP3Znmx/qo2b8hmu16IyTuzxHVH87WbqbqGmYj86Y8fy4x1qRF3OXPrU5jy4+lfPSldnrpWRVeMCLpVbP8AnFaUy4jBrP2Glcdj79NNp1Ia+tPnD5ptbUWPxQ+ImkYwhuIL9B/vFgT/AOPCuk8OQtLazQJM0LCRHDr2wwqn42t/sf7R1ynRdY8PMfq0ZB/khrS8NAi5uI+mY2x+Wf6VtUfvJ90Zw+Fo9L09JBaqkzbpF4LYxn3pbqBZYJEYZ3KR+lTWfzQJIP4lBqQrW19DHqeGXcBVmUjkEiqEcf7wj3rpdbtzHqd1GeCsrfzrHWL96a+amrNnsxd0WbCPkcV02nRZA4rDskwRXU6VHlRXThtzGqWUtxgcUvkVfWLgUeXXfynNc5d47oXjRrGvliQqDjPJ9aW/SafSJxJt3GMtgD0//VWheyxWuov5k6R5AYKxPPGM8D2rIk1q0hintnIyC65AJyCT7e9dya5Fc8qrWgm4uXcraRqUdw8UGyQM0gwTgD8hXSGGvPLGcw3kMi5+WRTz9a9QZO4rzq7cnc1yrESqxlzGc0VY+t2sk00CR7fmDA7s+3pXStHWR4jCxWqSN0DYPXv9K5JNR1k7I9qF27JHLXMKx28twsM06xw7/KiU+Y2CeAM8n2qayhtby2iv9jrbsiyASqUaMHswPerSXkJnDyPGTjqQ2Pb3qW9uI7i3ZYZk3sNpPKhevIzVU8Rh29JrfuXOnVW8fwLdpb+XvTqA3H41P5dJpO14TtKnbhTtORVzZWDs2+XYnXqUzHSGP2q4UppSpAqeXR5VW9lGygLlEw03yqvmOm+XUjKBhpPI9q0PKpDF7UDM5ofammH2rSMNIYfakBmmGkEA9K0fJ9qPJ9qB3M4Q0vlVoeT7UCGiwGf5NHle1aBipvlUBcoeUPSjyqveVSGOgZS8vmnrH8vTqRVjyqkWP7o96uHxImT0KpjbL7sY7cdK5zxXui0HUZVwP3RXkevH9a610whrkPiE/leGJ/8AppLGn65/pXTWdqbZNLWaR4/bxAHdU5XMlTsirJtUdKAvU185c9kr3cfyY9qwv7Qg/wCebV6RdaHptu0YuJL5nMYkbZGCo4Jxn8DTv+EX0X/nnef98JXoU8FP7Ub/ADOSWJj0f4H1xRRRX0B4x4r8b4vsfxd+H2rdEnllsZDjqHUgD83qbRo/K1sIy4ySp/lUv7UcbW/hnQddj+/pet282fQZyf8A0EVauI1h1wuv3fNyD7Z4rWXwxZmt2judD+bS4M9QgB/DirbLVXQf+PMp/ddh+uf61fIqrmL3PLfF8GzX7serbvzArnjH++6V2fjyHbrJbH34lP8ASuWaP98OK8TEK1RnqUXeCH2wUMOcGup0YLsXJrlX3xzRsmO2cqT39vbP6V0enP5ce5CWLkEjYTwOcY9f6124Ggpa3Ma87HSxxhkBBBHtSNH7U3RMm3kU4yJTn8ef61eMddric3Mc7qmmpdXJYqhcbQN4yMc5qsmgac80rNESQ+MFugxWvqyzK4ki+6Ey2Op5qmkd19pkXCcbcneR1/D2rtpwi4I8uqoe01Ri3GkWwLNHbYURuTJvIKuPu8dPWla0STRpJI5rnJtiyOLl87tv1rRZpsvGy8lnGwOMNyfasnT49TbRN6m1yIWCBi2OARzitKVNX0BOKWi6EVxYhoHfzrhI/KjZHFzJuyfvZ+bHQimajZpZ+RM7SSqsjh1eR3VkCkjhmOT705ZNQk0KM+TEd1vG2DM23acDP3f0qbU/MhtUmmjwIpwJAJGY9D0zUYimuSSltqdWGneceVa6EkNuJtOtrq2jto1nQOu+HoCM9jVDT7q5vY5XjhjhMMskTpLb7WJRsZHzdD1H1rQ+1vEkI+zyMzOFXahx685OKq3N463apLFLGzRttYwsVPK8cZrxJ0cOuh9DTVdrbo+xPYTXjXTQN5GGhEq4jKlecEHnmsx9R1X/AIRyfURcoJktnmUeSCh2549e3rWloUqTax5YLs625yWiZONwx97rXK2utWraHeWQaVsxSREC3lbkBhgcY6/hSw9OnKckldEzhNNe7rpfQ7rRLPUn064uL2e3kdEjZG8kqjFm5HDZyB/MVjQXGoWt0i6jqVrOs28Rolv5eGVh33HPBrTTVo5vC8TW8d5880bBfssgLKCCeD7VzHi8s17pH7qZF88jLxFAT6D16frXXiKEI0W7HNTlNytI6uBi45FTBajsl+SrQSvETNGQ7KXy/arCpmnCOgVysI6PLq35dHl0DuVPK9qQx+1XfLo8ukFyj5PtSeT7Vf8ALpDHQFygYvak8qrxjpPKouFyj5VIYqvGP2phjpjuUTHTGSrrx4qJkoC5V2VKqfMvspNOK81Iy4z/ALorWiryFN6FJyrQ7wwKkZBHeuB+KcyrpFrBuG5p9xXPYA16DdcQmvNPi1L+9023HUI7n8SB/Q1eNdqLLwqvVRwqDOW71Lbx+ZLHGM5dwv5mmoPkar2hIH1azU/dEoZvoOT/ACrwKavJI9WTsmdVp1jpd5Dd3N1apLcvcTBXkUsAFYqB16DFTf2VY/8APhp//gKf/iqseHEji0m2kaSISSxB2DIz43/NyAcZ5q/9pt/+fq0/78n/ABr6uKVkeROpPmdmfQVFFISAMkgD3rQ4zzz9o6wOofB3XUUfNDGsy+xVhWLp9yNQ0HSNTX/l6sIJvzjU12fxIvtGm8Fa1YXWqWETTWMqqslwoJO044J9a8z+Et0t58K/D5LZkgge2fPUeXIyj/x3FaP+GZ/bPWvDzbo5Pfa35itRvvAetYvhhwQoz1jH6Gt/FK5m1qcX8QoB59rLjqrL+R/+vXGSx/OD716F4/i3WVtJ/dkI/Mf/AFq4SZea8rFfGz0KHwoaLaKQjzEDY6Zrc0eztcD90PzNZkS1s6TwwpYWTUh1lodDZQxxxbY0CjrxU5rH8S6lPo/hXUNWt4UmltIDIsbkhWx64ry6T4xasf8AmEWY+kjV9ZgcrxONi5UY3S8z5vMM2wuBko15Wb8mes6nJ5bxMMHqDkE+npVAXGL19ufmQZ+UjnJ9q8o1P4xaksSBNItS/Jy0jEfpit3wf4xbXdKhm1G2SIS7wREGIBVxj39DXRWwdTCK1VWOOlj6eLmpUXdenyO0ikUyvujLESEg9MZFYNhqFqsJtZLq3iaGSRXEjEEHce30Nb6TwTmN97A7gynkE8VV0tEaa9Ds26O/d9oOAQQp59Rg1jDls2dvvppJnPWWr6bb+HbeK6uI1eOIIwIbccdBjFWNU1iwubP7Ot1EzSSjamTuJz0xitbX44l067bcTvljcKTkDay9B26VU8W7H0V9pEgFxGw9gXA/rSr8k4N2et+v/ANsNzwqRTa0t08/Us3MkY8pxCQjzhmO0/NkEfyxUMVtArW1rbQeTDFC4SPYcKMqcCn3uk2a2sJaDKK0JBLtkkkA8dO9MjsdMkvYVghXes7wuY3OeEJ2k+vTivElKfZdOv8AwD6SMaNl7z69F/mT2O9tfi3R7P8ARn4+jLUHhkj+zLOHYcqpAOPVjVzTrJLbXYWCEO0Uin52Py5UjqapaFp8TaZET9o2lpNxW5kXB3t0ANTh0/azuZV+VwVnpp+pvRtGIoo8BSIlyfXH+Fcd47C/atERCSDdyPyu3JwM/wA6uWVhLNHGt1JeLCsdr5Di8kyxJG/cN3rjsKzvF8Zj1fQY2llkf9458yVnA+bHG4k1147TDyOajGKqKzOnsV+WripVex6Y9q0IlzXz0djoluMWOniOpwmKeEFMm5X8ugR1bEdL5dAXKnl0eXVvy6PLpDuVPLo8urnl0eXSC5SMVJ5dXTH7Unl0BcomOmNHxV8x0xo6YGdJHxVd0rTlj4qnKuM0yrlMr81LIMbqdxvplxyTyRz2rooLUmb0KN/wgX3ryb4qTbvEUcYP+qt1H55P9a9Xvmy4FeLePJfM8W3vzFlRwmT7ACssydqVvM6MEv3hkRn5K0NJbZPNN3itpWH12ED+dZytxW94asTfR36CXyybfYpGM5JyOD64xXl4WPNVij0arUY3Ze1vTNek1rw8bEBLXTpRJKGL5c5wcADB+Udz3rb/ALN1D/pt+a1UF14veNd15aoTjdiNMY4z364zWf5XiP8A562X5JX0qR5TSv8AEvx/yPajp7yIVuNS1efPd9QlH6KQKibQtKkIM1lHOQcjz2aXn/gRNWNt+U3PNbxL6/8A66qz3VpCM3GtRD2Rwf5U3VtuzkUG9kWI9N023G6HT7OLA6pAi/yFRXKW86hFKEqQ2FI4rJuNY0QghZp7k/j/AFqi/iK0tpZDaWLDfjJZsZx64rnni6S3kbRwtR/ZOy0u6a1kQ54HFdVa3ayIDnNeM3Piy+6RQ26D3BY1Vm8Va6w2pqEkS+kYC/yrFZjTi+5p/Z85b6HsPjBRLojN/cdW/pXnV3Pbx/fniT6uK4+61G+uXH2m9uJc/wB+Ums+VuTzzXJXxiqSukdNLBuCs2dw2taZAvzXSkgc7ATTB44020+aOGeb06KK4ORsofpWZdyEQ+4rKFdxd0aPCxe562vjTTNb8Ma1HqSPZ2axLDK0f7xgr5GcexFebSW3w6A48aXSEf39Pb+lUvAt4Zr3V7Fm4e0DgHnOHHb8a5DWbI295LDIMEMeR396+ky/PcZhYWoytfc+ezLIsFi6i9vC9tjuRo/w8uGUv47VgO32F1P8jXXeGf8AhXWl2K21v4jtJcMWDyBg3PXsK8Njt1j27WLZ9TVuEcipxecYnFv987iwuTYTCxtRjb8fzPpPSNS8JzTeXZ6vZXDqhcqrZIUDJP0AqK61z4fGRpJta0dGfqxvNm4/99CvLPhZ5a+KIQQCJIZY/wA0NZmh+IdYk8WXPhqR0FsoZ4dw3bFGPlGc8YqKFaS+HS5tUw1NvVHsUl98PLiPy31bRpVPGG1HIP5tSJH4DbHkX+kgg5XGoAgN2ON2K5ubwhY3kEbXOk6bdgoG8wWNvISSOcqQCPwNYGofDPw0FjlOheHiZZViRZbGSB97dB8rdfwrplWr2tzO3qyFhaKd1FX9EehXNxNPEkMeu6W4DKcqyZ4II/j9qvNb3hmhZtU01fLYsQAVJyCOTu968GudI8F6dHIZ/CcaXUbHYI7mUISD161qfFWCP/hJ7qWMOpZEbGePuDpXnVo+zXNd/ez2KOInUfLZdfsrqe62kbrqEdxJd2bKiMvyscknHOSfao7S1uLWAxW91aFQzlN7HjJJ7H3r5qtPM2j526etXreO6uJkht1mllY4VEyzH6AVhDFuMnJIc8M5LV/gfQiWepRWMNvHcWbtGI8uXbnbjt+ArC8ZQ3KXmmahfSQLHBujAQl2kY84HFeZtoi2Chtc1E27kZ+yQPvn/wCBc4T8Tn2p51l0sxYaejWtmrFwpkLuzEY3Fj3x6YFViMwc6bhImOFs7pnp1l4lsVu4bVmK3E5CpFjLAnsfQ12Vkr+WGdQCfcV8waZqcqePdDgVyA99EG9Tk4qfxFr3iC18QXUNvrOpeWJWwFnYBRnpjNcdOXu3ZFWFnZH1Gqn0H508L7frXyvB4r8Sf9B3UPxmNWB4u8TKONdvv+/lXzRM/Zs+ogrf3f1pHLLtxEzZOPlxx7/Svl5vGfipR8viC9H/AAOuk0bxDrd54Dv7i78Zvpt01/DDFezfMIAQSQRjoaa5WJwaPoAK39yk2v8A3D+dfO13b/E+3P8AyU6wdT90mVlyP+/dVHk+JgXK/ErTt4PC/aPvfjs4oaSNKdCc9j6U2v8A3P1o2yf88/1r5qgvfiS8ph/4WLp7SL1Auxx/45WlZw/E6ZWY/EawiVRlmM+7A9fuVXIiHCSVz6C2v/zz/Wk2v/c/WvCNf1jWY/CGh20HxM8m/u72ZTqccRkWcADCAAcAZ6+tYsK/EA3Sxf8AC25J93RUs23foDRyIIwbZ9HlX/ufrSFX/ufrXzW0nj63mkF18VLwKRhc2UgA/wDHafo2p+IY7e6i1b4s3UkxU+Q8cDrtbtkFamUbLRDcGup9HPGxH3f1rB1+9h0uFrm9zFACBvxkZPSvAIZPHRtpLmb417IIwWdvsbcAcnrWrruuXo+DkVzceI5teN1qyxw3kq7C6KM8DAx3q50+VNk03dpHrNtqVrcKJYZVeM9GByKcblJEV1YENyK8v8F3c39lwzRyFGbJ4NdjaaipIjuE2gDAaMf0pUKvLubVKPY0533Tj614Tr10bjWL6YDPmTu2c/7Rr2m93raTXUB89UjZvkPPA9OteAvI5c7uuck4rnzGomopHRgoNNtlpGJZRmppGHPY1Sic7hT2kP6V5adjuY4qcnd3NR+Wn90flQGbnceaXd7n8qfM+47HsPiaH7D4u1exGVjSctGvYK3IAFUnb5CPaug+L9v9l+IJlAwLu1R/xHH9BXM7uPwrvxsbVmc2Flekh0OQM5/CklamK2KZK3y1yHQFw3GajL5xSTH91molbKKaB2Hs3K/WoZT8x+tEjgDPvUM7fPntTuKwhOAfpWZd/wCqb61fLc1Qu+jiquKxW8BybfHDQk8T2MyD6jB/oat/EK1tI5QsUvm3agB1UDGPrmsvwq/lfELSmyQHaSI/8CjYfzxW9rulxxXctx5BJZcgDvzzXoYbWB5uMVpnAk3cScWauP8ArsB/Sqo1K9WQr/Z2SOwuFzUPia4S31J7eGOUxqCB8/IbNYumQSG9FyULEHOd39K9KOFvHnPPdV3sesfCHV5LjxXZJcWc1oRKE/e4wSQehHWpfGOl+IdL1htf0exRjHuDGQcMPTHeqPhC3u7XW9Lu9jqFuYiTjplhWxPHf2ms3aR+MFubaWZjNYX1u0sOc87GXlcfpWuGhz3u7WCbt5nL2fxO1KO4YXekwpLnJeNnT8uTW7b/ABKup2hYxSSeS4kQPKJArDoeRmtSfQ/BGoMJLq2trefHLwylVP8A31g1nSeBvD8jb9Purh8HokiYP4mt/YVX1QOpEzNa1i31O0Ma2c6THoxcdTXWfE+1ma9a5WJighi3NjjmMVx+ueF/GkEMkehSaJpEciFPtFxch5yCOcEA449MV3niVBc6XZLDMJ4FsYSjgfePlrk/jiuTHRlGCUjfCS9+6OV8OwaZu36o10YlAwluF3OfTcen5Gt2XV5o4XttItY9Lt2GD5OTK4/2pD8x+gwKwvJMdtEem4Aj8xV9W4rw5ux6cXcovDIz9yccmkZGjBz6VbeQr09KpXdw+w/SsizmNNucfFPQV6/6bCf/AB6tLW7LXtY8bajBo9hLcJE5LMqEge5rmLSXb8V9D/6+oj/49XTaB8TvEg17VNLtIYFe3uWRHWMZKg8bvXpXfRWiOCs/eKc2meILJylxp0ykdcqR/OmiPVT0sZifYV7DZ+IvESkRatfaWJNivghskEcdqvjWNSaCKeBdLlWViqfIRkj/AIDWsqUUrvYy5meEXrX1rCZrq2khjBA3OMCtg+dN8KruVlZY5NViUZHXCE8V6L4k8Twm1VNQ0uyuVZDuiaIMPcelcrdeILXxF8JJLqSxjtgutGCBIF2ouxOMD0wTWcoqOxSbZ1mhx2PkWl3PJA6sAC0q70Ube4784rZWXTVP/H14cxx005uPXvXh8DMoGyRl9gxFWlnnA4uJR/wM044nlWxrFJLVs9ku7qwfU7D7H/ZxtvJkF20duF3SbfkxkZ61yfj+2jsdPubm2ZoQYCCqnALEY/rXEG6uscXU4/7aGqly7zDbcTSuuedzE1m6rlK5o5RVPkRva5pjf8Il4Jtn2qvlyz5PH3n/APrV3OkQ6fpqwyLDLMgXLG3lCyA9iDnis74gR6fDpfhyxtlffBp6EFx/yzbkd+uc/wCNcxCijGKFU5ZGUbcp62niXS1ifzb3V0yODNGrhT6jArldd1Ce78U6fc2utaRLpKIxvI5bdUklxnACkZyeBkH8K52CMFeaJbZCK6I4l9jJxRhfEvSobjS4Vt8RyTuNyqeMdelWviYi6L8KvB2jrwzTSzt9QAP/AGarK6Vb3d7DFNnZvBOOv6VQ/aKmT+1vDumwk7IbQkKeo3N/9aonNyiyqS99HUeDvl0a0Xv5a5rqLcZauY8ODZaQJ/dUD9K6S1POa54s7JI0ImZfmVip9Qao6voGj6uzfbLNUlx/r4PkfPv2P41aDcKKmjOWY0SjGa95BFuOx57rXgHUrUPPps0d/CP4R8koH+6ev4GuOnV4XaORGR0OGVhgg+leteOHxonlbsb5FHXt1/pXkd82Z5DknLEZrgrUlB6HRTm5bjVbrRupmcjnilrA1PpX4/22y80TUR3MkDH8iP5mvPd3Ar1z49WvneB/tSjLWtykn0ByD/OvHlfcgNe1mUffTPPwEr02h5bmmu3Bphb5qbI3WvNO8TfmH8KhV/3ZHoaVTwRUKty696QwmYeXTJm+QGmznMdMc/uhSHYaz1SuJDkqfSrL8iqdx9/2xTuNIx5bw6Xqlpqwj8w2k6y7M43Y7ZqLVvHraveebeWDKy8J5cpXA+g4p2rRGW1kQdcVxgULNzXRRqSjsxVKEJ6yR0KapoLymSbSZndjli7hwfzrTi1nQfIMcKXFhkdYbZCf51y6RqwzUyRLW31ystOYyeBov7J0mnz+H0uoZptb1UBJFc7bNc8EH+9jt6Va1nV9Fu9Vubm3ig2Sys6mRJlbBOedrgVyiws8qxxRtI7ZwF9qe1vLE4WaGSItnG4dcVSxFZq5jLBUL2N4XWlsfvQL7Ca5X/2Y0+OSx3ZW8RF7bb+UEf8AfSmsARCnCHmpWKmuxLwFPo3951Ns2neapfWbnaOdv24AfTleh6V6bYzeE7rSLS3m8S2CMlukbjzgWyFwQSf514nZabdXWTBGCoOCxYAZ/n3pJ7OSC4eGTaXQjO05FW8RJq7iQsJBOykem+MU0aB7WHRbq2uIkjO4xS7yDkdeaxRIcn6Vz3hyPy5LjI48v+RrZyea56sr2djSEOW6uJJM3T2qrNKxTnHSi4Yj16VnzO23qelZ3NbHIeeU+KmiuFJ23EZ4/wB6q+n6lrekeLNT1CLRYZvtkrM8bzfdycjHTB/OsTxneNb+IYpY5WSVRlWU4IOeorCl1m7WQt9uuBk8/vDXrYf3Yq6PMrx5paM9if4keOtgW30mWMKMf8fUIGPxpp+J3jVXXzdFuXI6hb+Ij9BXksetX/UX8/8A33ViDXb3d/x+yEj15ro9rH+X8TL2U/5j0u4+IGt3VhNbx+Crt5nUqJDOGCk9+BzW34ItNQ1b4IWcGm6fcyXA1yV5Y9h3D92Bn6V5bp3ia8VwRdjjj/Vr/hXoui/EDxnptstvY61JFF12iJCP1WuWvXp2tY6KWFqSd00bNp4L8YyLkaHcKP8AbGM0k3hXxZC21tBuz7qhIog+KXj0ddaLfW3j/wDiauRfFjxuvXUYW+tsv+FcXtaZ0fVK3kU18LeK2Td/Yd0B7ris660fXo32S6ReIc45ib/CumT4t+NO91aH62wp/wDwt7xiRhpLBh6G2H+NL2tMX1St5G18RdF1241q0Nlp7zQQ2EEQYEdQvP8AOsKHw54qJ+XRbk1Knxf8Xbskaaff7N/9epl+Mni0HmHTW/7YH/Gj2tNu4vqtZLoOj8P+KVGDod1+GKn/ALA8ShSX0a5Axz0qIfGfxQP+XPTG+sTf40v/AAurxMB/yDtLP/bNv8a0jVpkPC1uyH6Fp2pf27Ct1p9xCoOSXXArh/jXJ9r+Ktvag58iGGMj0z839a6yX4w+IpCN2maZjP8Acb/GuHubqXxD47fWLiJY5JXDFFOQuFxgflVTqRcdC6OHnGV5Ho+iKfLXHYVv2itt79a53SbjylAwOK3rS84HFYxkdEos0UQkipolOD9aqrdj8hU9vcBkB9ea0TM+VnPfEGXbDbR+7P8AkP8A69eWSc8+pzXf/Ee4JkAX+CA/mTXnrtx7VxYl6m1JBngfWncUzBpnNcptY+1PiRafbfAusW+3cfszOB7r8w/lXzpZybrWM/7Ir6glls9Qtp7SO6gl8yNkYI4JwRjtXy1Zq0ImtnGGhmeM/UGvosyj7qZ5OXy1aLW7jmkY0zPH40dq8Y9RDCeTVdeLg+4qRjhqhY/vgaTLQOc5WogT5RHoakb7/wBaYB8rikUiM/dFVbnrVtRmMYqtdDgVNyooyLn7xrkdVt/Kv+B8rGuwuvvmsfUIVkljPGQ1awepq1oZ8KALUqitOGzVl+XB+lP+wf7P6U2xqJn2zLDdxTNH5iruDLjOQQRVrUrlL14fLt2j2MxJIAzkD/Cp1ssdqetnxWirNR5TCdJX5jPWP/ZqxHEhHzOQfpVxLIgcfzpTatis1IhiadA8izW0MyLkCTJOMEcUuqwqNQV1kifenPlvnBB7/mfyqNoAeoBx0zTo4SOBitfbe7y2MfZ2lzFjSkxJKB/FGa2RGKztMjKzsT02GtdVwPwpN6ISXvMoTRrnpVOa3TYeO1aUo5qvIuVb6URsVPRHnFhY6fqd695f2gnBkkjCFsY2sR1/Cq+q6H4ebVJIU0jy4UVfkSZssSM5J/GtPQlxA3/XxL/6Mao9R41ef/gA/wDHRX0NSKjQTXkedwzFYrNJUq2sbS/NEGmaD4avdZt9Lg0dbf8ActcSSmVpGYKwG0AnAHNbuueEfDlpYtJb6cFd3Cgl2OO54z7VR8ID/iuRnOBpzfTmQf4V1XivIsIR6zD+Rq6UYujzNalYuKXEcMHH+HzRVvzOX1/TvC8eiQ2+iaO1vOkoeaadtzMoHQYPrUNouVHFTXeTbsO/H86W1U+hrxce7zR9bmWAoYKoqdFWVr9yeNB6VYhhMgO1enWlhjOBxVhUbtkV510eYyP7M6rkqcU3y1q1hgMFuD6ml8s4pNroTqVTHgUzaKuGPFN8v2pJgVSi4ppRcVbKe1MZOK1iQyi6rmr/AIWhBvnl/u1XlTHpWr4Zj2wF/wC8c1o3oR1OrssZP5VrW/QVjWR5rYgPSlFiki2H+9VqFiEH0qhng/WrcXINapmbOJ+IMxMtwQehSMfzriy+e/FdJ46m3Stz9+dj+ArlA3ze1clbWRUNi3nimc+1MDcUbqwsaH0v4PvLSYWd7pE1nBqUyAIkzFljZuMMByR1rzfWYbmx8Za7YXkqS3Ed0Xd0TYrFuchcnA59aX4daPrGmeJYdUuv9HtY4ESOKV8ykg8fKM44HfBqTx/c+d8ULqfbtF5apJj3Ax/7LXuYzFUqkfZqSueHltOrGTlKNkVS3yk0bsg0zPODQhyB9K8s9oY+d9Rydc/SnTHmmzZ20mUgfqPrSbeG+lP25A/OnhTv6dahlorIP3RqvdD5N3bFXhGdj8VVuYC9swHpSRalY5bUr5RIRHhj654rEu5JHZSzH6elbkXhG+Hi2z1I5OltEfNUPhuU6FOvBptxoRb/AFbzKM/xJmu6OFv8M0duHzfC0H+8ou/f+rGHGzKcqSD7VZjvLuP7s8g/HNWn0W+QnayYH95CK1vDVlDbPNcajDbzsqjylZvlDep5/nTWBqPqrHbU4kwMl/DbfmkU9Pn1mYB1wIu8kigD8PWt+0zLH8w5BKnjuKsf2bPrJWdhLbwkAbXQZ/4COmPcj8K27bTobeBYliAQeoyT+NZVlSguWLuzwquKnianNyqMeiRhiJe+PypGjU8ce3Fbr2sbceUv5VEbKIf8sx+tc3MSYf2ePP3V/KlW3jz91a2fsMP9wj8aDYxejD8aLiMxYo4yrAAZyKsJyoPqKlurVUVGXcfm7n2NIE2oB/sj+VbL4UZr42UpfT61BJ0PHWp5Qd1QSbsdKuL1HU+E4bSBtgb/AK7y/wDoxqr6oP8Aiazn/d/9BFKkt9C9utnZJcRSXcq3DtJtMS72+YDvVbXJblL+VrW1W5bzkVlMmzC4GSD7V9DWf7hL0ODhJqnmc5v+WW2r3XQt+FWI8dv7aaD/AORK6rxZIPslsn96U/oprjvDkjx+Mb6SOJpni0xSsanBc7ycD610GoXU2oaTpl1NYzWUjs7NbzEF04Iwcf55q6UrULGlWLlxZGX95fkUo4/MdUx1NalpZDcBis/w6bi9dGksJbOTLfupHVjgd8jiunht5lIPlE89sV4GOl759hnVWNStGUdrLy7j7XS9wB25q4uln/nmT+Fa2mWkxUfumrUFlOv/ACxf8q85s8VnLjS89Yz/AN80NpYH8P6V1JtpB1icf8BpPJ/2W/Kp5mSclJpoH8B/Kqktmqn7p/Ku1khAXJB/KqEsasSen4VSbEclNaqo6HNVpIPlzXTXKpvxkcVQu1QYHy1rFks56WEbTjrWzo8WyBF9AKiljUg8D8q0LFQAK1b0JRo2y4A9a14M4/CqFsv3a0EHBqUxSRInIH1q2nyRu3Yc1Vi+8oqxeNt0ydv9g1rFmTPLfF8ha5hUnnaW/M1gA/MeeBWt4pbOqsv9xFH6ZrHB71zz3HHYlDYFLvNRk0ZrMs9i1LUbq1vrVYJAjT/IuSBub0Ge/NYXi6z1qy1/R9Q1aIos+6FWJG48dwOnWtHV7db/AEmMwZW4t5BNGWbJ3Dn/ABxS+PNUj1rwRY6j58ZvLS6ja4jB+aNiCDx1A71tl1KlKj/eRjiKlSNRX+FlIt8wJ60qtjj3qoJgRu9eaQzYY88GqsaXLM54NIzZjqB5gV60zz/3a7V3ZIB5xgetJplJmlbruUGpinzCl0WGS6+WFC5zjArG1rx74T8M+LpPD+ufavtMCI8jrHmNdwyB6ngiojSnUlyxVxyqwpq8mdFZ2E9yx2LhO7HpWxZaRbW6ZKeY/qf6CqWk+N/BWoov2PxBYcjhXk2EfgcVrLq2iMMrrGnkf9fSf41EqVSOji/uF7WEtmMMCK+fLP5U1oIG+9Fx7rSTa1oMQJk1vT1HvdJ/jUOn6/4f1K5+y6frVncT9o45QWP09aPZ1Er8rFzQva5M1vbN1jU/Var/ANjaSZjN9it/MJ3FvLGSfWtXZ2DCmSOsfDMp+gqOfl6im4RXNJ2RUaBF9KiaDd0q8q78EAEHuarpeae9wLdLy1ebOAiyqWJ9MZovcuK5leOpX+y5oFr7VprHn+Ail8rn7rUXEZf2TH8OaPshP8JrUEYz91x+FPEY9T+VMDm9at/Ks9xXHzCqYg3RofUCui8RxBdHkbqQy/zrFtzut42/2RW1/cRmvjZlyWp3/nVS5tWVM8VsuPn/ABNV2hM0gXado5NJTdzSSujhrPw/qUat+6QgyOwO8dCxI/nUMng/XpbmaZLeIrI+V/ejOMAf0r0aC1LyBQH6+la62u0AAkfhXbUzGpKCjoZZVSWX4h16e7VtTynwx4I1+28SXeoSW0ZjktUiCrIC2QxJrY1zw3rcv2cRabO+C2doBxxXqOn2pRC2eT7VfhgfeG3DinHM6kafLZBGlFZosw+1e9um1jx/QfDusx6liXTbmP5TyyYH512Vl4ck4a4YA+g5rtjG3qKPJP8AdFefXrurLmZ6+Ox0sVU9pJWMW109IQMbqtFSOx/KtDyW/uikMR/u1hc4eYz8Z9aXa396rvk8fdNHl47H8qBXM6VGKEbh09ay5I23HIWujeMf5FZlzCvmHp+VMdzm7uHEpJRfrisrU7UMokEY49BXU31qpTdgDFZs1srIVP8AOtEwORa0jxjaRznqas2g244wauTWu19vX8ajMLKwb355rRSuI07UZI+lX1+6aoWhq6v3R9aIikTR/f8AoKdq7bNHf1YqP1pIOSai8TPs0+JPV8/kK2iYzPJNdk8zVbluo3kflxVEdKluH3zySHu5P61Fnk1zvctbC9qXb/tUgpc+1IpHVeCvG+m61pUUklxDb3YjAnhlbaVbvgHqDV3XptBubSYrNbm7KDa4lGSc8Djr+NdefhdZY/c2VoG/65DNYfiT4dWOh6ZJqmoWlmsUf3SuN+e305rrjg4QnzQdjjeLlKKjJXMW0k3WsZPJ2gGnF/mHpVaxcNb5HIyac7HAp2NuhLLJhapi5ZVIzjBqWR8qazJmwJB2601ETdjH8X+JtW0aCG60648uMuVl4JJ446Ee9eR+J/EN74g8Q/2lqGDOYxEWGfmC5wTk+9ej+Io/tmk3Vv1YDcv1FeSXI23Kf7xr08FCN721PNxc5PToWWx1qN5HHSRx/wACNOPSmP06V6kThY0szfedj9TVrR9RutH1S21KzlaOe3lWRCD3BzVVVpSgIqnG+4k7H0vp3x80KaNRe28dvLgbhufGf++a2rT4yeEJlG66twf+uw/qK+Q7xxG6ZySVpkd0qk8Eg1408qpXdj0I4+dtT7Vtvib4SuBxewgH0mQ5/WsST4n/AA40vxILJLaOObaHa5jiXCk+hHX8K+SBewg8hvypVmjkmVo8njB4pUsrpc3vXsVLMaiXu6H3PZ+O/CN0gaHV4yD0+Vh/StKPxJ4dbGNXtR9WxXwnBNPCd0M0sXurEVfh8Qa1EAE1S5A92zVvJaT+GTJWYz6xPuaLWNFlGY9Vs2z/ANNhViO905ioW/tDk4GJl5P518Mp4q8Qr93VZx+C/wCFV73W9YvHD3Op3MrDpl+PyFT/AGLH+f8AD/gj/tGX8v4n3R4njVtBuGDA42twfRhXIwSKII1z0GK+cfh3418QyeMtE0ia7EllcSiNgyfNwDxmvabm8kikZQxADHFefiMLKjaLZ10a6qe8dEXzKAOeT0q/bwmOLB6nk15R4u1+80/R7q7gbEkWGXkjuPSvP/8Ahc/iG3kK7TIg4BEzAn881nDCVKi900niIQ+Jn1XpsBAMhHXpXOJ8S/A/9ry6a2twrNDIY3Yqdm4HBANeFW/x/wBfWHy1tZVwOvmq2PzWvLkkM2+V+Wdi5PuTk124XLOZv234HLWxvLb2Z97abr2g3sYa01ewlX2mUfzrctfJKbleNgfRga/PWGeaL/VTSp/uuRVuPWNWi/1epXa/SU10vJIP4Zv7jFZjJPWJ+gQMJzu2qOgJIGarz6jo9u2241KyiPo86g/zr4Gk1zWH+9ql4frMaqTXt5JkyXdw/wBZDU/2FHrP8P8AgjeZN/Z/E/RCOOORQyMGDDIIOQR60phX1rwz4FfFXRbP4d6VpOr3bi8tUeMszqSVDnb1OemK9LtfiB4duEDJdOwPcJn+RrxKuHnTm422PQhUUoqVzpWjTP3qTav96slPF3h9+t4o+sTf4U6XxP4cjt3nk1K2VEUs2Tg4AyeDWXs5di+ZdzUMORkGqd3Bznj8q8Ltv2lLVr+TzPDxFlvIjYSneVzwT2/Suu0346+A9QRVnmubJ/SRMj8xXbLLMVFX5b+hhHGUW7cx3ctsXQjC/lWTLa8kFRUFl8QfBN2MweI7L/gbFf5inT+JPDbvuj1ywYH0nFYPD1o7wf3G8a0HtJGfqNlht4QYqi1qMfdrQvvEvhkRN5mvaev/AG2FZemeINC1S7e107VLe4mUbtinnHqM9afsqiV3F/cUqsG7XFhXYdp61bVuVFFxH/GMZHWq6y/vB7UR1KbNO05P41leOJvKtBzysLt+f/6q0bJ+a5j4jXX7udc9I1Ufia2WxjI86bp9aQcCgnkUmflrnZqPX73tT9retRJ9/pU25akD6b1LxFBbAxaeBM/eRvuj/GuE8cy3Gp6DfCeRpHMRIz2xzx6VezVe+TzbWWP+8hB/EV6h56VjzPQ5d2nRMe6DP16f0q1Ic1l+GspZPC3WKeSM/nn+taRbNYvc61sI3ORVC5H3h7VdzzVG5I300RI5y5UfaXVjwwNeTeI4vs2qvGBwCT+teq623kzLJzjvXm/jNFlvo3UDzJOFHoPWu/CS5ZHBiY3Rmq4ZQaCwqq8Pl9GfPqTVZriQSFSQRXpRqJnC42NIEZpwYCq3luVDLJlSMjio3SY9HA/CtPaonlY+7t5Llk8ld2M5x2qn5TcqvbrVqCSWNDHk5PGQcZ+tLDjB461M5J7DimUVjDZyOR1qxaLsZSP71PAUXjLjhlzTnxGueB81TB6ja0LhP4Ugx6VEkyN0YZ+tPDCulWIHgUMBQDSMaANz4dfL4+0Jv7t+n65FfQGqEfapvaRh+tfPvw/cL430jv8A6XH/AOhV9B6wNt5P/vk142Zr3ono4L4WcZ45BfQ71P8Apm1eFX64Ne7+LQGsLhP7yMP0rw3UF5qcHswxO5DYoC7bumw/4/0q9bL+6X6VThXCsfarsBHljHpXq0locEtyQLS7acnSpMV1RWhm2RCMmleA7Cc1KtPLALV8qJuznrkKk6OzAfL/AFNW/tBXSSyyEBp+xx0X/wCvVXVl/wBU3sf5/wD16STjR4B/emY/oK8+rH3mdEHoadrqV9Co8m+uo/8AdlYf1pW1zXHuHQ6tfPCUIZTOxUjGMdazw4K4Bqa1G4u3YlVH5/8A1qmnBSkEpNIuxLiMD0FOxxVsxrtHFQOoBr0nGxhzDAqdd+PwpQzD7srY9mNNb73tSLz6Vm0yrkhZifmYn8aseH9em8OeIbfWLfeXgDcK2M5GO/1qsaz71cs30H8656kVKLTLhJqSaPW7P41X0x2tFMCeMFYzXouna5LJbRvJ99kBbjvivmfw7bedq1tH13SKP1r3y0b92uPavDrUKcX7qPVo15y+I7rTtU3AVzfjm581XJ/jlH5AVa0xvu56VheKpdzwr7s1c9RcsGdEXeSMMn5qOwpp6Z70vpmuE6CSPqx9KbuP96lThGpvNID3XtzUZOQaUnimc816ZxHl0Uf2fX9Ys+gW4EgHsatdM03xDH9m8eTjoLm23fUj/JpJOvFYz3N4bCFsYxVG6yvU96tt3qjfNnihAzB8TAfZ2Neb6r++12Ne0cBP516T4hH+iP8ASvNGO7XLxjzsjCj/AD+FduH2ZxV90UbhASRWNdp5cwJ6VuXjLHlnIAFYt25nbP3R2FdtM5Jq5oaAEulktmOHX5kz3Hcf1qxdWjw5zyPWsexma0u4rheSjZI9R3H5V0ev30UdsqQsGeVQQR2X1rQizMkn5GRdme570gy0ZkABZ2J47c1RT7w+tKruB8rMPoaYco6VnW4RiPb606VtwweCTVeZ5GALMxx0yelGWxksc/Wglkt0yKzLGAOe3birGlATI+9idp9aoT/NKSpyOOfwq9oOPNkRuhANN3S0NcOk6iTLnkLn7709LeJ/vzyqPUAHFSyquPl602NWI4rP2ku53uhT2saHhO2jt/Fujyw3RmBvYQQVxj5xX0Rrvy6hP/vV88+Gl2+I9Mf0vYSf++xX0T4hwNQm+o/lXBjW21cqlTUL2OG8VviMD+8SP0rxXVARIRjoTXtPiwcw/wDXUfyryLWbfN26jgbjniqwpzYkyfN2QEjg8AZqXy7lbh4xgFeSvb8KTVIfKzHj7qq3Ix1xWmoVbuGZvmSeBScnv0P8q9DmaOJFWFbwjPlggd91TiO74/dHn3FammWzF267eiqa0m0+XG7y+apV5ofJFnMst4vy/ZpCfwqCRr7n/RZgvc7TXVJaS7vmXv8AlRqu2CwduQW4o+szegeyRwuouskMe0MNrMCG/CmXB/4l9qPQsf1pzN5n2rPQ5YfXNR3LfuLdPRSf1ok76kpWGCRsY4rZgMa2FkQoBLMXP04FYsaNJIsa9WOBWhbBp5ktUkYLGpAI781VOXI7ikrm4ZFYDBFRPVX7DdW+P3x+jCkAus4+Vvoa61XT3I5Cc4pBUe24x/qyfoaaWnTrbyflSdSIcrLHaqc4yZT7D+dJJdOqnMTDA6nim28omVwchzwR2rKU1ZopLU2/AkPma3CxHCfMa9f0uTzIFbsWOK8x8EQmNp7jGNq4FelaGu2zgB67c149bVno0jqbH5YSx9Ca4zxrq9pa6mlvLNsZYgcbSepNdlEdtoeO2K8w8aOJvEVyeu0hB+AFYOCnozrhdvQemtacw+W8jyeuTip49Ss5BhbuBj/viuaMak8qKaYIz/yzX8qj6nDuaXkdhFdQlBiVDk9mFP8AtEf94fmK4s2kPXywPoMU37LF/d/U1P1KPcfNI+rCabnB4pe1YupawRN9j09RNP8AxOfuR/U+vtVo5m7HJfEmaG18V6NM0iq0xMWM8nP/AOuoWPC5rk/ivE9rq2nam0zzzJMC8jeoOcD0FdOriSMMDwTkGoqxtZmlGfNdBI2eKpXXFXJcYBrM1CQbDz9KiJpIyNccG2K+teYGeOK61C5kb7020AdTjsK7zxFfR2tvl/mkIOxM8n/61ecWsP2l5JW/ic4r0MPHR3OKqm5JIp3MklzJ5knA/hX0qIpWwbE91pjWOT0rqTIdFmSVxRitQ6ecZo/s40+ZC9kzKAxTljYqOKuXVn5Kbm7nFXLS3BHT5afMTGm3Kxj+SwGdpzUckbFtoHPWuja2T0qisKf2lKCcKqCkpBOjsY7RMP4SKdbs0Mm5evTmtK4EfOKqlQe1VzXMnSs9GKNQuecKuOhxSw6lLFx5Zx9aj8semKTy/cijQvmq9za0TV4/7Vsi6FT9oj7f7Qr6W8SHbqc+fUH8MCvlfTIlXUbZ+pEyH/x4V9S+K2/4mb9fuj+VefjUro7MPKUr8xwnjKfyoFk/uyV5RqOoGHVI58ZXcdy+qnrXpfjsk2D+xrx+/fzLtj2BwKvCrQwxGrLWvzw3FzcSQoyhgm1Sc+maf5o/sSzkddxVniOPrkfzrOAqUPJ5Ah3fuw27HvjGa7bnMoGrp+uPZgBI9wByAw6Vu2/jWHAFxYsfdcVxop4x/dpFch258XaMwJaK5BPUeWP8axda1qG8TyoCFhHPzdSawyv+yKiK+1JJXDlIIhlZ89dn9RRcxgLDtcN8gzjsfSpgmFfjkjr+NNK84q7k8mpFbArMpHUZP6Vc0Y4vd3opqBEIfd2wf5VNaMYJhIF3cYxTTFyvU6C5LSJHj5jt54qJLebHCqfxqqmrSKMCEED1NTf2tt4mswD19OKakPlJobe4jm3mMEY6bhU4SUtlo2I9OKp/2raH70Ei/Q0qahZMMb5E+tFwcUZ+qHy7R1bIbcFqHTkVfJk6ZOD70msyLIAFfcCxbrTrH5oIh3D4P5ipkQlY9A8OhUs5Y8fMa7/SlCxxr6AV57ooP22NB0PX869F0/qPbFcFXc7aJttlbUY7sK8o1aTz9UupOu6Vj+tep3sgisi542qzfkK8lb5mLHqeaiO52UkR7aNvtT8dqQCrNbDCKNv0p5X1puPf9KAPoGa8uNVYx2zNb2Q4aTGHk+noPemfZobeHbbqAP8APNXIk3LxwOufWr0FmsX7y4Xt8sZ/m3+Fc5xO7PPPiF4Zm1fQJbhsQx2/zrkcyew/xrL0tydPgyRnYufrirPxo+JFlpVlcaHpu281OVDG4XlIFI7+/tXIfDK/mvPDcXnyFpU3KSx9G/8Ar06kJcikXQlFTcTrbiQKvWuX8SavDYoUXElww+VM9Pc1neJdSmXXWMTlWtxsUdQMjJJ/OufkDSStJIxd2OWZupqqdDZs3TcrkE7zXEzTTMXdjyf6fSmiJV+6oH0FWdmO2aRlzXWh8pWIo21Y2A0gTn/EUxNEBQ8elBjqyFo28+9AuUzr+ye5RVjKrg5OanjhCLt7AVaxSiOncnkSdyr5eKxZI5JNSnVVYA45x2rpCnGKDGrDp1oTsTOnzWObltSvQVAYWyeK6R7dcHNQmz56U+Yh0Dn/ACj6U0xnPSug+w9TtppsRnoTT5hewZjWikXEZx/Gv86+nPFBJ1Bz1+RT+lfP8FjtdeO4r3zxG267Vs5zbof0rjxbvY0pQcTzn4hSeVo8z98gD6mvKPILDNej/Ee4El1DYqeFHmOP5f1rjWtWXLR8nuvrWmH0iZzp8zuZUcLMWx2qYWshA+WtDTrWQFmljK7myB7VpCFfSt3ImnQ01Of+yyf3aPs8gP3a6EQj0Ap6W6nnAo5i/YGDHGQOVNS/Z0YZHWtp7cc4Wqk1oyHdGPqKLg6VjJuYtoUL3PP51Wlj+celal3H/q9vGTg/mKge2Zm+UZA71dzBw95lNo8KKf8AZznip5rdlCgnnIx78iraxlfmYcUNhGF2ygIWX5hwaZKWLZclj6mtBiWBCrVWaM+lJMbhYr4U01kHWpdpH8PFG09MZpkNFR4wRg1Pp+RcRp2Lj+ddHp/gvVryJZpPJtUYZXzmwT+ArQtvArwzLJJrViNpBwAT3rdYerbY5pVIdzR8Opu1NPYH+dd/pv3/AMa5TS7C2srjzm1K3fjGBmugtNTs4TzcQnH+1/8AWrlqYOu38P5HRTxFNLc1PEsvl6Pct3EJH58V5oVrt9evoNQsJLeCaIM5Xq/GBzXMyaVdDJXynH+zIDULCVl9k7KWJpW+IziPzpQoqw9lcx8tC4/DNR7dpwc596zlCUd0dMZRls7jNtN2/SpsUY9qkqx9HxLHZqGZg8oGc/wp9P8AGvFfi/8AFwIJtE8Lz75jlZ71TwvqE9T71l/Fvx1rmsRNpmhwXEOnEfvZl+/L7YHIFeXadp5Yh5Bz6VcMO4azR5yl7T3YE/hnSLfVtYiTV9U/s+3nc+bdSI0m3Pcgcnmuk0G4uNFguLGzmjlhaRisu0gkdMgHpnGeao28CoBirkS+taT95WOmlh4wdwKszlmJyTkk9SacR8uP6U9gMkDOPekxUI6bEW33pSvXin49qVUOKYrEWzrjIp2ypwvFKseaYcpX2ZAyPyNAiJqyI6eIqLi5Rl+to10WsYZYYMDCyuHbOOTkAd6rlTnjirvl57Uoh4OQKExchRK4FN2/hV9oaiaAnO0E46n0ouVyFQrk0u0ZxU4gOO5NAhYEcZouHKRhcCnCPcKlEZHUU8L+FMdiuY/zr1rxJLHAkc0rbV+zRDP1AH868xnRCgKKwIX5snOTXYfFefboenqGCmWKMYB64WuevHmcUZz0Wh5rqty2oalPdNn53+Ueg6D9KhVOKlWPJqxHD7ZFbLRCUSKKPOKm8vtVmOEcfLT/AC+adyrFQx81LHHgdKm8o1IkeBRcLFfbR5fTIqwE9qcqdqB2Kcum2853OvPtSvaRKmxVGK0AvHFNZVJw2RwecZouHIuxzd/azCWPZEXRGBJHpmp1s3kOZBtH90VsBeOlNMeDTuzNUkm2ZT2wQYA4qF4FPatWWOomj9qLjcEZjWyelTaLZxjUkkK5EfzYPr2qy0f0q1pcW3zG/CunCLmrI5MYlGk2XLm4nuJC7yNjsAeBUO31NSUVtOpKTbbPIUUlYZsFIUFSUVnzMqxGFx0p2WHRmH0NLikNNSYWHLc3Mf3JnH409rySQBZsMPXHNRYphFU5uSsxwbhJSRdwKNo9KVPuD1o215TPpFqiSKKOK2e6nZVVRwD1JrmcxyzNLDgo5JGKdql1JfRvArMqEEZBxWN4Tm2tNZzNgxncB+hFeriqqmrLoeNgqcqck5dTfSMAcU8DimtKGY4pymuA9hMXFO6igVLbJE0yLM7JET8zKu4gewyM0hkarnNKF4p4XjGPxqRR3zxQMYq46inhcH2NAyTxTkHPekMcq8Cn4pVFPX2FADUUdTTyuetOAwCTSjrz+FMqxHt+n0pNpycdOhqTFKq44wMUirEfk8dKesa7trLzipBgcdeacvXH60DsIsMfel+zxt/CBUqLzk07bz6jFMLFY2cLHbyB7VL4h+1aybU3ky4to/LjCpjj1PqelThfl5zmnKisMHtQ0S4JmGumbT94H8KmWz46VqmH0pRGOvtTsTymWLbGenSk+ztj7uK1GjyPemNGcd6LCsZ3kU5YetXSnqKNg207CsUBF82KQxe1X/L+XpTfLPtzSsFips4ppWrvljFMMQosFikY8+1IU9BXoHgz4W+MPFlqLzS9L2WbH5bi4cRo3+7nlvwFdHL+z749UfKmlv8AS6x/Na46mYYWnLllNJkOcU9WeMPHxiojFnNevXHwH+IiZ26TbSe6Xkf9TWfP8FfiNHn/AIpuRv8AcnjP/s1JZhhXtUX3oOePc8vaPJ6VYt02QH3ruLj4U/ECEEyeE9R+qoG/kazL7wP41s0IfwnrR/3bRm/lXo4LF4f3pe0W3dHBmD5oJR11ObPFMLCrF9o/ia3JEvhrWI/9+zkH9KyLldWiP73TLyP/AHoGH9K2jKEtpL7zzOV9i8XHrSbh7ViyXF2p+aGRfqhFRm9lBG7j61qoX6iN7cKduzWCmoP3wfxqePUB3o9mwua/0oxxVKK9jb+IA+9WY5VbuKlpoZoRj5F+gpdo9qdCMwoeuRS7fc15j3Z9ND4UctGuKwr4Cw8QRXI4jl5b+R/xrfrG8W/8e0B/2z/KumO5xV17t+xuJ0H86lX25qpp5JtIc8/u1/lVqPrUm6JVqdFFQw/eNWFqWWhVGae21gAq/XnrTRTh0pFht6dcVNGo4yM0kf8ASph938TTGkJtHbp705AufQ0i/epzfdoGhR9aAp+oFIOtOX7tIpCEcgnk04cn/PFJ3pY+v4UDFK9KeqkgfNmgdfwqSP71MACsPlNOQdz196RicfhT4vu00Md3705MfWkX73405aAJO2M9aktLZri4SJcAsevtUcPf6Vp6J/x+Oe/lGujC01UrRg9mzmxdR0qMprdIwPF2p+TdDT7FvLihGHK9Wak06f7VarL/ABdG9jXP6oSb+fPPzn+daPh0nypR2ytd2NipJy7Hi5ZVl7Tlb3NYrjHf2puOelOXoaRf6V5R7zGMO1NP6070obqKAG0ZVPmYZUcn6U4dKjl/1bf7p/lQSz728O/Zv7A042cax25tYzEi9FXaMAfhV6ua+FrM3w28NszFidLt8knn/Viul9K/Kauk2vM8t7hRR3oNQIOKaVX0pwpGpMCKSGNhhlB+tVJdNs5OsKZ+lXjTT1qbs0UmjGm8P6ZL/rLOB/8AeQGqU3g/w/L/AKzR7F/963Q/0rpGptP2k1szRTZx8/w78IzH954d0tvrap/hVGf4UeA5SS/hXSSf+vZa7s0hqliq62m/vZWnY82m+C/w7kJJ8L2A/wB1Sv8AI1Wf4HfDduT4ciH+7PIP5NXqBprVX9o4tbVZfew5YvojzJvgt4ECBU0uVABgBbl+P1qL/hSXgf8A587z/wACmr1A0yo/tLF/8/X97N1Jn//Z"/>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4" descr="data:image/jpg;base64,%20/9j/4AAQSkZJRgABAQEAYABgAAD/2wBDAAUDBAQEAwUEBAQFBQUGBwwIBwcHBw8LCwkMEQ8SEhEPERETFhwXExQaFRERGCEYGh0dHx8fExciJCIeJBweHx7/2wBDAQUFBQcGBw4ICA4eFBEUHh4eHh4eHh4eHh4eHh4eHh4eHh4eHh4eHh4eHh4eHh4eHh4eHh4eHh4eHh4eHh4eHh7/wAARCAD+AL4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l4NNVflHiK/x+FWFsGwMeILg/7yKRWFub+8af5j4+8Rj3r5Dll3P3z69M6OO1uV6a6eP+mC1Zjt7sHjWoz9YP8DXLLLID98/nUizSr/y0P501F9yJY2Ut0dZ9hlkiWOTUdPdMH5Wtjjnr37isqX4feHLpsyRacjHvEJI/5GstbmYD/WHj3qVby5xgSGt4SqQfuzaOKqqVX46cX6pf5FlfhRorzo8er+Sitkp5hYEenK8V0nhrwdq1rttrjx3dRWUcgaOGzuXRQgzlME7QpyO1cwt9dgf601Mup3yjiY11vGV5R5ZTbPGrZHgqkuZU0n5aHsukDUtNbyrHXkWxEbKLc3O1Qxz0A6AAjH0rXtJJIWjZ/Ed2+zaSP7RBBrwZdY1AD/XE/hR/a97gfvqUa0oqyZhWyGjWd5FzxB8K9UuvE95eafrel2VlPMzqwuMyKrHOMev413+spdyaVpdjHcWVy9uqpczyyKGcBcblHOCT715i2rXfJ8zNRnVbzP8ArD+VZyrzkknqiocPYZS5tbnvcfiDTY40VnbIUA4Kn+tL/wAJPpA4Mkg/4CP8a8B/tK6Iz5hzUbaldY++fzrN1por/VvBPe/3n0F/wleid55B9Uptv4q0KO3vFa7YNLu2jyzz8uK+fTqNz/z0NINRuh/y0NJYmrF3Vh/6sYCS3l96/wAj1fxNqWn3uqtPbzKyeXGgYgj7qAH9c1S+12vIMikkcH0rzM6jc45c0n9o3Q43muWo5zk5PqdMeH8EopJy+9f5HqAurTcP9ITj3qNr6xivDJLb/ax9ndImRlzFIej89xXmf9pXOPv4yKQanc/3jURcou4Ph7BtfFL8P8j1LRIdNs/HEBGqPPYosCtcXEmRndl8ewGK9a1LxDomp/ErRZLfVbSS2treUmQSjAds4X68CvlQ6pc4xurpPh5dzXWuv5nISBiPqSB/jXfhsTNz5Wt2n9x5+N4awkKTqRnLRPt1PfLKFNW+M2oTb/3dnbdNu7d91cfz5rlfiVtb4jzRjaVttPiQYHA3szY/lWR9ourXWLi8tZlWRl2ZO4EDJ6EEf5FU4lf7bdXUzh5LhgxwTgYGABkk1dbEqVNwXV3PkIYdxqqXRKxxx+FPiAKMLf8A4OlJ/wAKr8R9hf8A5p/hX0f5NBi969L2cP5Uc/13E/8APyX3s+Z9Q+GviCytjc3E1/DEGC7mKYyTgDp6mnJ8NfEmPvalx/0yX/4mvd/iTbs3gLWJE3bobfzxt65jYP8A+y1vwr5iLIv3XUMPxGafs6f8o/r+K/5+S+9nzavw08S44Oo5941/+Jo/4Vp4pB+Vr/GO8QP9K+l1jNPEZp+yp/yh/aOL/wCfsvvZ8yf8K98Vp/z9/jaE0g8B+LM9Lr/wCNfT3lmnCM0/Y0/5Q/tPGf8AP2X3s+Xj4C8Xdhcj/tyNN/4QfxWn3vM/GzP+NfUflmjyzR7Gn/KNZrjf+fr+9nys3gzxNnl3/wDAU/40f8IZ4m7NL/4C19VeWaPLbOaPYUv5Slm+O/5+v7z5TPg7xNz8sp/7djTH8J+I1+8mPrAwr6vEbUhjOal4el/KUs4x3/P1nyY3hjxBjG2MH3ib/Gmjwx4gxyIj/wBsm5/WvrXyzijyjS+rUf5SlnWP/wCfrPkseGdexzGn4RtR/wAI1reOYx/37avrPymzSGEmpeFo/wApSzzMP+frPkw+G9Y5+VRjpmM0f8IzrZPSP/v2f8a+sWtlPVF/Km/ZY/8Anmn/AHyKX1Sj/KP+3cw/5+v8D5e0PwTr+qahb2cKpumOAcbce+ScV3Hw++H+sw3epXAntfLtWMVwXbGNvJ24znpXtIhjj/eeWg288CuT8L3Ri8Ba7fMfmuJZ2z7HgfzpLD0oTTS6MbzrH1IOMql9uiOKEgZmc9CaiMgIyOlNk0fWP+Ebl1iLVLNFFq90IGg3MFAJAzn0x+dUtPeSSxgabAkaNSwUYGcV4soOOrNozUtj3oLSbRmlWlr6A8MzvE1ot54Z1WzbBE9lNHg9OUIqPwhcfbfCmkXhwTNYwucdMmMGtXYHBU9GGDXOfDBm/wCEF0yOTdvgR4CCckeXIyY/8dqgOlVaeBSCnCmSKBQBS0tMQmKXFKKWi4hNtGKWlpgNxRilNBpDG7aXFLRSGNxRtp1HSmIYVo206kbpSGU9XXOmXAEhj3IRuXqM145repPZ2t5pWm3ch0tC2xWA5HufrXonxTu5LbwbceW7I80iRgg+vJ/QV4r4guFtdFu5ScKkbH8AK87GVWpKEd/60O/CU1ZykRXvxWGq6VL4N07S9ts0S2X2ppjkhcAkLjjOPXvWtCCoCjoABXk/w6s9KmFjdxay1xqbSbriyMDL5SZ4beeGzgdPWvWLX5iSfSufHqMaijHob4O7g5S6nvI6UuaYh+XkAGjNeseWSA8g1zPw72x2OrWYwDbazeJgDAAaTzB+jiujBrm/CZ8nxV4stP8Ap+huR82eJIEH4coaYjqxThUSmng0yWPp1R5pwbimIdTqr3VzHbwtLJkKoya8mj+PWjNcOh0C/wDLVjhhMhJA747fnWc60KfxM78FlmJxvM6Eb232/U9hpa80t/jR4XkVWmsdXgDDIJtwwx+DVfi+LfgViBJqk1uSM4mtnX+lCr07blyyfGxdvZv5a/kd3SVy9t8RPA9z/qvE2nj/AH3Kf+hAVp23iTw7c/8AHvr2ly/7t2h/rT9pF7MwngMVD4qbXyZq0tQRXVrJzHdW7/7sqn+tTjkZXkeoq7mDpzjugBo7UnSimjMKKU0UDPP/AI2S40fTrUH/AFt1ux/uj/69eUat5nlxiK3guW8wfu5ziNsc4Y4PB+leifG24H9raRb5+5G8hH16fyrgTKMg7smvExb/AHzfY9fCx/cpGdDbp9vFx/ZWn2MrFi32Qgrt2qFGQq+jH8a2rY4iLDOSaplhVpH2QpnFc1STnK7OmEFCNke8A0uaiVqUGvfPCH7ua5vTy0PxN1eMZCXOl2s3TgsskqH6nBH6V0Vc3qH7j4naRLwBc6XdQdOrLJE4/TdTEzqwaduqIGng00SyXvS9qjB5p27iqEZHi6Ro9AvnzjbbyEH0+U181/BSG3vfEF19ojiYwweYGkxhfmAzz9a+mfE1jJqWh3ljC4SSaF41Y9iQRXhfgHwndeC9bum8SiJIbmHZHNGxK5VgcMQOM4rCUG60ZJbXPbwWLhSy+vT5rSly/NX1OuubrSNHNxem8unaCNpDCqqscoAzgEr+HWvMvHlxH4tvbbWLOEaejW4QxFdxJDuCxK+wFesQ3vhWS6Wdby2Z4wVAO4qB34IxXmvxi0u/1zxHb3nh/Trm7tIrdYzJbwnYGyTwR/vVriE3RfMrvyM8lnKOPhKNRRVnvbscRNo8sWAbqAknAU7gT+Yx+tVzYXG4qHt2IOP9aOfpmnTaP4kgI8zTtVjI6fu34qL/AInNvkPHeoM5IeNsfqK8hwh1TP0SGJxX2asJf15MnSz1NCTFFJwcExuOv4GpIr7XbXLRXeoxbe6yOAP1qgLy9jTYSu0kMQYlGT9cZ7U17ySSZ5pFhMjjaW24I9+vWocafRs3jWxza5owa9X/AJHtP7OGr69qfiq8jvNXvrmzhsyzRTTM67iwA69D1r34V4l+yvYbNL1nVCD+9mjgU47KCT+rV7bXrYNNUlc/O+JqkZZjNRWisvwFpDRS102PAPMPiP5Vz42t4mjRzDaEncuepGB+pqklvagf8ecP4IK85+K2qNN8StaZby7RUl8kKk7KAFABHB9Qa52GSORt7X1+D6m7k/8AiqIzhHdHYsNOSWp7ZDDaluLWH/v2KW4S3Q8QxAf7orxaVY/+fq5k/wB65k/xqtJ9n/iRj9ZGP9ar20f5Slg5/wAx9XoaeD0qBGpweuVM5mTA1zfi79z4m8JXn/UQltj82OJIH/PlBVrxLqU1no91JZ3NvbXSxMYpZ1zHG2OGf/ZHevHfEfjPV5orJ7nx94WmkivIHtxBGMRyhuZWYZ+XaWG3361nOtGLsxqLaPoAdKevSvCX8c+JRCmfih4PhZc7pDZ71k9wB938zVC++JninTcGf4iaBcB1LxCDRcmVeeV3OoxkEdamOJg/+GYOmz6HHSnA15J8M/HV5r9/YNfeNtOuHnRj/ZSaaIp5OD8xYEhcYzjJ+tesrk4wK6ITU0ZSVh9QXNrDOMSRo31Gam796cFYngGtSTLbR7HOfskWfZatWlnBDHtSMKM9quGNscg06OGQjhT+VVcRXNvGf4Qaa1jbv96FG+qirphdRllI+tVbvVdGsJBDeXypLjd5aoztj1woNAFd9F02QfvLG2Ye8QP9Kqy+FfD0v+s0XT3+tuv+FXT4k8OAEteTKB1ZrSUAe5O2rE9/psUMdxJf28cMgzG7OMMPUeo6UW7lKclsxmmWFnptqtrYWsNtACSI4kCrk+wq1VZdR0sruGpWxBHGGqdHSSNZIpFkRhlWU5BFANt6scKeOvPA7mmCqmuXS2eh39433YLWSQ/gpNIErnx74juXvvEup3pJJmu5ZM/VyarJuPXNRB9x3HqeTUyN7/nXJc+hUbIequPWuU8X+JZNO1FNPs2bzUTfKRFuAz0FdYJBxzXP+E5Fnk1PViAftl2wQ/8ATNPlX+Rq4S5XzWIqxckoRdrn2gDQGqJWpwNSeOyO8tobq3khmjDo6FWB7givKPGXwv8ACGm+DtUvdP0gR3FtatJG7SO+0KQxABPoDXrmeKzvEVqL7w9qdm3Sezlj6+qEU0Szgm+D/gK5s4vK8PxGMjegaVzjdz61cg+F3hi9jt7fWtJgvYLBDBZB2YeVEWLbBg9ATXV+C7n7d4Q0e8OMzWMLnHTJQVrKvDe5p+YjmdD8F+B/D2s2t9pPh1f7QtlcW3kliyKRhuWbao+bkn1rb1LW7yOFpGu4bGFc5MAWRhj1kk+QfgG+ves65ka21YbpPLSZDAzkAhQxGGweOGCn6A14br8d9ov27S/Emt6jqUsl00qtfZiiXBIA69Dxx09BWiklG73Fa7sfRNh4kia2k+03KTvEQyTRrxNGwyj8cdODjjINZOo+Mxb6UNQuL+9UFPN2QhI4l4yAWxuxjuSa4n4dahcXWk2kGpNEJ1ZrfECAKYiCyY/3SrD/AIHXP+J9F2w6dqzaleSQW6mI6euWEjAkBQOgz3rOisQ60uZLlsrd/O5pH2LXvNo7DTPi/pup287WNxq5urZDI++UPbkgEleeSMA84FR6/wCObLTbPR2k06LUbq5RFneSZNzyMgOCW6d+4FeReDdAlk13U9VitbqxskjnjjtpoypJaNl49Ru4ArpfHGnyaxpGlWGmR6eJoxFJNJJeRwvG6qBtdWIPX+VdipT5+Vsxm4S+HRHqlr4gj/4R5bxdNfS7+OZD5Sz5IXzVU5AO0ggkVX8U+Io9L02e6jacS3lxztjZwCqLjLD7oAIrk/Cel6h9qZ9T1C1mmu5VVbSynEkZGVOSOSCMZJ6D1rS8aeGdc1rThptgGspI7lphcEsQQVVSpUAgghe/r2rmhCt7VuTVrfruXU9nGKUXcp+C/GGs6tqtlFNCjJI0nmzQy/u0Cg4ABPUkdPxq14i+IF34I0yK7tbeGSRRbWkhnZiEUIztjHck/Tp1qr4X+HuvabrT3jPEsckBh8uORtkYIILKuwc8+ta/jvwfdazouqaL9gnH2oxS29xHGsioyqByCwOeP1raKkpxd7pb+ZDcZX6HMaT8cbyS5sMKkdzqDsJgiu4Vt+F2gkjkcnFe7eFH36FbvuDbmkYEdDmRjmvBPCfwlv8ATdZs7xo9SkW3XlJooVRnHRt3mFlHTsTX0Fotp9h0q0ssg+RCqZAxkgYzTd7tjly/ZLwrlvi5d/Yvhnr8wbBNo0Y995C4/WupHSvN/wBpC8+zfDGaHvc3cMQ/Alj/AOg1E9EyqKvUivM+ZA/PWpVfPfFUmcjnnFNaYAHPSuM9+4eIbw2OjXdyD8yRHbg/xHgfqag0kxabpFpZc7oolDALnnqT+eaoa+/2m1EcmTGJFcqO+05xUjakluTmO1nLYbetygzn2J4pu/LocmIqzhK8Vc+116U5TUamlFM85km6jhjtPQ8GmZoDUyTnvhgzf8IRYQvndbGW2IJyR5croB+QFdQh61yvgMCGDWbPp5GsXWMDAAdg4/8AQ66ZTTuIztd09rqJvLALYPB6H2rm9a8Jv4oureXW7W3kMMYjLOu7fjo2Dxn+vp0ruQcj1p6Kq8mtYysibvoZei+GNN08iRY98gGNzHOB6ClufCeh3Fy1xJp8ZkY5YgkZP4GtL+0oRK8NvbPcSRgM+ZVjVc9Bk9zg1WbxJCFJW2sUKnDibUFUj6cc1qm3qQxtj4b0ezkDwadbo4OQ2zJz9TV6TS7KQktawsT6oKfZ6ja3lnHdxsEVwcKzDIIOCPwPFRS6siSxW8DQ+bNKIlZvmCZBJJHfABqFXpuXLzK/qHK97Elrp9vBIGit0THouKt7FHasKLWr2WSVrfVVkijlMZZYISBj3/pV3TNTkuLm8t7m4hm8h02TBAm8MobBA44z1rSco01zTdkJJvY0wFp4UE9Kz9Uv0sdOmuhskMaEhd2Nx7DNYup+M7PR3jF1rmmoGby2LqFCv1I74/E1FOpCom4NP0Hyu+x1ojA7VIOtZGka3JfTwQvPY3IniaRWtxjbjHuQw56jFa2c1Yh4rxf9q688vw9olkG/1t28pX/dTA/9CNezivnj9rG63+IdEsRn91aPIR/vPgf+gms6vws6sGr1keM7hj5qjfGOKQZ6UN05zXGe5Yq3Cq3FZctnCWPy4PsK15FyaheMZzzVILH2mp4p1NHalzTPCYvrRmmk00UEmB4alK+LPFNkRjbcQXCnPaSED8OUNdMGrk7I+T8UNUj4AudJtpjx1KSSJz+BFdQDTELdLI9vIsTsjkHaynBBrK+x6k0W2STIx1aTJNbCmpBzxiuPGZZRxtva307MqFWVPY8P+MXkW+hTpqV95CxzRMmJzGNzFxye/A/SuG1648Q2+hQyaPDPPYeTEYLhIzJvBbk7u9fQuveFodUuWkZoijY3JLAkqnHTIYEfpkc+tSWfhy6htxbjVJI4VG1EhQRKi+ihcAflXo0aEKdOMI9DPntPmaG+E7R7nQUkWRUBL8Feh3tmqer2N4k0C2lykdzJKyREJna5jcA+/Pauu0ewSxtBbxklR60690uzvFCXFuko3ZwwyK5I5RhI1/bqHvXve73H7efLy30PmnVfDHjjStGnsY9WDxyTF9i3gd42B3AkAj5tw5PI59q9q+HNjeXuim5v58XLbElIywLqoBIJ6iu3j8NWDIv+gWuO26NavJpvkQhY0RUXoFxgV14jC0cTB06qumSqsk7o4vxVZiz0lnkuN8YdN4YYGN4zz2FeM+ItC8Trq1xezWOoStLIziOBQUbJ4APbt1Br6QuraGeJopo1kU8EMMg1nL4R0VvmGi2Z9/IH+FThMDh8JFxoxsmP28m7s85+COjaxA6rqga3kti7CADAjRiuF46klSa9lWqun6ZFp8JS3tUt0znCJtGatDrW8aUYycluyJTciRa+Wv2mbs3HxQlh3ZFtZwxj8QW/9mr6kFfH3xpuvtnxS1+UHKpc+WD7KoX+YNRX+E7cvV6jfkcgKUjOaYKeOlch7SI9jH61Gy57VY9Dzmmu2fQ1Q7H2GDxSg81Gppao+eH5pM0lJmgRzd/ui+J+lSchbjSbmM88ErJEw+pwTXTg1yvinbF4w8J3RwM3Nxb5/wB+BiB+aV04NMROhqZc56VRl3NEyr1IqmLKaUKxkEZAwep59a5cVXxFJL2FPnv52sOMYv4nY2pJkihaViNqgk8+lc6PE8nkW1w1xZwG5CskbRBiNwBAJMi88jPHWpb7TpBZSbrnquPu/wD168a8V3XiO41yK6s9IeayW1Ecq28RmD4X+7yMhh0x+NVhK+MnGTq0lF6W1v8AkUqdNu3Me52HiCZpokuntBG0nlviPaykgkHIdh26H1q7qGowQrv89eOeOa8b+FB1BHTSNS0q9sna5FyWuAA7sT35JJC9/QV63eaNFNaNGryFtuBk1WLeP519XUbdb33JSpJ+82cB478bWeh6da3s9imo3lzdOpVipZIwWH8Q+UYXI96s+EfGGg65At1oypHdx3ERkRUCSxgtgghcZGM+oqHxH8PZ9bgiS9tIzLHEITPFcbXkQNnBBUjnvV/wd4Mi0e7jSHTI7WISb5G3KS/DADgDj5s89wK9K0uRrr0Mm1odqdfgltBMsNwmV3fvFCkfUV5trvjfVhfrEs4tVaIzH7UjN5+77iRrnGAMZPrxnNem39kj2brBDHvKkDIrlF0q5mFk19oPnXNnGqRyiVDtIGCR35/TNcODo4uDk8RUUu1laxbnT+yil8OvEWt6v4ihbyDa6c+3Y0abI5vkcuMA9QQvbtXqoNc3oVrcC7jkktRbxRbmGW3MWIxj6dfzrolr0GYkydRXxF4uu/t3irVrzr597NJwfVzX2lqc/wBm0u7ud23yoJH3emFJr4ZkfzGaQnLMSx+prmxD2PVyyOsmHelUjpTQeacfqK5rnrWFOPekP1oPrSYoBI+v1pc01elLWlj50XNFJQaBHNePiI10G8zjyNZt8kDJw+6P/wBnFdMOlcx8TiU8HzXIBJtbq2uMD/YnRv6V0oPagRKtPXpUKtUgNVElkrKrptYZBrMfw7pEhJfT7dstuOUzz61qKeKeDxW0SGQ6bpllZtm2tYYv9xQK1FquhqUNWiJJKQKNwNNJ6elOz0qgJBTlUe1MBp6GgCSMYqZahQ1IpoAwPihd/Yvhz4huc4K6fKowO7LtH6kV8YIeMc19ZftB3X2b4S6vyB5xih/ORf8ACvkhG56muTEbo9nLV7jfmWe/FKOhpq8jI5p6nPUVznqBjPFDJkdjSj9aO2cUh2PrxfpSn9MUDoKUGtz5oSj60tBpiMD4hwfaPAmuR4yfsMrAe6ruH8q1tOl+0afbXHB82FJOPdQabrEK3Wk3tuwBEtvIhB6HKkVneArk3PgnRJ2IZnsISSB32CkxG4tSL0qOnJVITJl6U9ajSpErREMmSpAaiWpBWiJHntTvSm9RSj7386oRItP6Ypi9qlWmAqfjUq0wU4GgDyv9qS6MPw5t7fdj7RqEakeyqzf0FfMI/Cvdv2rtajkudI8PLG4kiVrt3P3SG+VQP++W/MV4X3rirO8j3sBG1FEkTYqwB0qsh57VYibOF61id6JApPtQQewpR27ZpccUij63BpQcU1elHc5roPmR1H1pCaKBC4B47Hiub+HG5fBtjCxJMDSwc9tkrqB+QrpO9Yfg9BBb6jb4I8vUrjqezPuH/oVKwjc/GnqcUz3o3KOpAH1poTJ16VItUzeWcYG66gX6yCmnWNNUf8fcRP8As8/yrSJLNRDxUi1jf23Y5+VpW5/hjanjWoz9y1uW/wCAgf1rVJks2O3WlU4xmscavOThNPf/AIFIBSJqV9MDttIUwcfMxPNVYk31p4NYSXOqH/lpAvphD/jTi9+eWuwP91BVWFc3lYE9aeK58faW5a9n/A4/lToY911CHmlbgk7pDz2/rU6DPEv2rLpZPFej2PAaKxZz/wACc4/9BrxvHQEmrvim+uNS8T6ldSefNvu5ShJL4XecAH0FVI4biTkW8vT+7XFNNybPew1WnTgotiqNvUZqRDzkcVJFY3Tf8scD3YVYj0u6wCxjH41HK+x0fWqK+0RpyOetLz64q9FpUhORKAPpk1YXR8qD5r89wuKXKxPHUF1Poz+3bXH7uC5f6R4/nTDrbnPl6dOf95gKoPqFor7WurND73Cg1nXfijw/a58/X9KjOM4NwpP5A1rzI8TlbNxtY1Bs7NPjUf7Uuf6VH/aOrsuBHax/gT/WuRuPiJ4RgBzr8cmDz5UDt/TFZVx8WvCqsRE2pXB9VgCj9SKLj9nI9ANxrLj/AI/Ik/3Yh/WoUtrlQ7C/mVpG3yFCF3N68V5rP8ZtJU/6Pot7N6eZOqfyzWZc/Gi4Jxa+H7VevMszNj8gKaUuxPJ5nrhtS3+tvblvrMaIbGzYAyAsf9skn9a8Sn+LviaRf3NvpsGfSEsR+bf0qjcfEzxlKQP7U8oHkeVAi/0zVKE+wuWH8yPoRILZW2pZkgfxBatJGfL/AHdqY39GWvmG58ZeLrhMTeIdRIzjAmK/yxWbNqGq3H/HzqF3MTwfMnZv5mrVOYv3fc+sHvrS3H7+4tIG6HzZ1X+ZqjP4w8NWynz/ABBpUZ9FnDt+AFfKu1m6tu9//wBdGzjO449QOtaKnMjnorufTNx8SvBtuCG8QJIRziK3kbP47cfrVCb4weEIQfKm1G4I67LYKP1Ir59SJWTI6k9CM06JM9ACCeRmrVKXcXtaV9I/ie5XHxu0ZR/o2i6jMQeryoo/TNZ9x8cbjcRa+G4l/wCul0Wz+SivHScEICCD1welLHxISCUOOOar2PmJ14raJ6bP8aPE0jr5dhp0APGAGb+ZrN1P4meL79GVdQjtyUKAwQBTg+h6iuJK7scAN6HNSbNxx93il9XiL6y+yH6fctBaJFPDJLKpI3KRyO2Se+KtSX21A6WobtzL/wDWqqgHSTlvUHpSGLBxxJ8vGD1o9ijP2hYOoXG3cLaJPZiTSjUr7Hy+Up9REP61UjG1Npz1xz2p4CohDYweQQ2f/wBX40eziHOyYahfMfmvZCP9kBf5ClNxcMBuuLhh2zIeKiRVV+7KQRntUhA3fNuIP07UOK7D5nY5JmcEndzilXJHUkEVNt+XlQBjtSlP3mBk4/WlypdDTnk+pCy7iMnAJ654xSbORyV5was+UpUKMYzyT9aesbM/GBgc5HaqSIbZUHzHg7hT0iyMqM5PQ1IicgL9D7in7CHXAHynr2PNOwhBGSQu0YU4x3qWOHcpbA49PSnptw2WAPqT1qxCiFT0JPQkdafQm+pAEUjCrwemByKkC7SWLAofzFTdGIbKsD0A4/ShQhGFyD344/OmkS3qRLCMFXJGehHUinNEF+VV6Hjnmp2VSgVvXjC8/rSxRxlxl8AHoOMj0p2C5CkbeWflAGOuelOCsASWwAcVad4iztHGyx87QzBj+dIwVQAUB/2sdaAvqVkgPBKktnHSrAUKiIoy+NrLtAqfHyjaxYADoRz9aTHJDENgdc8deaYkRRqWG3BJAzinMgI37dzf57elTxJEG+T5VU85PT9Ka58wEqVIJxkfzp3EMKqBg9lyM8896GUrg7cqVyOMcVISUC/Kox92hd8mFcorcZ3HHP1NFwsQYwhfgr37/Wkb75wAVbjp1qzewyW8uyQBnx82Bn+VV/KePCsmMgtgjGR/+sVFykhEVwu1s8YxxxUil1LGQDGRwPWmBdzblzkDnmlCyyBtobg87QTg0rlJamCuNx4O3txTgq7zgHgc89acVVywXIHXr2p+eT2Zqm5REVK5Y5AH50QqPOJbOMkY9Ke6d8AAL0B96Ur8pfJ5GaYDT+7GVBx0OB3p43+ZuYfMc80hkEcIGCQCOPXinqfv47ZyTSF1HWyFoj1G4ljjpx/OpV2kg7g3HYU2GUr8vUqCOtBkVgXwQ3GO9US9SVP3khI38cZJ/wAanSNtwY+mc56e9MSNjEZCwIYDg9v84oScKzKqADnnOSRQrg9GSiJVcM0jK2eAaa68YHGSByBzSrJ+6EoAIViCD3p0bk/vD6YIz6002PQFYJKq856de/rTgRvKnkjsDSFcABm+bIxgYp2zEgj7nksfSmTYbt+fCqdpH8I6+tSEADCLgD0A60zAEfys3UfzxTjEgOAz7QOecZpPUauOg+X6Ac88U4eXJJu6AL0Iz+IquudrHaNvGeeas4RnUKg46Z9KAGyqWYtyq4GO2aa+07mypGeQc9KWRgkgLLl2bjk4A61LIvX5jtKhtuB3obsCi2R3TMMBTsPVVA6HjvUDSFR8zZOeTnmlJJkCjHA6Z4+tJJJ5cgXG5uOT/n61Fi9gIUsPmBB7/wAqn3L8rRwlcDawU9TnrzVdW3nYcDHQgU6CNZP9liMk4oA//9k="/>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AutoShape 6" descr="data:image/jpg;base64,%20/9j/4AAQSkZJRgABAQEAYABgAAD/2wBDAAUDBAQEAwUEBAQFBQUGBwwIBwcHBw8LCwkMEQ8SEhEPERETFhwXExQaFRERGCEYGh0dHx8fExciJCIeJBweHx7/2wBDAQUFBQcGBw4ICA4eFBEUHh4eHh4eHh4eHh4eHh4eHh4eHh4eHh4eHh4eHh4eHh4eHh4eHh4eHh4eHh4eHh4eHh7/wAARCADrAL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6X0fTUKruubg/8Dx/Suqs4Y4YEijGFUYArntGbha6SHGyubDzcoq7HUVmOxVHWwBp7Scfu2VuTjoapeIfF3h3QbkWuqata21yUEgheQBipyAcHtwfyrnb74leD5bWaNtWtTuUgDzlOfwFepRwledpRg2vQ8zE42hBOEppP1NLULqNrMM0tujIyFVEgJyGHPHtUd7cxsIJDPC+yVSAJQT1x/Wufi8ceH765eysS04eFmHlopRcAnOf6CumtLiCaN7iKdnimVJFRzwnA+76Dvj1Na1IOm+WSsziozlVvKLVjG8ZXEFvpMV3tWFLa7imc7wcDeNxOPYmuc8S6rYT6RJJDqVnczedFKkdspckq6nqPbNdn4qh3eFdZ/eNIptzIqnJwQM4H5CrMNtB9oe6YtKssKFIyvyJhf4e3P8AhWlKcIJSavZ/5G041JylBNJNdvXzOPvPEmmb7dfMkmcyr5ccdjKCcHnBIGccnFM1nVYLixS3K3MbmQbVe0eNc8k/Mw9M1u3sCW40NXmMpivQSZSC+Gjfg89s1B47jz4cVUPmYmXJ64DAj+tZ4hU3SfKns+v/AADpw0qqrJyktGunp5kOq3kP2FJJHRIzNERuZQciRT1z6VTvtUspfssMl1ZozXC4AnXtnrzx9a07/SdOj012XTrNUjSIo3kjfu3KTzjpUOoR6e0dzaR29uZIZbfcojG5AzqeT7ivDqe197bZfqfUUvq/uLV6tdF29Rb2a3aS1jjvLeRWu4gkayqxzvB7c9jTdZvILfxXdQvd21u/2SBv3syoSu6Tpnr0rWuLVIZIh5UaL9oi2KF5U7xzmopYfO8W6osaqJFt7ZSzLnj96cfrShF/WPe7GM5QdHRO2v5ozBrujxSGH+2NNjmZELf6Wvy/M/51teG9c0m91GVbTULKZ40CvtlDAHBPB79ecdKxtc0m4vr+ZbSYWdykVs5kVDkhWmO3jsSVyO4GO9dTo0QWbUrhYNv+kKPk44CLx79a9KJxT9nZ6PZf1sYkdxDe6teTwPFIgZUDxtuU4APB74JIrWjj4HFZVi267vnwAPtUijAxwGIH6AVuQDOB7V87iHetP1OvZJBHF7VMsNWIo+KlEdY2J5isIeOlO8kY6VaCUpXiixPMc9pDAECuotWHl9QBXA3es2OjqWuZcyAcRJyx/wAPxrhfF/jrVL+NoYpDa2xH+rjPJ+prsoYmNNWYnh51HdC/tDm1uPE+n3lncQzk2rQS+W4baytkA46cOa8y8uQnhW/KvSNH8YXmlfDSK60vR9N1Ce2vZorkXERbA+8rcck4IFc6fjh4gEpj/wCEa8OjHcWsn/xVfeZbxfTweFhRlC9vP/gHwebcGzx2LnXjV5b9Lf8ABJPhzo95earHNEpCoxWQtHlVBH/169Y0vRLu2CiOQEgbdxhGT78mvLI/jV4nx+70vQ4v9y3b/wCKqaP4y+MJDgR6Yn0gP/xVfOZnmccbiJVleN+h9BluUPBYeNJvmt12/C57Tb6PJLazQ3F1LiVWViI1zgjn+dQjw7MsMcS69fBI1Cri3izge5U15GvxX8ZuOGsR9ID/AI1t+JPHusaXH4elvdaWwg1W1wXjtopCLjdjkMwwuMcjODWVLEyirJ/fY6p4ODd2vxZ3V34SguNn2vW9ZlCMHUCSNMN6/Kg9TUUvhCx8s4vdWlK/MiS3ZZN3YkY55rzmbxP4uu51isfHoQsfl3aDG4P4h6pXt98T0yH+ISxnsR4bOCPqM1rPEV5Ll5nYKeDpRlzKOp6heaZ4muNP+zk6fGCqjfmRjgEdunanXWla9NCIjJpqDzFZiI5CeGBxy3HSvHTrHxEX/W/FC0Tno2kMv9KluNT8YWkMN1qHxagjhd1VQloFLk9hle9cDw8ne8n957Cx0o2tCOmux7Wml37y27SNagJKrkqrFiAc4yTUlzo08mqXV3HPGnniMOHQkfKCBjDD1rx74g+JvEdh4tvLOz1q4jtk2bERh8uVGe2etc+/izxO/XXb/wDCUj+VczrqE29bj9nUnFbJHu40LU11GW5bVrdt+0bGtsqABjA+bP61o2FjdW7P/pdqVkYl18rbzgDIweBwPWvnIeIPEMhw2uakf+3l/wDGnSTa9cphdUvWPX5rlx/WumGLm9iJ0Hb3mvuPfBo91b2jeVcRTTgs+D8odjzjvisLRvGdvcGXy4Wee2kMdxbg5dCDg49enauD+GFndDxRDNqF/dSvEDIFMrMpwO+TXM/Da/kvNR1C+DtmScsDnnlif61wV6bUk+rLprmvc+mNI1Ow1K1E9rdKVPBB4IPoRV8NH/z2WvE/EljD4k0caVeahqGm/vhMLvT5PLl3AFfmx94YP8q4bW/hXDZOkg1nx1q8LdJLe/UoT6HjKn60ko7MzdJ9D6lMkC53TqPxpjXdkv3ryMfVhXzFZfDGIhW/4R7xBNnGPtmvshP1C1ffwHDp9u8jeFtLfawG2XU55nBPtuArRwSI9m+5ckYsTuJJPUk1g6x/qD6jIrcbNZWrR5R68lM9hIzPhxINS0fxPosx3NHJHOoPbOVz+grnJozBdNFIpyCQa1vhg/2f4pXenscJqFhIn/AlwwP6GtL4h2unw+IhFppaVsfvSGDBm9RjgfSvSpy93Q8zERtUZywjC9qsW20OKp6ndeXFnzoocDJ+XeaoafKuploF1G6jk2kgogXit40pWuc8qi2O509FdR0Ip3xmt45fAnhS9YqotbiaLJ/3s1laM0un2qRSXElxjrJJ1rt76Dwzq3w2tl8Rala2kCX+EeaUKPMbGF474yce1dVO01ZGUrrVk/gzULKDTba6hS1vlWPa8IlX5wRg/TrXQQ6lYQ/6qw1GzBIz9muty4Htn+QrxbxT8PbrTb4T6E019aSDcjxEMCPYg81mx6Z4jtVBfT7tRjqY2B/Suh1JX5bagopK72Pc77WIL69KG6k+zixaIQTxYaSYng9MdPQ15F46tVtdasbdjtQzKyqT05A6VX03T/EmovstLW8H+0Udf1NdhpvhDw7oFm2seO9ShtWY/u45JMuzdsAck5rSNOUkzNySLXxGj3eONRP+0v8A6AK59lxXb/ECCGbxPPLAnzFF8zrndj/DFcfeL5bldvNfPTfvs96hrBEduP3oFbKOUX5TjNY1srGYfKa1SrY6Gumgx1aVzpfCshhstW1JiD5OnzOCeBkIa4H4LrnRzMRjfJXdahqyR/B/xIrIyz21hJGrkDGGGAvqeT3rj/hJH5fh+3/2mJq67u0clONuY9GQ8j61o2FxNbSs8Llc8EdQw9CO9ZcDbnX61oQ/1rO1wZqR2um3AL2dpa22oZDr55Zoi3qOflPNcb4y8U3OizvZ61YTQSs28CODCyH1DZO4fT1rqrf/AFje1Wn+z3tgbDVLSHULJjzDMM7fdT1U/SpkpdCdEefMOcVS1CPcmfUVelIDn3rlPiB4i/sfThFaqHvph+6B6IP7xry6cXOSjE9KTUFzMwPtlvofxH0HVLieOGJbkRys7BQEb5STntg5/Cu4vodMuLm6msbi1ulYkjy3DDJPtXzLqVtqepXT3dzLNO7tksxJJJqvaW+r2d1m1mnhkB+UoxH8q9ylheSNmzya9b2krpHtPimKGG6t44LRVwpaQOM5zS+D9Hurq5kuIbdSgGSSMDA6/Ma4bw54u1Kw1BJtfhur2F0CCaNv3kf4EYb+delWfjW0uLONob7VpISvyHKEY/St5VoU6fLLqYRoTnK8SxLbi/SSK1lt4WVtmZ38tSfY4yR9B+NVPDEdnH4e1vRPF01lqsVrqkEyrCGaEF43C8ke3vVP7X4WLvJJBqzO5LMfMb5j648zFXbDxH4Z0nS76303S71rq8lSV57go/KcKNrEjgdKxp4qlT+E0lhKz6F7Q9a8H6BIf7LfUrAE8pFeqYv++WrqLb4laIy7ZJFkXsz7M/8AjrV5xP4puJY/L3vGmckRWsKk/U7c0g8TzmJYfMu/LXoAsS/+yVv/AGq3vb7v+CZ/Uan8v4npsnxI8P8Alnfqa2y9/JjUH/vok1z91qHw31G7W8ns11a8VtySXs8j89sKOOuOBXJp4hX7OIGiuXjB+6zR/wBFq/aeNLiCQEQzkeizbT+goeZ3Vr/gNYCpvy/ie0NoE+oSPdBkjDquAyH+6K8T8fWviDS/E93ai8cICGTDKPlI4wDzXar8btRRBHF4dswqjABmb/Cqlz8ZtYkfeug6aD0ydzGvL/dtttnrYKpVw0+ZwTXZnncMviJWBN1d47FWBzV7b4xkCyRPqbL/ALMbuP0U11r/ABj8UYxDp+lxj08pj/7MKrP8YPGzMPL/ALPi/wB23P8AVqtTprqz0nmVR/8ALmJb1k6hH8Ddce+t7i3nupYIR5kZTd+8UkjIHBANL8OISmiWqD+7mud8XeOPE3ijSo9L1eeCS3acSYSLaQV6c+nNdL4UZre0iRTgLGKcqnPLQ8uaesmrXZ2dpGwIP1rSt+AAaxLO4Zl5PatSGU4z6VaOds0rUja7e9TxYCiqds+ID71ZB+WmQzgX5jVvSvEPFetQ6prN5dmX93HL5aeyrkD8yCfxr0n4k62dD8JXTQsPtc4MMA9CRy30Aya+bm1ATLcxhsBw23+f9DXPllPV1GdOPntBG9eeI0ixHDGBhPToRVEeIHkJdlXrjjtmuWmnZnSTnkc/lTVm2wsueTg17LVzyzYk166juTtkBw23B5GK774c6deLoC6nJOJLa7lfy4hzsKnn6E5FePzyEyEng8GvZ/hLc3M3hoacw/dRP9oXjO4OMcH6rXHjVakdeDt7TU3WiXP3ailh2nG2tZ4Gz901BLC3fNeLd3PWMsx/7NOjiz2NW/J3Ho35VNGsiLhc4+lNNdSXcprEf7lPWI5+7V3dN7/lQqH0NVddCdSusPsKf5PfirQjbH3aeIn/ALuKpNAUDF9PypVh+bpmrywSHsPzp62smM0+ZDRnPHmeFceprvNEGIvwFcckJ/tAA9QBXZ6WuErSm9TOqtDdtmxj8K1bdvkP0rFhb5lFalu3y9e9dCONo1oT+6UVZ3YFVIjyo9qsbvl+lWQfOnxajmvrbX7xnxHp9skUSnsWPzn64GK8DtVMqPhwHVdw59K774pePptZ1C9t/Dwkt9PuI0SZ5AMzkZ5AP3eDj8q8ziaSMANCwI4yARmt8HRnCn7xniq0Zz90lnZt4I+6R+RprkgfUCrMM8P2doJYnG45VinIq1DDFcW4tiVEyg+W4/iHoRXXsc17mWw8xo+xcbfxr2b4BySXMKQNG/ltFJHv/h3KwYD64Zq8blikjLRsOQcqfevb/wBn5Y7bRbuW4hnYWl9HIPLxkrLGy5HHPQfmK5sXBzptI6cNPknc9MfTsdhiq09gfVcVueIL21i8Izapp8M5nFyluiSkfMxIHanDTp/LRLhhFOU3GN0ZWAzjoR614VahUpRUpbM9WlWjOXKtzNsvDEt1bLOs9uoboDk/nWfPp/kSvCxUshIJHStmayv45Yfsl8kSJuMoEYY49eaH0+R3LtMpyc5xXl0frKqSdWScehtoc+bHn736U9LIf3j+Vbn9ltn/AF4/75/+vS/2X/08f+O//XrtUxWMpLNcfeNSpZr6mtVNNH/Pw35VPHp0YHMzH8qXOCMlbNfc09rWNULOwVR1LNgCtlNNiJ4kk/DFeDfFbX9Qm8Q3en/aGFhBI0cSKfvbTgk+vNdGGoyxEuVMzrVo0Y3Z3k2p6PFqcu7UrXAIGRID/Kuh0rXdElGyHVbNm9PNA/nXzlHeeZGUwxIHpWPeXlwsxVJJM4ywbIFerHBqOlzz5Yty6H2HDNHhH8xdrYCEHINaVrJuZV/Gvmj4PeNEtrhdI1CaYW3nLKhBJ2kdgD2zj8q+irW4QbZA3ybc5qZQcHYcZKaujpLdstUqsTNtzxnkVl6XeR3OSjA4q9bNmcn2pi2Z8AyIyndHKAT3Yk5pqKM/vJWkPoDgCq7MSQoapI1ONoB+tesjzCwFi9ZPpvNIVYHdHJMpHfdmkLLGvzNk+mKP30n/AEyT9TTAjuZJeWbDN1PHJ969Z/Z+uF1i+fR3uJIzsjlTYwGdjgc/QOfyryz7PF/ECx9Sea6rQ/EtnH8QtN8Qatp9itrG8aXlvBb7YpIwNrHYP4iOTjuM1lOEZK0loaU6ji7pn1XbeGVWfRNGaaSYTaobyYt1CRRk/wDoRX8619X04w6hLDHPLKFATfK2XPfk/Umr/gdPCl7ZR+IPBOi27QXCFRcW0xPHGVPoQR04NXZtK1GSQs9rKWJySeprxszlCqoxpRbt5M9DCJwblN/iebS6Ddx6k8rLNNFj5F3Ntye/BGfTFaWn2U8NlHFcNmRRgknk/WusGmXcsqqsMmC20sFOBzg1taj4Av7cF4ru3nXPGQVJ/pXjUsFXlJzV2ux2yr04vVnn97qa6fqENnJdadbRiyWcLPZ7mmYswIEhYKCMDg881heKvGlzatbDw48F7cGXE0CaUzDb6q+3H/669Wi07xNYxrDFACiDA2hWx+NK0fiVsb0ZfqFr6XD4qlS5eai3bpZf5Hk1qE6l+WolfzOKivfFc1uZIkjiK3ckchNukW2NTwy5VixIwRxj3qd28QyeI4tNc3d7pFzaM3nNapiKXkjc6LgdBwfWuoabXRefZDMfNxwoC0tw2s24zdX6W4x/y0mRf51j9ZjUvGNNvpsdSvB80pROWCKi73Yqo6k9AK8P+OGiNF4vNxFbrGk8IZAo4PJyfbvXvt7bWktrJHcXmnXET8NEtyjM4z2AOa43x3a6fqjC8ukbyrGPBiR9rOo7BsHn8KMvozoxbnFpjxEo17cjufL9750AYhsHpiqDXTSbQ4Bwec9W+tdn8X9IsdG1+T+zZJJbZnIUt1PAPI7EZwa8/kbDbuK9BSU1zI4qlOVOXLI1NBtJJtbtrayy088qxouOSxPFfUupSGysI7dW5VApPqQOTXlnwB8FztdJ4w1KIxwopFirdXY8F8egHAr0nxLKpcCuOvd7HVh1bcu+Crt1vfKJOGBru7LozeteceE2A1FD7V6LbvthqacXYdTc/PyNkQbick04Ts52xDHv6VXYcirEACgmvVR5hLGqqc5JY9zUu+oGbFAfkUySZmpNwNRI3LKaN3GRQM7z4L+JbnQvFS6cbyaCy1H92yrIQok/hbAP4fjX2b8Go5P7Dvr6aaSXzJ9oLsTgKvv9a/PkMSUkRiroQykHBBHcV6vpv7RPxI0vQ4tHhutMkhii8sSy2QMzD1Zs8t74rgng74lYhPpsepDMWsE8I1u738ux9uaSP9At2LcuQc+5auM8S2fiOz+ImpeJtMvrWWzgtpD5cl6CFcRYAaP/AHsDr1rz3XPi1oun21jNc6rcS4WNisY4GADjA7ZFcfoPxo8L6p4vv4tY0dbWz1ASRpd+UGcszhlEvPK57/yrpy6uotuS0sl/mcOYYacbcru3+B7Vonjnxbqfwsv9cj09n1aC6WOMx2h2uhKkkIeoA3An2qbQfiDr91q+kaXqGmQxm/ijEgaGSNtzFtzLnjAAHGK8+tfHEPhHUf7J1y4vtNiDBrJZIjDHjORtPRveodZ+J03hyVJ/DeqT3Ru5HaaK8zJGucHKg9Dk1tPH0Hzt0mrvT/L+vkPDZRiKlSFOFVN2t8/6/wCCe2awv2fxBaT5wp2g+/OP615l+1Fo6smi60sbEgvayFRn/aX/ANmrgr/4t+Kb64gnlvYtsLbtghXBHoeM4q3qXxv8YNbuJGshC+NssdqpMR9ec/nXFleZLBYp1rXV72+Vme7j+EMXisOqfNFab38/Q5Cya0sZIbpbO9WeIhvNDYUHPXGPT3rodN8bNNdny7lBcBSoO0MR2zg965Dxj8QvEniBkstW1W7ud+FjAfbG2PVRgZ75xXPaPolyNbtNTE2Xhm3ui9GUjlc13Zlm8cfOMuTlS87k5bwrUwFGUIz559krJf8ABOp8SaJDqdnIszM7Fi/mk87j1NcT4a0fRLHxvZweIVN7pwkAlVDgBjwN3qAeSK9UF4z2DW0dnHHn70rtub8BXNappNkE3eWN/qa8N1nFtI+io8M1qkPaV1by6nvFzDElqkduqJGihUVBgKB0AHpXG67CxnHNL4V8Sf2l4cCTN/plmBHN/tDHyt+P881WurwXEo5HFEcTZWZ85UwcqdRxfQ0fCkTLebvQV3auRGoHpXHeGsA59TXVK+5lGa3jO6OadO0j4JQbuak3cVArFGBp8nA3Lyp/SvTR5A4NuG3v2phfDA/nUfXocehqNyeh4PemIsGT98DngjNSB+tUA3IHpUyuaBluF8ZFaWj6W2t30dgl5Z2W8M3n3UmyNAoJOT9BWIj4JxVhJM7V70mnYEbnijVZNQvSsDAWkPyQgqAWA43HGOT19s1i+Y0g2qrFzxtHJzSNJgdfxqqLiSBxNC5STduUjt70oxUY2RUpOTvI+2vAFho9/o2lyeIPiJYXKT6dGl9pN3NHMEbYAVUsfkI9RyD61yh8F6LfeKL3Rb+bTLbTmdmtNSS5UqoHQHa4OGHHJ4r5afxFrgJH9qXHB9RUT67rEn3tSuD/AMCraOIqcjhKKaasZOjD2iqQk0076H0l4i+GcmjrHJoPivRdWQ53RNcgEH0DZ7j1964rVE1LS2cT6XJtPDiOZJF/NTXkMetaxHny9Tukz12yEZpG1XWJM7tSvmHfNw3+NeZPBuUnLofQ4fiDFUIKClf11PWPBfhTVPGOrzroai3SzTzJJLvISLOcAEZJ78Y7V1dz4e1jw9ZwTXmqJPdTyfu4EiKoIQP9ZzyMngDHIrb+DfiDR/Anw3ijnsru81G4U3V5LuGNxHC8nJAGB+dcnP4y1DxJrUt61uJTLhpnxkRr/Cg+g/qa4pNuTS2R9VlsMS6sZYi8b6+vyN9pgbYuVAYjnFZF5NumLNzjoKtTSMLTcw2luAM81nZUzZPQc1zPc+0rzuki3p0z2NxLeAlVaMiQDuv/AOul03XoJp2COTzSGeBdMluJOEYbR6nNcV4bb9+7A8BsVpThzXPieIaUaVSnOO8ke/8AhWQSQo46MK6yyx5m5iAqjJrhPh/N5mnY7rxXZTy+VpczfxMuwfU8V1pWifMVGrnwk60LIVOOo96RX3E7uuaGXgmvUR4A5gjdPlNMYHGGXI9fSmkjHWmCVlPymqASRGXkcihX/Cn+d/eHWo3VTyp/CgBxbninBjjjrUIBpcn6UATPL8hWoGO4k0p6UwmgAc5Y+9IKArFsAEmp47c5+Y49hQAvkSRsPMjZc9MjrV22sLyaLzIrWZ4+7KhI/Olkmlmx5shbHQdhWjpesalYSK9lfTQFOF2njH06VcYxbFdnr/h+WCHQrKO8m3ymJU2qhy5A5wDyRVnw3pFrZ2Esdms0Yed5CJcbgT246D0rL8GTC+tU1hszyvH5bE9UK9VHpk1uadLdRau9vcbXhuFDKUHET/3Se+QP096+cqJqUkfuWAlTqUqVS11ayfk0Ou0VE24B9a5/VpFt45H/AIduT7V0V5gk+nSvP/HeomG2+yp96fg+yg/40UabqVFFGOdYyOEoSqy6FbVtejSzW3e4+Xd8idzSeGD+5DDvXCzMWuAT/CM13Xhf/jzi+lelVoRpRSR+XYjNKuNq88+myPZfhtNmFo813OsXCQaerSNtRQ0rn0VRzXnHw2fE+2tz4w6oum+BdUmZ2XMAt0KckNIccfgf0rFr3LGbndnzHo2g2uqQyQpqUcF/u/dxSDCsPTPrWZqemappMxjvrWSMA8PjKH6HpUmqRNDqEsYyCrHB9CK39I8RajHbLG8omjxgpKN6n869aDhKKueRJSTORMkbcleaadh53iu5nutFuAXudAs2fHJiJjJ/Kqn2nw2p/wCRbJ+t2xFWqcXtL8xcz7HHnaO+altLG8vG22lpPOR/zzQt/KuuTWtMtubPwvpiOOjy7pD+tPl8ZeIfIeC3vhZwONrR20SxjHXHAz+tP2cFuxXl2OMubW4tZDFcwyQuOquuDUVbmo3FxqisLuZpp0UmN2OSfUViKDxWclbYpDW4ApnU1LMMNs7gc0xVJqSkWY9qrxUh4NQruUcrkHtSGRgNvbt7UhWLUXMq+mTViH7gqnYPulZmYKqqT+lWYLqD7u8A+9bQshHQ+GNeu9GvQ0cjfZ3I81B6dMj3r0y01VLyMy2snzYWRSD94DrXjQmh/wCei/nWzoHiBNMJVn3R9gD09fwrkxeGVRc0dz6nh/PZYOXsar9x/gepajexyQs+8KpG4k9h615X4jvRf6hJMufLHyRj/ZH+c0/WvFC3kP2eDckP8Xq3/wBasUXHnZVQV96yweHVBOU9yuIs5+vtUqXwrd92VzzI1d74ZGLGP8K4e2jZbxInO5W6E9eTivRdGtvJs04q8VJStY+coppnoPw6P+mAVm/tK6l5eg6Zpwb5rq5adh/soMD9Wq98PyRd5H4VwP7Q2oG88dLYqSUsLVIsejN8x/mK5Y6yijr6NnHeLbYxa7N8vDEkVm6e2Plrr/Gln5lwZxgAZzXG2cEjXLrv2+UMkDvmurDVV7PU5K1N8xrx7SpqhcYVzT7ib7NtEh4PSqzXEbnIcHmumMkzFpoC2TSUhZaQMPWtETqLu2Oj/wB1gaYlmVu52YYjiJP+FMmlj2kbufatLUp4/wCwFaNTvlwXb14xT0aYndHOO26Qt6nNXrSEOqt2qvbxDJZ+1XbPK2rcEYY4PrXNJ3OinHuW47SPYSxBHpVC9tI1BaJse3aiS5kztzioJGZgck1KTRpJxatYYX8uIKncENTYY2mkWNQWZjjAprDjFWrKaS3DPFJsJGCcc/TNXd2OeKV9dhl5bpb3JijfeBwT7+lMXrTxuY7m69qUJzSNVq20tB0dWbd9si+5xUEY5qUrn2qWaIuyL/xNLH/ex+terWFuWsunQV5Yx8y90uQfxOB+ORXs2ixjysGsKiFHc3vhxb5vNzDAHJ+gryDxXnV/FGp6k3IuLl2U/wCznA/QCvaLOVdH8K6vqWdpjtyqH/abgY/HFePeXxxWEPjbPQowTjqaHi2Pakwxx1rgtKG67vvqv9a9Q8b2hj8xhyGU9q8w0wql3fyN0XBP60sO7wZzV1aaKOtSb7vYOiDH41RAqSRmkkaRurEk0Ba71ojntcZ+NN71I4ppWmJoQCrHnO0Ucb/6uP8AkahQVN5f+iyP7D+dFw5bos2durIrMM1oy2ZaLhe1P0yHMEZHdR/KtaOIbcHH4dqycjrp09Dk7mxlEmQPpUf2STHIrtPs6E8qDUM1nGwJC9ulCmJ0Dh2iIcjaTjmnpGxAyOK1Ftt2ryRdP3ZqSS1KoOM4rTnMFQvqZipTxHxVh4yKVFqbmigVxCakWJqvQw7qsxWvynjijmLVO5n2TZv9Ph5ytyCPoSK9w0df3Yrxlrdodb084xumUfqK9q0gcDFZ1Ohko2k0W/iDMtr4At7Tjde3QJB/upz/ADArzdV+Ud67L4t3GdR07TFJ22lqCw/2m6/oBXIwj5QK5qe1+56lONopHd+M7ZLi2d4sFXXcrDpg14FPL5Ut9HyC7BfwzzXtvhfWbPXdCdLYMPskhgKuecD7p+hFeK6zCy67eRjOVlYfrUYJNOUZdDixNnyyRSAyaft9qsRW7Y6VIIW7rXoNmKgykVpNvFXTbs3bFOjtWPBBx9KLj5DO27Wq4ygadL9B/OrQ05nICgmjULR4bGXI4wM/nRcORpM19Ki/0SAj+4v8q3LTTbu5srq8t4d0NqFM7ZHygnANUNGhP9nQHHPljitOOI9s5NYyb6HdCPuoqKnGaXy81bWIqaUQnHy8nvSuVynMmzlj8SKyoxiaMksBwOtWrm2G08VuCFsHFQXFrkdCTVcwlSS2OYnt8A/yqqqfNiujmsjnpVX7A27gVSZm6TKtpFkite0tvMdUVckkAfWmWtoyj7vf061owQso+6felc1hAie0CviSMb0OVJ52sK9C8DAXqaeMEsdofPcr1/lXFlPk5B9q7H4d3C2umahdNj/QIpH/ADHH9ayqytFhUp3aOa8YXn9o+LNRus5Xzii/ReB/KqUIwOnNMijLHfISWY5J960IId2CKlaKxukc14H/ALS8M3bTXdpP9kvIRgFcb8fdZc4BHX86pXthDNqdzegMDPIXwT0yc4rqNQ17WNW0jTLDUdQmubawR0tY3IIiBwMD8AKoRKp5Kg1f2uZHPSopRSZjrZhV6c9qQ2uBnArYcAICBzTUVWUZGeKfMW6aMuO1BOduf0qzHYqcBl/GrsKrycDIzircaruIxRcFTRnQ2BjYMq5HeqPimNf7Ldxw2QMfjXTJ/q898VQ1+CF7Mq0YILjP50KVncJUuaPKuoujR/8AEqtiQMeUuQOp4q/HGSv3fapLeNEtolRQqqgAA7DFSxD5z9RUt3NFDl0IfJ6fKTUkUPqAeKnHLH61LCBmP3z/AFoKSK4h5BXjnrnmka1DqPm57kCrhUCR8djgfnSj7h+uKVykkZ81mjNlAcdt1C2CA8jNaA4YH0PFSIASAelCZaiipBYRjHFXY7WFR0z7UxWYEYPYmrOSYiT1ouUopDRBFg5jGSMjikMUOSPLXPQkLTx055570SEhgo6UDsiAwp0Cj8qXy19AOealHUL2yac33TSFZH//2Q=="/>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8" name="Group 7"/>
          <p:cNvGrpSpPr/>
          <p:nvPr/>
        </p:nvGrpSpPr>
        <p:grpSpPr>
          <a:xfrm>
            <a:off x="609599" y="914400"/>
            <a:ext cx="4278143" cy="5179739"/>
            <a:chOff x="3479800" y="0"/>
            <a:chExt cx="5224660" cy="6858000"/>
          </a:xfrm>
        </p:grpSpPr>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79800" y="0"/>
              <a:ext cx="5224660" cy="6858000"/>
            </a:xfrm>
            <a:prstGeom prst="rect">
              <a:avLst/>
            </a:prstGeom>
          </p:spPr>
        </p:pic>
        <p:sp>
          <p:nvSpPr>
            <p:cNvPr id="3" name="Oval 2"/>
            <p:cNvSpPr/>
            <p:nvPr/>
          </p:nvSpPr>
          <p:spPr>
            <a:xfrm>
              <a:off x="6898726" y="2685142"/>
              <a:ext cx="759643" cy="76925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grpSp>
      <p:pic>
        <p:nvPicPr>
          <p:cNvPr id="9" name="Picture 8"/>
          <p:cNvPicPr>
            <a:picLocks noChangeAspect="1"/>
          </p:cNvPicPr>
          <p:nvPr/>
        </p:nvPicPr>
        <p:blipFill rotWithShape="1">
          <a:blip r:embed="rId6">
            <a:extLst>
              <a:ext uri="{28A0092B-C50C-407E-A947-70E740481C1C}">
                <a14:useLocalDpi xmlns:a14="http://schemas.microsoft.com/office/drawing/2010/main" val="0"/>
              </a:ext>
            </a:extLst>
          </a:blip>
          <a:srcRect b="11511"/>
          <a:stretch/>
        </p:blipFill>
        <p:spPr>
          <a:xfrm>
            <a:off x="6106351" y="3752342"/>
            <a:ext cx="4363739" cy="2849117"/>
          </a:xfrm>
          <a:prstGeom prst="rect">
            <a:avLst/>
          </a:prstGeom>
        </p:spPr>
      </p:pic>
    </p:spTree>
    <p:extLst>
      <p:ext uri="{BB962C8B-B14F-4D97-AF65-F5344CB8AC3E}">
        <p14:creationId xmlns:p14="http://schemas.microsoft.com/office/powerpoint/2010/main" val="26900761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68129" y="109249"/>
            <a:ext cx="10306283" cy="646331"/>
          </a:xfrm>
          <a:prstGeom prst="rect">
            <a:avLst/>
          </a:prstGeom>
        </p:spPr>
        <p:txBody>
          <a:bodyPr wrap="none">
            <a:spAutoFit/>
          </a:bodyPr>
          <a:lstStyle/>
          <a:p>
            <a:r>
              <a:rPr lang="en-GB" sz="3600" b="1" dirty="0">
                <a:solidFill>
                  <a:srgbClr val="4D45FF"/>
                </a:solidFill>
                <a:latin typeface="Futura Medium" charset="0"/>
                <a:ea typeface="Futura Medium" charset="0"/>
                <a:cs typeface="Futura Medium" charset="0"/>
              </a:rPr>
              <a:t>Picture Exchange Communication System</a:t>
            </a:r>
            <a:endParaRPr lang="en-US" sz="3600" b="1" dirty="0">
              <a:solidFill>
                <a:srgbClr val="4D45FF"/>
              </a:solidFill>
              <a:latin typeface="Futura Medium" charset="0"/>
              <a:ea typeface="Futura Medium" charset="0"/>
              <a:cs typeface="Futura Medium" charset="0"/>
            </a:endParaRPr>
          </a:p>
        </p:txBody>
      </p:sp>
      <p:sp>
        <p:nvSpPr>
          <p:cNvPr id="2" name="Rectangle 1"/>
          <p:cNvSpPr/>
          <p:nvPr/>
        </p:nvSpPr>
        <p:spPr>
          <a:xfrm>
            <a:off x="2438399" y="1494749"/>
            <a:ext cx="8098971" cy="1323439"/>
          </a:xfrm>
          <a:prstGeom prst="rect">
            <a:avLst/>
          </a:prstGeom>
        </p:spPr>
        <p:txBody>
          <a:bodyPr wrap="square">
            <a:spAutoFit/>
          </a:bodyPr>
          <a:lstStyle/>
          <a:p>
            <a:pPr algn="ctr"/>
            <a:r>
              <a:rPr lang="en-GB" sz="2000" dirty="0">
                <a:solidFill>
                  <a:srgbClr val="000000"/>
                </a:solidFill>
                <a:latin typeface="Futura Medium" charset="0"/>
                <a:ea typeface="Futura Medium" charset="0"/>
                <a:cs typeface="Futura Medium" charset="0"/>
              </a:rPr>
              <a:t>PECS are an effective tool in helping children with additional needs use pictures to communicate.</a:t>
            </a:r>
            <a:r>
              <a:rPr lang="en-GB" sz="2000" dirty="0" smtClean="0">
                <a:effectLst/>
                <a:latin typeface="Futura Medium" charset="0"/>
                <a:ea typeface="Futura Medium" charset="0"/>
                <a:cs typeface="Futura Medium" charset="0"/>
              </a:rPr>
              <a:t> </a:t>
            </a:r>
          </a:p>
          <a:p>
            <a:endParaRPr lang="en-GB" sz="2000" dirty="0">
              <a:latin typeface="Futura Medium" charset="0"/>
              <a:ea typeface="Futura Medium" charset="0"/>
              <a:cs typeface="Futura Medium" charset="0"/>
            </a:endParaRPr>
          </a:p>
          <a:p>
            <a:pPr algn="r"/>
            <a:r>
              <a:rPr lang="en-GB" sz="2000" dirty="0" err="1">
                <a:latin typeface="Futura Medium" charset="0"/>
                <a:ea typeface="Futura Medium" charset="0"/>
                <a:cs typeface="Futura Medium" charset="0"/>
              </a:rPr>
              <a:t>Flippin</a:t>
            </a:r>
            <a:r>
              <a:rPr lang="en-GB" sz="2000" dirty="0">
                <a:latin typeface="Futura Medium" charset="0"/>
                <a:ea typeface="Futura Medium" charset="0"/>
                <a:cs typeface="Futura Medium" charset="0"/>
              </a:rPr>
              <a:t> et al (2010)</a:t>
            </a:r>
            <a:endParaRPr lang="en-US" sz="2000" dirty="0">
              <a:latin typeface="Futura Medium" charset="0"/>
              <a:ea typeface="Futura Medium" charset="0"/>
              <a:cs typeface="Futura Medium" charset="0"/>
            </a:endParaRPr>
          </a:p>
        </p:txBody>
      </p:sp>
      <p:grpSp>
        <p:nvGrpSpPr>
          <p:cNvPr id="7" name="Group 6"/>
          <p:cNvGrpSpPr/>
          <p:nvPr/>
        </p:nvGrpSpPr>
        <p:grpSpPr>
          <a:xfrm>
            <a:off x="3746500" y="3116944"/>
            <a:ext cx="5382986" cy="3289780"/>
            <a:chOff x="3746500" y="3116944"/>
            <a:chExt cx="5382986" cy="3289780"/>
          </a:xfrm>
        </p:grpSpPr>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t="37591"/>
            <a:stretch/>
          </p:blipFill>
          <p:spPr>
            <a:xfrm>
              <a:off x="3746500" y="3116944"/>
              <a:ext cx="5382986" cy="3289780"/>
            </a:xfrm>
            <a:prstGeom prst="rect">
              <a:avLst/>
            </a:prstGeom>
          </p:spPr>
        </p:pic>
        <p:sp>
          <p:nvSpPr>
            <p:cNvPr id="6" name="Oval 5"/>
            <p:cNvSpPr/>
            <p:nvPr/>
          </p:nvSpPr>
          <p:spPr>
            <a:xfrm>
              <a:off x="6979655" y="5192159"/>
              <a:ext cx="622024" cy="581008"/>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1106738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86742" y="993393"/>
            <a:ext cx="7620000" cy="1631216"/>
          </a:xfrm>
          <a:prstGeom prst="rect">
            <a:avLst/>
          </a:prstGeom>
        </p:spPr>
        <p:txBody>
          <a:bodyPr wrap="square">
            <a:spAutoFit/>
          </a:bodyPr>
          <a:lstStyle/>
          <a:p>
            <a:pPr algn="ctr"/>
            <a:r>
              <a:rPr lang="en-GB" sz="2000" dirty="0" smtClean="0">
                <a:solidFill>
                  <a:srgbClr val="000000"/>
                </a:solidFill>
                <a:latin typeface="Futura Medium" charset="0"/>
                <a:ea typeface="Futura Medium" charset="0"/>
                <a:cs typeface="Futura Medium" charset="0"/>
              </a:rPr>
              <a:t>Research has emphasised that </a:t>
            </a:r>
            <a:r>
              <a:rPr lang="en-GB" sz="2000" dirty="0">
                <a:solidFill>
                  <a:srgbClr val="000000"/>
                </a:solidFill>
                <a:latin typeface="Futura Medium" charset="0"/>
                <a:ea typeface="Futura Medium" charset="0"/>
                <a:cs typeface="Futura Medium" charset="0"/>
              </a:rPr>
              <a:t>a correlation exists between high levels of </a:t>
            </a:r>
            <a:r>
              <a:rPr lang="en-GB" sz="2000" dirty="0" smtClean="0">
                <a:solidFill>
                  <a:srgbClr val="000000"/>
                </a:solidFill>
                <a:latin typeface="Futura Medium" charset="0"/>
                <a:ea typeface="Futura Medium" charset="0"/>
                <a:cs typeface="Futura Medium" charset="0"/>
              </a:rPr>
              <a:t>childhood </a:t>
            </a:r>
            <a:r>
              <a:rPr lang="en-GB" sz="2000" dirty="0">
                <a:solidFill>
                  <a:srgbClr val="000000"/>
                </a:solidFill>
                <a:latin typeface="Futura Medium" charset="0"/>
                <a:ea typeface="Futura Medium" charset="0"/>
                <a:cs typeface="Futura Medium" charset="0"/>
              </a:rPr>
              <a:t>sign and increased vocabulary in later child </a:t>
            </a:r>
            <a:r>
              <a:rPr lang="en-GB" sz="2000" dirty="0" smtClean="0">
                <a:solidFill>
                  <a:srgbClr val="000000"/>
                </a:solidFill>
                <a:latin typeface="Futura Medium" charset="0"/>
                <a:ea typeface="Futura Medium" charset="0"/>
                <a:cs typeface="Futura Medium" charset="0"/>
              </a:rPr>
              <a:t>development.</a:t>
            </a:r>
          </a:p>
          <a:p>
            <a:endParaRPr lang="en-GB" sz="2000" dirty="0">
              <a:solidFill>
                <a:srgbClr val="000000"/>
              </a:solidFill>
              <a:latin typeface="Futura Medium" charset="0"/>
              <a:ea typeface="Futura Medium" charset="0"/>
              <a:cs typeface="Futura Medium" charset="0"/>
            </a:endParaRPr>
          </a:p>
          <a:p>
            <a:pPr algn="r"/>
            <a:r>
              <a:rPr lang="en-GB" sz="2000" dirty="0" smtClean="0">
                <a:solidFill>
                  <a:srgbClr val="000000"/>
                </a:solidFill>
                <a:latin typeface="Futura Medium" charset="0"/>
                <a:ea typeface="Futura Medium" charset="0"/>
                <a:cs typeface="Futura Medium" charset="0"/>
              </a:rPr>
              <a:t>(</a:t>
            </a:r>
            <a:r>
              <a:rPr lang="en-GB" sz="2000" dirty="0">
                <a:solidFill>
                  <a:srgbClr val="000000"/>
                </a:solidFill>
                <a:latin typeface="Futura Medium" charset="0"/>
                <a:ea typeface="Futura Medium" charset="0"/>
                <a:cs typeface="Futura Medium" charset="0"/>
              </a:rPr>
              <a:t>Rowe, 2006</a:t>
            </a:r>
            <a:r>
              <a:rPr lang="en-GB" sz="2000" dirty="0" smtClean="0">
                <a:solidFill>
                  <a:srgbClr val="000000"/>
                </a:solidFill>
                <a:latin typeface="Futura Medium" charset="0"/>
                <a:ea typeface="Futura Medium" charset="0"/>
                <a:cs typeface="Futura Medium" charset="0"/>
              </a:rPr>
              <a:t>)</a:t>
            </a:r>
            <a:r>
              <a:rPr lang="en-GB" sz="2000" dirty="0" smtClean="0">
                <a:effectLst/>
                <a:latin typeface="Futura Medium" charset="0"/>
                <a:ea typeface="Futura Medium" charset="0"/>
                <a:cs typeface="Futura Medium" charset="0"/>
              </a:rPr>
              <a:t> </a:t>
            </a:r>
            <a:endParaRPr lang="en-US" sz="2000" dirty="0">
              <a:latin typeface="Futura Medium" charset="0"/>
              <a:ea typeface="Futura Medium" charset="0"/>
              <a:cs typeface="Futura Medium" charset="0"/>
            </a:endParaRPr>
          </a:p>
        </p:txBody>
      </p:sp>
      <p:sp>
        <p:nvSpPr>
          <p:cNvPr id="5" name="Rectangle 4"/>
          <p:cNvSpPr/>
          <p:nvPr/>
        </p:nvSpPr>
        <p:spPr>
          <a:xfrm>
            <a:off x="2786742" y="3518878"/>
            <a:ext cx="7620000" cy="1631216"/>
          </a:xfrm>
          <a:prstGeom prst="rect">
            <a:avLst/>
          </a:prstGeom>
        </p:spPr>
        <p:txBody>
          <a:bodyPr wrap="square">
            <a:spAutoFit/>
          </a:bodyPr>
          <a:lstStyle/>
          <a:p>
            <a:pPr algn="ctr"/>
            <a:r>
              <a:rPr lang="en-GB" sz="2000" dirty="0" smtClean="0">
                <a:solidFill>
                  <a:srgbClr val="000000"/>
                </a:solidFill>
                <a:latin typeface="Futura Medium" charset="0"/>
                <a:ea typeface="Futura Medium" charset="0"/>
                <a:cs typeface="Futura Medium" charset="0"/>
              </a:rPr>
              <a:t>Signs language </a:t>
            </a:r>
            <a:r>
              <a:rPr lang="en-GB" sz="2000" dirty="0">
                <a:solidFill>
                  <a:srgbClr val="000000"/>
                </a:solidFill>
                <a:latin typeface="Futura Medium" charset="0"/>
                <a:ea typeface="Futura Medium" charset="0"/>
                <a:cs typeface="Futura Medium" charset="0"/>
              </a:rPr>
              <a:t>gives preverbal </a:t>
            </a:r>
            <a:r>
              <a:rPr lang="en-GB" sz="2000" dirty="0" smtClean="0">
                <a:solidFill>
                  <a:srgbClr val="000000"/>
                </a:solidFill>
                <a:latin typeface="Futura Medium" charset="0"/>
                <a:ea typeface="Futura Medium" charset="0"/>
                <a:cs typeface="Futura Medium" charset="0"/>
              </a:rPr>
              <a:t>learners opportunity </a:t>
            </a:r>
            <a:r>
              <a:rPr lang="en-GB" sz="2000" dirty="0">
                <a:solidFill>
                  <a:srgbClr val="000000"/>
                </a:solidFill>
                <a:latin typeface="Futura Medium" charset="0"/>
                <a:ea typeface="Futura Medium" charset="0"/>
                <a:cs typeface="Futura Medium" charset="0"/>
              </a:rPr>
              <a:t>to communicate </a:t>
            </a:r>
            <a:r>
              <a:rPr lang="en-GB" sz="2000" dirty="0" smtClean="0">
                <a:solidFill>
                  <a:srgbClr val="000000"/>
                </a:solidFill>
                <a:latin typeface="Futura Medium" charset="0"/>
                <a:ea typeface="Futura Medium" charset="0"/>
                <a:cs typeface="Futura Medium" charset="0"/>
              </a:rPr>
              <a:t>in a simple form and can decrease frustrations quickly.</a:t>
            </a:r>
          </a:p>
          <a:p>
            <a:pPr algn="ctr"/>
            <a:endParaRPr lang="en-GB" sz="2000" dirty="0">
              <a:solidFill>
                <a:srgbClr val="000000"/>
              </a:solidFill>
              <a:effectLst/>
              <a:latin typeface="Futura Medium" charset="0"/>
              <a:ea typeface="Futura Medium" charset="0"/>
              <a:cs typeface="Futura Medium" charset="0"/>
            </a:endParaRPr>
          </a:p>
          <a:p>
            <a:pPr algn="r"/>
            <a:r>
              <a:rPr lang="en-GB" sz="2000" dirty="0" smtClean="0">
                <a:effectLst/>
                <a:latin typeface="Futura Medium" charset="0"/>
                <a:ea typeface="Futura Medium" charset="0"/>
                <a:cs typeface="Futura Medium" charset="0"/>
              </a:rPr>
              <a:t> </a:t>
            </a:r>
            <a:r>
              <a:rPr lang="en-GB" sz="2000" dirty="0">
                <a:latin typeface="Futura Medium" charset="0"/>
                <a:ea typeface="Futura Medium" charset="0"/>
                <a:cs typeface="Futura Medium" charset="0"/>
              </a:rPr>
              <a:t>(</a:t>
            </a:r>
            <a:r>
              <a:rPr lang="en-GB" sz="2000" dirty="0" err="1">
                <a:latin typeface="Futura Medium" charset="0"/>
                <a:ea typeface="Futura Medium" charset="0"/>
                <a:cs typeface="Futura Medium" charset="0"/>
              </a:rPr>
              <a:t>Acredolo</a:t>
            </a:r>
            <a:r>
              <a:rPr lang="en-GB" sz="2000" dirty="0">
                <a:latin typeface="Futura Medium" charset="0"/>
                <a:ea typeface="Futura Medium" charset="0"/>
                <a:cs typeface="Futura Medium" charset="0"/>
              </a:rPr>
              <a:t> and </a:t>
            </a:r>
            <a:r>
              <a:rPr lang="en-GB" sz="2000" dirty="0" err="1">
                <a:latin typeface="Futura Medium" charset="0"/>
                <a:ea typeface="Futura Medium" charset="0"/>
                <a:cs typeface="Futura Medium" charset="0"/>
              </a:rPr>
              <a:t>Goodwyn</a:t>
            </a:r>
            <a:r>
              <a:rPr lang="en-GB" sz="2000" dirty="0">
                <a:latin typeface="Futura Medium" charset="0"/>
                <a:ea typeface="Futura Medium" charset="0"/>
                <a:cs typeface="Futura Medium" charset="0"/>
              </a:rPr>
              <a:t>, 2001).</a:t>
            </a:r>
            <a:endParaRPr lang="en-US" sz="2000" dirty="0">
              <a:latin typeface="Futura Medium" charset="0"/>
              <a:ea typeface="Futura Medium" charset="0"/>
              <a:cs typeface="Futura Medium" charset="0"/>
            </a:endParaRPr>
          </a:p>
        </p:txBody>
      </p:sp>
    </p:spTree>
    <p:extLst>
      <p:ext uri="{BB962C8B-B14F-4D97-AF65-F5344CB8AC3E}">
        <p14:creationId xmlns:p14="http://schemas.microsoft.com/office/powerpoint/2010/main" val="18775096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61388" y="138277"/>
            <a:ext cx="4954883" cy="646331"/>
          </a:xfrm>
          <a:prstGeom prst="rect">
            <a:avLst/>
          </a:prstGeom>
        </p:spPr>
        <p:txBody>
          <a:bodyPr wrap="none">
            <a:spAutoFit/>
          </a:bodyPr>
          <a:lstStyle/>
          <a:p>
            <a:r>
              <a:rPr lang="en-GB" sz="3600" b="1" smtClean="0">
                <a:solidFill>
                  <a:srgbClr val="4D45FF"/>
                </a:solidFill>
                <a:latin typeface="Futura Medium" charset="0"/>
                <a:ea typeface="Futura Medium" charset="0"/>
                <a:cs typeface="Futura Medium" charset="0"/>
              </a:rPr>
              <a:t>Supporting Parents</a:t>
            </a:r>
            <a:endParaRPr lang="en-US" sz="3600" b="1" dirty="0">
              <a:solidFill>
                <a:srgbClr val="4D45FF"/>
              </a:solidFill>
              <a:latin typeface="Futura Medium" charset="0"/>
              <a:ea typeface="Futura Medium" charset="0"/>
              <a:cs typeface="Futura Medium" charset="0"/>
            </a:endParaRPr>
          </a:p>
        </p:txBody>
      </p:sp>
      <p:sp>
        <p:nvSpPr>
          <p:cNvPr id="5" name="Rectangle 4"/>
          <p:cNvSpPr/>
          <p:nvPr/>
        </p:nvSpPr>
        <p:spPr>
          <a:xfrm>
            <a:off x="2526871" y="1480234"/>
            <a:ext cx="7623914" cy="1323439"/>
          </a:xfrm>
          <a:prstGeom prst="rect">
            <a:avLst/>
          </a:prstGeom>
        </p:spPr>
        <p:txBody>
          <a:bodyPr wrap="square">
            <a:spAutoFit/>
          </a:bodyPr>
          <a:lstStyle/>
          <a:p>
            <a:pPr algn="ctr"/>
            <a:r>
              <a:rPr lang="en-GB" sz="2000" dirty="0" smtClean="0">
                <a:solidFill>
                  <a:srgbClr val="000000"/>
                </a:solidFill>
                <a:latin typeface="Futura Medium" charset="0"/>
                <a:ea typeface="Futura Medium" charset="0"/>
                <a:cs typeface="Futura Medium" charset="0"/>
              </a:rPr>
              <a:t>Partnerships between parents and schools can </a:t>
            </a:r>
            <a:r>
              <a:rPr lang="en-GB" sz="2000" dirty="0">
                <a:solidFill>
                  <a:srgbClr val="000000"/>
                </a:solidFill>
                <a:latin typeface="Futura Medium" charset="0"/>
                <a:ea typeface="Futura Medium" charset="0"/>
                <a:cs typeface="Futura Medium" charset="0"/>
              </a:rPr>
              <a:t>have a </a:t>
            </a:r>
            <a:r>
              <a:rPr lang="en-GB" sz="2000" dirty="0" smtClean="0">
                <a:solidFill>
                  <a:srgbClr val="000000"/>
                </a:solidFill>
                <a:latin typeface="Futura Medium" charset="0"/>
                <a:ea typeface="Futura Medium" charset="0"/>
                <a:cs typeface="Futura Medium" charset="0"/>
              </a:rPr>
              <a:t>substantial positive affect on </a:t>
            </a:r>
            <a:r>
              <a:rPr lang="en-GB" sz="2000" dirty="0">
                <a:solidFill>
                  <a:srgbClr val="000000"/>
                </a:solidFill>
                <a:latin typeface="Futura Medium" charset="0"/>
                <a:ea typeface="Futura Medium" charset="0"/>
                <a:cs typeface="Futura Medium" charset="0"/>
              </a:rPr>
              <a:t>pupils </a:t>
            </a:r>
            <a:r>
              <a:rPr lang="en-GB" sz="2000" dirty="0" smtClean="0">
                <a:solidFill>
                  <a:srgbClr val="000000"/>
                </a:solidFill>
                <a:latin typeface="Futura Medium" charset="0"/>
                <a:ea typeface="Futura Medium" charset="0"/>
                <a:cs typeface="Futura Medium" charset="0"/>
              </a:rPr>
              <a:t>attainment. </a:t>
            </a:r>
          </a:p>
          <a:p>
            <a:pPr algn="ctr"/>
            <a:endParaRPr lang="en-GB" sz="2000" dirty="0">
              <a:solidFill>
                <a:srgbClr val="000000"/>
              </a:solidFill>
              <a:effectLst/>
              <a:latin typeface="Futura Medium" charset="0"/>
              <a:ea typeface="Futura Medium" charset="0"/>
              <a:cs typeface="Futura Medium" charset="0"/>
            </a:endParaRPr>
          </a:p>
          <a:p>
            <a:pPr algn="r"/>
            <a:r>
              <a:rPr lang="en-GB" sz="2000" dirty="0" smtClean="0">
                <a:effectLst/>
                <a:latin typeface="Futura Medium" charset="0"/>
                <a:ea typeface="Futura Medium" charset="0"/>
                <a:cs typeface="Futura Medium" charset="0"/>
              </a:rPr>
              <a:t> </a:t>
            </a:r>
            <a:r>
              <a:rPr lang="en-GB" sz="2000" dirty="0" err="1">
                <a:latin typeface="Futura Medium" charset="0"/>
                <a:ea typeface="Futura Medium" charset="0"/>
                <a:cs typeface="Futura Medium" charset="0"/>
              </a:rPr>
              <a:t>Desforges</a:t>
            </a:r>
            <a:r>
              <a:rPr lang="en-GB" sz="2000" dirty="0">
                <a:latin typeface="Futura Medium" charset="0"/>
                <a:ea typeface="Futura Medium" charset="0"/>
                <a:cs typeface="Futura Medium" charset="0"/>
              </a:rPr>
              <a:t> and </a:t>
            </a:r>
            <a:r>
              <a:rPr lang="en-GB" sz="2000" dirty="0" err="1">
                <a:latin typeface="Futura Medium" charset="0"/>
                <a:ea typeface="Futura Medium" charset="0"/>
                <a:cs typeface="Futura Medium" charset="0"/>
              </a:rPr>
              <a:t>Abouchaar</a:t>
            </a:r>
            <a:r>
              <a:rPr lang="en-GB" sz="2000" dirty="0">
                <a:latin typeface="Futura Medium" charset="0"/>
                <a:ea typeface="Futura Medium" charset="0"/>
                <a:cs typeface="Futura Medium" charset="0"/>
              </a:rPr>
              <a:t> (2003) </a:t>
            </a:r>
            <a:endParaRPr lang="en-US" sz="2000" dirty="0">
              <a:latin typeface="Futura Medium" charset="0"/>
              <a:ea typeface="Futura Medium" charset="0"/>
              <a:cs typeface="Futura Medium" charset="0"/>
            </a:endParaRPr>
          </a:p>
        </p:txBody>
      </p:sp>
      <p:sp>
        <p:nvSpPr>
          <p:cNvPr id="6" name="Rectangle 5"/>
          <p:cNvSpPr/>
          <p:nvPr/>
        </p:nvSpPr>
        <p:spPr>
          <a:xfrm>
            <a:off x="2526872" y="4007300"/>
            <a:ext cx="7623913" cy="1292662"/>
          </a:xfrm>
          <a:prstGeom prst="rect">
            <a:avLst/>
          </a:prstGeom>
        </p:spPr>
        <p:txBody>
          <a:bodyPr wrap="square">
            <a:spAutoFit/>
          </a:bodyPr>
          <a:lstStyle/>
          <a:p>
            <a:pPr algn="ctr"/>
            <a:r>
              <a:rPr lang="en-GB" sz="2000" dirty="0" smtClean="0">
                <a:effectLst/>
                <a:latin typeface="Futura Medium" charset="0"/>
                <a:ea typeface="Futura Medium" charset="0"/>
                <a:cs typeface="Futura Medium" charset="0"/>
              </a:rPr>
              <a:t>“Parents </a:t>
            </a:r>
            <a:r>
              <a:rPr lang="en-GB" sz="2000" dirty="0" smtClean="0">
                <a:effectLst/>
                <a:latin typeface="Futura Medium" charset="0"/>
                <a:ea typeface="Futura Medium" charset="0"/>
                <a:cs typeface="Futura Medium" charset="0"/>
              </a:rPr>
              <a:t>need to be provided with support and guidance on how they can help their child to reach their full potential</a:t>
            </a:r>
            <a:r>
              <a:rPr lang="en-GB" sz="2000" dirty="0" smtClean="0">
                <a:effectLst/>
                <a:latin typeface="Futura Medium" charset="0"/>
                <a:ea typeface="Futura Medium" charset="0"/>
                <a:cs typeface="Futura Medium" charset="0"/>
              </a:rPr>
              <a:t>.”</a:t>
            </a:r>
            <a:endParaRPr lang="en-GB" sz="2000" dirty="0" smtClean="0">
              <a:effectLst/>
              <a:latin typeface="Futura Medium" charset="0"/>
              <a:ea typeface="Futura Medium" charset="0"/>
              <a:cs typeface="Futura Medium" charset="0"/>
            </a:endParaRPr>
          </a:p>
          <a:p>
            <a:pPr algn="ctr"/>
            <a:endParaRPr lang="en-GB" dirty="0">
              <a:latin typeface="Futura Medium" charset="0"/>
              <a:ea typeface="Futura Medium" charset="0"/>
              <a:cs typeface="Futura Medium" charset="0"/>
            </a:endParaRPr>
          </a:p>
          <a:p>
            <a:pPr algn="r"/>
            <a:r>
              <a:rPr lang="en-GB" sz="2000" dirty="0">
                <a:latin typeface="Futura Medium" charset="0"/>
                <a:ea typeface="Futura Medium" charset="0"/>
                <a:cs typeface="Futura Medium" charset="0"/>
              </a:rPr>
              <a:t>(Welsh Government, </a:t>
            </a:r>
            <a:r>
              <a:rPr lang="en-GB" sz="2000" dirty="0" smtClean="0">
                <a:latin typeface="Futura Medium" charset="0"/>
                <a:ea typeface="Futura Medium" charset="0"/>
                <a:cs typeface="Futura Medium" charset="0"/>
              </a:rPr>
              <a:t>2018, page 35)</a:t>
            </a:r>
            <a:r>
              <a:rPr lang="en-GB" sz="2000" dirty="0" smtClean="0">
                <a:effectLst/>
                <a:latin typeface="Futura Medium" charset="0"/>
                <a:ea typeface="Futura Medium" charset="0"/>
                <a:cs typeface="Futura Medium" charset="0"/>
              </a:rPr>
              <a:t> </a:t>
            </a:r>
            <a:endParaRPr lang="en-US" sz="2000" dirty="0">
              <a:latin typeface="Futura Medium" charset="0"/>
              <a:ea typeface="Futura Medium" charset="0"/>
              <a:cs typeface="Futura Medium" charset="0"/>
            </a:endParaRPr>
          </a:p>
        </p:txBody>
      </p:sp>
    </p:spTree>
    <p:extLst>
      <p:ext uri="{BB962C8B-B14F-4D97-AF65-F5344CB8AC3E}">
        <p14:creationId xmlns:p14="http://schemas.microsoft.com/office/powerpoint/2010/main" val="5652684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58073" y="152791"/>
            <a:ext cx="2871299" cy="646331"/>
          </a:xfrm>
          <a:prstGeom prst="rect">
            <a:avLst/>
          </a:prstGeom>
        </p:spPr>
        <p:txBody>
          <a:bodyPr wrap="none">
            <a:spAutoFit/>
          </a:bodyPr>
          <a:lstStyle/>
          <a:p>
            <a:r>
              <a:rPr lang="en-GB" sz="3600" b="1" smtClean="0">
                <a:solidFill>
                  <a:srgbClr val="4D45FF"/>
                </a:solidFill>
                <a:latin typeface="Futura Medium" charset="0"/>
                <a:ea typeface="Futura Medium" charset="0"/>
                <a:cs typeface="Futura Medium" charset="0"/>
              </a:rPr>
              <a:t>References</a:t>
            </a:r>
            <a:endParaRPr lang="en-US" sz="3600" b="1" dirty="0">
              <a:solidFill>
                <a:srgbClr val="4D45FF"/>
              </a:solidFill>
              <a:latin typeface="Futura Medium" charset="0"/>
              <a:ea typeface="Futura Medium" charset="0"/>
              <a:cs typeface="Futura Medium" charset="0"/>
            </a:endParaRPr>
          </a:p>
        </p:txBody>
      </p:sp>
      <p:sp>
        <p:nvSpPr>
          <p:cNvPr id="5" name="Rectangle 4"/>
          <p:cNvSpPr/>
          <p:nvPr/>
        </p:nvSpPr>
        <p:spPr>
          <a:xfrm>
            <a:off x="870180" y="799122"/>
            <a:ext cx="10552564" cy="6031266"/>
          </a:xfrm>
          <a:prstGeom prst="rect">
            <a:avLst/>
          </a:prstGeom>
        </p:spPr>
        <p:txBody>
          <a:bodyPr wrap="square">
            <a:spAutoFit/>
          </a:bodyPr>
          <a:lstStyle/>
          <a:p>
            <a:pPr marL="171450" indent="-171450">
              <a:lnSpc>
                <a:spcPct val="150000"/>
              </a:lnSpc>
              <a:buFont typeface="Arial" charset="0"/>
              <a:buChar char="•"/>
            </a:pPr>
            <a:r>
              <a:rPr lang="en-GB" sz="1200" dirty="0" err="1">
                <a:solidFill>
                  <a:srgbClr val="000000"/>
                </a:solidFill>
                <a:latin typeface="Futura Medium" charset="0"/>
                <a:ea typeface="Futura Medium" charset="0"/>
                <a:cs typeface="Futura Medium" charset="0"/>
              </a:rPr>
              <a:t>Acredolo</a:t>
            </a:r>
            <a:r>
              <a:rPr lang="en-GB" sz="1200" dirty="0">
                <a:solidFill>
                  <a:srgbClr val="000000"/>
                </a:solidFill>
                <a:latin typeface="Futura Medium" charset="0"/>
                <a:ea typeface="Futura Medium" charset="0"/>
                <a:cs typeface="Futura Medium" charset="0"/>
              </a:rPr>
              <a:t>, L., and </a:t>
            </a:r>
            <a:r>
              <a:rPr lang="en-GB" sz="1200" dirty="0" err="1">
                <a:solidFill>
                  <a:srgbClr val="000000"/>
                </a:solidFill>
                <a:latin typeface="Futura Medium" charset="0"/>
                <a:ea typeface="Futura Medium" charset="0"/>
                <a:cs typeface="Futura Medium" charset="0"/>
              </a:rPr>
              <a:t>Goodwyn</a:t>
            </a:r>
            <a:r>
              <a:rPr lang="en-GB" sz="1200" dirty="0">
                <a:solidFill>
                  <a:srgbClr val="000000"/>
                </a:solidFill>
                <a:latin typeface="Futura Medium" charset="0"/>
                <a:ea typeface="Futura Medium" charset="0"/>
                <a:cs typeface="Futura Medium" charset="0"/>
              </a:rPr>
              <a:t>, S. (1985). ‘Symbolic gesturing in language development’ Human Development, 28, pp. 40-45. </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i="1" dirty="0">
                <a:solidFill>
                  <a:srgbClr val="000000"/>
                </a:solidFill>
                <a:latin typeface="Futura Medium" charset="0"/>
                <a:ea typeface="Futura Medium" charset="0"/>
                <a:cs typeface="Futura Medium" charset="0"/>
              </a:rPr>
              <a:t>Clegg, J., Hollis, C. and Rutter, M. (1999) Life Sentence: What Happens to Children with Developmental Language Disorders in Later Life? Royal College of Speech and Language Therapists November Bulletin </a:t>
            </a:r>
            <a:endParaRPr lang="en-GB" sz="1200" dirty="0" smtClean="0">
              <a:effectLst/>
              <a:latin typeface="Futura Medium" charset="0"/>
              <a:ea typeface="Futura Medium" charset="0"/>
              <a:cs typeface="Futura Medium" charset="0"/>
            </a:endParaRPr>
          </a:p>
          <a:p>
            <a:pPr marL="171450" indent="-171450" algn="just">
              <a:lnSpc>
                <a:spcPct val="150000"/>
              </a:lnSpc>
              <a:buFont typeface="Arial" charset="0"/>
              <a:buChar char="•"/>
            </a:pPr>
            <a:r>
              <a:rPr lang="en-GB" sz="1200" dirty="0" err="1">
                <a:solidFill>
                  <a:srgbClr val="000000"/>
                </a:solidFill>
                <a:latin typeface="Futura Medium" charset="0"/>
                <a:ea typeface="Futura Medium" charset="0"/>
                <a:cs typeface="Futura Medium" charset="0"/>
              </a:rPr>
              <a:t>Desforges</a:t>
            </a:r>
            <a:r>
              <a:rPr lang="en-GB" sz="1200" dirty="0">
                <a:solidFill>
                  <a:srgbClr val="000000"/>
                </a:solidFill>
                <a:latin typeface="Futura Medium" charset="0"/>
                <a:ea typeface="Futura Medium" charset="0"/>
                <a:cs typeface="Futura Medium" charset="0"/>
              </a:rPr>
              <a:t>, C. and A. </a:t>
            </a:r>
            <a:r>
              <a:rPr lang="en-GB" sz="1200" dirty="0" err="1">
                <a:solidFill>
                  <a:srgbClr val="000000"/>
                </a:solidFill>
                <a:latin typeface="Futura Medium" charset="0"/>
                <a:ea typeface="Futura Medium" charset="0"/>
                <a:cs typeface="Futura Medium" charset="0"/>
              </a:rPr>
              <a:t>Abouchaar</a:t>
            </a:r>
            <a:r>
              <a:rPr lang="en-GB" sz="1200" dirty="0">
                <a:solidFill>
                  <a:srgbClr val="000000"/>
                </a:solidFill>
                <a:latin typeface="Futura Medium" charset="0"/>
                <a:ea typeface="Futura Medium" charset="0"/>
                <a:cs typeface="Futura Medium" charset="0"/>
              </a:rPr>
              <a:t>. (2003) </a:t>
            </a:r>
            <a:r>
              <a:rPr lang="en-GB" sz="1200" i="1" dirty="0">
                <a:solidFill>
                  <a:srgbClr val="000000"/>
                </a:solidFill>
                <a:latin typeface="Futura Medium" charset="0"/>
                <a:ea typeface="Futura Medium" charset="0"/>
                <a:cs typeface="Futura Medium" charset="0"/>
              </a:rPr>
              <a:t>The Impact of Parental Involvement, Parental Support and Family Education on Pupil Achievement and Adjustment: A Literature Review</a:t>
            </a:r>
            <a:r>
              <a:rPr lang="en-GB" sz="1200" dirty="0">
                <a:solidFill>
                  <a:srgbClr val="000000"/>
                </a:solidFill>
                <a:latin typeface="Futura Medium" charset="0"/>
                <a:ea typeface="Futura Medium" charset="0"/>
                <a:cs typeface="Futura Medium" charset="0"/>
              </a:rPr>
              <a:t>. Department of Education and Skills. </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dirty="0" err="1">
                <a:solidFill>
                  <a:srgbClr val="000000"/>
                </a:solidFill>
                <a:latin typeface="Futura Medium" charset="0"/>
                <a:ea typeface="Futura Medium" charset="0"/>
                <a:cs typeface="Futura Medium" charset="0"/>
              </a:rPr>
              <a:t>Flippin</a:t>
            </a:r>
            <a:r>
              <a:rPr lang="en-GB" sz="1200" dirty="0">
                <a:solidFill>
                  <a:srgbClr val="000000"/>
                </a:solidFill>
                <a:latin typeface="Futura Medium" charset="0"/>
                <a:ea typeface="Futura Medium" charset="0"/>
                <a:cs typeface="Futura Medium" charset="0"/>
              </a:rPr>
              <a:t>, M., </a:t>
            </a:r>
            <a:r>
              <a:rPr lang="en-GB" sz="1200" dirty="0" err="1">
                <a:solidFill>
                  <a:srgbClr val="000000"/>
                </a:solidFill>
                <a:latin typeface="Futura Medium" charset="0"/>
                <a:ea typeface="Futura Medium" charset="0"/>
                <a:cs typeface="Futura Medium" charset="0"/>
              </a:rPr>
              <a:t>Reszka</a:t>
            </a:r>
            <a:r>
              <a:rPr lang="en-GB" sz="1200" dirty="0">
                <a:solidFill>
                  <a:srgbClr val="000000"/>
                </a:solidFill>
                <a:latin typeface="Futura Medium" charset="0"/>
                <a:ea typeface="Futura Medium" charset="0"/>
                <a:cs typeface="Futura Medium" charset="0"/>
              </a:rPr>
              <a:t>, S., &amp; Watson, L. R. (2010). Effectiveness of the picture exchange communication system (PECS) on communication and speech for children with autism spectrum disorders: A meta-analysis. </a:t>
            </a:r>
            <a:r>
              <a:rPr lang="en-GB" sz="1200" i="1" dirty="0">
                <a:solidFill>
                  <a:srgbClr val="000000"/>
                </a:solidFill>
                <a:latin typeface="Futura Medium" charset="0"/>
                <a:ea typeface="Futura Medium" charset="0"/>
                <a:cs typeface="Futura Medium" charset="0"/>
              </a:rPr>
              <a:t>American Journal of Speech-Language Pathology, 19</a:t>
            </a:r>
            <a:r>
              <a:rPr lang="en-GB" sz="1200" dirty="0">
                <a:solidFill>
                  <a:srgbClr val="000000"/>
                </a:solidFill>
                <a:latin typeface="Futura Medium" charset="0"/>
                <a:ea typeface="Futura Medium" charset="0"/>
                <a:cs typeface="Futura Medium" charset="0"/>
              </a:rPr>
              <a:t>, 178-195.</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dirty="0">
                <a:solidFill>
                  <a:srgbClr val="000000"/>
                </a:solidFill>
                <a:latin typeface="Futura Medium" charset="0"/>
                <a:ea typeface="Futura Medium" charset="0"/>
                <a:cs typeface="Futura Medium" charset="0"/>
              </a:rPr>
              <a:t>Florian, L, Linklater, H (2010) Preparing teachers for inclusive education: Using inclusive pedagogy to enhance teaching and learning for all. </a:t>
            </a:r>
            <a:r>
              <a:rPr lang="en-GB" sz="1200" i="1" dirty="0">
                <a:solidFill>
                  <a:srgbClr val="000000"/>
                </a:solidFill>
                <a:latin typeface="Futura Medium" charset="0"/>
                <a:ea typeface="Futura Medium" charset="0"/>
                <a:cs typeface="Futura Medium" charset="0"/>
              </a:rPr>
              <a:t>Cambridge Journal of Education</a:t>
            </a:r>
            <a:r>
              <a:rPr lang="en-GB" sz="1200" dirty="0">
                <a:solidFill>
                  <a:srgbClr val="000000"/>
                </a:solidFill>
                <a:latin typeface="Futura Medium" charset="0"/>
                <a:ea typeface="Futura Medium" charset="0"/>
                <a:cs typeface="Futura Medium" charset="0"/>
              </a:rPr>
              <a:t> 40: 369–86. </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dirty="0">
                <a:solidFill>
                  <a:srgbClr val="000000"/>
                </a:solidFill>
                <a:latin typeface="Futura Medium" charset="0"/>
                <a:ea typeface="Futura Medium" charset="0"/>
                <a:cs typeface="Futura Medium" charset="0"/>
              </a:rPr>
              <a:t>Gascoigne, M.T. (2012) </a:t>
            </a:r>
            <a:r>
              <a:rPr lang="en-GB" sz="1200" i="1" dirty="0">
                <a:solidFill>
                  <a:srgbClr val="000000"/>
                </a:solidFill>
                <a:latin typeface="Futura Medium" charset="0"/>
                <a:ea typeface="Futura Medium" charset="0"/>
                <a:cs typeface="Futura Medium" charset="0"/>
              </a:rPr>
              <a:t>Better communication – shaping speech, language and communication services for children and young people. </a:t>
            </a:r>
            <a:r>
              <a:rPr lang="en-GB" sz="1200" dirty="0">
                <a:solidFill>
                  <a:srgbClr val="000000"/>
                </a:solidFill>
                <a:latin typeface="Futura Medium" charset="0"/>
                <a:ea typeface="Futura Medium" charset="0"/>
                <a:cs typeface="Futura Medium" charset="0"/>
              </a:rPr>
              <a:t>London: RCSLT. </a:t>
            </a:r>
            <a:endParaRPr lang="en-GB" sz="1200" dirty="0" smtClean="0">
              <a:effectLst/>
              <a:latin typeface="Futura Medium" charset="0"/>
              <a:ea typeface="Futura Medium" charset="0"/>
              <a:cs typeface="Futura Medium" charset="0"/>
            </a:endParaRPr>
          </a:p>
          <a:p>
            <a:pPr marL="171450" indent="-171450" algn="just">
              <a:lnSpc>
                <a:spcPct val="150000"/>
              </a:lnSpc>
              <a:buFont typeface="Arial" charset="0"/>
              <a:buChar char="•"/>
            </a:pPr>
            <a:r>
              <a:rPr lang="en-GB" sz="1200" dirty="0">
                <a:solidFill>
                  <a:srgbClr val="000000"/>
                </a:solidFill>
                <a:latin typeface="Futura Medium" charset="0"/>
                <a:ea typeface="Futura Medium" charset="0"/>
                <a:cs typeface="Futura Medium" charset="0"/>
              </a:rPr>
              <a:t>Gibbs, G. (1988) </a:t>
            </a:r>
            <a:r>
              <a:rPr lang="en-GB" sz="1200" i="1" dirty="0">
                <a:solidFill>
                  <a:srgbClr val="000000"/>
                </a:solidFill>
                <a:latin typeface="Futura Medium" charset="0"/>
                <a:ea typeface="Futura Medium" charset="0"/>
                <a:cs typeface="Futura Medium" charset="0"/>
              </a:rPr>
              <a:t>Learning by Doing: A guide to teaching and learning methods. Further Education Unit.</a:t>
            </a:r>
            <a:r>
              <a:rPr lang="en-GB" sz="1200" dirty="0">
                <a:solidFill>
                  <a:srgbClr val="000000"/>
                </a:solidFill>
                <a:latin typeface="Futura Medium" charset="0"/>
                <a:ea typeface="Futura Medium" charset="0"/>
                <a:cs typeface="Futura Medium" charset="0"/>
              </a:rPr>
              <a:t> Oxford Polytechnic: Oxford.</a:t>
            </a:r>
            <a:endParaRPr lang="en-GB" sz="1200" dirty="0" smtClean="0">
              <a:effectLst/>
              <a:latin typeface="Futura Medium" charset="0"/>
              <a:ea typeface="Futura Medium" charset="0"/>
              <a:cs typeface="Futura Medium" charset="0"/>
            </a:endParaRPr>
          </a:p>
          <a:p>
            <a:pPr marL="171450" indent="-171450">
              <a:lnSpc>
                <a:spcPct val="150000"/>
              </a:lnSpc>
              <a:spcAft>
                <a:spcPts val="1200"/>
              </a:spcAft>
              <a:buFont typeface="Arial" charset="0"/>
              <a:buChar char="•"/>
            </a:pPr>
            <a:r>
              <a:rPr lang="en-GB" sz="1200" dirty="0">
                <a:solidFill>
                  <a:srgbClr val="000000"/>
                </a:solidFill>
                <a:latin typeface="Futura Medium" charset="0"/>
                <a:ea typeface="Futura Medium" charset="0"/>
                <a:cs typeface="Futura Medium" charset="0"/>
              </a:rPr>
              <a:t>McLachlan, H, and Elks, L. (2012) </a:t>
            </a:r>
            <a:r>
              <a:rPr lang="en-GB" sz="1200" i="1" dirty="0">
                <a:solidFill>
                  <a:srgbClr val="000000"/>
                </a:solidFill>
                <a:latin typeface="Futura Medium" charset="0"/>
                <a:ea typeface="Futura Medium" charset="0"/>
                <a:cs typeface="Futura Medium" charset="0"/>
              </a:rPr>
              <a:t>Language Builders</a:t>
            </a:r>
            <a:r>
              <a:rPr lang="en-GB" sz="1200" dirty="0">
                <a:solidFill>
                  <a:srgbClr val="000000"/>
                </a:solidFill>
                <a:latin typeface="Futura Medium" charset="0"/>
                <a:ea typeface="Futura Medium" charset="0"/>
                <a:cs typeface="Futura Medium" charset="0"/>
              </a:rPr>
              <a:t>. ELKLAN</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dirty="0">
                <a:solidFill>
                  <a:srgbClr val="000000"/>
                </a:solidFill>
                <a:latin typeface="Futura Medium" charset="0"/>
                <a:ea typeface="Futura Medium" charset="0"/>
                <a:cs typeface="Futura Medium" charset="0"/>
              </a:rPr>
              <a:t>Moran, K. (2012). Research review: The effectiveness of the picture exchange communication system (PECS) on communication and speech for children with autism spectrum disorders: A meta-analysis. </a:t>
            </a:r>
            <a:r>
              <a:rPr lang="en-GB" sz="1200" i="1" dirty="0">
                <a:solidFill>
                  <a:srgbClr val="000000"/>
                </a:solidFill>
                <a:latin typeface="Futura Medium" charset="0"/>
                <a:ea typeface="Futura Medium" charset="0"/>
                <a:cs typeface="Futura Medium" charset="0"/>
              </a:rPr>
              <a:t>Science in Autism Treatment, 9</a:t>
            </a:r>
            <a:r>
              <a:rPr lang="en-GB" sz="1200" dirty="0">
                <a:solidFill>
                  <a:srgbClr val="000000"/>
                </a:solidFill>
                <a:latin typeface="Futura Medium" charset="0"/>
                <a:ea typeface="Futura Medium" charset="0"/>
                <a:cs typeface="Futura Medium" charset="0"/>
              </a:rPr>
              <a:t>(2), 23.</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dirty="0">
                <a:solidFill>
                  <a:srgbClr val="000000"/>
                </a:solidFill>
                <a:latin typeface="Futura Medium" charset="0"/>
                <a:ea typeface="Futura Medium" charset="0"/>
                <a:cs typeface="Futura Medium" charset="0"/>
              </a:rPr>
              <a:t>NHS Wales (2015) </a:t>
            </a:r>
            <a:r>
              <a:rPr lang="en-GB" sz="1200" i="1" dirty="0">
                <a:solidFill>
                  <a:srgbClr val="000000"/>
                </a:solidFill>
                <a:latin typeface="Futura Medium" charset="0"/>
                <a:ea typeface="Futura Medium" charset="0"/>
                <a:cs typeface="Futura Medium" charset="0"/>
              </a:rPr>
              <a:t>Story Board Entry Form 2015. </a:t>
            </a:r>
            <a:r>
              <a:rPr lang="en-GB" sz="1200" dirty="0">
                <a:solidFill>
                  <a:srgbClr val="000000"/>
                </a:solidFill>
                <a:latin typeface="Futura Medium" charset="0"/>
                <a:ea typeface="Futura Medium" charset="0"/>
                <a:cs typeface="Futura Medium" charset="0"/>
              </a:rPr>
              <a:t>Available from: </a:t>
            </a:r>
            <a:r>
              <a:rPr lang="en-GB" sz="1200" u="sng" dirty="0">
                <a:solidFill>
                  <a:srgbClr val="000000"/>
                </a:solidFill>
                <a:latin typeface="Futura Medium" charset="0"/>
                <a:ea typeface="Futura Medium" charset="0"/>
                <a:cs typeface="Futura Medium" charset="0"/>
                <a:hlinkClick r:id="rId3"/>
              </a:rPr>
              <a:t>http://www.nhswalesawards.wales.nhs.uk/opendoc/275784</a:t>
            </a:r>
            <a:r>
              <a:rPr lang="en-GB" sz="1200" dirty="0">
                <a:solidFill>
                  <a:srgbClr val="000000"/>
                </a:solidFill>
                <a:latin typeface="Futura Medium" charset="0"/>
                <a:ea typeface="Futura Medium" charset="0"/>
                <a:cs typeface="Futura Medium" charset="0"/>
              </a:rPr>
              <a:t> (Accessed 19 January 2020) </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dirty="0" err="1">
                <a:solidFill>
                  <a:srgbClr val="000000"/>
                </a:solidFill>
                <a:latin typeface="Futura Medium" charset="0"/>
                <a:ea typeface="Futura Medium" charset="0"/>
                <a:cs typeface="Futura Medium" charset="0"/>
              </a:rPr>
              <a:t>Pring</a:t>
            </a:r>
            <a:r>
              <a:rPr lang="en-GB" sz="1200" dirty="0">
                <a:solidFill>
                  <a:srgbClr val="000000"/>
                </a:solidFill>
                <a:latin typeface="Futura Medium" charset="0"/>
                <a:ea typeface="Futura Medium" charset="0"/>
                <a:cs typeface="Futura Medium" charset="0"/>
              </a:rPr>
              <a:t>, T., Flood, E., Dodd, B., and </a:t>
            </a:r>
            <a:r>
              <a:rPr lang="en-GB" sz="1200" dirty="0" err="1">
                <a:solidFill>
                  <a:srgbClr val="000000"/>
                </a:solidFill>
                <a:latin typeface="Futura Medium" charset="0"/>
                <a:ea typeface="Futura Medium" charset="0"/>
                <a:cs typeface="Futura Medium" charset="0"/>
              </a:rPr>
              <a:t>Joffe</a:t>
            </a:r>
            <a:r>
              <a:rPr lang="en-GB" sz="1200" dirty="0">
                <a:solidFill>
                  <a:srgbClr val="000000"/>
                </a:solidFill>
                <a:latin typeface="Futura Medium" charset="0"/>
                <a:ea typeface="Futura Medium" charset="0"/>
                <a:cs typeface="Futura Medium" charset="0"/>
              </a:rPr>
              <a:t>, V. (2012). The working practices and clinical experiences of paediatric speech and language therapists: a national UK survey. </a:t>
            </a:r>
            <a:r>
              <a:rPr lang="en-GB" sz="1200" i="1" dirty="0">
                <a:solidFill>
                  <a:srgbClr val="000000"/>
                </a:solidFill>
                <a:latin typeface="Futura Medium" charset="0"/>
                <a:ea typeface="Futura Medium" charset="0"/>
                <a:cs typeface="Futura Medium" charset="0"/>
              </a:rPr>
              <a:t>International Journal of. Language Communication. Disorders.</a:t>
            </a:r>
            <a:r>
              <a:rPr lang="en-GB" sz="1200" dirty="0">
                <a:solidFill>
                  <a:srgbClr val="000000"/>
                </a:solidFill>
                <a:latin typeface="Futura Medium" charset="0"/>
                <a:ea typeface="Futura Medium" charset="0"/>
                <a:cs typeface="Futura Medium" charset="0"/>
              </a:rPr>
              <a:t> 47, 696–708.</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i="1" dirty="0">
                <a:solidFill>
                  <a:srgbClr val="000000"/>
                </a:solidFill>
                <a:latin typeface="Futura Medium" charset="0"/>
                <a:ea typeface="Futura Medium" charset="0"/>
                <a:cs typeface="Futura Medium" charset="0"/>
              </a:rPr>
              <a:t>Ripley, K. (2008) Outcomes of early intervention for pre-school children with behaviour problems and SLI: Can we really make a difference? </a:t>
            </a:r>
            <a:r>
              <a:rPr lang="en-GB" sz="1200" dirty="0">
                <a:solidFill>
                  <a:srgbClr val="000000"/>
                </a:solidFill>
                <a:latin typeface="Futura Medium" charset="0"/>
                <a:ea typeface="Futura Medium" charset="0"/>
                <a:cs typeface="Futura Medium" charset="0"/>
              </a:rPr>
              <a:t>Presentation to NAPLIC conference.</a:t>
            </a:r>
            <a:r>
              <a:rPr lang="en-GB" sz="1200" i="1" dirty="0">
                <a:solidFill>
                  <a:srgbClr val="000000"/>
                </a:solidFill>
                <a:latin typeface="Futura Medium" charset="0"/>
                <a:ea typeface="Futura Medium" charset="0"/>
                <a:cs typeface="Futura Medium" charset="0"/>
              </a:rPr>
              <a:t> </a:t>
            </a:r>
            <a:endParaRPr lang="en-GB" sz="1200" dirty="0" smtClean="0">
              <a:effectLst/>
              <a:latin typeface="Futura Medium" charset="0"/>
              <a:ea typeface="Futura Medium" charset="0"/>
              <a:cs typeface="Futura Medium" charset="0"/>
            </a:endParaRPr>
          </a:p>
        </p:txBody>
      </p:sp>
    </p:spTree>
    <p:extLst>
      <p:ext uri="{BB962C8B-B14F-4D97-AF65-F5344CB8AC3E}">
        <p14:creationId xmlns:p14="http://schemas.microsoft.com/office/powerpoint/2010/main" val="9132181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01616" y="26196"/>
            <a:ext cx="2871299" cy="646331"/>
          </a:xfrm>
          <a:prstGeom prst="rect">
            <a:avLst/>
          </a:prstGeom>
        </p:spPr>
        <p:txBody>
          <a:bodyPr wrap="none">
            <a:spAutoFit/>
          </a:bodyPr>
          <a:lstStyle/>
          <a:p>
            <a:r>
              <a:rPr lang="en-GB" sz="3600" b="1" smtClean="0">
                <a:solidFill>
                  <a:srgbClr val="4D45FF"/>
                </a:solidFill>
                <a:latin typeface="Futura Medium" charset="0"/>
                <a:ea typeface="Futura Medium" charset="0"/>
                <a:cs typeface="Futura Medium" charset="0"/>
              </a:rPr>
              <a:t>References</a:t>
            </a:r>
            <a:endParaRPr lang="en-US" sz="3600" b="1" dirty="0">
              <a:solidFill>
                <a:srgbClr val="4D45FF"/>
              </a:solidFill>
              <a:latin typeface="Futura Medium" charset="0"/>
              <a:ea typeface="Futura Medium" charset="0"/>
              <a:cs typeface="Futura Medium" charset="0"/>
            </a:endParaRPr>
          </a:p>
        </p:txBody>
      </p:sp>
      <p:sp>
        <p:nvSpPr>
          <p:cNvPr id="5" name="Rectangle 4"/>
          <p:cNvSpPr/>
          <p:nvPr/>
        </p:nvSpPr>
        <p:spPr>
          <a:xfrm>
            <a:off x="682172" y="672527"/>
            <a:ext cx="11509828" cy="5877378"/>
          </a:xfrm>
          <a:prstGeom prst="rect">
            <a:avLst/>
          </a:prstGeom>
        </p:spPr>
        <p:txBody>
          <a:bodyPr wrap="square">
            <a:spAutoFit/>
          </a:bodyPr>
          <a:lstStyle/>
          <a:p>
            <a:pPr marL="171450" indent="-171450">
              <a:lnSpc>
                <a:spcPct val="150000"/>
              </a:lnSpc>
              <a:buFont typeface="Arial" charset="0"/>
              <a:buChar char="•"/>
            </a:pPr>
            <a:r>
              <a:rPr lang="en-GB" sz="1200" dirty="0">
                <a:solidFill>
                  <a:srgbClr val="000000"/>
                </a:solidFill>
                <a:latin typeface="Futura Medium" charset="0"/>
                <a:ea typeface="Futura Medium" charset="0"/>
                <a:cs typeface="Futura Medium" charset="0"/>
              </a:rPr>
              <a:t>Roberts, M. Y. and Kaiser, A. P. (2011) 'The effectiveness of parent -implemented language interventions: A meta-analysis.' </a:t>
            </a:r>
            <a:r>
              <a:rPr lang="en-GB" sz="1200" i="1" dirty="0">
                <a:solidFill>
                  <a:srgbClr val="000000"/>
                </a:solidFill>
                <a:latin typeface="Futura Medium" charset="0"/>
                <a:ea typeface="Futura Medium" charset="0"/>
                <a:cs typeface="Futura Medium" charset="0"/>
              </a:rPr>
              <a:t>American Journal of Speech-Language Pathology</a:t>
            </a:r>
            <a:r>
              <a:rPr lang="en-GB" sz="1200" dirty="0">
                <a:solidFill>
                  <a:srgbClr val="000000"/>
                </a:solidFill>
                <a:latin typeface="Futura Medium" charset="0"/>
                <a:ea typeface="Futura Medium" charset="0"/>
                <a:cs typeface="Futura Medium" charset="0"/>
              </a:rPr>
              <a:t>, 20(3) pp. 180-199. </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dirty="0">
                <a:solidFill>
                  <a:srgbClr val="000000"/>
                </a:solidFill>
                <a:latin typeface="Futura Medium" charset="0"/>
                <a:ea typeface="Futura Medium" charset="0"/>
                <a:cs typeface="Futura Medium" charset="0"/>
              </a:rPr>
              <a:t>Rowe, M.L., </a:t>
            </a:r>
            <a:r>
              <a:rPr lang="en-GB" sz="1200" dirty="0" err="1">
                <a:solidFill>
                  <a:srgbClr val="000000"/>
                </a:solidFill>
                <a:latin typeface="Futura Medium" charset="0"/>
                <a:ea typeface="Futura Medium" charset="0"/>
                <a:cs typeface="Futura Medium" charset="0"/>
              </a:rPr>
              <a:t>Özçalıskan</a:t>
            </a:r>
            <a:r>
              <a:rPr lang="en-GB" sz="1200" dirty="0">
                <a:solidFill>
                  <a:srgbClr val="000000"/>
                </a:solidFill>
                <a:latin typeface="Futura Medium" charset="0"/>
                <a:ea typeface="Futura Medium" charset="0"/>
                <a:cs typeface="Futura Medium" charset="0"/>
              </a:rPr>
              <a:t>, S., and Goldin-Meadow, S. (2006). ‘The added value of gesture in predicting vocabulary growth’ in </a:t>
            </a:r>
            <a:r>
              <a:rPr lang="en-GB" sz="1200" dirty="0" err="1">
                <a:solidFill>
                  <a:srgbClr val="000000"/>
                </a:solidFill>
                <a:latin typeface="Futura Medium" charset="0"/>
                <a:ea typeface="Futura Medium" charset="0"/>
                <a:cs typeface="Futura Medium" charset="0"/>
              </a:rPr>
              <a:t>Bamman</a:t>
            </a:r>
            <a:r>
              <a:rPr lang="en-GB" sz="1200" dirty="0">
                <a:solidFill>
                  <a:srgbClr val="000000"/>
                </a:solidFill>
                <a:latin typeface="Futura Medium" charset="0"/>
                <a:ea typeface="Futura Medium" charset="0"/>
                <a:cs typeface="Futura Medium" charset="0"/>
              </a:rPr>
              <a:t>, D., </a:t>
            </a:r>
            <a:r>
              <a:rPr lang="en-GB" sz="1200" dirty="0" err="1">
                <a:solidFill>
                  <a:srgbClr val="000000"/>
                </a:solidFill>
                <a:latin typeface="Futura Medium" charset="0"/>
                <a:ea typeface="Futura Medium" charset="0"/>
                <a:cs typeface="Futura Medium" charset="0"/>
              </a:rPr>
              <a:t>Magnitskaia</a:t>
            </a:r>
            <a:r>
              <a:rPr lang="en-GB" sz="1200" dirty="0">
                <a:solidFill>
                  <a:srgbClr val="000000"/>
                </a:solidFill>
                <a:latin typeface="Futura Medium" charset="0"/>
                <a:ea typeface="Futura Medium" charset="0"/>
                <a:cs typeface="Futura Medium" charset="0"/>
              </a:rPr>
              <a:t>, T., and </a:t>
            </a:r>
            <a:r>
              <a:rPr lang="en-GB" sz="1200" dirty="0" err="1">
                <a:solidFill>
                  <a:srgbClr val="000000"/>
                </a:solidFill>
                <a:latin typeface="Futura Medium" charset="0"/>
                <a:ea typeface="Futura Medium" charset="0"/>
                <a:cs typeface="Futura Medium" charset="0"/>
              </a:rPr>
              <a:t>Zaller</a:t>
            </a:r>
            <a:r>
              <a:rPr lang="en-GB" sz="1200" dirty="0">
                <a:solidFill>
                  <a:srgbClr val="000000"/>
                </a:solidFill>
                <a:latin typeface="Futura Medium" charset="0"/>
                <a:ea typeface="Futura Medium" charset="0"/>
                <a:cs typeface="Futura Medium" charset="0"/>
              </a:rPr>
              <a:t>, C., (eds.) </a:t>
            </a:r>
            <a:r>
              <a:rPr lang="en-GB" sz="1200" i="1" dirty="0">
                <a:solidFill>
                  <a:srgbClr val="000000"/>
                </a:solidFill>
                <a:latin typeface="Futura Medium" charset="0"/>
                <a:ea typeface="Futura Medium" charset="0"/>
                <a:cs typeface="Futura Medium" charset="0"/>
              </a:rPr>
              <a:t>Proceedings of the 30th Annual Boston University Conference on Language Development</a:t>
            </a:r>
            <a:r>
              <a:rPr lang="en-GB" sz="1200" dirty="0">
                <a:solidFill>
                  <a:srgbClr val="000000"/>
                </a:solidFill>
                <a:latin typeface="Futura Medium" charset="0"/>
                <a:ea typeface="Futura Medium" charset="0"/>
                <a:cs typeface="Futura Medium" charset="0"/>
              </a:rPr>
              <a:t> pp. 501–512. </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dirty="0">
                <a:solidFill>
                  <a:srgbClr val="000000"/>
                </a:solidFill>
                <a:latin typeface="Futura Medium" charset="0"/>
                <a:ea typeface="Futura Medium" charset="0"/>
                <a:cs typeface="Futura Medium" charset="0"/>
              </a:rPr>
              <a:t>The Communication Trust. (2017) </a:t>
            </a:r>
            <a:r>
              <a:rPr lang="en-GB" sz="1200" u="sng" dirty="0">
                <a:solidFill>
                  <a:srgbClr val="000000"/>
                </a:solidFill>
                <a:latin typeface="Futura Medium" charset="0"/>
                <a:ea typeface="Futura Medium" charset="0"/>
                <a:cs typeface="Futura Medium" charset="0"/>
                <a:hlinkClick r:id="rId3"/>
              </a:rPr>
              <a:t>https://www.thecommunicationtrust.org.uk/media/7415/universally_speaking_5-11_checklist_final.pdf</a:t>
            </a:r>
            <a:r>
              <a:rPr lang="en-GB" sz="1200" dirty="0">
                <a:solidFill>
                  <a:srgbClr val="000000"/>
                </a:solidFill>
                <a:latin typeface="Futura Medium" charset="0"/>
                <a:ea typeface="Futura Medium" charset="0"/>
                <a:cs typeface="Futura Medium" charset="0"/>
              </a:rPr>
              <a:t> Accessed 11 January 2020) </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dirty="0">
                <a:solidFill>
                  <a:srgbClr val="000000"/>
                </a:solidFill>
                <a:latin typeface="Futura Medium" charset="0"/>
                <a:ea typeface="Futura Medium" charset="0"/>
                <a:cs typeface="Futura Medium" charset="0"/>
              </a:rPr>
              <a:t>The National Literacy Trust (2011) </a:t>
            </a:r>
            <a:r>
              <a:rPr lang="en-GB" sz="1200" i="1" dirty="0">
                <a:solidFill>
                  <a:srgbClr val="000000"/>
                </a:solidFill>
                <a:latin typeface="Futura Medium" charset="0"/>
                <a:ea typeface="Futura Medium" charset="0"/>
                <a:cs typeface="Futura Medium" charset="0"/>
              </a:rPr>
              <a:t>Investigating communication, language and literacy development in the early year’s sector. </a:t>
            </a:r>
            <a:r>
              <a:rPr lang="en-GB" sz="1200" dirty="0">
                <a:solidFill>
                  <a:srgbClr val="000000"/>
                </a:solidFill>
                <a:latin typeface="Futura Medium" charset="0"/>
                <a:ea typeface="Futura Medium" charset="0"/>
                <a:cs typeface="Futura Medium" charset="0"/>
              </a:rPr>
              <a:t>London: National Literacy Trust. </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dirty="0">
                <a:solidFill>
                  <a:srgbClr val="000000"/>
                </a:solidFill>
                <a:latin typeface="Futura Medium" charset="0"/>
                <a:ea typeface="Futura Medium" charset="0"/>
                <a:cs typeface="Futura Medium" charset="0"/>
              </a:rPr>
              <a:t>Vygotsky, L. S. (1978). </a:t>
            </a:r>
            <a:r>
              <a:rPr lang="en-GB" sz="1200" i="1" dirty="0">
                <a:solidFill>
                  <a:srgbClr val="000000"/>
                </a:solidFill>
                <a:latin typeface="Futura Medium" charset="0"/>
                <a:ea typeface="Futura Medium" charset="0"/>
                <a:cs typeface="Futura Medium" charset="0"/>
                <a:hlinkClick r:id="rId4"/>
              </a:rPr>
              <a:t>Mind in society: The development of higher psychological processes</a:t>
            </a:r>
            <a:r>
              <a:rPr lang="en-GB" sz="1200" dirty="0">
                <a:solidFill>
                  <a:srgbClr val="000000"/>
                </a:solidFill>
                <a:latin typeface="Futura Medium" charset="0"/>
                <a:ea typeface="Futura Medium" charset="0"/>
                <a:cs typeface="Futura Medium" charset="0"/>
              </a:rPr>
              <a:t>. Cambridge, MA: Harvard University Press.</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dirty="0">
                <a:solidFill>
                  <a:srgbClr val="000000"/>
                </a:solidFill>
                <a:latin typeface="Futura Medium" charset="0"/>
                <a:ea typeface="Futura Medium" charset="0"/>
                <a:cs typeface="Futura Medium" charset="0"/>
              </a:rPr>
              <a:t>Welsh Government (2017) </a:t>
            </a:r>
            <a:r>
              <a:rPr lang="en-GB" sz="1200" i="1" dirty="0">
                <a:solidFill>
                  <a:srgbClr val="000000"/>
                </a:solidFill>
                <a:latin typeface="Futura Medium" charset="0"/>
                <a:ea typeface="Futura Medium" charset="0"/>
                <a:cs typeface="Futura Medium" charset="0"/>
              </a:rPr>
              <a:t>Flying Start – Annex. Guidance on Speech Language and Communication.</a:t>
            </a:r>
            <a:r>
              <a:rPr lang="en-GB" sz="1200" dirty="0">
                <a:solidFill>
                  <a:srgbClr val="000000"/>
                </a:solidFill>
                <a:latin typeface="Futura Medium" charset="0"/>
                <a:ea typeface="Futura Medium" charset="0"/>
                <a:cs typeface="Futura Medium" charset="0"/>
              </a:rPr>
              <a:t> Available from: </a:t>
            </a:r>
            <a:r>
              <a:rPr lang="en-GB" sz="1200" u="sng" dirty="0">
                <a:solidFill>
                  <a:srgbClr val="000000"/>
                </a:solidFill>
                <a:latin typeface="Futura Medium" charset="0"/>
                <a:ea typeface="Futura Medium" charset="0"/>
                <a:cs typeface="Futura Medium" charset="0"/>
                <a:hlinkClick r:id="rId5"/>
              </a:rPr>
              <a:t>https://gov.wales/sites/default/files/publications/2019-07/flying-start-speech-language-and-communication-guidance.pdf</a:t>
            </a:r>
            <a:r>
              <a:rPr lang="en-GB" sz="1200" dirty="0">
                <a:solidFill>
                  <a:srgbClr val="000000"/>
                </a:solidFill>
                <a:latin typeface="Futura Medium" charset="0"/>
                <a:ea typeface="Futura Medium" charset="0"/>
                <a:cs typeface="Futura Medium" charset="0"/>
              </a:rPr>
              <a:t> (Accessed 18 January 2020) </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dirty="0">
                <a:solidFill>
                  <a:srgbClr val="000000"/>
                </a:solidFill>
                <a:latin typeface="Futura Medium" charset="0"/>
                <a:ea typeface="Futura Medium" charset="0"/>
                <a:cs typeface="Futura Medium" charset="0"/>
              </a:rPr>
              <a:t>Welsh Government (2019)</a:t>
            </a:r>
            <a:r>
              <a:rPr lang="en-GB" sz="1200" i="1" dirty="0">
                <a:solidFill>
                  <a:srgbClr val="000000"/>
                </a:solidFill>
                <a:latin typeface="Futura Medium" charset="0"/>
                <a:ea typeface="Futura Medium" charset="0"/>
                <a:cs typeface="Futura Medium" charset="0"/>
              </a:rPr>
              <a:t> Draft Curriculum for Wales 2022. </a:t>
            </a:r>
            <a:r>
              <a:rPr lang="en-GB" sz="1200" dirty="0">
                <a:solidFill>
                  <a:srgbClr val="000000"/>
                </a:solidFill>
                <a:latin typeface="Futura Medium" charset="0"/>
                <a:ea typeface="Futura Medium" charset="0"/>
                <a:cs typeface="Futura Medium" charset="0"/>
              </a:rPr>
              <a:t>Available at: </a:t>
            </a:r>
            <a:r>
              <a:rPr lang="en-GB" sz="1200" u="sng" dirty="0">
                <a:solidFill>
                  <a:srgbClr val="000000"/>
                </a:solidFill>
                <a:latin typeface="Futura Medium" charset="0"/>
                <a:ea typeface="Futura Medium" charset="0"/>
                <a:cs typeface="Futura Medium" charset="0"/>
                <a:hlinkClick r:id="rId6"/>
              </a:rPr>
              <a:t>https://hwb.gov.wales/storage/4373f5ea-f77e-4b10-a20f-4b06eb02f6a0/draft-statutory-guidance-languages-literacy-and-communication.pdf</a:t>
            </a:r>
            <a:r>
              <a:rPr lang="en-GB" sz="1200" dirty="0">
                <a:solidFill>
                  <a:srgbClr val="000000"/>
                </a:solidFill>
                <a:latin typeface="Futura Medium" charset="0"/>
                <a:ea typeface="Futura Medium" charset="0"/>
                <a:cs typeface="Futura Medium" charset="0"/>
              </a:rPr>
              <a:t> (Accessed 18 January 2020) </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dirty="0">
                <a:solidFill>
                  <a:srgbClr val="000000"/>
                </a:solidFill>
                <a:latin typeface="Futura Medium" charset="0"/>
                <a:ea typeface="Futura Medium" charset="0"/>
                <a:cs typeface="Futura Medium" charset="0"/>
              </a:rPr>
              <a:t>Welsh Government (2019) </a:t>
            </a:r>
            <a:r>
              <a:rPr lang="en-GB" sz="1200" i="1" dirty="0">
                <a:solidFill>
                  <a:srgbClr val="000000"/>
                </a:solidFill>
                <a:latin typeface="Futura Medium" charset="0"/>
                <a:ea typeface="Futura Medium" charset="0"/>
                <a:cs typeface="Futura Medium" charset="0"/>
              </a:rPr>
              <a:t>Schools’ Census Results: as at January 2019. </a:t>
            </a:r>
            <a:r>
              <a:rPr lang="en-GB" sz="1200" dirty="0">
                <a:solidFill>
                  <a:srgbClr val="000000"/>
                </a:solidFill>
                <a:latin typeface="Futura Medium" charset="0"/>
                <a:ea typeface="Futura Medium" charset="0"/>
                <a:cs typeface="Futura Medium" charset="0"/>
              </a:rPr>
              <a:t>Available from: </a:t>
            </a:r>
            <a:r>
              <a:rPr lang="en-GB" sz="1200" u="sng" dirty="0">
                <a:solidFill>
                  <a:srgbClr val="000000"/>
                </a:solidFill>
                <a:latin typeface="Futura Medium" charset="0"/>
                <a:ea typeface="Futura Medium" charset="0"/>
                <a:cs typeface="Futura Medium" charset="0"/>
                <a:hlinkClick r:id="rId7"/>
              </a:rPr>
              <a:t>https://gov.wales/sites/default/files/statistics-and-research/2019-07/school-census-results-2019-764.pdf</a:t>
            </a:r>
            <a:r>
              <a:rPr lang="en-GB" sz="1200" dirty="0">
                <a:solidFill>
                  <a:srgbClr val="000000"/>
                </a:solidFill>
                <a:latin typeface="Futura Medium" charset="0"/>
                <a:ea typeface="Futura Medium" charset="0"/>
                <a:cs typeface="Futura Medium" charset="0"/>
              </a:rPr>
              <a:t> (Accessed 18 January 2020) </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dirty="0">
                <a:solidFill>
                  <a:srgbClr val="000000"/>
                </a:solidFill>
                <a:latin typeface="Futura Medium" charset="0"/>
                <a:ea typeface="Futura Medium" charset="0"/>
                <a:cs typeface="Futura Medium" charset="0"/>
              </a:rPr>
              <a:t>Welsh Government. (2018) </a:t>
            </a:r>
            <a:r>
              <a:rPr lang="en-GB" sz="1200" i="1" dirty="0">
                <a:solidFill>
                  <a:srgbClr val="000000"/>
                </a:solidFill>
                <a:latin typeface="Futura Medium" charset="0"/>
                <a:ea typeface="Futura Medium" charset="0"/>
                <a:cs typeface="Futura Medium" charset="0"/>
              </a:rPr>
              <a:t>Draft Additional Learning Needs Code for Wales. </a:t>
            </a:r>
            <a:r>
              <a:rPr lang="en-GB" sz="1200" dirty="0">
                <a:solidFill>
                  <a:srgbClr val="000000"/>
                </a:solidFill>
                <a:latin typeface="Futura Medium" charset="0"/>
                <a:ea typeface="Futura Medium" charset="0"/>
                <a:cs typeface="Futura Medium" charset="0"/>
              </a:rPr>
              <a:t>Available at:  </a:t>
            </a:r>
            <a:r>
              <a:rPr lang="en-GB" sz="1200" u="sng" dirty="0">
                <a:solidFill>
                  <a:srgbClr val="000000"/>
                </a:solidFill>
                <a:latin typeface="Futura Medium" charset="0"/>
                <a:ea typeface="Futura Medium" charset="0"/>
                <a:cs typeface="Futura Medium" charset="0"/>
                <a:hlinkClick r:id="rId8"/>
              </a:rPr>
              <a:t>https://gov.wales/sites/default/files/consultations/2018-12/draft-additional-learning-needs-code-for-wales_0.pdf</a:t>
            </a:r>
            <a:r>
              <a:rPr lang="en-GB" sz="1200" dirty="0">
                <a:solidFill>
                  <a:srgbClr val="000000"/>
                </a:solidFill>
                <a:latin typeface="Futura Medium" charset="0"/>
                <a:ea typeface="Futura Medium" charset="0"/>
                <a:cs typeface="Futura Medium" charset="0"/>
              </a:rPr>
              <a:t> (Accessed 11 December 2019) </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dirty="0">
                <a:solidFill>
                  <a:srgbClr val="000000"/>
                </a:solidFill>
                <a:latin typeface="Futura Medium" charset="0"/>
                <a:ea typeface="Futura Medium" charset="0"/>
                <a:cs typeface="Futura Medium" charset="0"/>
              </a:rPr>
              <a:t>Wright, J. A. &amp; </a:t>
            </a:r>
            <a:r>
              <a:rPr lang="en-GB" sz="1200" dirty="0" err="1">
                <a:solidFill>
                  <a:srgbClr val="000000"/>
                </a:solidFill>
                <a:latin typeface="Futura Medium" charset="0"/>
                <a:ea typeface="Futura Medium" charset="0"/>
                <a:cs typeface="Futura Medium" charset="0"/>
              </a:rPr>
              <a:t>Kersner</a:t>
            </a:r>
            <a:r>
              <a:rPr lang="en-GB" sz="1200" dirty="0">
                <a:solidFill>
                  <a:srgbClr val="000000"/>
                </a:solidFill>
                <a:latin typeface="Futura Medium" charset="0"/>
                <a:ea typeface="Futura Medium" charset="0"/>
                <a:cs typeface="Futura Medium" charset="0"/>
              </a:rPr>
              <a:t>, M. (2004) Short term projects: the standards fund and collaboration between speech and language therapists and teachers. </a:t>
            </a:r>
            <a:r>
              <a:rPr lang="en-GB" sz="1200" i="1" dirty="0">
                <a:solidFill>
                  <a:srgbClr val="000000"/>
                </a:solidFill>
                <a:latin typeface="Futura Medium" charset="0"/>
                <a:ea typeface="Futura Medium" charset="0"/>
                <a:cs typeface="Futura Medium" charset="0"/>
              </a:rPr>
              <a:t>Support for Learning</a:t>
            </a:r>
            <a:r>
              <a:rPr lang="en-GB" sz="1200" dirty="0">
                <a:solidFill>
                  <a:srgbClr val="000000"/>
                </a:solidFill>
                <a:latin typeface="Futura Medium" charset="0"/>
                <a:ea typeface="Futura Medium" charset="0"/>
                <a:cs typeface="Futura Medium" charset="0"/>
              </a:rPr>
              <a:t>, 19 (1) </a:t>
            </a:r>
            <a:r>
              <a:rPr lang="en-GB" sz="1200" dirty="0" smtClean="0">
                <a:solidFill>
                  <a:srgbClr val="000000"/>
                </a:solidFill>
                <a:latin typeface="Futura Medium" charset="0"/>
                <a:ea typeface="Futura Medium" charset="0"/>
                <a:cs typeface="Futura Medium" charset="0"/>
              </a:rPr>
              <a:t>pp.19-23</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dirty="0" smtClean="0">
                <a:solidFill>
                  <a:srgbClr val="000000"/>
                </a:solidFill>
                <a:latin typeface="Futura Medium" charset="0"/>
                <a:ea typeface="Futura Medium" charset="0"/>
                <a:cs typeface="Futura Medium" charset="0"/>
              </a:rPr>
              <a:t>Wright</a:t>
            </a:r>
            <a:r>
              <a:rPr lang="en-GB" sz="1200" dirty="0">
                <a:solidFill>
                  <a:srgbClr val="000000"/>
                </a:solidFill>
                <a:latin typeface="Futura Medium" charset="0"/>
                <a:ea typeface="Futura Medium" charset="0"/>
                <a:cs typeface="Futura Medium" charset="0"/>
              </a:rPr>
              <a:t>, J.A. (1996) Teachers and therapists: the evolution of a partnership. </a:t>
            </a:r>
            <a:r>
              <a:rPr lang="en-GB" sz="1200" i="1" dirty="0">
                <a:solidFill>
                  <a:srgbClr val="000000"/>
                </a:solidFill>
                <a:latin typeface="Futura Medium" charset="0"/>
                <a:ea typeface="Futura Medium" charset="0"/>
                <a:cs typeface="Futura Medium" charset="0"/>
              </a:rPr>
              <a:t>Child Language Teaching and Therapy</a:t>
            </a:r>
            <a:r>
              <a:rPr lang="en-GB" sz="1200" dirty="0">
                <a:solidFill>
                  <a:srgbClr val="000000"/>
                </a:solidFill>
                <a:latin typeface="Futura Medium" charset="0"/>
                <a:ea typeface="Futura Medium" charset="0"/>
                <a:cs typeface="Futura Medium" charset="0"/>
              </a:rPr>
              <a:t> 12: 3–14</a:t>
            </a:r>
            <a:r>
              <a:rPr lang="en-GB" sz="1200" dirty="0" smtClean="0">
                <a:solidFill>
                  <a:srgbClr val="000000"/>
                </a:solidFill>
                <a:latin typeface="Futura Medium" charset="0"/>
                <a:ea typeface="Futura Medium" charset="0"/>
                <a:cs typeface="Futura Medium" charset="0"/>
              </a:rPr>
              <a:t>.</a:t>
            </a:r>
            <a:endParaRPr lang="en-GB" sz="1200" dirty="0" smtClean="0">
              <a:effectLst/>
              <a:latin typeface="Futura Medium" charset="0"/>
              <a:ea typeface="Futura Medium" charset="0"/>
              <a:cs typeface="Futura Medium" charset="0"/>
            </a:endParaRPr>
          </a:p>
          <a:p>
            <a:pPr marL="171450" indent="-171450">
              <a:lnSpc>
                <a:spcPct val="150000"/>
              </a:lnSpc>
              <a:buFont typeface="Arial" charset="0"/>
              <a:buChar char="•"/>
            </a:pPr>
            <a:r>
              <a:rPr lang="en-GB" sz="1200" dirty="0">
                <a:solidFill>
                  <a:srgbClr val="000000"/>
                </a:solidFill>
                <a:latin typeface="Futura Medium" charset="0"/>
                <a:ea typeface="Futura Medium" charset="0"/>
                <a:cs typeface="Futura Medium" charset="0"/>
              </a:rPr>
              <a:t>Wright, J.A., </a:t>
            </a:r>
            <a:r>
              <a:rPr lang="en-GB" sz="1200" dirty="0" err="1">
                <a:solidFill>
                  <a:srgbClr val="000000"/>
                </a:solidFill>
                <a:latin typeface="Futura Medium" charset="0"/>
                <a:ea typeface="Futura Medium" charset="0"/>
                <a:cs typeface="Futura Medium" charset="0"/>
              </a:rPr>
              <a:t>Kersner</a:t>
            </a:r>
            <a:r>
              <a:rPr lang="en-GB" sz="1200" dirty="0">
                <a:solidFill>
                  <a:srgbClr val="000000"/>
                </a:solidFill>
                <a:latin typeface="Futura Medium" charset="0"/>
                <a:ea typeface="Futura Medium" charset="0"/>
                <a:cs typeface="Futura Medium" charset="0"/>
              </a:rPr>
              <a:t>, M. (1999) Teachers and speech and language therapists working with children with physical disabilities: Implications for inclusive education. </a:t>
            </a:r>
            <a:r>
              <a:rPr lang="en-GB" sz="1200" i="1" dirty="0">
                <a:solidFill>
                  <a:srgbClr val="000000"/>
                </a:solidFill>
                <a:latin typeface="Futura Medium" charset="0"/>
                <a:ea typeface="Futura Medium" charset="0"/>
                <a:cs typeface="Futura Medium" charset="0"/>
              </a:rPr>
              <a:t>British Journal of Special Education</a:t>
            </a:r>
            <a:r>
              <a:rPr lang="en-GB" sz="1200" dirty="0">
                <a:solidFill>
                  <a:srgbClr val="000000"/>
                </a:solidFill>
                <a:latin typeface="Futura Medium" charset="0"/>
                <a:ea typeface="Futura Medium" charset="0"/>
                <a:cs typeface="Futura Medium" charset="0"/>
              </a:rPr>
              <a:t> 26: 201–05. </a:t>
            </a:r>
            <a:endParaRPr lang="en-GB" sz="1200" dirty="0">
              <a:effectLst/>
              <a:latin typeface="Futura Medium" charset="0"/>
              <a:ea typeface="Futura Medium" charset="0"/>
              <a:cs typeface="Futura Medium" charset="0"/>
            </a:endParaRPr>
          </a:p>
        </p:txBody>
      </p:sp>
    </p:spTree>
    <p:extLst>
      <p:ext uri="{BB962C8B-B14F-4D97-AF65-F5344CB8AC3E}">
        <p14:creationId xmlns:p14="http://schemas.microsoft.com/office/powerpoint/2010/main" val="1947123236"/>
      </p:ext>
    </p:extLst>
  </p:cSld>
  <p:clrMapOvr>
    <a:masterClrMapping/>
  </p:clrMapOvr>
  <p:timing>
    <p:tnLst>
      <p:par>
        <p:cTn id="1" dur="indefinite" restart="never" nodeType="tmRoot"/>
      </p:par>
    </p:tnLst>
  </p:timing>
</p:sld>
</file>

<file path=ppt/theme/theme1.xml><?xml version="1.0" encoding="utf-8"?>
<a:theme xmlns:a="http://schemas.openxmlformats.org/drawingml/2006/main" name="Crop">
  <a:themeElements>
    <a:clrScheme name="Custom 5">
      <a:dk1>
        <a:srgbClr val="000000"/>
      </a:dk1>
      <a:lt1>
        <a:srgbClr val="FFFFFF"/>
      </a:lt1>
      <a:dk2>
        <a:srgbClr val="2144F4"/>
      </a:dk2>
      <a:lt2>
        <a:srgbClr val="FFFFFF"/>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Crop</Template>
  <TotalTime>2119</TotalTime>
  <Words>2441</Words>
  <Application>Microsoft Macintosh PowerPoint</Application>
  <PresentationFormat>Widescreen</PresentationFormat>
  <Paragraphs>139</Paragraphs>
  <Slides>16</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Calibri</vt:lpstr>
      <vt:lpstr>Calibri Light</vt:lpstr>
      <vt:lpstr>Franklin Gothic Book</vt:lpstr>
      <vt:lpstr>Futura Medium</vt:lpstr>
      <vt:lpstr>Raavi</vt:lpstr>
      <vt:lpstr>Times New Roman</vt:lpstr>
      <vt:lpstr>Arial</vt:lpstr>
      <vt:lpstr>Crop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15.0028</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Bowring</dc:creator>
  <cp:lastModifiedBy>Katie Bowring</cp:lastModifiedBy>
  <cp:revision>39</cp:revision>
  <cp:lastPrinted>2020-01-23T12:55:51Z</cp:lastPrinted>
  <dcterms:created xsi:type="dcterms:W3CDTF">2020-01-21T21:29:13Z</dcterms:created>
  <dcterms:modified xsi:type="dcterms:W3CDTF">2020-01-23T13:24:29Z</dcterms:modified>
</cp:coreProperties>
</file>