
<file path=[Content_Types].xml><?xml version="1.0" encoding="utf-8"?>
<Types xmlns="http://schemas.openxmlformats.org/package/2006/content-types">
  <Default Extension="bmp" ContentType="image/bmp"/>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4"/>
  </p:sldMasterIdLst>
  <p:notesMasterIdLst>
    <p:notesMasterId r:id="rId13"/>
  </p:notesMasterIdLst>
  <p:handoutMasterIdLst>
    <p:handoutMasterId r:id="rId14"/>
  </p:handoutMasterIdLst>
  <p:sldIdLst>
    <p:sldId id="256" r:id="rId5"/>
    <p:sldId id="263" r:id="rId6"/>
    <p:sldId id="258" r:id="rId7"/>
    <p:sldId id="262" r:id="rId8"/>
    <p:sldId id="259" r:id="rId9"/>
    <p:sldId id="260" r:id="rId10"/>
    <p:sldId id="264" r:id="rId11"/>
    <p:sldId id="265"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A3AB37-C585-45AA-9F80-63B5A61AB4DA}" v="14" dt="2024-07-08T16:20:36.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623" autoAdjust="0"/>
  </p:normalViewPr>
  <p:slideViewPr>
    <p:cSldViewPr snapToGrid="0">
      <p:cViewPr varScale="1">
        <p:scale>
          <a:sx n="79" d="100"/>
          <a:sy n="79" d="100"/>
        </p:scale>
        <p:origin x="1830" y="78"/>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vlo Voropaiev (2335645)" userId="5ce7c897-9f03-455d-b690-54533e78866f" providerId="ADAL" clId="{66A3AB37-C585-45AA-9F80-63B5A61AB4DA}"/>
    <pc:docChg chg="undo custSel modSld">
      <pc:chgData name="Pavlo Voropaiev (2335645)" userId="5ce7c897-9f03-455d-b690-54533e78866f" providerId="ADAL" clId="{66A3AB37-C585-45AA-9F80-63B5A61AB4DA}" dt="2024-07-08T16:21:53.798" v="121"/>
      <pc:docMkLst>
        <pc:docMk/>
      </pc:docMkLst>
      <pc:sldChg chg="modSp mod modNotesTx">
        <pc:chgData name="Pavlo Voropaiev (2335645)" userId="5ce7c897-9f03-455d-b690-54533e78866f" providerId="ADAL" clId="{66A3AB37-C585-45AA-9F80-63B5A61AB4DA}" dt="2024-07-08T16:14:57.289" v="61" actId="114"/>
        <pc:sldMkLst>
          <pc:docMk/>
          <pc:sldMk cId="2276795429" sldId="258"/>
        </pc:sldMkLst>
        <pc:spChg chg="mod">
          <ac:chgData name="Pavlo Voropaiev (2335645)" userId="5ce7c897-9f03-455d-b690-54533e78866f" providerId="ADAL" clId="{66A3AB37-C585-45AA-9F80-63B5A61AB4DA}" dt="2024-07-08T16:14:57.289" v="61" actId="114"/>
          <ac:spMkLst>
            <pc:docMk/>
            <pc:sldMk cId="2276795429" sldId="258"/>
            <ac:spMk id="7" creationId="{301FCEA5-056E-EFF6-A2A5-5D61B6359272}"/>
          </ac:spMkLst>
        </pc:spChg>
        <pc:spChg chg="mod">
          <ac:chgData name="Pavlo Voropaiev (2335645)" userId="5ce7c897-9f03-455d-b690-54533e78866f" providerId="ADAL" clId="{66A3AB37-C585-45AA-9F80-63B5A61AB4DA}" dt="2024-07-08T16:13:28.451" v="49" actId="1076"/>
          <ac:spMkLst>
            <pc:docMk/>
            <pc:sldMk cId="2276795429" sldId="258"/>
            <ac:spMk id="8" creationId="{959E3CBB-0C38-AE42-2F7D-38F97E9FF747}"/>
          </ac:spMkLst>
        </pc:spChg>
      </pc:sldChg>
      <pc:sldChg chg="modNotesTx">
        <pc:chgData name="Pavlo Voropaiev (2335645)" userId="5ce7c897-9f03-455d-b690-54533e78866f" providerId="ADAL" clId="{66A3AB37-C585-45AA-9F80-63B5A61AB4DA}" dt="2024-07-08T16:18:50.617" v="84"/>
        <pc:sldMkLst>
          <pc:docMk/>
          <pc:sldMk cId="4112772953" sldId="259"/>
        </pc:sldMkLst>
      </pc:sldChg>
      <pc:sldChg chg="modSp modNotesTx">
        <pc:chgData name="Pavlo Voropaiev (2335645)" userId="5ce7c897-9f03-455d-b690-54533e78866f" providerId="ADAL" clId="{66A3AB37-C585-45AA-9F80-63B5A61AB4DA}" dt="2024-07-08T16:21:53.798" v="121"/>
        <pc:sldMkLst>
          <pc:docMk/>
          <pc:sldMk cId="3782906153" sldId="260"/>
        </pc:sldMkLst>
        <pc:graphicFrameChg chg="mod">
          <ac:chgData name="Pavlo Voropaiev (2335645)" userId="5ce7c897-9f03-455d-b690-54533e78866f" providerId="ADAL" clId="{66A3AB37-C585-45AA-9F80-63B5A61AB4DA}" dt="2024-07-08T16:20:36.296" v="113" actId="207"/>
          <ac:graphicFrameMkLst>
            <pc:docMk/>
            <pc:sldMk cId="3782906153" sldId="260"/>
            <ac:graphicFrameMk id="61" creationId="{48038758-26EC-E01A-1798-445B858DE7F8}"/>
          </ac:graphicFrameMkLst>
        </pc:graphicFrameChg>
      </pc:sldChg>
      <pc:sldChg chg="modNotesTx">
        <pc:chgData name="Pavlo Voropaiev (2335645)" userId="5ce7c897-9f03-455d-b690-54533e78866f" providerId="ADAL" clId="{66A3AB37-C585-45AA-9F80-63B5A61AB4DA}" dt="2024-07-08T16:16:06.182" v="66" actId="20577"/>
        <pc:sldMkLst>
          <pc:docMk/>
          <pc:sldMk cId="280780773" sldId="263"/>
        </pc:sldMkLst>
      </pc:sldChg>
      <pc:sldChg chg="modSp">
        <pc:chgData name="Pavlo Voropaiev (2335645)" userId="5ce7c897-9f03-455d-b690-54533e78866f" providerId="ADAL" clId="{66A3AB37-C585-45AA-9F80-63B5A61AB4DA}" dt="2024-07-08T16:03:17.197" v="8" actId="20577"/>
        <pc:sldMkLst>
          <pc:docMk/>
          <pc:sldMk cId="2418830737" sldId="264"/>
        </pc:sldMkLst>
        <pc:spChg chg="mod">
          <ac:chgData name="Pavlo Voropaiev (2335645)" userId="5ce7c897-9f03-455d-b690-54533e78866f" providerId="ADAL" clId="{66A3AB37-C585-45AA-9F80-63B5A61AB4DA}" dt="2024-07-08T16:03:17.197" v="8" actId="20577"/>
          <ac:spMkLst>
            <pc:docMk/>
            <pc:sldMk cId="2418830737" sldId="264"/>
            <ac:spMk id="3" creationId="{01CDEE83-4F88-E9FD-738B-0E9291B9201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91DCF-72A5-4294-8518-9574145DCEE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9D405DB-F3C6-46FD-8A10-C2E5AA0ABB09}">
      <dgm:prSet/>
      <dgm:spPr/>
      <dgm:t>
        <a:bodyPr/>
        <a:lstStyle/>
        <a:p>
          <a:pPr algn="ctr">
            <a:lnSpc>
              <a:spcPct val="100000"/>
            </a:lnSpc>
          </a:pPr>
          <a:r>
            <a:rPr lang="en-GB" dirty="0"/>
            <a:t>Gardening is not only a pleasant activity, but also a whole complex of useful processes. It gives us the opportunity to engage in physical activity, relax and release negative emotions. Growing plants requires a lot of attention  </a:t>
          </a:r>
          <a:endParaRPr lang="en-US" dirty="0"/>
        </a:p>
      </dgm:t>
    </dgm:pt>
    <dgm:pt modelId="{D84791E0-9DF6-4F21-ADA7-65750DE3BB70}" type="parTrans" cxnId="{3CCBA2EF-9596-46CA-B4AC-382B294BC20F}">
      <dgm:prSet/>
      <dgm:spPr/>
      <dgm:t>
        <a:bodyPr/>
        <a:lstStyle/>
        <a:p>
          <a:endParaRPr lang="en-US"/>
        </a:p>
      </dgm:t>
    </dgm:pt>
    <dgm:pt modelId="{1A9533AB-CD29-4EDF-8B31-BCD4CF59C661}" type="sibTrans" cxnId="{3CCBA2EF-9596-46CA-B4AC-382B294BC20F}">
      <dgm:prSet/>
      <dgm:spPr/>
      <dgm:t>
        <a:bodyPr/>
        <a:lstStyle/>
        <a:p>
          <a:endParaRPr lang="en-US"/>
        </a:p>
      </dgm:t>
    </dgm:pt>
    <dgm:pt modelId="{E76AF05E-10B5-4B95-A61C-FF84D7A2A095}">
      <dgm:prSet/>
      <dgm:spPr/>
      <dgm:t>
        <a:bodyPr/>
        <a:lstStyle/>
        <a:p>
          <a:pPr algn="l">
            <a:lnSpc>
              <a:spcPct val="100000"/>
            </a:lnSpc>
          </a:pPr>
          <a:r>
            <a:rPr lang="en-GB" dirty="0"/>
            <a:t>Why do I like my hobby: </a:t>
          </a:r>
        </a:p>
        <a:p>
          <a:pPr algn="l">
            <a:lnSpc>
              <a:spcPct val="100000"/>
            </a:lnSpc>
          </a:pPr>
          <a:r>
            <a:rPr lang="en-GB" dirty="0"/>
            <a:t>- I like growing plants because it gives me peace and tranquillity.</a:t>
          </a:r>
        </a:p>
        <a:p>
          <a:pPr algn="l">
            <a:lnSpc>
              <a:spcPct val="100000"/>
            </a:lnSpc>
          </a:pPr>
          <a:r>
            <a:rPr lang="en-GB" dirty="0"/>
            <a:t>- It’s nice to see your plants grow up</a:t>
          </a:r>
        </a:p>
        <a:p>
          <a:pPr algn="l">
            <a:lnSpc>
              <a:spcPct val="100000"/>
            </a:lnSpc>
          </a:pPr>
          <a:r>
            <a:rPr lang="en-GB" dirty="0"/>
            <a:t>- You can save on buying fruits and vegetables </a:t>
          </a:r>
        </a:p>
        <a:p>
          <a:pPr algn="ctr">
            <a:lnSpc>
              <a:spcPct val="100000"/>
            </a:lnSpc>
          </a:pPr>
          <a:endParaRPr lang="en-GB" dirty="0"/>
        </a:p>
        <a:p>
          <a:pPr algn="ctr">
            <a:lnSpc>
              <a:spcPct val="100000"/>
            </a:lnSpc>
          </a:pPr>
          <a:endParaRPr lang="en-US" dirty="0"/>
        </a:p>
      </dgm:t>
    </dgm:pt>
    <dgm:pt modelId="{6A8374B0-B936-47F5-B1F0-12C6BE2B04F5}" type="parTrans" cxnId="{9B2B7D68-4125-4216-92C5-0560B8156BAA}">
      <dgm:prSet/>
      <dgm:spPr/>
      <dgm:t>
        <a:bodyPr/>
        <a:lstStyle/>
        <a:p>
          <a:endParaRPr lang="en-US"/>
        </a:p>
      </dgm:t>
    </dgm:pt>
    <dgm:pt modelId="{500A8BC1-CD88-4415-A6C1-4E2C6E72C397}" type="sibTrans" cxnId="{9B2B7D68-4125-4216-92C5-0560B8156BAA}">
      <dgm:prSet/>
      <dgm:spPr/>
      <dgm:t>
        <a:bodyPr/>
        <a:lstStyle/>
        <a:p>
          <a:endParaRPr lang="en-US"/>
        </a:p>
      </dgm:t>
    </dgm:pt>
    <dgm:pt modelId="{92154C23-E28B-46A7-B9DF-D382E3B5DC45}" type="pres">
      <dgm:prSet presAssocID="{1B891DCF-72A5-4294-8518-9574145DCEE8}" presName="root" presStyleCnt="0">
        <dgm:presLayoutVars>
          <dgm:dir/>
          <dgm:resizeHandles val="exact"/>
        </dgm:presLayoutVars>
      </dgm:prSet>
      <dgm:spPr/>
    </dgm:pt>
    <dgm:pt modelId="{ED3AC0FA-1609-4EE1-B854-06AA35FE8C87}" type="pres">
      <dgm:prSet presAssocID="{39D405DB-F3C6-46FD-8A10-C2E5AA0ABB09}" presName="compNode" presStyleCnt="0"/>
      <dgm:spPr/>
    </dgm:pt>
    <dgm:pt modelId="{A5729C94-D0EE-4B8B-A3E4-026964A266A1}" type="pres">
      <dgm:prSet presAssocID="{39D405DB-F3C6-46FD-8A10-C2E5AA0ABB0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er"/>
        </a:ext>
      </dgm:extLst>
    </dgm:pt>
    <dgm:pt modelId="{61C341F3-243E-4DDB-92F2-1FDA35953B20}" type="pres">
      <dgm:prSet presAssocID="{39D405DB-F3C6-46FD-8A10-C2E5AA0ABB09}" presName="spaceRect" presStyleCnt="0"/>
      <dgm:spPr/>
    </dgm:pt>
    <dgm:pt modelId="{52476DA8-5E1E-473F-9888-CE1F9E7D2920}" type="pres">
      <dgm:prSet presAssocID="{39D405DB-F3C6-46FD-8A10-C2E5AA0ABB09}" presName="textRect" presStyleLbl="revTx" presStyleIdx="0" presStyleCnt="2">
        <dgm:presLayoutVars>
          <dgm:chMax val="1"/>
          <dgm:chPref val="1"/>
        </dgm:presLayoutVars>
      </dgm:prSet>
      <dgm:spPr/>
    </dgm:pt>
    <dgm:pt modelId="{D9648DC4-3939-4726-98C9-81C33C438F49}" type="pres">
      <dgm:prSet presAssocID="{1A9533AB-CD29-4EDF-8B31-BCD4CF59C661}" presName="sibTrans" presStyleCnt="0"/>
      <dgm:spPr/>
    </dgm:pt>
    <dgm:pt modelId="{E293986E-086D-47FF-9124-79435614438F}" type="pres">
      <dgm:prSet presAssocID="{E76AF05E-10B5-4B95-A61C-FF84D7A2A095}" presName="compNode" presStyleCnt="0"/>
      <dgm:spPr/>
    </dgm:pt>
    <dgm:pt modelId="{73E130B3-8797-4BE0-87FD-C22445040BFF}" type="pres">
      <dgm:prSet presAssocID="{E76AF05E-10B5-4B95-A61C-FF84D7A2A0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er in pot"/>
        </a:ext>
      </dgm:extLst>
    </dgm:pt>
    <dgm:pt modelId="{66120585-13D4-4072-9BD0-A1377B841D6E}" type="pres">
      <dgm:prSet presAssocID="{E76AF05E-10B5-4B95-A61C-FF84D7A2A095}" presName="spaceRect" presStyleCnt="0"/>
      <dgm:spPr/>
    </dgm:pt>
    <dgm:pt modelId="{177E9357-39B2-4F01-B2AE-A59FA1D21A2E}" type="pres">
      <dgm:prSet presAssocID="{E76AF05E-10B5-4B95-A61C-FF84D7A2A095}" presName="textRect" presStyleLbl="revTx" presStyleIdx="1" presStyleCnt="2">
        <dgm:presLayoutVars>
          <dgm:chMax val="1"/>
          <dgm:chPref val="1"/>
        </dgm:presLayoutVars>
      </dgm:prSet>
      <dgm:spPr/>
    </dgm:pt>
  </dgm:ptLst>
  <dgm:cxnLst>
    <dgm:cxn modelId="{9B2B7D68-4125-4216-92C5-0560B8156BAA}" srcId="{1B891DCF-72A5-4294-8518-9574145DCEE8}" destId="{E76AF05E-10B5-4B95-A61C-FF84D7A2A095}" srcOrd="1" destOrd="0" parTransId="{6A8374B0-B936-47F5-B1F0-12C6BE2B04F5}" sibTransId="{500A8BC1-CD88-4415-A6C1-4E2C6E72C397}"/>
    <dgm:cxn modelId="{E761B978-9B5C-46A2-A0AA-A58CE33BE388}" type="presOf" srcId="{1B891DCF-72A5-4294-8518-9574145DCEE8}" destId="{92154C23-E28B-46A7-B9DF-D382E3B5DC45}" srcOrd="0" destOrd="0" presId="urn:microsoft.com/office/officeart/2018/2/layout/IconLabelList"/>
    <dgm:cxn modelId="{1C73D9A0-68C1-4005-BEBC-BF9A5E6BF780}" type="presOf" srcId="{39D405DB-F3C6-46FD-8A10-C2E5AA0ABB09}" destId="{52476DA8-5E1E-473F-9888-CE1F9E7D2920}" srcOrd="0" destOrd="0" presId="urn:microsoft.com/office/officeart/2018/2/layout/IconLabelList"/>
    <dgm:cxn modelId="{952A85A9-522F-4AC8-B8CD-75FE834CFE7C}" type="presOf" srcId="{E76AF05E-10B5-4B95-A61C-FF84D7A2A095}" destId="{177E9357-39B2-4F01-B2AE-A59FA1D21A2E}" srcOrd="0" destOrd="0" presId="urn:microsoft.com/office/officeart/2018/2/layout/IconLabelList"/>
    <dgm:cxn modelId="{3CCBA2EF-9596-46CA-B4AC-382B294BC20F}" srcId="{1B891DCF-72A5-4294-8518-9574145DCEE8}" destId="{39D405DB-F3C6-46FD-8A10-C2E5AA0ABB09}" srcOrd="0" destOrd="0" parTransId="{D84791E0-9DF6-4F21-ADA7-65750DE3BB70}" sibTransId="{1A9533AB-CD29-4EDF-8B31-BCD4CF59C661}"/>
    <dgm:cxn modelId="{0359C1D3-1B97-46ED-AE3C-1FD5E2E2CFD3}" type="presParOf" srcId="{92154C23-E28B-46A7-B9DF-D382E3B5DC45}" destId="{ED3AC0FA-1609-4EE1-B854-06AA35FE8C87}" srcOrd="0" destOrd="0" presId="urn:microsoft.com/office/officeart/2018/2/layout/IconLabelList"/>
    <dgm:cxn modelId="{CA9B7AF7-5B1E-4FB5-9235-489BA36D6D02}" type="presParOf" srcId="{ED3AC0FA-1609-4EE1-B854-06AA35FE8C87}" destId="{A5729C94-D0EE-4B8B-A3E4-026964A266A1}" srcOrd="0" destOrd="0" presId="urn:microsoft.com/office/officeart/2018/2/layout/IconLabelList"/>
    <dgm:cxn modelId="{DCA2261A-80EF-4531-82F5-35FFEA613913}" type="presParOf" srcId="{ED3AC0FA-1609-4EE1-B854-06AA35FE8C87}" destId="{61C341F3-243E-4DDB-92F2-1FDA35953B20}" srcOrd="1" destOrd="0" presId="urn:microsoft.com/office/officeart/2018/2/layout/IconLabelList"/>
    <dgm:cxn modelId="{E009012F-69BC-45E9-B9E3-9A48288443A5}" type="presParOf" srcId="{ED3AC0FA-1609-4EE1-B854-06AA35FE8C87}" destId="{52476DA8-5E1E-473F-9888-CE1F9E7D2920}" srcOrd="2" destOrd="0" presId="urn:microsoft.com/office/officeart/2018/2/layout/IconLabelList"/>
    <dgm:cxn modelId="{457848A4-8094-4130-BF50-9E15AC440226}" type="presParOf" srcId="{92154C23-E28B-46A7-B9DF-D382E3B5DC45}" destId="{D9648DC4-3939-4726-98C9-81C33C438F49}" srcOrd="1" destOrd="0" presId="urn:microsoft.com/office/officeart/2018/2/layout/IconLabelList"/>
    <dgm:cxn modelId="{EB1ADA1D-ACFE-4CFE-B85C-E1F18CAF2EDF}" type="presParOf" srcId="{92154C23-E28B-46A7-B9DF-D382E3B5DC45}" destId="{E293986E-086D-47FF-9124-79435614438F}" srcOrd="2" destOrd="0" presId="urn:microsoft.com/office/officeart/2018/2/layout/IconLabelList"/>
    <dgm:cxn modelId="{F81E1AFF-FD27-41B7-A597-438C5C93AE40}" type="presParOf" srcId="{E293986E-086D-47FF-9124-79435614438F}" destId="{73E130B3-8797-4BE0-87FD-C22445040BFF}" srcOrd="0" destOrd="0" presId="urn:microsoft.com/office/officeart/2018/2/layout/IconLabelList"/>
    <dgm:cxn modelId="{868921EC-3EC2-4365-9A98-37C2CA6AE407}" type="presParOf" srcId="{E293986E-086D-47FF-9124-79435614438F}" destId="{66120585-13D4-4072-9BD0-A1377B841D6E}" srcOrd="1" destOrd="0" presId="urn:microsoft.com/office/officeart/2018/2/layout/IconLabelList"/>
    <dgm:cxn modelId="{B83AF068-278A-48AE-AF20-65D5A862AE6D}" type="presParOf" srcId="{E293986E-086D-47FF-9124-79435614438F}" destId="{177E9357-39B2-4F01-B2AE-A59FA1D21A2E}"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099ADC-AA3D-48B4-B0D5-C51E29C948C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8B56942-CA79-469C-93CC-2E0E1671BDBD}">
      <dgm:prSet/>
      <dgm:spPr/>
      <dgm:t>
        <a:bodyPr/>
        <a:lstStyle/>
        <a:p>
          <a:r>
            <a:rPr lang="en-GB" b="0" i="0" dirty="0"/>
            <a:t>Small pockets of air inside cranberries cause them to bounce and float in water.</a:t>
          </a:r>
          <a:endParaRPr lang="en-US" dirty="0"/>
        </a:p>
      </dgm:t>
    </dgm:pt>
    <dgm:pt modelId="{EAB58A26-454F-439D-B94C-23D56DA5862C}" type="parTrans" cxnId="{4700468E-6DB9-4E68-9386-D315EF976632}">
      <dgm:prSet/>
      <dgm:spPr/>
      <dgm:t>
        <a:bodyPr/>
        <a:lstStyle/>
        <a:p>
          <a:endParaRPr lang="en-US"/>
        </a:p>
      </dgm:t>
    </dgm:pt>
    <dgm:pt modelId="{520EEBBA-57D7-41C3-BD93-275DD4718A13}" type="sibTrans" cxnId="{4700468E-6DB9-4E68-9386-D315EF976632}">
      <dgm:prSet/>
      <dgm:spPr/>
      <dgm:t>
        <a:bodyPr/>
        <a:lstStyle/>
        <a:p>
          <a:endParaRPr lang="en-US"/>
        </a:p>
      </dgm:t>
    </dgm:pt>
    <dgm:pt modelId="{8181A90C-FCEE-4EE7-A015-EB07CA3C2124}">
      <dgm:prSet/>
      <dgm:spPr/>
      <dgm:t>
        <a:bodyPr/>
        <a:lstStyle/>
        <a:p>
          <a:r>
            <a:rPr lang="en-GB" b="0" i="0" dirty="0"/>
            <a:t>The first potatoes were cultivated in Peru about 7,000 years ago.</a:t>
          </a:r>
          <a:endParaRPr lang="en-US" dirty="0"/>
        </a:p>
      </dgm:t>
    </dgm:pt>
    <dgm:pt modelId="{503F608A-04BB-4B0D-9EA0-9986F3FDFA8F}" type="parTrans" cxnId="{6A6D4D07-D6F1-46FA-98C6-3366596A36B7}">
      <dgm:prSet/>
      <dgm:spPr/>
      <dgm:t>
        <a:bodyPr/>
        <a:lstStyle/>
        <a:p>
          <a:endParaRPr lang="en-US"/>
        </a:p>
      </dgm:t>
    </dgm:pt>
    <dgm:pt modelId="{21F1A240-BB58-4A7A-8097-30C4CB98CFE6}" type="sibTrans" cxnId="{6A6D4D07-D6F1-46FA-98C6-3366596A36B7}">
      <dgm:prSet/>
      <dgm:spPr/>
      <dgm:t>
        <a:bodyPr/>
        <a:lstStyle/>
        <a:p>
          <a:endParaRPr lang="en-US"/>
        </a:p>
      </dgm:t>
    </dgm:pt>
    <dgm:pt modelId="{B971DDBF-873D-49DB-A3E3-BB6D64EB1C27}">
      <dgm:prSet/>
      <dgm:spPr/>
      <dgm:t>
        <a:bodyPr/>
        <a:lstStyle/>
        <a:p>
          <a:r>
            <a:rPr lang="en-GB" dirty="0"/>
            <a:t>The average strawberry has 200 seeds. It’s the only fruit that bears its seeds on the outside.</a:t>
          </a:r>
        </a:p>
      </dgm:t>
    </dgm:pt>
    <dgm:pt modelId="{FCC13A67-211F-4671-9B4D-334EFDA9CACE}" type="parTrans" cxnId="{5EAF0090-7245-460D-97FC-2E53D07FFA72}">
      <dgm:prSet/>
      <dgm:spPr/>
      <dgm:t>
        <a:bodyPr/>
        <a:lstStyle/>
        <a:p>
          <a:endParaRPr lang="en-GB"/>
        </a:p>
      </dgm:t>
    </dgm:pt>
    <dgm:pt modelId="{21D26E7E-8FC1-44E4-AAFB-A0A0ACA4B065}" type="sibTrans" cxnId="{5EAF0090-7245-460D-97FC-2E53D07FFA72}">
      <dgm:prSet/>
      <dgm:spPr/>
      <dgm:t>
        <a:bodyPr/>
        <a:lstStyle/>
        <a:p>
          <a:endParaRPr lang="en-GB"/>
        </a:p>
      </dgm:t>
    </dgm:pt>
    <dgm:pt modelId="{CB20040E-976F-4F50-AEB5-D4F3C3E096CD}" type="pres">
      <dgm:prSet presAssocID="{2A099ADC-AA3D-48B4-B0D5-C51E29C948CB}" presName="hierChild1" presStyleCnt="0">
        <dgm:presLayoutVars>
          <dgm:chPref val="1"/>
          <dgm:dir/>
          <dgm:animOne val="branch"/>
          <dgm:animLvl val="lvl"/>
          <dgm:resizeHandles/>
        </dgm:presLayoutVars>
      </dgm:prSet>
      <dgm:spPr/>
    </dgm:pt>
    <dgm:pt modelId="{865F50DB-638E-4217-8E26-ACE3D74E3073}" type="pres">
      <dgm:prSet presAssocID="{78B56942-CA79-469C-93CC-2E0E1671BDBD}" presName="hierRoot1" presStyleCnt="0"/>
      <dgm:spPr/>
    </dgm:pt>
    <dgm:pt modelId="{F623C838-7AEE-4C10-B5C3-0435367AAA37}" type="pres">
      <dgm:prSet presAssocID="{78B56942-CA79-469C-93CC-2E0E1671BDBD}" presName="composite" presStyleCnt="0"/>
      <dgm:spPr/>
    </dgm:pt>
    <dgm:pt modelId="{D09936B2-E9E8-4516-BCD5-8B051A7B5975}" type="pres">
      <dgm:prSet presAssocID="{78B56942-CA79-469C-93CC-2E0E1671BDBD}" presName="background" presStyleLbl="node0" presStyleIdx="0" presStyleCnt="3"/>
      <dgm:spPr>
        <a:solidFill>
          <a:schemeClr val="tx2">
            <a:lumMod val="75000"/>
          </a:schemeClr>
        </a:solidFill>
      </dgm:spPr>
    </dgm:pt>
    <dgm:pt modelId="{588B72FA-3FF1-4968-B426-640876CA9394}" type="pres">
      <dgm:prSet presAssocID="{78B56942-CA79-469C-93CC-2E0E1671BDBD}" presName="text" presStyleLbl="fgAcc0" presStyleIdx="0" presStyleCnt="3">
        <dgm:presLayoutVars>
          <dgm:chPref val="3"/>
        </dgm:presLayoutVars>
      </dgm:prSet>
      <dgm:spPr/>
    </dgm:pt>
    <dgm:pt modelId="{7907937E-DF49-48EA-9818-B2766D2579F4}" type="pres">
      <dgm:prSet presAssocID="{78B56942-CA79-469C-93CC-2E0E1671BDBD}" presName="hierChild2" presStyleCnt="0"/>
      <dgm:spPr/>
    </dgm:pt>
    <dgm:pt modelId="{45841AF1-8E86-49AB-9738-0FB3AB76C5AF}" type="pres">
      <dgm:prSet presAssocID="{8181A90C-FCEE-4EE7-A015-EB07CA3C2124}" presName="hierRoot1" presStyleCnt="0"/>
      <dgm:spPr/>
    </dgm:pt>
    <dgm:pt modelId="{E0624C42-2ABB-45BC-B27C-9AE1F223AF79}" type="pres">
      <dgm:prSet presAssocID="{8181A90C-FCEE-4EE7-A015-EB07CA3C2124}" presName="composite" presStyleCnt="0"/>
      <dgm:spPr/>
    </dgm:pt>
    <dgm:pt modelId="{67D39111-B29A-4C0D-AFC8-29E219A2E731}" type="pres">
      <dgm:prSet presAssocID="{8181A90C-FCEE-4EE7-A015-EB07CA3C2124}" presName="background" presStyleLbl="node0" presStyleIdx="1" presStyleCnt="3"/>
      <dgm:spPr>
        <a:solidFill>
          <a:schemeClr val="tx2">
            <a:lumMod val="75000"/>
          </a:schemeClr>
        </a:solidFill>
      </dgm:spPr>
    </dgm:pt>
    <dgm:pt modelId="{C7C6ACEF-BA0A-40E5-BB4B-47C011A9F837}" type="pres">
      <dgm:prSet presAssocID="{8181A90C-FCEE-4EE7-A015-EB07CA3C2124}" presName="text" presStyleLbl="fgAcc0" presStyleIdx="1" presStyleCnt="3">
        <dgm:presLayoutVars>
          <dgm:chPref val="3"/>
        </dgm:presLayoutVars>
      </dgm:prSet>
      <dgm:spPr/>
    </dgm:pt>
    <dgm:pt modelId="{2D6C0DBE-DFDB-4BD0-8445-EDC70FBDD871}" type="pres">
      <dgm:prSet presAssocID="{8181A90C-FCEE-4EE7-A015-EB07CA3C2124}" presName="hierChild2" presStyleCnt="0"/>
      <dgm:spPr/>
    </dgm:pt>
    <dgm:pt modelId="{2003A87B-AFC0-44A0-A740-F76AB752CD91}" type="pres">
      <dgm:prSet presAssocID="{B971DDBF-873D-49DB-A3E3-BB6D64EB1C27}" presName="hierRoot1" presStyleCnt="0"/>
      <dgm:spPr/>
    </dgm:pt>
    <dgm:pt modelId="{EA643375-28B9-42D6-95D5-E753C2B4476A}" type="pres">
      <dgm:prSet presAssocID="{B971DDBF-873D-49DB-A3E3-BB6D64EB1C27}" presName="composite" presStyleCnt="0"/>
      <dgm:spPr/>
    </dgm:pt>
    <dgm:pt modelId="{26DD4A36-2CB4-4CB8-9F4C-6CAA7839709A}" type="pres">
      <dgm:prSet presAssocID="{B971DDBF-873D-49DB-A3E3-BB6D64EB1C27}" presName="background" presStyleLbl="node0" presStyleIdx="2" presStyleCnt="3"/>
      <dgm:spPr>
        <a:solidFill>
          <a:schemeClr val="tx2">
            <a:lumMod val="75000"/>
          </a:schemeClr>
        </a:solidFill>
      </dgm:spPr>
    </dgm:pt>
    <dgm:pt modelId="{C651040D-9157-46A4-A10A-EBB105EC2003}" type="pres">
      <dgm:prSet presAssocID="{B971DDBF-873D-49DB-A3E3-BB6D64EB1C27}" presName="text" presStyleLbl="fgAcc0" presStyleIdx="2" presStyleCnt="3">
        <dgm:presLayoutVars>
          <dgm:chPref val="3"/>
        </dgm:presLayoutVars>
      </dgm:prSet>
      <dgm:spPr/>
    </dgm:pt>
    <dgm:pt modelId="{2D52CB2C-F2E6-424F-92F9-F2291E386945}" type="pres">
      <dgm:prSet presAssocID="{B971DDBF-873D-49DB-A3E3-BB6D64EB1C27}" presName="hierChild2" presStyleCnt="0"/>
      <dgm:spPr/>
    </dgm:pt>
  </dgm:ptLst>
  <dgm:cxnLst>
    <dgm:cxn modelId="{97501A06-C28A-411A-B206-1AD2A22CECC3}" type="presOf" srcId="{2A099ADC-AA3D-48B4-B0D5-C51E29C948CB}" destId="{CB20040E-976F-4F50-AEB5-D4F3C3E096CD}" srcOrd="0" destOrd="0" presId="urn:microsoft.com/office/officeart/2005/8/layout/hierarchy1"/>
    <dgm:cxn modelId="{6A6D4D07-D6F1-46FA-98C6-3366596A36B7}" srcId="{2A099ADC-AA3D-48B4-B0D5-C51E29C948CB}" destId="{8181A90C-FCEE-4EE7-A015-EB07CA3C2124}" srcOrd="1" destOrd="0" parTransId="{503F608A-04BB-4B0D-9EA0-9986F3FDFA8F}" sibTransId="{21F1A240-BB58-4A7A-8097-30C4CB98CFE6}"/>
    <dgm:cxn modelId="{F8C88527-EC1C-4ECF-89E9-3F3C53A41F95}" type="presOf" srcId="{B971DDBF-873D-49DB-A3E3-BB6D64EB1C27}" destId="{C651040D-9157-46A4-A10A-EBB105EC2003}" srcOrd="0" destOrd="0" presId="urn:microsoft.com/office/officeart/2005/8/layout/hierarchy1"/>
    <dgm:cxn modelId="{4700468E-6DB9-4E68-9386-D315EF976632}" srcId="{2A099ADC-AA3D-48B4-B0D5-C51E29C948CB}" destId="{78B56942-CA79-469C-93CC-2E0E1671BDBD}" srcOrd="0" destOrd="0" parTransId="{EAB58A26-454F-439D-B94C-23D56DA5862C}" sibTransId="{520EEBBA-57D7-41C3-BD93-275DD4718A13}"/>
    <dgm:cxn modelId="{5EAF0090-7245-460D-97FC-2E53D07FFA72}" srcId="{2A099ADC-AA3D-48B4-B0D5-C51E29C948CB}" destId="{B971DDBF-873D-49DB-A3E3-BB6D64EB1C27}" srcOrd="2" destOrd="0" parTransId="{FCC13A67-211F-4671-9B4D-334EFDA9CACE}" sibTransId="{21D26E7E-8FC1-44E4-AAFB-A0A0ACA4B065}"/>
    <dgm:cxn modelId="{1BD743A4-2159-4784-9326-EEF3F4D94115}" type="presOf" srcId="{8181A90C-FCEE-4EE7-A015-EB07CA3C2124}" destId="{C7C6ACEF-BA0A-40E5-BB4B-47C011A9F837}" srcOrd="0" destOrd="0" presId="urn:microsoft.com/office/officeart/2005/8/layout/hierarchy1"/>
    <dgm:cxn modelId="{C81B3CAE-2F1E-458D-B030-83483DFBD06B}" type="presOf" srcId="{78B56942-CA79-469C-93CC-2E0E1671BDBD}" destId="{588B72FA-3FF1-4968-B426-640876CA9394}" srcOrd="0" destOrd="0" presId="urn:microsoft.com/office/officeart/2005/8/layout/hierarchy1"/>
    <dgm:cxn modelId="{7284697F-1CA4-4735-983B-71559D4F1C10}" type="presParOf" srcId="{CB20040E-976F-4F50-AEB5-D4F3C3E096CD}" destId="{865F50DB-638E-4217-8E26-ACE3D74E3073}" srcOrd="0" destOrd="0" presId="urn:microsoft.com/office/officeart/2005/8/layout/hierarchy1"/>
    <dgm:cxn modelId="{F2B1166B-CDEE-4D34-A285-4C82303B8477}" type="presParOf" srcId="{865F50DB-638E-4217-8E26-ACE3D74E3073}" destId="{F623C838-7AEE-4C10-B5C3-0435367AAA37}" srcOrd="0" destOrd="0" presId="urn:microsoft.com/office/officeart/2005/8/layout/hierarchy1"/>
    <dgm:cxn modelId="{2FFA7374-524F-4C3F-B5D4-A84BAF765752}" type="presParOf" srcId="{F623C838-7AEE-4C10-B5C3-0435367AAA37}" destId="{D09936B2-E9E8-4516-BCD5-8B051A7B5975}" srcOrd="0" destOrd="0" presId="urn:microsoft.com/office/officeart/2005/8/layout/hierarchy1"/>
    <dgm:cxn modelId="{23BBD21B-E6DE-4CE3-804E-C2F1A20D50D2}" type="presParOf" srcId="{F623C838-7AEE-4C10-B5C3-0435367AAA37}" destId="{588B72FA-3FF1-4968-B426-640876CA9394}" srcOrd="1" destOrd="0" presId="urn:microsoft.com/office/officeart/2005/8/layout/hierarchy1"/>
    <dgm:cxn modelId="{D13C920F-58BD-49CF-8AA9-C28F014CA451}" type="presParOf" srcId="{865F50DB-638E-4217-8E26-ACE3D74E3073}" destId="{7907937E-DF49-48EA-9818-B2766D2579F4}" srcOrd="1" destOrd="0" presId="urn:microsoft.com/office/officeart/2005/8/layout/hierarchy1"/>
    <dgm:cxn modelId="{144D1E40-A36A-4C42-957A-87859A5794B8}" type="presParOf" srcId="{CB20040E-976F-4F50-AEB5-D4F3C3E096CD}" destId="{45841AF1-8E86-49AB-9738-0FB3AB76C5AF}" srcOrd="1" destOrd="0" presId="urn:microsoft.com/office/officeart/2005/8/layout/hierarchy1"/>
    <dgm:cxn modelId="{9F7048B5-597E-4054-B2AF-DD5C08A05FD5}" type="presParOf" srcId="{45841AF1-8E86-49AB-9738-0FB3AB76C5AF}" destId="{E0624C42-2ABB-45BC-B27C-9AE1F223AF79}" srcOrd="0" destOrd="0" presId="urn:microsoft.com/office/officeart/2005/8/layout/hierarchy1"/>
    <dgm:cxn modelId="{A9F62151-6D03-4A28-B985-59C826BC67F1}" type="presParOf" srcId="{E0624C42-2ABB-45BC-B27C-9AE1F223AF79}" destId="{67D39111-B29A-4C0D-AFC8-29E219A2E731}" srcOrd="0" destOrd="0" presId="urn:microsoft.com/office/officeart/2005/8/layout/hierarchy1"/>
    <dgm:cxn modelId="{B8F4CD10-8E68-4542-87CE-79CC215692E5}" type="presParOf" srcId="{E0624C42-2ABB-45BC-B27C-9AE1F223AF79}" destId="{C7C6ACEF-BA0A-40E5-BB4B-47C011A9F837}" srcOrd="1" destOrd="0" presId="urn:microsoft.com/office/officeart/2005/8/layout/hierarchy1"/>
    <dgm:cxn modelId="{9AFEB9F1-FFA5-4D97-8A57-B49CA02432CA}" type="presParOf" srcId="{45841AF1-8E86-49AB-9738-0FB3AB76C5AF}" destId="{2D6C0DBE-DFDB-4BD0-8445-EDC70FBDD871}" srcOrd="1" destOrd="0" presId="urn:microsoft.com/office/officeart/2005/8/layout/hierarchy1"/>
    <dgm:cxn modelId="{737A5FEF-9755-43ED-82EF-D51AE7FF37C1}" type="presParOf" srcId="{CB20040E-976F-4F50-AEB5-D4F3C3E096CD}" destId="{2003A87B-AFC0-44A0-A740-F76AB752CD91}" srcOrd="2" destOrd="0" presId="urn:microsoft.com/office/officeart/2005/8/layout/hierarchy1"/>
    <dgm:cxn modelId="{EEC11A8A-9B75-4E90-A03D-732C9749917D}" type="presParOf" srcId="{2003A87B-AFC0-44A0-A740-F76AB752CD91}" destId="{EA643375-28B9-42D6-95D5-E753C2B4476A}" srcOrd="0" destOrd="0" presId="urn:microsoft.com/office/officeart/2005/8/layout/hierarchy1"/>
    <dgm:cxn modelId="{58EC7EFA-2F79-4B0F-88C1-6ECB2ED4E399}" type="presParOf" srcId="{EA643375-28B9-42D6-95D5-E753C2B4476A}" destId="{26DD4A36-2CB4-4CB8-9F4C-6CAA7839709A}" srcOrd="0" destOrd="0" presId="urn:microsoft.com/office/officeart/2005/8/layout/hierarchy1"/>
    <dgm:cxn modelId="{A988AC6E-C5E1-43BC-B5A3-455C16759066}" type="presParOf" srcId="{EA643375-28B9-42D6-95D5-E753C2B4476A}" destId="{C651040D-9157-46A4-A10A-EBB105EC2003}" srcOrd="1" destOrd="0" presId="urn:microsoft.com/office/officeart/2005/8/layout/hierarchy1"/>
    <dgm:cxn modelId="{E8AF1F99-EA6A-4361-8C87-ECF822A519BB}" type="presParOf" srcId="{2003A87B-AFC0-44A0-A740-F76AB752CD91}" destId="{2D52CB2C-F2E6-424F-92F9-F2291E38694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29C94-D0EE-4B8B-A3E4-026964A266A1}">
      <dsp:nvSpPr>
        <dsp:cNvPr id="0" name=""/>
        <dsp:cNvSpPr/>
      </dsp:nvSpPr>
      <dsp:spPr>
        <a:xfrm>
          <a:off x="622986" y="299560"/>
          <a:ext cx="987187" cy="98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476DA8-5E1E-473F-9888-CE1F9E7D2920}">
      <dsp:nvSpPr>
        <dsp:cNvPr id="0" name=""/>
        <dsp:cNvSpPr/>
      </dsp:nvSpPr>
      <dsp:spPr>
        <a:xfrm>
          <a:off x="19704" y="1786705"/>
          <a:ext cx="2193750" cy="184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Gardening is not only a pleasant activity, but also a whole complex of useful processes. It gives us the opportunity to engage in physical activity, relax and release negative emotions. Growing plants requires a lot of attention  </a:t>
          </a:r>
          <a:endParaRPr lang="en-US" sz="1100" kern="1200" dirty="0"/>
        </a:p>
      </dsp:txBody>
      <dsp:txXfrm>
        <a:off x="19704" y="1786705"/>
        <a:ext cx="2193750" cy="1845653"/>
      </dsp:txXfrm>
    </dsp:sp>
    <dsp:sp modelId="{73E130B3-8797-4BE0-87FD-C22445040BFF}">
      <dsp:nvSpPr>
        <dsp:cNvPr id="0" name=""/>
        <dsp:cNvSpPr/>
      </dsp:nvSpPr>
      <dsp:spPr>
        <a:xfrm>
          <a:off x="3200642" y="299560"/>
          <a:ext cx="987187" cy="98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7E9357-39B2-4F01-B2AE-A59FA1D21A2E}">
      <dsp:nvSpPr>
        <dsp:cNvPr id="0" name=""/>
        <dsp:cNvSpPr/>
      </dsp:nvSpPr>
      <dsp:spPr>
        <a:xfrm>
          <a:off x="2597361" y="1786705"/>
          <a:ext cx="2193750" cy="184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dirty="0"/>
            <a:t>Why do I like my hobby: </a:t>
          </a:r>
        </a:p>
        <a:p>
          <a:pPr marL="0" lvl="0" indent="0" algn="l" defTabSz="488950">
            <a:lnSpc>
              <a:spcPct val="100000"/>
            </a:lnSpc>
            <a:spcBef>
              <a:spcPct val="0"/>
            </a:spcBef>
            <a:spcAft>
              <a:spcPct val="35000"/>
            </a:spcAft>
            <a:buNone/>
          </a:pPr>
          <a:r>
            <a:rPr lang="en-GB" sz="1100" kern="1200" dirty="0"/>
            <a:t>- I like growing plants because it gives me peace and tranquillity.</a:t>
          </a:r>
        </a:p>
        <a:p>
          <a:pPr marL="0" lvl="0" indent="0" algn="l" defTabSz="488950">
            <a:lnSpc>
              <a:spcPct val="100000"/>
            </a:lnSpc>
            <a:spcBef>
              <a:spcPct val="0"/>
            </a:spcBef>
            <a:spcAft>
              <a:spcPct val="35000"/>
            </a:spcAft>
            <a:buNone/>
          </a:pPr>
          <a:r>
            <a:rPr lang="en-GB" sz="1100" kern="1200" dirty="0"/>
            <a:t>- It’s nice to see your plants grow up</a:t>
          </a:r>
        </a:p>
        <a:p>
          <a:pPr marL="0" lvl="0" indent="0" algn="l" defTabSz="488950">
            <a:lnSpc>
              <a:spcPct val="100000"/>
            </a:lnSpc>
            <a:spcBef>
              <a:spcPct val="0"/>
            </a:spcBef>
            <a:spcAft>
              <a:spcPct val="35000"/>
            </a:spcAft>
            <a:buNone/>
          </a:pPr>
          <a:r>
            <a:rPr lang="en-GB" sz="1100" kern="1200" dirty="0"/>
            <a:t>- You can save on buying fruits and vegetables </a:t>
          </a:r>
        </a:p>
        <a:p>
          <a:pPr marL="0" lvl="0" indent="0" algn="ctr" defTabSz="488950">
            <a:lnSpc>
              <a:spcPct val="100000"/>
            </a:lnSpc>
            <a:spcBef>
              <a:spcPct val="0"/>
            </a:spcBef>
            <a:spcAft>
              <a:spcPct val="35000"/>
            </a:spcAft>
            <a:buNone/>
          </a:pPr>
          <a:endParaRPr lang="en-GB" sz="1100" kern="1200" dirty="0"/>
        </a:p>
        <a:p>
          <a:pPr marL="0" lvl="0" indent="0" algn="ctr" defTabSz="488950">
            <a:lnSpc>
              <a:spcPct val="100000"/>
            </a:lnSpc>
            <a:spcBef>
              <a:spcPct val="0"/>
            </a:spcBef>
            <a:spcAft>
              <a:spcPct val="35000"/>
            </a:spcAft>
            <a:buNone/>
          </a:pPr>
          <a:endParaRPr lang="en-US" sz="1100" kern="1200" dirty="0"/>
        </a:p>
      </dsp:txBody>
      <dsp:txXfrm>
        <a:off x="2597361" y="1786705"/>
        <a:ext cx="2193750" cy="18456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936B2-E9E8-4516-BCD5-8B051A7B5975}">
      <dsp:nvSpPr>
        <dsp:cNvPr id="0" name=""/>
        <dsp:cNvSpPr/>
      </dsp:nvSpPr>
      <dsp:spPr>
        <a:xfrm>
          <a:off x="0" y="675524"/>
          <a:ext cx="2635091" cy="1673283"/>
        </a:xfrm>
        <a:prstGeom prst="roundRect">
          <a:avLst>
            <a:gd name="adj" fmla="val 10000"/>
          </a:avLst>
        </a:prstGeom>
        <a:solidFill>
          <a:schemeClr val="tx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8B72FA-3FF1-4968-B426-640876CA9394}">
      <dsp:nvSpPr>
        <dsp:cNvPr id="0" name=""/>
        <dsp:cNvSpPr/>
      </dsp:nvSpPr>
      <dsp:spPr>
        <a:xfrm>
          <a:off x="292787" y="953673"/>
          <a:ext cx="2635091" cy="167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Small pockets of air inside cranberries cause them to bounce and float in water.</a:t>
          </a:r>
          <a:endParaRPr lang="en-US" sz="1800" kern="1200" dirty="0"/>
        </a:p>
      </dsp:txBody>
      <dsp:txXfrm>
        <a:off x="341796" y="1002682"/>
        <a:ext cx="2537073" cy="1575265"/>
      </dsp:txXfrm>
    </dsp:sp>
    <dsp:sp modelId="{67D39111-B29A-4C0D-AFC8-29E219A2E731}">
      <dsp:nvSpPr>
        <dsp:cNvPr id="0" name=""/>
        <dsp:cNvSpPr/>
      </dsp:nvSpPr>
      <dsp:spPr>
        <a:xfrm>
          <a:off x="3220667" y="675524"/>
          <a:ext cx="2635091" cy="1673283"/>
        </a:xfrm>
        <a:prstGeom prst="roundRect">
          <a:avLst>
            <a:gd name="adj" fmla="val 10000"/>
          </a:avLst>
        </a:prstGeom>
        <a:solidFill>
          <a:schemeClr val="tx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6ACEF-BA0A-40E5-BB4B-47C011A9F837}">
      <dsp:nvSpPr>
        <dsp:cNvPr id="0" name=""/>
        <dsp:cNvSpPr/>
      </dsp:nvSpPr>
      <dsp:spPr>
        <a:xfrm>
          <a:off x="3513455" y="953673"/>
          <a:ext cx="2635091" cy="167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The first potatoes were cultivated in Peru about 7,000 years ago.</a:t>
          </a:r>
          <a:endParaRPr lang="en-US" sz="1800" kern="1200" dirty="0"/>
        </a:p>
      </dsp:txBody>
      <dsp:txXfrm>
        <a:off x="3562464" y="1002682"/>
        <a:ext cx="2537073" cy="1575265"/>
      </dsp:txXfrm>
    </dsp:sp>
    <dsp:sp modelId="{26DD4A36-2CB4-4CB8-9F4C-6CAA7839709A}">
      <dsp:nvSpPr>
        <dsp:cNvPr id="0" name=""/>
        <dsp:cNvSpPr/>
      </dsp:nvSpPr>
      <dsp:spPr>
        <a:xfrm>
          <a:off x="6441334" y="675524"/>
          <a:ext cx="2635091" cy="1673283"/>
        </a:xfrm>
        <a:prstGeom prst="roundRect">
          <a:avLst>
            <a:gd name="adj" fmla="val 10000"/>
          </a:avLst>
        </a:prstGeom>
        <a:solidFill>
          <a:schemeClr val="tx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51040D-9157-46A4-A10A-EBB105EC2003}">
      <dsp:nvSpPr>
        <dsp:cNvPr id="0" name=""/>
        <dsp:cNvSpPr/>
      </dsp:nvSpPr>
      <dsp:spPr>
        <a:xfrm>
          <a:off x="6734122" y="953673"/>
          <a:ext cx="2635091" cy="167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average strawberry has 200 seeds. It’s the only fruit that bears its seeds on the outside.</a:t>
          </a:r>
        </a:p>
      </dsp:txBody>
      <dsp:txXfrm>
        <a:off x="6783131" y="1002682"/>
        <a:ext cx="2537073" cy="157526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388379-CED5-4E47-AA16-BB8D1B229A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FF4C3A-D12E-412A-ABFA-75B064866D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478D44-5398-4CFE-A942-F096A1D9898B}" type="datetime1">
              <a:rPr lang="en-GB" smtClean="0"/>
              <a:t>08/07/2024</a:t>
            </a:fld>
            <a:endParaRPr lang="en-GB"/>
          </a:p>
        </p:txBody>
      </p:sp>
      <p:sp>
        <p:nvSpPr>
          <p:cNvPr id="4" name="Footer Placeholder 3">
            <a:extLst>
              <a:ext uri="{FF2B5EF4-FFF2-40B4-BE49-F238E27FC236}">
                <a16:creationId xmlns:a16="http://schemas.microsoft.com/office/drawing/2014/main" id="{98BF6D23-7C48-4DE4-8D11-CEFAB64814B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3BBD26C-071E-4635-BC6D-D8B85A2F0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34841F-B49A-45AF-B0AE-77294A66D950}" type="slidenum">
              <a:rPr lang="en-GB" smtClean="0"/>
              <a:t>‹#›</a:t>
            </a:fld>
            <a:endParaRPr lang="en-GB"/>
          </a:p>
        </p:txBody>
      </p:sp>
    </p:spTree>
    <p:extLst>
      <p:ext uri="{BB962C8B-B14F-4D97-AF65-F5344CB8AC3E}">
        <p14:creationId xmlns:p14="http://schemas.microsoft.com/office/powerpoint/2010/main" val="11966002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E96C-41F8-45EF-B974-BC7EA72E69B2}" type="datetime1">
              <a:rPr lang="en-GB" noProof="0" smtClean="0"/>
              <a:t>08/07/2024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39EEC-C3CC-4A10-B888-53BDA8BB7866}" type="slidenum">
              <a:rPr lang="en-GB" noProof="0" smtClean="0"/>
              <a:t>‹#›</a:t>
            </a:fld>
            <a:endParaRPr lang="en-GB" noProof="0"/>
          </a:p>
        </p:txBody>
      </p:sp>
    </p:spTree>
    <p:extLst>
      <p:ext uri="{BB962C8B-B14F-4D97-AF65-F5344CB8AC3E}">
        <p14:creationId xmlns:p14="http://schemas.microsoft.com/office/powerpoint/2010/main" val="215301583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health.harvard.edu/diet-and-weight-loss/calories-burned-in-30-minutes-for-people-of-three-different-weight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1</a:t>
            </a:fld>
            <a:endParaRPr lang="en-GB"/>
          </a:p>
        </p:txBody>
      </p:sp>
    </p:spTree>
    <p:extLst>
      <p:ext uri="{BB962C8B-B14F-4D97-AF65-F5344CB8AC3E}">
        <p14:creationId xmlns:p14="http://schemas.microsoft.com/office/powerpoint/2010/main" val="410990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Gardening is not only a pleasant activity, but also a whole complex of useful processes. It gives us the opportunity to engage in physical activity, relax and release negative emotions. Growing plants requires a lot of attention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GB" b="0" i="0" dirty="0">
                <a:solidFill>
                  <a:srgbClr val="202124"/>
                </a:solidFill>
                <a:effectLst/>
                <a:highlight>
                  <a:srgbClr val="FFFFFF"/>
                </a:highlight>
                <a:latin typeface="Google Sans"/>
              </a:rPr>
              <a:t>By engaging in activities such as physical movement and spending time outdoors, as well as caring for and nurturing plants, gardening has been shown to have positive effects on our mental health. </a:t>
            </a:r>
            <a:r>
              <a:rPr lang="en-GB" b="0" i="0" dirty="0">
                <a:solidFill>
                  <a:srgbClr val="040C28"/>
                </a:solidFill>
                <a:effectLst/>
                <a:latin typeface="Google Sans"/>
              </a:rPr>
              <a:t>It can provide a sense of purpose and accomplishment, which can greatly contribute to our overall mental well-being</a:t>
            </a:r>
            <a:r>
              <a:rPr lang="en-GB" b="0" i="0" dirty="0">
                <a:solidFill>
                  <a:srgbClr val="202124"/>
                </a:solidFill>
                <a:effectLst/>
                <a:highlight>
                  <a:srgbClr val="FFFFFF"/>
                </a:highlight>
                <a:latin typeface="Google Sans"/>
              </a:rPr>
              <a:t>.</a:t>
            </a:r>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noProof="0" smtClean="0"/>
              <a:t>2</a:t>
            </a:fld>
            <a:endParaRPr lang="en-GB" noProof="0"/>
          </a:p>
        </p:txBody>
      </p:sp>
    </p:spTree>
    <p:extLst>
      <p:ext uri="{BB962C8B-B14F-4D97-AF65-F5344CB8AC3E}">
        <p14:creationId xmlns:p14="http://schemas.microsoft.com/office/powerpoint/2010/main" val="3847668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Music helps plants to grow: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highlight>
                  <a:srgbClr val="FFFFFF"/>
                </a:highlight>
                <a:latin typeface="Google Sans"/>
              </a:rPr>
              <a:t>Stomata close at night or when the plant is stressed, so these tests kept an eye on what the stomata did during the plants' exposure to music. </a:t>
            </a:r>
            <a:r>
              <a:rPr lang="en-GB" b="0" i="0" dirty="0">
                <a:solidFill>
                  <a:srgbClr val="040C28"/>
                </a:solidFill>
                <a:effectLst/>
                <a:latin typeface="Google Sans"/>
              </a:rPr>
              <a:t>Plants listening to classical music kept their stomata open longer than plants kept in silence, helping them intake more air and thus grow larger faster</a:t>
            </a:r>
            <a:r>
              <a:rPr lang="en-GB" b="0" i="0" dirty="0">
                <a:solidFill>
                  <a:srgbClr val="202124"/>
                </a:solidFill>
                <a:effectLst/>
                <a:highlight>
                  <a:srgbClr val="FFFFFF"/>
                </a:highlight>
                <a:latin typeface="Google Sans"/>
              </a:rPr>
              <a:t>.</a:t>
            </a:r>
            <a:br>
              <a:rPr lang="en-GB" b="0" i="0" dirty="0">
                <a:solidFill>
                  <a:srgbClr val="202124"/>
                </a:solidFill>
                <a:effectLst/>
                <a:highlight>
                  <a:srgbClr val="FFFFFF"/>
                </a:highlight>
                <a:latin typeface="Google Sans"/>
              </a:rPr>
            </a:br>
            <a:r>
              <a:rPr lang="en-GB" i="0" dirty="0">
                <a:effectLst/>
                <a:latin typeface="Verdana" panose="020B0604030504040204" pitchFamily="34" charset="0"/>
                <a:ea typeface="Verdana" panose="020B0604030504040204" pitchFamily="34" charset="0"/>
              </a:rPr>
              <a:t>Baking soda can sweeten tomatoes: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highlight>
                  <a:srgbClr val="FFFFFF"/>
                </a:highlight>
                <a:latin typeface="Google Sans"/>
              </a:rPr>
              <a:t>Gardeners will want to keep a little baking soda on hand when they're putting in their tomato plants in spring because </a:t>
            </a:r>
            <a:r>
              <a:rPr lang="en-GB" b="0" i="0" dirty="0">
                <a:solidFill>
                  <a:srgbClr val="040C28"/>
                </a:solidFill>
                <a:effectLst/>
                <a:latin typeface="Google Sans"/>
              </a:rPr>
              <a:t>sprinkling some of this ingredient into the soil can prevent certain kinds of produce from tasting dull and gives your tomatoes a boost of sweetness come harvest time</a:t>
            </a:r>
            <a:r>
              <a:rPr lang="en-GB" b="0" i="0" dirty="0">
                <a:solidFill>
                  <a:srgbClr val="202124"/>
                </a:solidFill>
                <a:effectLst/>
                <a:highlight>
                  <a:srgbClr val="FFFFFF"/>
                </a:highlight>
                <a:latin typeface="Google San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effectLst/>
                <a:latin typeface="Verdana" panose="020B0604030504040204" pitchFamily="34" charset="0"/>
                <a:ea typeface="Verdana" panose="020B0604030504040204" pitchFamily="34" charset="0"/>
              </a:rPr>
              <a:t>Peanuts Are Not Nuts, they are legumes:</a:t>
            </a:r>
            <a:br>
              <a:rPr lang="en-GB" b="0" i="0" dirty="0">
                <a:solidFill>
                  <a:srgbClr val="202124"/>
                </a:solidFill>
                <a:effectLst/>
                <a:highlight>
                  <a:srgbClr val="FFFFFF"/>
                </a:highlight>
                <a:latin typeface="Google Sans"/>
              </a:rPr>
            </a:br>
            <a:r>
              <a:rPr lang="en-GB" b="0" i="0" dirty="0">
                <a:solidFill>
                  <a:srgbClr val="202124"/>
                </a:solidFill>
                <a:effectLst/>
                <a:highlight>
                  <a:srgbClr val="FFFFFF"/>
                </a:highlight>
                <a:latin typeface="Google Sans"/>
              </a:rPr>
              <a:t>Even though "nut" is in its name, </a:t>
            </a:r>
            <a:r>
              <a:rPr lang="en-GB" b="0" i="0" dirty="0">
                <a:solidFill>
                  <a:srgbClr val="040C28"/>
                </a:solidFill>
                <a:effectLst/>
                <a:latin typeface="Google Sans"/>
              </a:rPr>
              <a:t>a peanut is a legume</a:t>
            </a:r>
            <a:r>
              <a:rPr lang="en-GB" b="0" i="0" dirty="0">
                <a:solidFill>
                  <a:srgbClr val="202124"/>
                </a:solidFill>
                <a:effectLst/>
                <a:highlight>
                  <a:srgbClr val="FFFFFF"/>
                </a:highlight>
                <a:latin typeface="Google Sans"/>
              </a:rPr>
              <a:t>. Like soybeans, lentils, and other legumes, peanuts are edible seeds that grow in pods. Still, most people think of them as nuts, along with tree nuts such as walnuts, almonds, and hazelnuts.</a:t>
            </a:r>
            <a:endParaRPr lang="en-GB" i="0" dirty="0">
              <a:effectLst/>
              <a:latin typeface="Verdana" panose="020B0604030504040204" pitchFamily="34" charset="0"/>
              <a:ea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3</a:t>
            </a:fld>
            <a:endParaRPr lang="en-GB"/>
          </a:p>
        </p:txBody>
      </p:sp>
    </p:spTree>
    <p:extLst>
      <p:ext uri="{BB962C8B-B14F-4D97-AF65-F5344CB8AC3E}">
        <p14:creationId xmlns:p14="http://schemas.microsoft.com/office/powerpoint/2010/main" val="203298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4</a:t>
            </a:fld>
            <a:endParaRPr lang="en-GB"/>
          </a:p>
        </p:txBody>
      </p:sp>
    </p:spTree>
    <p:extLst>
      <p:ext uri="{BB962C8B-B14F-4D97-AF65-F5344CB8AC3E}">
        <p14:creationId xmlns:p14="http://schemas.microsoft.com/office/powerpoint/2010/main" val="192303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83228"/>
                </a:solidFill>
                <a:effectLst/>
                <a:highlight>
                  <a:srgbClr val="FCFAF8"/>
                </a:highlight>
                <a:latin typeface="UniversLTPro"/>
              </a:rPr>
              <a:t>Gardening can help you use </a:t>
            </a:r>
            <a:r>
              <a:rPr lang="en-GB" b="0" i="0" u="sng" dirty="0">
                <a:solidFill>
                  <a:srgbClr val="2E008B"/>
                </a:solidFill>
                <a:effectLst/>
                <a:highlight>
                  <a:srgbClr val="FCFAF8"/>
                </a:highlight>
                <a:latin typeface="inherit"/>
                <a:hlinkClick r:id="rId3" tooltip="Harvard study on calories burned in 30 minutes"/>
              </a:rPr>
              <a:t>250-500 calories an hour</a:t>
            </a:r>
            <a:r>
              <a:rPr lang="en-GB" b="0" i="0" dirty="0">
                <a:solidFill>
                  <a:srgbClr val="283228"/>
                </a:solidFill>
                <a:effectLst/>
                <a:highlight>
                  <a:srgbClr val="FCFAF8"/>
                </a:highlight>
                <a:latin typeface="UniversLTPro"/>
              </a:rPr>
              <a:t>, depending on the activity.</a:t>
            </a:r>
          </a:p>
          <a:p>
            <a:pPr algn="l"/>
            <a:endParaRPr lang="en-GB" b="0" i="0" dirty="0">
              <a:solidFill>
                <a:srgbClr val="283228"/>
              </a:solidFill>
              <a:effectLst/>
              <a:highlight>
                <a:srgbClr val="FCFAF8"/>
              </a:highlight>
              <a:latin typeface="UniversLTPro"/>
            </a:endParaRPr>
          </a:p>
          <a:p>
            <a:pPr algn="l"/>
            <a:r>
              <a:rPr lang="en-GB" b="0" i="0" dirty="0">
                <a:solidFill>
                  <a:srgbClr val="283228"/>
                </a:solidFill>
                <a:effectLst/>
                <a:highlight>
                  <a:srgbClr val="FCFAF8"/>
                </a:highlight>
                <a:latin typeface="UniversLTPro"/>
              </a:rPr>
              <a:t>Sir Richard Thompson, past president of the Royal College of Physicians, wrote about gardening in Clinical Medicine journal. He said 'Digging, raking and mowing are particularly calorie intense. There is a gym outside many a window.’</a:t>
            </a:r>
          </a:p>
          <a:p>
            <a:pPr algn="l"/>
            <a:r>
              <a:rPr lang="en-GB" b="0" i="0" dirty="0">
                <a:solidFill>
                  <a:srgbClr val="202124"/>
                </a:solidFill>
                <a:effectLst/>
                <a:highlight>
                  <a:srgbClr val="FFFFFF"/>
                </a:highlight>
                <a:latin typeface="Google Sans"/>
              </a:rPr>
              <a:t>Gardening also </a:t>
            </a:r>
            <a:r>
              <a:rPr lang="en-GB" b="0" i="0" dirty="0">
                <a:solidFill>
                  <a:srgbClr val="040C28"/>
                </a:solidFill>
                <a:effectLst/>
                <a:latin typeface="Google Sans"/>
              </a:rPr>
              <a:t>triggers the production of serotonin - the hormone responsible for triggering positive feelings</a:t>
            </a:r>
            <a:r>
              <a:rPr lang="en-GB" b="0" i="0" dirty="0">
                <a:solidFill>
                  <a:srgbClr val="202124"/>
                </a:solidFill>
                <a:effectLst/>
                <a:highlight>
                  <a:srgbClr val="FFFFFF"/>
                </a:highlight>
                <a:latin typeface="Google Sans"/>
              </a:rPr>
              <a:t>. Spending time outdoors and basking in the sun can further enhance your mood, making gardening an effective stress reliever.</a:t>
            </a:r>
          </a:p>
          <a:p>
            <a:pPr algn="l"/>
            <a:endParaRPr lang="en-GB" b="0" i="0" dirty="0">
              <a:solidFill>
                <a:srgbClr val="283228"/>
              </a:solidFill>
              <a:effectLst/>
              <a:highlight>
                <a:srgbClr val="FCFAF8"/>
              </a:highlight>
              <a:latin typeface="UniversLTPro"/>
            </a:endParaRPr>
          </a:p>
          <a:p>
            <a:pPr algn="l"/>
            <a:r>
              <a:rPr lang="en-GB" b="0" i="0" dirty="0">
                <a:solidFill>
                  <a:srgbClr val="040C28"/>
                </a:solidFill>
                <a:effectLst/>
                <a:latin typeface="Google Sans"/>
              </a:rPr>
              <a:t>Growing our own food enables us to harvest fresh, nutrient-rich produce at a low cost</a:t>
            </a:r>
            <a:r>
              <a:rPr lang="en-GB" b="0" i="0" dirty="0">
                <a:solidFill>
                  <a:srgbClr val="202124"/>
                </a:solidFill>
                <a:effectLst/>
                <a:highlight>
                  <a:srgbClr val="FFFFFF"/>
                </a:highlight>
                <a:latin typeface="Google Sans"/>
              </a:rPr>
              <a:t>. This can contribute to a healthier diet and encourage more fresh fruit and vegetable consumption. These foods have high nutrient density, low energy (calorie) density, and many essential vitamins and minerals.</a:t>
            </a:r>
            <a:endParaRPr lang="en-GB" b="0" i="0" dirty="0">
              <a:solidFill>
                <a:srgbClr val="283228"/>
              </a:solidFill>
              <a:effectLst/>
              <a:highlight>
                <a:srgbClr val="FCFAF8"/>
              </a:highlight>
              <a:latin typeface="UniversLTPro"/>
            </a:endParaRPr>
          </a:p>
          <a:p>
            <a:endParaRPr lang="en-GB" dirty="0"/>
          </a:p>
          <a:p>
            <a:r>
              <a:rPr lang="en-GB" b="0" i="0" dirty="0">
                <a:solidFill>
                  <a:srgbClr val="202124"/>
                </a:solidFill>
                <a:effectLst/>
                <a:highlight>
                  <a:srgbClr val="FFFFFF"/>
                </a:highlight>
                <a:latin typeface="Google Sans"/>
              </a:rPr>
              <a:t>Gardening can make you feel more peaceful and content. </a:t>
            </a:r>
            <a:r>
              <a:rPr lang="en-GB" b="0" i="0" dirty="0">
                <a:solidFill>
                  <a:srgbClr val="040C28"/>
                </a:solidFill>
                <a:effectLst/>
                <a:latin typeface="Google Sans"/>
              </a:rPr>
              <a:t>Focusing your attention on the immediate tasks and details of gardening can reduce negative thoughts and feelings and can make you feel better in the moment</a:t>
            </a:r>
            <a:r>
              <a:rPr lang="en-GB" b="0" i="0" dirty="0">
                <a:solidFill>
                  <a:srgbClr val="202124"/>
                </a:solidFill>
                <a:effectLst/>
                <a:highlight>
                  <a:srgbClr val="FFFFFF"/>
                </a:highlight>
                <a:latin typeface="Google Sans"/>
              </a:rPr>
              <a:t>. Just spending time around plants eases stress for many people. Boosts self-esteem.</a:t>
            </a:r>
          </a:p>
          <a:p>
            <a:endParaRPr lang="en-GB" b="0" i="0" dirty="0">
              <a:solidFill>
                <a:srgbClr val="202124"/>
              </a:solidFill>
              <a:effectLst/>
              <a:highlight>
                <a:srgbClr val="FFFFFF"/>
              </a:highlight>
              <a:latin typeface="Google Sans"/>
            </a:endParaRPr>
          </a:p>
          <a:p>
            <a:r>
              <a:rPr lang="en-GB" b="0" i="0" dirty="0">
                <a:solidFill>
                  <a:srgbClr val="202124"/>
                </a:solidFill>
                <a:effectLst/>
                <a:highlight>
                  <a:srgbClr val="FFFFFF"/>
                </a:highlight>
                <a:latin typeface="Google Sans"/>
              </a:rPr>
              <a:t> </a:t>
            </a:r>
            <a:r>
              <a:rPr lang="en-GB" b="0" i="0" dirty="0">
                <a:solidFill>
                  <a:srgbClr val="040C28"/>
                </a:solidFill>
                <a:effectLst/>
                <a:latin typeface="Google Sans"/>
              </a:rPr>
              <a:t>It Connects you to Nature</a:t>
            </a:r>
            <a:r>
              <a:rPr lang="en-GB" b="0" i="0" dirty="0">
                <a:solidFill>
                  <a:srgbClr val="202124"/>
                </a:solidFill>
                <a:effectLst/>
                <a:highlight>
                  <a:srgbClr val="FFFFFF"/>
                </a:highlight>
                <a:latin typeface="Google Sans"/>
              </a:rPr>
              <a:t> – Gardening allows you to focus on something that will give you a feeling of true achievement. It also brings you a lot closer to the creatures you're sharing your garden with! Many gardeners even entirely build their gardens around what wildlife they want to attract.</a:t>
            </a:r>
          </a:p>
          <a:p>
            <a:endParaRPr lang="en-GB" b="0" i="0" dirty="0">
              <a:solidFill>
                <a:srgbClr val="202124"/>
              </a:solidFill>
              <a:effectLst/>
              <a:highlight>
                <a:srgbClr val="FFFFFF"/>
              </a:highlight>
              <a:latin typeface="Google Sans"/>
            </a:endParaRPr>
          </a:p>
          <a:p>
            <a:r>
              <a:rPr lang="en-GB" b="0" i="0" dirty="0">
                <a:solidFill>
                  <a:srgbClr val="202124"/>
                </a:solidFill>
                <a:effectLst/>
                <a:highlight>
                  <a:srgbClr val="FFFFFF"/>
                </a:highlight>
                <a:latin typeface="Google Sans"/>
              </a:rPr>
              <a:t>Gardening </a:t>
            </a:r>
            <a:r>
              <a:rPr lang="en-GB" b="0" i="0" dirty="0">
                <a:solidFill>
                  <a:srgbClr val="040C28"/>
                </a:solidFill>
                <a:effectLst/>
                <a:latin typeface="Google Sans"/>
              </a:rPr>
              <a:t>helps release </a:t>
            </a:r>
            <a:r>
              <a:rPr lang="en-GB" b="0" i="0" dirty="0" err="1">
                <a:solidFill>
                  <a:srgbClr val="040C28"/>
                </a:solidFill>
                <a:effectLst/>
                <a:latin typeface="Google Sans"/>
              </a:rPr>
              <a:t>seratonin</a:t>
            </a:r>
            <a:r>
              <a:rPr lang="en-GB" b="0" i="0" dirty="0">
                <a:solidFill>
                  <a:srgbClr val="040C28"/>
                </a:solidFill>
                <a:effectLst/>
                <a:latin typeface="Google Sans"/>
              </a:rPr>
              <a:t> and endorphins</a:t>
            </a:r>
            <a:r>
              <a:rPr lang="en-GB" b="0" i="0" dirty="0">
                <a:solidFill>
                  <a:srgbClr val="202124"/>
                </a:solidFill>
                <a:effectLst/>
                <a:highlight>
                  <a:srgbClr val="FFFFFF"/>
                </a:highlight>
                <a:latin typeface="Google Sans"/>
              </a:rPr>
              <a:t>. These are our body's natural feel-good hormones that promote mental wellbeing.</a:t>
            </a:r>
          </a:p>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5</a:t>
            </a:fld>
            <a:endParaRPr lang="en-GB"/>
          </a:p>
        </p:txBody>
      </p:sp>
    </p:spTree>
    <p:extLst>
      <p:ext uri="{BB962C8B-B14F-4D97-AF65-F5344CB8AC3E}">
        <p14:creationId xmlns:p14="http://schemas.microsoft.com/office/powerpoint/2010/main" val="106024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1 - Every cranberry contains four air pockets, which is why they float when farmers flood bogs to harvest them</a:t>
            </a:r>
            <a:r>
              <a:rPr lang="en-GB" b="0" i="0" dirty="0">
                <a:solidFill>
                  <a:srgbClr val="202124"/>
                </a:solidFill>
                <a:effectLst/>
                <a:highlight>
                  <a:srgbClr val="FFFFFF"/>
                </a:highlight>
                <a:latin typeface="Google Sans"/>
              </a:rPr>
              <a:t>. The air pockets also make raw cranberries bounce when they are dropped on a hard surface – a good indicator of whether they are fresh</a:t>
            </a:r>
          </a:p>
          <a:p>
            <a:endParaRPr lang="en-GB" b="0" i="0" dirty="0">
              <a:solidFill>
                <a:srgbClr val="202124"/>
              </a:solidFill>
              <a:effectLst/>
              <a:highlight>
                <a:srgbClr val="FFFFFF"/>
              </a:highlight>
              <a:latin typeface="Google Sans"/>
            </a:endParaRPr>
          </a:p>
          <a:p>
            <a:r>
              <a:rPr lang="en-GB" b="0" i="0" dirty="0">
                <a:solidFill>
                  <a:srgbClr val="202124"/>
                </a:solidFill>
                <a:effectLst/>
                <a:highlight>
                  <a:srgbClr val="FFFFFF"/>
                </a:highlight>
                <a:latin typeface="Google Sans"/>
              </a:rPr>
              <a:t>2 - Genetic studies show that the cultivated potato has a single origin, in the area of present-day southern Peru and extreme northwestern Bolivia. </a:t>
            </a:r>
            <a:r>
              <a:rPr lang="en-GB" b="0" i="0" dirty="0">
                <a:solidFill>
                  <a:srgbClr val="040C28"/>
                </a:solidFill>
                <a:effectLst/>
                <a:latin typeface="Google Sans"/>
              </a:rPr>
              <a:t>Potatoes were domesticated there about 7,000–10,000 years ago from a species in the S.</a:t>
            </a:r>
            <a:r>
              <a:rPr lang="en-GB" b="0" i="0" dirty="0">
                <a:solidFill>
                  <a:srgbClr val="202124"/>
                </a:solidFill>
                <a:effectLst/>
                <a:highlight>
                  <a:srgbClr val="FFFFFF"/>
                </a:highlight>
                <a:latin typeface="Google Sans"/>
              </a:rPr>
              <a:t> </a:t>
            </a:r>
            <a:r>
              <a:rPr lang="en-GB" b="0" i="0" dirty="0" err="1">
                <a:solidFill>
                  <a:srgbClr val="040C28"/>
                </a:solidFill>
                <a:effectLst/>
                <a:latin typeface="Google Sans"/>
              </a:rPr>
              <a:t>brevicaule</a:t>
            </a:r>
            <a:r>
              <a:rPr lang="en-GB" b="0" i="0" dirty="0">
                <a:solidFill>
                  <a:srgbClr val="040C28"/>
                </a:solidFill>
                <a:effectLst/>
                <a:latin typeface="Google Sans"/>
              </a:rPr>
              <a:t> complex</a:t>
            </a:r>
            <a:r>
              <a:rPr lang="en-GB" b="0" i="0" dirty="0">
                <a:solidFill>
                  <a:srgbClr val="202124"/>
                </a:solidFill>
                <a:effectLst/>
                <a:highlight>
                  <a:srgbClr val="FFFFFF"/>
                </a:highlight>
                <a:latin typeface="Google Sans"/>
              </a:rPr>
              <a:t>.</a:t>
            </a:r>
          </a:p>
          <a:p>
            <a:r>
              <a:rPr lang="en-GB" b="0" i="0" dirty="0">
                <a:solidFill>
                  <a:srgbClr val="202124"/>
                </a:solidFill>
                <a:effectLst/>
                <a:highlight>
                  <a:srgbClr val="FFFFFF"/>
                </a:highlight>
                <a:latin typeface="Google Sans"/>
              </a:rPr>
              <a:t>3 - Strawberries are perennial, coming up year after year, and bear fruit for about five years. </a:t>
            </a:r>
            <a:r>
              <a:rPr lang="en-GB" b="0" i="0" dirty="0">
                <a:solidFill>
                  <a:srgbClr val="040C28"/>
                </a:solidFill>
                <a:effectLst/>
                <a:latin typeface="Google Sans"/>
              </a:rPr>
              <a:t>Strawberries are the only fruit with seeds on the outside of the fruit</a:t>
            </a:r>
            <a:r>
              <a:rPr lang="en-GB" b="0" i="0" dirty="0">
                <a:solidFill>
                  <a:srgbClr val="202124"/>
                </a:solidFill>
                <a:effectLst/>
                <a:highlight>
                  <a:srgbClr val="FFFFFF"/>
                </a:highlight>
                <a:latin typeface="Google Sans"/>
              </a:rPr>
              <a:t>. The average strawberry has about 200 seeds.</a:t>
            </a:r>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6</a:t>
            </a:fld>
            <a:endParaRPr lang="en-GB"/>
          </a:p>
        </p:txBody>
      </p:sp>
    </p:spTree>
    <p:extLst>
      <p:ext uri="{BB962C8B-B14F-4D97-AF65-F5344CB8AC3E}">
        <p14:creationId xmlns:p14="http://schemas.microsoft.com/office/powerpoint/2010/main" val="1222005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noProof="0" smtClean="0"/>
              <a:t>7</a:t>
            </a:fld>
            <a:endParaRPr lang="en-GB" noProof="0"/>
          </a:p>
        </p:txBody>
      </p:sp>
    </p:spTree>
    <p:extLst>
      <p:ext uri="{BB962C8B-B14F-4D97-AF65-F5344CB8AC3E}">
        <p14:creationId xmlns:p14="http://schemas.microsoft.com/office/powerpoint/2010/main" val="2860198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rtlCol="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562100" y="4682062"/>
            <a:ext cx="9070848" cy="457201"/>
          </a:xfrm>
        </p:spPr>
        <p:txBody>
          <a:bodyPr rtlCol="0">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20" name="Date Placeholder 19"/>
          <p:cNvSpPr>
            <a:spLocks noGrp="1"/>
          </p:cNvSpPr>
          <p:nvPr>
            <p:ph type="dt" sz="half" idx="10"/>
          </p:nvPr>
        </p:nvSpPr>
        <p:spPr>
          <a:xfrm>
            <a:off x="5318760" y="1341255"/>
            <a:ext cx="1554480" cy="527213"/>
          </a:xfrm>
        </p:spPr>
        <p:txBody>
          <a:bodyPr rtlCol="0"/>
          <a:lstStyle>
            <a:lvl1pPr algn="ctr">
              <a:defRPr sz="1300" spc="0" baseline="0">
                <a:solidFill>
                  <a:srgbClr val="FFFFFF"/>
                </a:solidFill>
                <a:latin typeface="+mn-lt"/>
              </a:defRPr>
            </a:lvl1pPr>
          </a:lstStyle>
          <a:p>
            <a:pPr rtl="0"/>
            <a:fld id="{A064F393-7BFD-4CB4-AD1B-76424EAD02C7}" type="datetime1">
              <a:rPr lang="en-GB" noProof="0" smtClean="0"/>
              <a:t>08/07/2024</a:t>
            </a:fld>
            <a:endParaRPr lang="en-GB" noProof="0"/>
          </a:p>
        </p:txBody>
      </p:sp>
      <p:sp>
        <p:nvSpPr>
          <p:cNvPr id="21" name="Footer Placeholder 20"/>
          <p:cNvSpPr>
            <a:spLocks noGrp="1"/>
          </p:cNvSpPr>
          <p:nvPr>
            <p:ph type="ftr" sz="quarter" idx="11"/>
          </p:nvPr>
        </p:nvSpPr>
        <p:spPr>
          <a:xfrm>
            <a:off x="1453896" y="5212080"/>
            <a:ext cx="5905500" cy="228600"/>
          </a:xfrm>
        </p:spPr>
        <p:txBody>
          <a:bodyPr rtlCol="0"/>
          <a:lstStyle>
            <a:lvl1pPr algn="l">
              <a:defRPr>
                <a:solidFill>
                  <a:schemeClr val="tx2"/>
                </a:solidFill>
              </a:defRPr>
            </a:lvl1pPr>
          </a:lstStyle>
          <a:p>
            <a:pPr rtl="0"/>
            <a:endParaRPr lang="en-GB" noProof="0"/>
          </a:p>
        </p:txBody>
      </p:sp>
      <p:sp>
        <p:nvSpPr>
          <p:cNvPr id="22" name="Slide Number Placeholder 21"/>
          <p:cNvSpPr>
            <a:spLocks noGrp="1"/>
          </p:cNvSpPr>
          <p:nvPr>
            <p:ph type="sldNum" sz="quarter" idx="12"/>
          </p:nvPr>
        </p:nvSpPr>
        <p:spPr>
          <a:xfrm>
            <a:off x="8606919" y="5212080"/>
            <a:ext cx="2111881" cy="228600"/>
          </a:xfrm>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lvl1pPr>
              <a:defRPr sz="1800"/>
            </a:lvl1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07A88E07-AA05-484E-9D3D-0631C6F1DAA2}" type="datetime1">
              <a:rPr lang="en-GB" noProof="0" smtClean="0"/>
              <a:t>08/07/2024</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rtlCol="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563624" y="4682062"/>
            <a:ext cx="9070848" cy="457200"/>
          </a:xfrm>
        </p:spPr>
        <p:txBody>
          <a:bodyPr rtlCol="0"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5321808" y="1344502"/>
            <a:ext cx="1554480" cy="530352"/>
          </a:xfrm>
        </p:spPr>
        <p:txBody>
          <a:bodyPr rtlCol="0"/>
          <a:lstStyle>
            <a:lvl1pPr algn="ctr">
              <a:defRPr lang="en-US" sz="1300" kern="1200" spc="0" baseline="0">
                <a:solidFill>
                  <a:srgbClr val="FFFFFF"/>
                </a:solidFill>
                <a:latin typeface="+mn-lt"/>
                <a:ea typeface="+mn-ea"/>
                <a:cs typeface="+mn-cs"/>
              </a:defRPr>
            </a:lvl1pPr>
          </a:lstStyle>
          <a:p>
            <a:pPr rtl="0"/>
            <a:fld id="{BF151BD6-F0EA-47A7-8F83-C13240582869}" type="datetime1">
              <a:rPr lang="en-GB" noProof="0" smtClean="0"/>
              <a:t>08/07/2024</a:t>
            </a:fld>
            <a:endParaRPr lang="en-GB" noProof="0"/>
          </a:p>
        </p:txBody>
      </p:sp>
      <p:sp>
        <p:nvSpPr>
          <p:cNvPr id="5" name="Footer Placeholder 4"/>
          <p:cNvSpPr>
            <a:spLocks noGrp="1"/>
          </p:cNvSpPr>
          <p:nvPr>
            <p:ph type="ftr" sz="quarter" idx="11"/>
          </p:nvPr>
        </p:nvSpPr>
        <p:spPr>
          <a:xfrm>
            <a:off x="1453896" y="5212080"/>
            <a:ext cx="5907024" cy="228600"/>
          </a:xfrm>
        </p:spPr>
        <p:txBody>
          <a:bodyPr rtlCol="0"/>
          <a:lstStyle>
            <a:lvl1pPr algn="l">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8604504" y="5212080"/>
            <a:ext cx="2112264" cy="228600"/>
          </a:xfrm>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066800" y="2103120"/>
            <a:ext cx="475488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370320" y="2103120"/>
            <a:ext cx="475488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lvl1pPr>
              <a:defRPr>
                <a:solidFill>
                  <a:schemeClr val="tx2"/>
                </a:solidFill>
              </a:defRPr>
            </a:lvl1pPr>
          </a:lstStyle>
          <a:p>
            <a:pPr rtl="0"/>
            <a:fld id="{D0DC3C1B-9C1D-40AD-96E0-186A3B707590}" type="datetime1">
              <a:rPr lang="en-GB" noProof="0" smtClean="0"/>
              <a:t>08/07/2024</a:t>
            </a:fld>
            <a:endParaRPr lang="en-GB" noProof="0"/>
          </a:p>
        </p:txBody>
      </p:sp>
      <p:sp>
        <p:nvSpPr>
          <p:cNvPr id="6" name="Footer Placeholder 5"/>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069848" y="2074334"/>
            <a:ext cx="4754880" cy="640080"/>
          </a:xfrm>
        </p:spPr>
        <p:txBody>
          <a:bodyPr rtlCol="0"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069848" y="2755898"/>
            <a:ext cx="4754880" cy="320040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373368" y="2074334"/>
            <a:ext cx="4754880" cy="640080"/>
          </a:xfrm>
        </p:spPr>
        <p:txBody>
          <a:bodyPr rtlCol="0"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373368" y="2756581"/>
            <a:ext cx="4754880" cy="320040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chemeClr val="tx2"/>
                </a:solidFill>
              </a:defRPr>
            </a:lvl1pPr>
          </a:lstStyle>
          <a:p>
            <a:pPr rtl="0"/>
            <a:fld id="{1AA9FE0D-F1CB-4122-87EF-59E5BD3FC1DC}" type="datetime1">
              <a:rPr lang="en-GB" noProof="0" smtClean="0"/>
              <a:t>08/07/2024</a:t>
            </a:fld>
            <a:endParaRPr lang="en-GB" noProof="0"/>
          </a:p>
        </p:txBody>
      </p:sp>
      <p:sp>
        <p:nvSpPr>
          <p:cNvPr id="8" name="Footer Placeholder 7"/>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9" name="Slide Number Placeholder 8"/>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lvl1pPr>
              <a:defRPr>
                <a:solidFill>
                  <a:schemeClr val="tx2"/>
                </a:solidFill>
              </a:defRPr>
            </a:lvl1pPr>
          </a:lstStyle>
          <a:p>
            <a:pPr rtl="0"/>
            <a:fld id="{2EB2F4AE-54A9-4A2B-A6B0-FBE58658E934}" type="datetime1">
              <a:rPr lang="en-GB" noProof="0" smtClean="0"/>
              <a:t>08/07/2024</a:t>
            </a:fld>
            <a:endParaRPr lang="en-GB" noProof="0"/>
          </a:p>
        </p:txBody>
      </p:sp>
      <p:sp>
        <p:nvSpPr>
          <p:cNvPr id="4" name="Footer Placeholder 3"/>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5" name="Slide Number Placeholder 4"/>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chemeClr val="tx2"/>
                </a:solidFill>
              </a:defRPr>
            </a:lvl1pPr>
          </a:lstStyle>
          <a:p>
            <a:pPr rtl="0"/>
            <a:fld id="{A87F591C-2E14-41C7-9719-74FD8211EBDA}" type="datetime1">
              <a:rPr lang="en-GB" noProof="0" smtClean="0"/>
              <a:t>08/07/2024</a:t>
            </a:fld>
            <a:endParaRPr lang="en-GB" noProof="0"/>
          </a:p>
        </p:txBody>
      </p:sp>
      <p:sp>
        <p:nvSpPr>
          <p:cNvPr id="3" name="Footer Placeholder 2"/>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4" name="Slide Number Placeholder 3"/>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rtlCol="0"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790575" y="704850"/>
            <a:ext cx="7562850" cy="51435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9296400" y="2286000"/>
            <a:ext cx="2430780" cy="3505200"/>
          </a:xfrm>
        </p:spPr>
        <p:txBody>
          <a:bodyPr rtlCol="0">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tx2"/>
                </a:solidFill>
              </a:defRPr>
            </a:lvl1pPr>
          </a:lstStyle>
          <a:p>
            <a:pPr rtl="0"/>
            <a:fld id="{5DAFB342-9F2F-4391-877F-F83BB8711259}" type="datetime1">
              <a:rPr lang="en-GB" noProof="0" smtClean="0"/>
              <a:t>08/07/2024</a:t>
            </a:fld>
            <a:endParaRPr lang="en-GB" noProof="0"/>
          </a:p>
        </p:txBody>
      </p:sp>
      <p:sp>
        <p:nvSpPr>
          <p:cNvPr id="6" name="Footer Placeholder 5"/>
          <p:cNvSpPr>
            <a:spLocks noGrp="1"/>
          </p:cNvSpPr>
          <p:nvPr>
            <p:ph type="ftr" sz="quarter" idx="11"/>
          </p:nvPr>
        </p:nvSpPr>
        <p:spPr>
          <a:xfrm>
            <a:off x="3439158" y="6214535"/>
            <a:ext cx="5184648" cy="256032"/>
          </a:xfrm>
        </p:spPr>
        <p:txBody>
          <a:bodyPr rtlCol="0"/>
          <a:lstStyle>
            <a:lvl1pPr algn="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bg2"/>
                </a:solidFill>
              </a:defRPr>
            </a:lvl1pPr>
          </a:lstStyle>
          <a:p>
            <a:pPr rtl="0"/>
            <a:fld id="{4FAB73BC-B049-4115-A692-8D63A059BFB8}" type="slidenum">
              <a:rPr lang="en-GB" noProof="0" smtClean="0"/>
              <a:pPr/>
              <a:t>‹#›</a:t>
            </a:fld>
            <a:endParaRPr lang="en-GB" noProof="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rtlCol="0" anchor="b">
            <a:noAutofit/>
          </a:bodyPr>
          <a:lstStyle>
            <a:lvl1pPr algn="l">
              <a:defRPr sz="2800" b="0">
                <a:solidFill>
                  <a:schemeClr val="tx1"/>
                </a:solidFill>
                <a:latin typeface="+mj-lt"/>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hasCustomPrompt="1"/>
          </p:nvPr>
        </p:nvSpPr>
        <p:spPr>
          <a:xfrm>
            <a:off x="9296400" y="2286000"/>
            <a:ext cx="2432304" cy="3502152"/>
          </a:xfrm>
        </p:spPr>
        <p:txBody>
          <a:bodyPr rtlCol="0">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rgbClr val="FFFFFF"/>
                </a:solidFill>
                <a:effectLst>
                  <a:outerShdw blurRad="19050" dist="6350" dir="2700000" algn="tl" rotWithShape="0">
                    <a:prstClr val="black">
                      <a:alpha val="40000"/>
                    </a:prstClr>
                  </a:outerShdw>
                </a:effectLst>
              </a:defRPr>
            </a:lvl1pPr>
          </a:lstStyle>
          <a:p>
            <a:pPr rtl="0"/>
            <a:fld id="{7F0F49F2-B890-40AC-B57A-FD545D867164}" type="datetime1">
              <a:rPr lang="en-GB" noProof="0" smtClean="0"/>
              <a:t>08/07/2024</a:t>
            </a:fld>
            <a:endParaRPr lang="en-GB" noProof="0"/>
          </a:p>
        </p:txBody>
      </p:sp>
      <p:sp>
        <p:nvSpPr>
          <p:cNvPr id="6" name="Footer Placeholder 5"/>
          <p:cNvSpPr>
            <a:spLocks noGrp="1"/>
          </p:cNvSpPr>
          <p:nvPr>
            <p:ph type="ftr" sz="quarter" idx="11"/>
          </p:nvPr>
        </p:nvSpPr>
        <p:spPr/>
        <p:txBody>
          <a:bodyPr rtlCol="0"/>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5F4B8C14-0CD2-4191-888F-520898C80F9F}" type="datetime1">
              <a:rPr lang="en-GB" noProof="0" smtClean="0"/>
              <a:t>08/07/2024</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838200" y="762000"/>
            <a:ext cx="8077200" cy="525780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F770F5FE-0B67-4F86-A566-921B51E67E8C}" type="datetime1">
              <a:rPr lang="en-GB" noProof="0" smtClean="0"/>
              <a:t>08/07/2024</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pPr rtl="0"/>
            <a:fld id="{4E71EE98-99F7-4D3D-9375-4BE49D37FBDD}" type="datetime1">
              <a:rPr lang="en-GB" noProof="0" smtClean="0"/>
              <a:t>08/07/2024</a:t>
            </a:fld>
            <a:endParaRPr lang="en-GB" noProof="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pPr rtl="0"/>
            <a:endParaRPr lang="en-GB" noProof="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pPr rtl="0"/>
            <a:fld id="{4FAB73BC-B049-4115-A692-8D63A059BFB8}"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Data" Target="../diagrams/data1.xml"/><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spruce.com/gardening-to-do-list-october-in-the-garden-140218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bmp"/><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93BFCDB3-13C4-4D69-848D-3F1F4D6B8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8560024" y="1442916"/>
            <a:ext cx="3238829" cy="3252231"/>
          </a:xfrm>
        </p:spPr>
        <p:txBody>
          <a:bodyPr rtlCol="0">
            <a:normAutofit/>
          </a:bodyPr>
          <a:lstStyle/>
          <a:p>
            <a:pPr rtl="0"/>
            <a:r>
              <a:rPr lang="en-GB" sz="4800">
                <a:solidFill>
                  <a:srgbClr val="FFFFFF"/>
                </a:solidFill>
              </a:rPr>
              <a:t>My hobby</a:t>
            </a: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8560024" y="4708186"/>
            <a:ext cx="3238829" cy="1496816"/>
          </a:xfrm>
        </p:spPr>
        <p:txBody>
          <a:bodyPr rtlCol="0">
            <a:normAutofit/>
          </a:bodyPr>
          <a:lstStyle/>
          <a:p>
            <a:pPr rtl="0">
              <a:spcAft>
                <a:spcPts val="600"/>
              </a:spcAft>
            </a:pPr>
            <a:r>
              <a:rPr lang="en-GB" sz="1400" dirty="0">
                <a:solidFill>
                  <a:srgbClr val="FFFFFF"/>
                </a:solidFill>
              </a:rPr>
              <a:t>Pavlo Voropaiev</a:t>
            </a:r>
          </a:p>
          <a:p>
            <a:pPr rtl="0">
              <a:spcAft>
                <a:spcPts val="600"/>
              </a:spcAft>
            </a:pPr>
            <a:r>
              <a:rPr lang="en-GB" sz="1400" dirty="0">
                <a:solidFill>
                  <a:srgbClr val="FFFFFF"/>
                </a:solidFill>
              </a:rPr>
              <a:t>ID:2335645</a:t>
            </a:r>
          </a:p>
          <a:p>
            <a:pPr rtl="0">
              <a:spcAft>
                <a:spcPts val="600"/>
              </a:spcAft>
            </a:pPr>
            <a:r>
              <a:rPr lang="en-GB" sz="1400" dirty="0">
                <a:solidFill>
                  <a:srgbClr val="FFFFFF"/>
                </a:solidFill>
              </a:rPr>
              <a:t>Learning in the digital era </a:t>
            </a:r>
          </a:p>
        </p:txBody>
      </p:sp>
      <p:sp>
        <p:nvSpPr>
          <p:cNvPr id="83" name="Rectangle 82">
            <a:extLst>
              <a:ext uri="{FF2B5EF4-FFF2-40B4-BE49-F238E27FC236}">
                <a16:creationId xmlns:a16="http://schemas.microsoft.com/office/drawing/2014/main" id="{CC2B9599-6E7A-4DD2-B13A-B4F68A135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3E377648-1ED1-4112-805B-16C14CE99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txBody>
          <a:bodyPr/>
          <a:lstStyle/>
          <a:p>
            <a:endParaRPr lang="en-GB"/>
          </a:p>
        </p:txBody>
      </p:sp>
      <p:sp>
        <p:nvSpPr>
          <p:cNvPr id="85" name="Rectangle 84">
            <a:extLst>
              <a:ext uri="{FF2B5EF4-FFF2-40B4-BE49-F238E27FC236}">
                <a16:creationId xmlns:a16="http://schemas.microsoft.com/office/drawing/2014/main" id="{D63B59CB-289C-4850-A932-358B9E412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77" y="806752"/>
            <a:ext cx="6570161" cy="5244497"/>
          </a:xfrm>
          <a:prstGeom prst="rect">
            <a:avLst/>
          </a:prstGeom>
          <a:solidFill>
            <a:schemeClr val="tx1"/>
          </a:solidFill>
          <a:ln w="6350" cap="sq" cmpd="sng" algn="ctr">
            <a:solidFill>
              <a:schemeClr val="bg2"/>
            </a:solidFill>
            <a:prstDash val="solid"/>
            <a:miter lim="800000"/>
          </a:ln>
          <a:effectLst/>
        </p:spPr>
        <p:txBody>
          <a:bodyPr/>
          <a:lstStyle/>
          <a:p>
            <a:endParaRPr lang="en-GB"/>
          </a:p>
        </p:txBody>
      </p:sp>
      <p:pic>
        <p:nvPicPr>
          <p:cNvPr id="19" name="Picture 18" descr="Cactus">
            <a:extLst>
              <a:ext uri="{FF2B5EF4-FFF2-40B4-BE49-F238E27FC236}">
                <a16:creationId xmlns:a16="http://schemas.microsoft.com/office/drawing/2014/main" id="{CA6895E3-C8BD-4010-B9E7-E43BA3DCF21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86" r="1" b="1"/>
          <a:stretch/>
        </p:blipFill>
        <p:spPr>
          <a:xfrm>
            <a:off x="981201" y="971344"/>
            <a:ext cx="6233513" cy="4915313"/>
          </a:xfrm>
          <a:prstGeom prst="rect">
            <a:avLst/>
          </a:prstGeom>
        </p:spPr>
      </p:pic>
      <p:sp>
        <p:nvSpPr>
          <p:cNvPr id="86" name="Rectangle 85">
            <a:extLst>
              <a:ext uri="{FF2B5EF4-FFF2-40B4-BE49-F238E27FC236}">
                <a16:creationId xmlns:a16="http://schemas.microsoft.com/office/drawing/2014/main" id="{98867647-07B7-4265-832F-DE0E80979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7" name="Straight Connector 86">
            <a:extLst>
              <a:ext uri="{FF2B5EF4-FFF2-40B4-BE49-F238E27FC236}">
                <a16:creationId xmlns:a16="http://schemas.microsoft.com/office/drawing/2014/main" id="{516AC468-2C3D-4337-A9A2-81175F6D54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A873262-74DB-4FD1-9625-E4616CF01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9F3D15D-CB95-47AD-87F5-9CFF84F615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7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7">
                                            <p:txEl>
                                              <p:pRg st="1" end="1"/>
                                            </p:txEl>
                                          </p:spTgt>
                                        </p:tgtEl>
                                        <p:attrNameLst>
                                          <p:attrName>style.visibility</p:attrName>
                                        </p:attrNameLst>
                                      </p:cBhvr>
                                      <p:to>
                                        <p:strVal val="visible"/>
                                      </p:to>
                                    </p:set>
                                    <p:animEffect transition="in" filter="fade">
                                      <p:cBhvr>
                                        <p:cTn id="15" dur="700"/>
                                        <p:tgtEl>
                                          <p:spTgt spid="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7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BB3F9-2B36-1340-B511-6BC15A4A23CB}"/>
              </a:ext>
            </a:extLst>
          </p:cNvPr>
          <p:cNvSpPr>
            <a:spLocks noGrp="1"/>
          </p:cNvSpPr>
          <p:nvPr>
            <p:ph type="title"/>
          </p:nvPr>
        </p:nvSpPr>
        <p:spPr>
          <a:xfrm>
            <a:off x="6314384" y="642594"/>
            <a:ext cx="4810815" cy="1371600"/>
          </a:xfrm>
        </p:spPr>
        <p:txBody>
          <a:bodyPr>
            <a:normAutofit/>
          </a:bodyPr>
          <a:lstStyle/>
          <a:p>
            <a:pPr algn="ctr"/>
            <a:r>
              <a:rPr lang="en-GB" i="1" dirty="0">
                <a:latin typeface="Verdana" panose="020B0604030504040204" pitchFamily="34" charset="0"/>
                <a:ea typeface="Verdana" panose="020B0604030504040204" pitchFamily="34" charset="0"/>
              </a:rPr>
              <a:t>Gardening</a:t>
            </a:r>
            <a:r>
              <a:rPr lang="en-GB" dirty="0"/>
              <a:t> </a:t>
            </a:r>
          </a:p>
        </p:txBody>
      </p:sp>
      <p:sp>
        <p:nvSpPr>
          <p:cNvPr id="19" name="Rectangle 18">
            <a:extLst>
              <a:ext uri="{FF2B5EF4-FFF2-40B4-BE49-F238E27FC236}">
                <a16:creationId xmlns:a16="http://schemas.microsoft.com/office/drawing/2014/main" id="{9BC3E364-5A48-4567-B65D-0880753E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21" name="Rectangle 20">
            <a:extLst>
              <a:ext uri="{FF2B5EF4-FFF2-40B4-BE49-F238E27FC236}">
                <a16:creationId xmlns:a16="http://schemas.microsoft.com/office/drawing/2014/main" id="{0B80BFB4-DA7E-4E98-BE01-534889F41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pic>
        <p:nvPicPr>
          <p:cNvPr id="5" name="Video 4" title="Dog Laying Down On The Leaves">
            <a:hlinkClick r:id="" action="ppaction://media"/>
            <a:extLst>
              <a:ext uri="{FF2B5EF4-FFF2-40B4-BE49-F238E27FC236}">
                <a16:creationId xmlns:a16="http://schemas.microsoft.com/office/drawing/2014/main" id="{FC90ECB2-ED96-FF3C-5F7D-37F8453D802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04515" y="2264164"/>
            <a:ext cx="4188221" cy="2355874"/>
          </a:xfrm>
          <a:prstGeom prst="rect">
            <a:avLst/>
          </a:prstGeom>
        </p:spPr>
      </p:pic>
      <p:graphicFrame>
        <p:nvGraphicFramePr>
          <p:cNvPr id="23" name="Content Placeholder 2">
            <a:extLst>
              <a:ext uri="{FF2B5EF4-FFF2-40B4-BE49-F238E27FC236}">
                <a16:creationId xmlns:a16="http://schemas.microsoft.com/office/drawing/2014/main" id="{6F14DC94-A204-97A4-9855-C0539FB83BC2}"/>
              </a:ext>
            </a:extLst>
          </p:cNvPr>
          <p:cNvGraphicFramePr>
            <a:graphicFrameLocks noGrp="1"/>
          </p:cNvGraphicFramePr>
          <p:nvPr>
            <p:ph idx="1"/>
            <p:extLst>
              <p:ext uri="{D42A27DB-BD31-4B8C-83A1-F6EECF244321}">
                <p14:modId xmlns:p14="http://schemas.microsoft.com/office/powerpoint/2010/main" val="2965594493"/>
              </p:ext>
            </p:extLst>
          </p:nvPr>
        </p:nvGraphicFramePr>
        <p:xfrm>
          <a:off x="6314384" y="2103120"/>
          <a:ext cx="4810816" cy="3931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8078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28" name="Rectangle 27">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pic>
        <p:nvPicPr>
          <p:cNvPr id="4" name="Picture 3">
            <a:extLst>
              <a:ext uri="{FF2B5EF4-FFF2-40B4-BE49-F238E27FC236}">
                <a16:creationId xmlns:a16="http://schemas.microsoft.com/office/drawing/2014/main" id="{96FEE774-79E0-FD32-1341-FFA200950B0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126" r="9743"/>
          <a:stretch/>
        </p:blipFill>
        <p:spPr>
          <a:xfrm>
            <a:off x="1304515" y="1328394"/>
            <a:ext cx="4188221" cy="4227415"/>
          </a:xfrm>
          <a:prstGeom prst="rect">
            <a:avLst/>
          </a:prstGeom>
        </p:spPr>
      </p:pic>
      <p:sp>
        <p:nvSpPr>
          <p:cNvPr id="7" name="Content Placeholder 6">
            <a:extLst>
              <a:ext uri="{FF2B5EF4-FFF2-40B4-BE49-F238E27FC236}">
                <a16:creationId xmlns:a16="http://schemas.microsoft.com/office/drawing/2014/main" id="{301FCEA5-056E-EFF6-A2A5-5D61B6359272}"/>
              </a:ext>
            </a:extLst>
          </p:cNvPr>
          <p:cNvSpPr>
            <a:spLocks noGrp="1"/>
          </p:cNvSpPr>
          <p:nvPr>
            <p:ph idx="1"/>
          </p:nvPr>
        </p:nvSpPr>
        <p:spPr>
          <a:xfrm>
            <a:off x="6314384" y="633744"/>
            <a:ext cx="4810816" cy="2100404"/>
          </a:xfrm>
        </p:spPr>
        <p:txBody>
          <a:bodyPr>
            <a:noAutofit/>
          </a:bodyPr>
          <a:lstStyle/>
          <a:p>
            <a:pPr marL="0" indent="0">
              <a:buNone/>
            </a:pPr>
            <a:endParaRPr lang="en-GB" b="0" i="0" dirty="0">
              <a:solidFill>
                <a:srgbClr val="3B3630"/>
              </a:solidFill>
              <a:effectLst/>
              <a:latin typeface="freight-sans-pro"/>
            </a:endParaRPr>
          </a:p>
          <a:p>
            <a:pPr marL="0" indent="0">
              <a:buNone/>
            </a:pPr>
            <a:endParaRPr lang="en-GB" dirty="0">
              <a:solidFill>
                <a:srgbClr val="3B3630"/>
              </a:solidFill>
              <a:latin typeface="freight-sans-pro"/>
            </a:endParaRPr>
          </a:p>
          <a:p>
            <a:pPr marL="0" indent="0">
              <a:buNone/>
            </a:pPr>
            <a:r>
              <a:rPr lang="en-GB" b="0" i="1" dirty="0">
                <a:solidFill>
                  <a:srgbClr val="3B3630"/>
                </a:solidFill>
                <a:effectLst/>
                <a:latin typeface="Verdana" panose="020B0604030504040204" pitchFamily="34" charset="0"/>
                <a:ea typeface="Verdana" panose="020B0604030504040204" pitchFamily="34" charset="0"/>
              </a:rPr>
              <a:t>Gardening has a long and connected history to science and medicine. For centuries gardens have been a source not only of food on the table but also remedies to treat common ailments. </a:t>
            </a:r>
            <a:endParaRPr lang="en-GB" b="0" i="1" dirty="0">
              <a:solidFill>
                <a:srgbClr val="202124"/>
              </a:solidFill>
              <a:effectLst/>
              <a:latin typeface="Verdana" panose="020B0604030504040204" pitchFamily="34" charset="0"/>
              <a:ea typeface="Verdana" panose="020B0604030504040204" pitchFamily="34" charset="0"/>
            </a:endParaRPr>
          </a:p>
        </p:txBody>
      </p:sp>
      <p:sp>
        <p:nvSpPr>
          <p:cNvPr id="8" name="TextBox 7">
            <a:extLst>
              <a:ext uri="{FF2B5EF4-FFF2-40B4-BE49-F238E27FC236}">
                <a16:creationId xmlns:a16="http://schemas.microsoft.com/office/drawing/2014/main" id="{959E3CBB-0C38-AE42-2F7D-38F97E9FF747}"/>
              </a:ext>
            </a:extLst>
          </p:cNvPr>
          <p:cNvSpPr txBox="1"/>
          <p:nvPr/>
        </p:nvSpPr>
        <p:spPr>
          <a:xfrm>
            <a:off x="6369009" y="3440762"/>
            <a:ext cx="4810816" cy="2585323"/>
          </a:xfrm>
          <a:prstGeom prst="rect">
            <a:avLst/>
          </a:prstGeom>
          <a:noFill/>
        </p:spPr>
        <p:txBody>
          <a:bodyPr wrap="square" rtlCol="0">
            <a:spAutoFit/>
          </a:bodyPr>
          <a:lstStyle/>
          <a:p>
            <a:r>
              <a:rPr lang="en-GB" b="1" i="0" dirty="0">
                <a:solidFill>
                  <a:srgbClr val="333333"/>
                </a:solidFill>
                <a:effectLst/>
                <a:latin typeface="Open Sans" panose="020F0502020204030204" pitchFamily="34" charset="0"/>
              </a:rPr>
              <a:t>Interesting facts about gardening:</a:t>
            </a:r>
          </a:p>
          <a:p>
            <a:endParaRPr lang="en-GB" dirty="0">
              <a:solidFill>
                <a:srgbClr val="333333"/>
              </a:solidFill>
              <a:latin typeface="Open Sans" panose="020F0502020204030204" pitchFamily="34" charset="0"/>
            </a:endParaRPr>
          </a:p>
          <a:p>
            <a:pPr marL="285750" indent="-285750">
              <a:buFontTx/>
              <a:buChar char="-"/>
            </a:pPr>
            <a:r>
              <a:rPr lang="en-GB" i="0" dirty="0">
                <a:effectLst/>
                <a:latin typeface="Verdana" panose="020B0604030504040204" pitchFamily="34" charset="0"/>
                <a:ea typeface="Verdana" panose="020B0604030504040204" pitchFamily="34" charset="0"/>
              </a:rPr>
              <a:t>Music helps plants grow</a:t>
            </a:r>
          </a:p>
          <a:p>
            <a:pPr marL="285750" indent="-285750">
              <a:buFontTx/>
              <a:buChar char="-"/>
            </a:pPr>
            <a:endParaRPr lang="en-GB" i="0" dirty="0">
              <a:effectLst/>
              <a:latin typeface="Verdana" panose="020B0604030504040204" pitchFamily="34" charset="0"/>
              <a:ea typeface="Verdana" panose="020B0604030504040204" pitchFamily="34" charset="0"/>
            </a:endParaRPr>
          </a:p>
          <a:p>
            <a:pPr marL="285750" indent="-285750">
              <a:buFontTx/>
              <a:buChar char="-"/>
            </a:pPr>
            <a:r>
              <a:rPr lang="en-GB" i="0" dirty="0">
                <a:effectLst/>
                <a:latin typeface="Verdana" panose="020B0604030504040204" pitchFamily="34" charset="0"/>
                <a:ea typeface="Verdana" panose="020B0604030504040204" pitchFamily="34" charset="0"/>
              </a:rPr>
              <a:t>Baking soda can sweeten tomatoes</a:t>
            </a:r>
          </a:p>
          <a:p>
            <a:pPr marL="285750" indent="-285750">
              <a:buFontTx/>
              <a:buChar char="-"/>
            </a:pPr>
            <a:endParaRPr lang="en-GB" i="0" dirty="0">
              <a:effectLst/>
              <a:latin typeface="Verdana" panose="020B0604030504040204" pitchFamily="34" charset="0"/>
              <a:ea typeface="Verdana" panose="020B0604030504040204" pitchFamily="34" charset="0"/>
            </a:endParaRPr>
          </a:p>
          <a:p>
            <a:r>
              <a:rPr lang="en-GB" i="0" dirty="0">
                <a:effectLst/>
                <a:latin typeface="Verdana" panose="020B0604030504040204" pitchFamily="34" charset="0"/>
                <a:ea typeface="Verdana" panose="020B0604030504040204" pitchFamily="34" charset="0"/>
              </a:rPr>
              <a:t>- Peanuts Are Not Nuts, they are legumes </a:t>
            </a:r>
          </a:p>
          <a:p>
            <a:endParaRPr lang="en-GB" dirty="0"/>
          </a:p>
        </p:txBody>
      </p:sp>
    </p:spTree>
    <p:extLst>
      <p:ext uri="{BB962C8B-B14F-4D97-AF65-F5344CB8AC3E}">
        <p14:creationId xmlns:p14="http://schemas.microsoft.com/office/powerpoint/2010/main" val="2276795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61F3-2745-486A-9B37-D1351783A8A7}"/>
              </a:ext>
            </a:extLst>
          </p:cNvPr>
          <p:cNvSpPr>
            <a:spLocks noGrp="1"/>
          </p:cNvSpPr>
          <p:nvPr>
            <p:ph type="title"/>
          </p:nvPr>
        </p:nvSpPr>
        <p:spPr>
          <a:xfrm>
            <a:off x="6314384" y="642594"/>
            <a:ext cx="4810815" cy="1371600"/>
          </a:xfrm>
        </p:spPr>
        <p:txBody>
          <a:bodyPr rtlCol="0">
            <a:normAutofit/>
          </a:bodyPr>
          <a:lstStyle/>
          <a:p>
            <a:pPr rtl="0"/>
            <a:r>
              <a:rPr lang="en-GB" sz="4400"/>
              <a:t>THE PLANTING CYCLE</a:t>
            </a:r>
          </a:p>
        </p:txBody>
      </p:sp>
      <p:sp>
        <p:nvSpPr>
          <p:cNvPr id="28" name="Rectangle 27">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30" name="Rectangle 29">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pic>
        <p:nvPicPr>
          <p:cNvPr id="7" name="Content Placeholder 3" descr="Planting">
            <a:extLst>
              <a:ext uri="{FF2B5EF4-FFF2-40B4-BE49-F238E27FC236}">
                <a16:creationId xmlns:a16="http://schemas.microsoft.com/office/drawing/2014/main" id="{36C5320A-DFA9-4A31-8D7F-EE05D1E3801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74" r="-3" b="-3"/>
          <a:stretch/>
        </p:blipFill>
        <p:spPr>
          <a:xfrm>
            <a:off x="1304515" y="1328394"/>
            <a:ext cx="4188221" cy="4227415"/>
          </a:xfrm>
          <a:prstGeom prst="rect">
            <a:avLst/>
          </a:prstGeom>
        </p:spPr>
      </p:pic>
      <p:sp>
        <p:nvSpPr>
          <p:cNvPr id="4" name="Content Placeholder 3">
            <a:extLst>
              <a:ext uri="{FF2B5EF4-FFF2-40B4-BE49-F238E27FC236}">
                <a16:creationId xmlns:a16="http://schemas.microsoft.com/office/drawing/2014/main" id="{355D5D9C-5DC4-2545-778F-05779292A8AE}"/>
              </a:ext>
            </a:extLst>
          </p:cNvPr>
          <p:cNvSpPr>
            <a:spLocks noGrp="1"/>
          </p:cNvSpPr>
          <p:nvPr>
            <p:ph idx="1"/>
          </p:nvPr>
        </p:nvSpPr>
        <p:spPr>
          <a:xfrm>
            <a:off x="6314384" y="2103120"/>
            <a:ext cx="4810816" cy="3931920"/>
          </a:xfrm>
        </p:spPr>
        <p:txBody>
          <a:bodyPr>
            <a:normAutofit/>
          </a:bodyPr>
          <a:lstStyle/>
          <a:p>
            <a:pPr>
              <a:lnSpc>
                <a:spcPct val="90000"/>
              </a:lnSpc>
            </a:pPr>
            <a:r>
              <a:rPr lang="en-GB" sz="1500" dirty="0"/>
              <a:t>Step 1 – Seeds </a:t>
            </a:r>
            <a:br>
              <a:rPr lang="en-GB" sz="1500" dirty="0"/>
            </a:br>
            <a:r>
              <a:rPr lang="en-GB" sz="1500" dirty="0"/>
              <a:t>The seed gets planted in the soil. It needs sun and water. </a:t>
            </a:r>
          </a:p>
          <a:p>
            <a:pPr>
              <a:lnSpc>
                <a:spcPct val="90000"/>
              </a:lnSpc>
            </a:pPr>
            <a:r>
              <a:rPr lang="en-GB" sz="1500" dirty="0"/>
              <a:t>Step 2 – Germination </a:t>
            </a:r>
            <a:br>
              <a:rPr lang="en-GB" sz="1500" dirty="0"/>
            </a:br>
            <a:r>
              <a:rPr lang="en-GB" sz="1500" dirty="0"/>
              <a:t>The seed grows a little sprout. </a:t>
            </a:r>
          </a:p>
          <a:p>
            <a:pPr>
              <a:lnSpc>
                <a:spcPct val="90000"/>
              </a:lnSpc>
            </a:pPr>
            <a:r>
              <a:rPr lang="en-GB" sz="1500" dirty="0"/>
              <a:t>Step 3- Roots and Stem</a:t>
            </a:r>
            <a:br>
              <a:rPr lang="en-GB" sz="1500" dirty="0"/>
            </a:br>
            <a:r>
              <a:rPr lang="en-GB" sz="1500" dirty="0"/>
              <a:t>The roots grow deep, and the stem pushes its way through the soil.</a:t>
            </a:r>
          </a:p>
          <a:p>
            <a:pPr>
              <a:lnSpc>
                <a:spcPct val="90000"/>
              </a:lnSpc>
            </a:pPr>
            <a:r>
              <a:rPr lang="en-GB" sz="1500" dirty="0"/>
              <a:t>Step 4 – Seeding</a:t>
            </a:r>
            <a:br>
              <a:rPr lang="en-GB" sz="1500" dirty="0"/>
            </a:br>
            <a:r>
              <a:rPr lang="en-GB" sz="1500" dirty="0"/>
              <a:t>The plant grows leaves and grows toward the sun.</a:t>
            </a:r>
          </a:p>
          <a:p>
            <a:pPr>
              <a:lnSpc>
                <a:spcPct val="90000"/>
              </a:lnSpc>
            </a:pPr>
            <a:r>
              <a:rPr lang="en-GB" sz="1500" dirty="0"/>
              <a:t>Step 5 – Pollination </a:t>
            </a:r>
            <a:br>
              <a:rPr lang="en-GB" sz="1500" dirty="0"/>
            </a:br>
            <a:r>
              <a:rPr lang="en-GB" sz="1500" dirty="0"/>
              <a:t>The full-grown plant produces flowers that will be pollinated by animals or wind. These flowers will produce more seeds </a:t>
            </a:r>
          </a:p>
        </p:txBody>
      </p:sp>
    </p:spTree>
    <p:extLst>
      <p:ext uri="{BB962C8B-B14F-4D97-AF65-F5344CB8AC3E}">
        <p14:creationId xmlns:p14="http://schemas.microsoft.com/office/powerpoint/2010/main" val="491186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Content Placeholder 6" descr="Man holding hat in the field">
            <a:extLst>
              <a:ext uri="{FF2B5EF4-FFF2-40B4-BE49-F238E27FC236}">
                <a16:creationId xmlns:a16="http://schemas.microsoft.com/office/drawing/2014/main" id="{6EEA8888-3EBB-065E-07A1-EC0FD75A3C3B}"/>
              </a:ext>
            </a:extLst>
          </p:cNvPr>
          <p:cNvPicPr>
            <a:picLocks noChangeAspect="1"/>
          </p:cNvPicPr>
          <p:nvPr/>
        </p:nvPicPr>
        <p:blipFill rotWithShape="1">
          <a:blip r:embed="rId3"/>
          <a:srcRect l="31027" r="26109" b="2"/>
          <a:stretch/>
        </p:blipFill>
        <p:spPr>
          <a:xfrm>
            <a:off x="190846" y="237744"/>
            <a:ext cx="4098619" cy="6382512"/>
          </a:xfrm>
          <a:prstGeom prst="rect">
            <a:avLst/>
          </a:prstGeom>
        </p:spPr>
      </p:pic>
      <p:sp>
        <p:nvSpPr>
          <p:cNvPr id="74" name="Rectangle 73">
            <a:extLst>
              <a:ext uri="{FF2B5EF4-FFF2-40B4-BE49-F238E27FC236}">
                <a16:creationId xmlns:a16="http://schemas.microsoft.com/office/drawing/2014/main" id="{45EA45CC-6111-4281-92F6-9BE5B3B6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GB"/>
          </a:p>
        </p:txBody>
      </p:sp>
      <p:sp>
        <p:nvSpPr>
          <p:cNvPr id="75" name="Rectangle 74">
            <a:extLst>
              <a:ext uri="{FF2B5EF4-FFF2-40B4-BE49-F238E27FC236}">
                <a16:creationId xmlns:a16="http://schemas.microsoft.com/office/drawing/2014/main" id="{A1E0556F-5AB7-4B25-A10B-7B538B88D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4965192" y="642593"/>
            <a:ext cx="6280826" cy="1746504"/>
          </a:xfrm>
        </p:spPr>
        <p:txBody>
          <a:bodyPr rtlCol="0">
            <a:normAutofit/>
          </a:bodyPr>
          <a:lstStyle/>
          <a:p>
            <a:pPr rtl="0"/>
            <a:r>
              <a:rPr lang="en-GB" sz="1600" b="0" i="0">
                <a:effectLst/>
                <a:latin typeface="Verdana" panose="020B0604030504040204" pitchFamily="34" charset="0"/>
                <a:ea typeface="Verdana" panose="020B0604030504040204" pitchFamily="34" charset="0"/>
              </a:rPr>
              <a:t>Gardening and time in nature offer enormous potential to improve our health. Evidence from environmental psychology suggests time in nature can tackle mental fatigue. It can also have a positive impact on our brain chemistry, influencing the release of serotonin and cortisol, which help us feel good</a:t>
            </a:r>
            <a:endParaRPr lang="en-GB" sz="1600" dirty="0"/>
          </a:p>
        </p:txBody>
      </p:sp>
      <p:sp>
        <p:nvSpPr>
          <p:cNvPr id="34" name="Content Placeholder 33">
            <a:extLst>
              <a:ext uri="{FF2B5EF4-FFF2-40B4-BE49-F238E27FC236}">
                <a16:creationId xmlns:a16="http://schemas.microsoft.com/office/drawing/2014/main" id="{DEEE8158-0125-BE81-3949-3E3042D7B54A}"/>
              </a:ext>
            </a:extLst>
          </p:cNvPr>
          <p:cNvSpPr>
            <a:spLocks noGrp="1"/>
          </p:cNvSpPr>
          <p:nvPr>
            <p:ph idx="1"/>
          </p:nvPr>
        </p:nvSpPr>
        <p:spPr>
          <a:xfrm>
            <a:off x="4965192" y="2386584"/>
            <a:ext cx="6280826" cy="3648456"/>
          </a:xfrm>
        </p:spPr>
        <p:txBody>
          <a:bodyPr>
            <a:normAutofit/>
          </a:bodyPr>
          <a:lstStyle/>
          <a:p>
            <a:pPr marL="0" indent="0">
              <a:buNone/>
            </a:pPr>
            <a:r>
              <a:rPr lang="en-US" dirty="0"/>
              <a:t>Advantages: </a:t>
            </a:r>
          </a:p>
          <a:p>
            <a:pPr>
              <a:buFontTx/>
              <a:buChar char="-"/>
            </a:pPr>
            <a:r>
              <a:rPr lang="en-US" dirty="0"/>
              <a:t>Gardening is exercise </a:t>
            </a:r>
          </a:p>
          <a:p>
            <a:pPr>
              <a:buFontTx/>
              <a:buChar char="-"/>
            </a:pPr>
            <a:r>
              <a:rPr lang="en-US" dirty="0"/>
              <a:t>Boosts mood </a:t>
            </a:r>
          </a:p>
          <a:p>
            <a:pPr>
              <a:buFontTx/>
              <a:buChar char="-"/>
            </a:pPr>
            <a:r>
              <a:rPr lang="en-US" dirty="0"/>
              <a:t>Improve diet </a:t>
            </a:r>
          </a:p>
          <a:p>
            <a:pPr>
              <a:buFontTx/>
              <a:buChar char="-"/>
            </a:pPr>
            <a:r>
              <a:rPr lang="en-US" dirty="0"/>
              <a:t>Improve mental health </a:t>
            </a:r>
          </a:p>
          <a:p>
            <a:pPr>
              <a:buFontTx/>
              <a:buChar char="-"/>
            </a:pPr>
            <a:r>
              <a:rPr lang="en-US" dirty="0"/>
              <a:t>It can be fun</a:t>
            </a:r>
          </a:p>
          <a:p>
            <a:pPr>
              <a:buFontTx/>
              <a:buChar char="-"/>
            </a:pPr>
            <a:r>
              <a:rPr lang="en-US" dirty="0"/>
              <a:t>Manage your stress</a:t>
            </a:r>
          </a:p>
          <a:p>
            <a:pPr>
              <a:buFontTx/>
              <a:buChar char="-"/>
            </a:pPr>
            <a:endParaRPr lang="en-US" dirty="0"/>
          </a:p>
        </p:txBody>
      </p:sp>
    </p:spTree>
    <p:extLst>
      <p:ext uri="{BB962C8B-B14F-4D97-AF65-F5344CB8AC3E}">
        <p14:creationId xmlns:p14="http://schemas.microsoft.com/office/powerpoint/2010/main" val="411277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500"/>
                                        <p:tgtEl>
                                          <p:spTgt spid="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4">
                                            <p:txEl>
                                              <p:pRg st="1" end="1"/>
                                            </p:txEl>
                                          </p:spTgt>
                                        </p:tgtEl>
                                        <p:attrNameLst>
                                          <p:attrName>style.visibility</p:attrName>
                                        </p:attrNameLst>
                                      </p:cBhvr>
                                      <p:to>
                                        <p:strVal val="visible"/>
                                      </p:to>
                                    </p:set>
                                    <p:animEffect transition="in" filter="fade">
                                      <p:cBhvr>
                                        <p:cTn id="12" dur="500"/>
                                        <p:tgtEl>
                                          <p:spTgt spid="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4">
                                            <p:txEl>
                                              <p:pRg st="2" end="2"/>
                                            </p:txEl>
                                          </p:spTgt>
                                        </p:tgtEl>
                                        <p:attrNameLst>
                                          <p:attrName>style.visibility</p:attrName>
                                        </p:attrNameLst>
                                      </p:cBhvr>
                                      <p:to>
                                        <p:strVal val="visible"/>
                                      </p:to>
                                    </p:set>
                                    <p:animEffect transition="in" filter="fade">
                                      <p:cBhvr>
                                        <p:cTn id="17" dur="500"/>
                                        <p:tgtEl>
                                          <p:spTgt spid="3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4">
                                            <p:txEl>
                                              <p:pRg st="3" end="3"/>
                                            </p:txEl>
                                          </p:spTgt>
                                        </p:tgtEl>
                                        <p:attrNameLst>
                                          <p:attrName>style.visibility</p:attrName>
                                        </p:attrNameLst>
                                      </p:cBhvr>
                                      <p:to>
                                        <p:strVal val="visible"/>
                                      </p:to>
                                    </p:set>
                                    <p:animEffect transition="in" filter="fade">
                                      <p:cBhvr>
                                        <p:cTn id="22" dur="500"/>
                                        <p:tgtEl>
                                          <p:spTgt spid="3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4">
                                            <p:txEl>
                                              <p:pRg st="4" end="4"/>
                                            </p:txEl>
                                          </p:spTgt>
                                        </p:tgtEl>
                                        <p:attrNameLst>
                                          <p:attrName>style.visibility</p:attrName>
                                        </p:attrNameLst>
                                      </p:cBhvr>
                                      <p:to>
                                        <p:strVal val="visible"/>
                                      </p:to>
                                    </p:set>
                                    <p:animEffect transition="in" filter="fade">
                                      <p:cBhvr>
                                        <p:cTn id="27" dur="500"/>
                                        <p:tgtEl>
                                          <p:spTgt spid="3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4">
                                            <p:txEl>
                                              <p:pRg st="5" end="5"/>
                                            </p:txEl>
                                          </p:spTgt>
                                        </p:tgtEl>
                                        <p:attrNameLst>
                                          <p:attrName>style.visibility</p:attrName>
                                        </p:attrNameLst>
                                      </p:cBhvr>
                                      <p:to>
                                        <p:strVal val="visible"/>
                                      </p:to>
                                    </p:set>
                                    <p:animEffect transition="in" filter="fade">
                                      <p:cBhvr>
                                        <p:cTn id="32" dur="500"/>
                                        <p:tgtEl>
                                          <p:spTgt spid="3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4">
                                            <p:txEl>
                                              <p:pRg st="6" end="6"/>
                                            </p:txEl>
                                          </p:spTgt>
                                        </p:tgtEl>
                                        <p:attrNameLst>
                                          <p:attrName>style.visibility</p:attrName>
                                        </p:attrNameLst>
                                      </p:cBhvr>
                                      <p:to>
                                        <p:strVal val="visible"/>
                                      </p:to>
                                    </p:set>
                                    <p:animEffect transition="in" filter="fade">
                                      <p:cBhvr>
                                        <p:cTn id="37" dur="500"/>
                                        <p:tgtEl>
                                          <p:spTgt spid="3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6577554-36D9-4AB4-9D46-76AC4A790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25F55E26-3E89-4C31-ADE5-C94730585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a:p>
        </p:txBody>
      </p:sp>
      <p:sp>
        <p:nvSpPr>
          <p:cNvPr id="46" name="Rectangle 45">
            <a:extLst>
              <a:ext uri="{FF2B5EF4-FFF2-40B4-BE49-F238E27FC236}">
                <a16:creationId xmlns:a16="http://schemas.microsoft.com/office/drawing/2014/main" id="{CF75E873-2EC1-4744-A510-C9CED8A5E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GB"/>
          </a:p>
        </p:txBody>
      </p:sp>
      <p:sp>
        <p:nvSpPr>
          <p:cNvPr id="48" name="Rectangle 47">
            <a:extLst>
              <a:ext uri="{FF2B5EF4-FFF2-40B4-BE49-F238E27FC236}">
                <a16:creationId xmlns:a16="http://schemas.microsoft.com/office/drawing/2014/main" id="{95CEB23F-DC25-4957-A6C5-2D060645B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50" name="Group 49">
            <a:extLst>
              <a:ext uri="{FF2B5EF4-FFF2-40B4-BE49-F238E27FC236}">
                <a16:creationId xmlns:a16="http://schemas.microsoft.com/office/drawing/2014/main" id="{F9439589-68CE-4F2E-8851-4A2A43EC29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1" name="Straight Connector 50">
              <a:extLst>
                <a:ext uri="{FF2B5EF4-FFF2-40B4-BE49-F238E27FC236}">
                  <a16:creationId xmlns:a16="http://schemas.microsoft.com/office/drawing/2014/main" id="{A50AFDAA-823E-410E-AA59-59B163EC3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94F9F62-BFA0-4A06-9FEB-B0C393C4B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FBCD850-0871-4F29-8821-5B688719FD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55" name="Rectangle 54">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1AA55ABF-213F-4B65-8B7E-1ED8609F2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400" y="945072"/>
            <a:ext cx="10339129" cy="4055144"/>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9" name="Rectangle 58">
            <a:extLst>
              <a:ext uri="{FF2B5EF4-FFF2-40B4-BE49-F238E27FC236}">
                <a16:creationId xmlns:a16="http://schemas.microsoft.com/office/drawing/2014/main" id="{F8DB4189-B5C4-45EA-AFC5-6739032B8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624" y="1107268"/>
            <a:ext cx="10012680" cy="3730752"/>
          </a:xfrm>
          <a:prstGeom prst="rect">
            <a:avLst/>
          </a:prstGeom>
          <a:solidFill>
            <a:schemeClr val="tx2"/>
          </a:solid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22BAEBB-B897-4E2E-8BE7-753F1060BEA5}"/>
              </a:ext>
            </a:extLst>
          </p:cNvPr>
          <p:cNvSpPr>
            <a:spLocks noGrp="1"/>
          </p:cNvSpPr>
          <p:nvPr>
            <p:ph type="title"/>
          </p:nvPr>
        </p:nvSpPr>
        <p:spPr>
          <a:xfrm>
            <a:off x="1399357" y="1447185"/>
            <a:ext cx="9369214" cy="1173468"/>
          </a:xfrm>
        </p:spPr>
        <p:txBody>
          <a:bodyPr vert="horz" lIns="91440" tIns="45720" rIns="91440" bIns="45720" rtlCol="0" anchor="ctr">
            <a:normAutofit/>
          </a:bodyPr>
          <a:lstStyle/>
          <a:p>
            <a:r>
              <a:rPr lang="en-US" b="0" kern="1200" cap="all" spc="-100" baseline="0" dirty="0">
                <a:solidFill>
                  <a:schemeClr val="bg1"/>
                </a:solidFill>
                <a:effectLst>
                  <a:outerShdw blurRad="38100" dist="12700" dir="2700000" algn="tl" rotWithShape="0">
                    <a:prstClr val="black">
                      <a:alpha val="40000"/>
                    </a:prstClr>
                  </a:outerShdw>
                </a:effectLst>
                <a:latin typeface="+mj-lt"/>
                <a:ea typeface="+mn-ea"/>
                <a:cs typeface="+mn-cs"/>
              </a:rPr>
              <a:t>Fun facts </a:t>
            </a:r>
          </a:p>
        </p:txBody>
      </p:sp>
      <p:graphicFrame>
        <p:nvGraphicFramePr>
          <p:cNvPr id="61" name="Text Placeholder 2">
            <a:extLst>
              <a:ext uri="{FF2B5EF4-FFF2-40B4-BE49-F238E27FC236}">
                <a16:creationId xmlns:a16="http://schemas.microsoft.com/office/drawing/2014/main" id="{48038758-26EC-E01A-1798-445B858DE7F8}"/>
              </a:ext>
            </a:extLst>
          </p:cNvPr>
          <p:cNvGraphicFramePr/>
          <p:nvPr>
            <p:extLst>
              <p:ext uri="{D42A27DB-BD31-4B8C-83A1-F6EECF244321}">
                <p14:modId xmlns:p14="http://schemas.microsoft.com/office/powerpoint/2010/main" val="1975009337"/>
              </p:ext>
            </p:extLst>
          </p:nvPr>
        </p:nvGraphicFramePr>
        <p:xfrm>
          <a:off x="1399358" y="2800108"/>
          <a:ext cx="9369214" cy="3302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2906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6663-BAF1-D62D-88B1-AF5125A7131B}"/>
              </a:ext>
            </a:extLst>
          </p:cNvPr>
          <p:cNvSpPr>
            <a:spLocks noGrp="1"/>
          </p:cNvSpPr>
          <p:nvPr>
            <p:ph type="title"/>
          </p:nvPr>
        </p:nvSpPr>
        <p:spPr>
          <a:xfrm>
            <a:off x="6314384" y="892220"/>
            <a:ext cx="4810815" cy="1371600"/>
          </a:xfrm>
        </p:spPr>
        <p:txBody>
          <a:bodyPr>
            <a:noAutofit/>
          </a:bodyPr>
          <a:lstStyle/>
          <a:p>
            <a:r>
              <a:rPr lang="en-GB" sz="4400" dirty="0"/>
              <a:t>Why my hobby is important to me:</a:t>
            </a:r>
          </a:p>
        </p:txBody>
      </p:sp>
      <p:sp>
        <p:nvSpPr>
          <p:cNvPr id="10" name="Rectangle 9">
            <a:extLst>
              <a:ext uri="{FF2B5EF4-FFF2-40B4-BE49-F238E27FC236}">
                <a16:creationId xmlns:a16="http://schemas.microsoft.com/office/drawing/2014/main" id="{9BC3E364-5A48-4567-B65D-0880753E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12" name="Rectangle 11">
            <a:extLst>
              <a:ext uri="{FF2B5EF4-FFF2-40B4-BE49-F238E27FC236}">
                <a16:creationId xmlns:a16="http://schemas.microsoft.com/office/drawing/2014/main" id="{0B80BFB4-DA7E-4E98-BE01-534889F41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pic>
        <p:nvPicPr>
          <p:cNvPr id="7" name="Graphic 6" descr="Flower">
            <a:extLst>
              <a:ext uri="{FF2B5EF4-FFF2-40B4-BE49-F238E27FC236}">
                <a16:creationId xmlns:a16="http://schemas.microsoft.com/office/drawing/2014/main" id="{EC2FDC98-CE6A-5397-8B6A-085D34DD59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4515" y="1347991"/>
            <a:ext cx="4188221" cy="4188221"/>
          </a:xfrm>
          <a:prstGeom prst="rect">
            <a:avLst/>
          </a:prstGeom>
        </p:spPr>
      </p:pic>
      <p:sp>
        <p:nvSpPr>
          <p:cNvPr id="3" name="Content Placeholder 2">
            <a:extLst>
              <a:ext uri="{FF2B5EF4-FFF2-40B4-BE49-F238E27FC236}">
                <a16:creationId xmlns:a16="http://schemas.microsoft.com/office/drawing/2014/main" id="{01CDEE83-4F88-E9FD-738B-0E9291B92014}"/>
              </a:ext>
            </a:extLst>
          </p:cNvPr>
          <p:cNvSpPr>
            <a:spLocks noGrp="1"/>
          </p:cNvSpPr>
          <p:nvPr>
            <p:ph idx="1"/>
          </p:nvPr>
        </p:nvSpPr>
        <p:spPr>
          <a:xfrm>
            <a:off x="6314384" y="2103120"/>
            <a:ext cx="4810816" cy="2120088"/>
          </a:xfrm>
        </p:spPr>
        <p:txBody>
          <a:bodyPr>
            <a:normAutofit/>
          </a:bodyPr>
          <a:lstStyle/>
          <a:p>
            <a:pPr marL="0" indent="0">
              <a:buNone/>
            </a:pPr>
            <a:br>
              <a:rPr lang="en-GB" sz="2400" dirty="0"/>
            </a:br>
            <a:r>
              <a:rPr lang="en-GB" sz="2400" dirty="0"/>
              <a:t>Gardening means a lot to me, because it’s important to eat healthy food and I enjoy taking care of my plants.</a:t>
            </a:r>
          </a:p>
        </p:txBody>
      </p:sp>
      <p:sp>
        <p:nvSpPr>
          <p:cNvPr id="5" name="TextBox 4">
            <a:extLst>
              <a:ext uri="{FF2B5EF4-FFF2-40B4-BE49-F238E27FC236}">
                <a16:creationId xmlns:a16="http://schemas.microsoft.com/office/drawing/2014/main" id="{14F1E3D4-9086-E3F5-7F7A-CC5D9CBAFEEC}"/>
              </a:ext>
            </a:extLst>
          </p:cNvPr>
          <p:cNvSpPr txBox="1"/>
          <p:nvPr/>
        </p:nvSpPr>
        <p:spPr>
          <a:xfrm>
            <a:off x="6752377" y="5243824"/>
            <a:ext cx="4247584" cy="584775"/>
          </a:xfrm>
          <a:prstGeom prst="rect">
            <a:avLst/>
          </a:prstGeom>
          <a:noFill/>
        </p:spPr>
        <p:txBody>
          <a:bodyPr wrap="square" rtlCol="0">
            <a:spAutoFit/>
          </a:bodyPr>
          <a:lstStyle/>
          <a:p>
            <a:r>
              <a:rPr lang="en-GB" sz="3200" i="1" dirty="0"/>
              <a:t>Thanks for your time!</a:t>
            </a:r>
          </a:p>
        </p:txBody>
      </p:sp>
    </p:spTree>
    <p:extLst>
      <p:ext uri="{BB962C8B-B14F-4D97-AF65-F5344CB8AC3E}">
        <p14:creationId xmlns:p14="http://schemas.microsoft.com/office/powerpoint/2010/main" val="241883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8BBC2-032B-FE8D-9C2E-8990B6CC6D54}"/>
              </a:ext>
            </a:extLst>
          </p:cNvPr>
          <p:cNvSpPr>
            <a:spLocks noGrp="1"/>
          </p:cNvSpPr>
          <p:nvPr>
            <p:ph type="title"/>
          </p:nvPr>
        </p:nvSpPr>
        <p:spPr>
          <a:xfrm>
            <a:off x="6314384" y="642594"/>
            <a:ext cx="4810815" cy="1371600"/>
          </a:xfrm>
        </p:spPr>
        <p:txBody>
          <a:bodyPr>
            <a:normAutofit/>
          </a:bodyPr>
          <a:lstStyle/>
          <a:p>
            <a:r>
              <a:rPr lang="en-GB" dirty="0"/>
              <a:t>References </a:t>
            </a:r>
          </a:p>
        </p:txBody>
      </p:sp>
      <p:sp>
        <p:nvSpPr>
          <p:cNvPr id="10" name="Rectangle 9">
            <a:extLst>
              <a:ext uri="{FF2B5EF4-FFF2-40B4-BE49-F238E27FC236}">
                <a16:creationId xmlns:a16="http://schemas.microsoft.com/office/drawing/2014/main" id="{9BC3E364-5A48-4567-B65D-0880753E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12" name="Rectangle 11">
            <a:extLst>
              <a:ext uri="{FF2B5EF4-FFF2-40B4-BE49-F238E27FC236}">
                <a16:creationId xmlns:a16="http://schemas.microsoft.com/office/drawing/2014/main" id="{0B80BFB4-DA7E-4E98-BE01-534889F41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pic>
        <p:nvPicPr>
          <p:cNvPr id="7" name="Graphic 6" descr="Fingerprint">
            <a:extLst>
              <a:ext uri="{FF2B5EF4-FFF2-40B4-BE49-F238E27FC236}">
                <a16:creationId xmlns:a16="http://schemas.microsoft.com/office/drawing/2014/main" id="{2330F1B8-3A02-0EF8-F42D-DB5CAFAEB8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04515" y="1347991"/>
            <a:ext cx="4188221" cy="4188221"/>
          </a:xfrm>
          <a:prstGeom prst="rect">
            <a:avLst/>
          </a:prstGeom>
        </p:spPr>
      </p:pic>
      <p:sp>
        <p:nvSpPr>
          <p:cNvPr id="3" name="Content Placeholder 2">
            <a:extLst>
              <a:ext uri="{FF2B5EF4-FFF2-40B4-BE49-F238E27FC236}">
                <a16:creationId xmlns:a16="http://schemas.microsoft.com/office/drawing/2014/main" id="{3DFA84E3-6C68-468C-3694-DCFC5F491B52}"/>
              </a:ext>
            </a:extLst>
          </p:cNvPr>
          <p:cNvSpPr>
            <a:spLocks noGrp="1"/>
          </p:cNvSpPr>
          <p:nvPr>
            <p:ph idx="1"/>
          </p:nvPr>
        </p:nvSpPr>
        <p:spPr>
          <a:xfrm>
            <a:off x="6314384" y="2103120"/>
            <a:ext cx="4810816" cy="3931920"/>
          </a:xfrm>
        </p:spPr>
        <p:txBody>
          <a:bodyPr>
            <a:normAutofit lnSpcReduction="10000"/>
          </a:bodyPr>
          <a:lstStyle/>
          <a:p>
            <a:pPr>
              <a:lnSpc>
                <a:spcPct val="90000"/>
              </a:lnSpc>
            </a:pPr>
            <a:r>
              <a:rPr lang="en-GB" sz="900" dirty="0"/>
              <a:t>Slide 2 :</a:t>
            </a:r>
          </a:p>
          <a:p>
            <a:pPr marL="0" indent="0">
              <a:lnSpc>
                <a:spcPct val="90000"/>
              </a:lnSpc>
              <a:buNone/>
            </a:pPr>
            <a:r>
              <a:rPr lang="en-GB" sz="900" dirty="0">
                <a:effectLst/>
                <a:latin typeface="Aptos" panose="020B0004020202020204" pitchFamily="34" charset="0"/>
                <a:ea typeface="Aptos" panose="020B0004020202020204" pitchFamily="34" charset="0"/>
                <a:cs typeface="Times New Roman" panose="02020603050405020304" pitchFamily="18" charset="0"/>
              </a:rPr>
              <a:t>Thrive, “Why gardening is good for your health,” Thrive , [Online]. Available: https://www.thrive.org.uk/get-gardening/why-gardening-is-good-for-your-health#:~:text=Gardening%20and%20time%20in%20nature,which%20help%20us%20feel%20good..</a:t>
            </a:r>
            <a:endParaRPr lang="en-GB" sz="900" dirty="0"/>
          </a:p>
          <a:p>
            <a:pPr>
              <a:lnSpc>
                <a:spcPct val="90000"/>
              </a:lnSpc>
            </a:pPr>
            <a:r>
              <a:rPr lang="en-GB" sz="900" dirty="0"/>
              <a:t>Slide 3:</a:t>
            </a:r>
          </a:p>
          <a:p>
            <a:pPr marL="0" indent="0">
              <a:lnSpc>
                <a:spcPct val="90000"/>
              </a:lnSpc>
              <a:buNone/>
            </a:pPr>
            <a:r>
              <a:rPr lang="en-GB" sz="900" dirty="0">
                <a:effectLst/>
                <a:latin typeface="Aptos" panose="020B0004020202020204" pitchFamily="34" charset="0"/>
                <a:ea typeface="Aptos" panose="020B0004020202020204" pitchFamily="34" charset="0"/>
                <a:cs typeface="Times New Roman" panose="02020603050405020304" pitchFamily="18" charset="0"/>
              </a:rPr>
              <a:t>L. S. a. L. S. </a:t>
            </a:r>
            <a:r>
              <a:rPr lang="en-GB" sz="900" dirty="0" err="1">
                <a:effectLst/>
                <a:latin typeface="Aptos" panose="020B0004020202020204" pitchFamily="34" charset="0"/>
                <a:ea typeface="Aptos" panose="020B0004020202020204" pitchFamily="34" charset="0"/>
                <a:cs typeface="Times New Roman" panose="02020603050405020304" pitchFamily="18" charset="0"/>
              </a:rPr>
              <a:t>Chalmin-Pui</a:t>
            </a:r>
            <a:r>
              <a:rPr lang="en-GB" sz="900" dirty="0">
                <a:effectLst/>
                <a:latin typeface="Aptos" panose="020B0004020202020204" pitchFamily="34" charset="0"/>
                <a:ea typeface="Aptos" panose="020B0004020202020204" pitchFamily="34" charset="0"/>
                <a:cs typeface="Times New Roman" panose="02020603050405020304" pitchFamily="18" charset="0"/>
              </a:rPr>
              <a:t>, “Why gardening makes us feel better – and how to make the most of it,” RHC, [Online]. Available: https://www.rhs.org.uk/advice/health-and-wellbeing/articles/why-gardening-makes-us-feel-better.</a:t>
            </a:r>
            <a:endParaRPr lang="en-GB" sz="900" dirty="0"/>
          </a:p>
          <a:p>
            <a:pPr marL="0" indent="0">
              <a:lnSpc>
                <a:spcPct val="90000"/>
              </a:lnSpc>
              <a:buNone/>
            </a:pPr>
            <a:r>
              <a:rPr lang="en-GB" sz="900" dirty="0">
                <a:effectLst/>
                <a:latin typeface="Aptos" panose="020B0004020202020204" pitchFamily="34" charset="0"/>
                <a:ea typeface="Aptos" panose="020B0004020202020204" pitchFamily="34" charset="0"/>
                <a:cs typeface="Times New Roman" panose="02020603050405020304" pitchFamily="18" charset="0"/>
              </a:rPr>
              <a:t>O. O. H. o. S. Living, “11 Garden Facts you didn't know,” Original Organics Home of Sustainable Living, 6 Oct 2023 . [Online]. Available: https://www.originalorganics.co.uk/blog/11-garden-facts-you-did-not-know.</a:t>
            </a:r>
            <a:endParaRPr lang="en-GB" sz="900" dirty="0"/>
          </a:p>
          <a:p>
            <a:pPr>
              <a:lnSpc>
                <a:spcPct val="90000"/>
              </a:lnSpc>
            </a:pPr>
            <a:r>
              <a:rPr lang="en-GB" sz="900" dirty="0"/>
              <a:t>Slide 4:</a:t>
            </a:r>
          </a:p>
          <a:p>
            <a:pPr>
              <a:lnSpc>
                <a:spcPct val="90000"/>
              </a:lnSpc>
            </a:pPr>
            <a:r>
              <a:rPr lang="en-GB" sz="900" dirty="0"/>
              <a:t> </a:t>
            </a:r>
            <a:r>
              <a:rPr lang="en-GB" sz="900" dirty="0">
                <a:effectLst/>
                <a:latin typeface="Aptos" panose="020B0004020202020204" pitchFamily="34" charset="0"/>
                <a:ea typeface="Aptos" panose="020B0004020202020204" pitchFamily="34" charset="0"/>
                <a:cs typeface="Times New Roman" panose="02020603050405020304" pitchFamily="18" charset="0"/>
              </a:rPr>
              <a:t>G. B. Foundation, “Plant Life Cycle,” </a:t>
            </a:r>
            <a:r>
              <a:rPr lang="en-GB" sz="900" dirty="0" err="1">
                <a:effectLst/>
                <a:latin typeface="Aptos" panose="020B0004020202020204" pitchFamily="34" charset="0"/>
                <a:ea typeface="Aptos" panose="020B0004020202020204" pitchFamily="34" charset="0"/>
                <a:cs typeface="Times New Roman" panose="02020603050405020304" pitchFamily="18" charset="0"/>
              </a:rPr>
              <a:t>galvbay</a:t>
            </a:r>
            <a:r>
              <a:rPr lang="en-GB" sz="900" dirty="0">
                <a:effectLst/>
                <a:latin typeface="Aptos" panose="020B0004020202020204" pitchFamily="34" charset="0"/>
                <a:ea typeface="Aptos" panose="020B0004020202020204" pitchFamily="34" charset="0"/>
                <a:cs typeface="Times New Roman" panose="02020603050405020304" pitchFamily="18" charset="0"/>
              </a:rPr>
              <a:t>, 2019. [Online]. Available: https://galvbay.org/wp-content/uploads/2019/10/Plant-Life-Cycle.pdf.</a:t>
            </a:r>
            <a:endParaRPr lang="en-GB" sz="900" dirty="0"/>
          </a:p>
          <a:p>
            <a:pPr>
              <a:lnSpc>
                <a:spcPct val="90000"/>
              </a:lnSpc>
            </a:pPr>
            <a:r>
              <a:rPr lang="en-GB" sz="900" dirty="0"/>
              <a:t>Slide 5 :</a:t>
            </a:r>
          </a:p>
          <a:p>
            <a:pPr>
              <a:lnSpc>
                <a:spcPct val="90000"/>
              </a:lnSpc>
            </a:pPr>
            <a:r>
              <a:rPr lang="en-GB" sz="900" dirty="0">
                <a:effectLst/>
                <a:latin typeface="Aptos" panose="020B0004020202020204" pitchFamily="34" charset="0"/>
                <a:ea typeface="Aptos" panose="020B0004020202020204" pitchFamily="34" charset="0"/>
                <a:cs typeface="Times New Roman" panose="02020603050405020304" pitchFamily="18" charset="0"/>
              </a:rPr>
              <a:t>L. S. a. L. S. </a:t>
            </a:r>
            <a:r>
              <a:rPr lang="en-GB" sz="900" dirty="0" err="1">
                <a:effectLst/>
                <a:latin typeface="Aptos" panose="020B0004020202020204" pitchFamily="34" charset="0"/>
                <a:ea typeface="Aptos" panose="020B0004020202020204" pitchFamily="34" charset="0"/>
                <a:cs typeface="Times New Roman" panose="02020603050405020304" pitchFamily="18" charset="0"/>
              </a:rPr>
              <a:t>Chalmin-Pui</a:t>
            </a:r>
            <a:r>
              <a:rPr lang="en-GB" sz="900" dirty="0">
                <a:effectLst/>
                <a:latin typeface="Aptos" panose="020B0004020202020204" pitchFamily="34" charset="0"/>
                <a:ea typeface="Aptos" panose="020B0004020202020204" pitchFamily="34" charset="0"/>
                <a:cs typeface="Times New Roman" panose="02020603050405020304" pitchFamily="18" charset="0"/>
              </a:rPr>
              <a:t>, “Why gardening makes us feel better – and how to make the most of it,” RHC, [Online]. Available: https://www.rhs.org.uk/advice/health-and-wellbeing/articles/why-gardening-makes-us-feel-better.</a:t>
            </a:r>
            <a:endParaRPr lang="en-GB" sz="900" dirty="0"/>
          </a:p>
          <a:p>
            <a:pPr>
              <a:lnSpc>
                <a:spcPct val="90000"/>
              </a:lnSpc>
            </a:pPr>
            <a:r>
              <a:rPr lang="en-GB" sz="900" dirty="0"/>
              <a:t>Slide 6 :</a:t>
            </a:r>
          </a:p>
          <a:p>
            <a:pPr>
              <a:lnSpc>
                <a:spcPct val="90000"/>
              </a:lnSpc>
            </a:pPr>
            <a:r>
              <a:rPr lang="en-GB" sz="900" dirty="0">
                <a:effectLst/>
                <a:latin typeface="Aptos" panose="020B0004020202020204" pitchFamily="34" charset="0"/>
                <a:ea typeface="Aptos" panose="020B0004020202020204" pitchFamily="34" charset="0"/>
                <a:cs typeface="Times New Roman" panose="02020603050405020304" pitchFamily="18" charset="0"/>
              </a:rPr>
              <a:t>O. O. H. o. S. Living, “11 Garden Facts you didn't know,” Original Organics Home of Sustainable Living, 6 Oct 2023 . [Online]. Available: https://www.originalorganics.co.uk/blog/11-garden-facts-you-did-not-know.</a:t>
            </a:r>
            <a:endParaRPr lang="en-GB" sz="900" dirty="0"/>
          </a:p>
          <a:p>
            <a:pPr>
              <a:lnSpc>
                <a:spcPct val="90000"/>
              </a:lnSpc>
            </a:pPr>
            <a:endParaRPr lang="en-GB" sz="700" dirty="0"/>
          </a:p>
        </p:txBody>
      </p:sp>
    </p:spTree>
    <p:extLst>
      <p:ext uri="{BB962C8B-B14F-4D97-AF65-F5344CB8AC3E}">
        <p14:creationId xmlns:p14="http://schemas.microsoft.com/office/powerpoint/2010/main" val="2833812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4CC21C94-EC06-4610-B8F0-A456DD28CD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D6F7AD-09FB-47AB-B353-D1D83850E3A3}">
  <ds:schemaRefs>
    <ds:schemaRef ds:uri="http://schemas.microsoft.com/sharepoint/v3/contenttype/forms"/>
  </ds:schemaRefs>
</ds:datastoreItem>
</file>

<file path=customXml/itemProps3.xml><?xml version="1.0" encoding="utf-8"?>
<ds:datastoreItem xmlns:ds="http://schemas.openxmlformats.org/officeDocument/2006/customXml" ds:itemID="{12C0DB4D-BE53-4100-8A0D-CEFB2E482820}">
  <ds:schemaRefs>
    <ds:schemaRef ds:uri="16c05727-aa75-4e4a-9b5f-8a80a1165891"/>
    <ds:schemaRef ds:uri="http://purl.org/dc/dcmitype/"/>
    <ds:schemaRef ds:uri="http://schemas.microsoft.com/office/2006/metadata/properties"/>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71af3243-3dd4-4a8d-8c0d-dd76da1f02a5"/>
    <ds:schemaRef ds:uri="http://purl.org/dc/terms/"/>
  </ds:schemaRefs>
</ds:datastoreItem>
</file>

<file path=docProps/app.xml><?xml version="1.0" encoding="utf-8"?>
<Properties xmlns="http://schemas.openxmlformats.org/officeDocument/2006/extended-properties" xmlns:vt="http://schemas.openxmlformats.org/officeDocument/2006/docPropsVTypes">
  <Template>Garden Savon design</Template>
  <TotalTime>176</TotalTime>
  <Words>1411</Words>
  <Application>Microsoft Office PowerPoint</Application>
  <PresentationFormat>Widescreen</PresentationFormat>
  <Paragraphs>83</Paragraphs>
  <Slides>8</Slides>
  <Notes>7</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vt:i4>
      </vt:variant>
    </vt:vector>
  </HeadingPairs>
  <TitlesOfParts>
    <vt:vector size="19" baseType="lpstr">
      <vt:lpstr>freight-sans-pro</vt:lpstr>
      <vt:lpstr>Google Sans</vt:lpstr>
      <vt:lpstr>inherit</vt:lpstr>
      <vt:lpstr>UniversLTPro</vt:lpstr>
      <vt:lpstr>Aptos</vt:lpstr>
      <vt:lpstr>Arial</vt:lpstr>
      <vt:lpstr>Calibri</vt:lpstr>
      <vt:lpstr>Century Gothic</vt:lpstr>
      <vt:lpstr>Open Sans</vt:lpstr>
      <vt:lpstr>Verdana</vt:lpstr>
      <vt:lpstr>Savon</vt:lpstr>
      <vt:lpstr>My hobby</vt:lpstr>
      <vt:lpstr>Gardening </vt:lpstr>
      <vt:lpstr>PowerPoint Presentation</vt:lpstr>
      <vt:lpstr>THE PLANTING CYCLE</vt:lpstr>
      <vt:lpstr>Gardening and time in nature offer enormous potential to improve our health. Evidence from environmental psychology suggests time in nature can tackle mental fatigue. It can also have a positive impact on our brain chemistry, influencing the release of serotonin and cortisol, which help us feel good</vt:lpstr>
      <vt:lpstr>Fun facts </vt:lpstr>
      <vt:lpstr>Why my hobby is important to me: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Pavlo Voropaiev (2335645)</dc:creator>
  <cp:lastModifiedBy>Pavlo Voropaiev (2335645)</cp:lastModifiedBy>
  <cp:revision>1</cp:revision>
  <dcterms:created xsi:type="dcterms:W3CDTF">2024-07-08T13:25:54Z</dcterms:created>
  <dcterms:modified xsi:type="dcterms:W3CDTF">2024-07-08T16:22:03Z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