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5" r:id="rId1"/>
  </p:sldMasterIdLst>
  <p:sldIdLst>
    <p:sldId id="256" r:id="rId2"/>
    <p:sldId id="257" r:id="rId3"/>
    <p:sldId id="258" r:id="rId4"/>
    <p:sldId id="266" r:id="rId5"/>
    <p:sldId id="260" r:id="rId6"/>
    <p:sldId id="267" r:id="rId7"/>
    <p:sldId id="262" r:id="rId8"/>
    <p:sldId id="263" r:id="rId9"/>
    <p:sldId id="264" r:id="rId10"/>
    <p:sldId id="268" r:id="rId11"/>
    <p:sldId id="265" r:id="rId12"/>
    <p:sldId id="27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1204CC-A6CB-4F36-8351-8FA401BEFD2D}" v="110" dt="2026-07-12T14:18:45.8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68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A32F17-FCED-427A-8669-16E72D827F85}" type="doc">
      <dgm:prSet loTypeId="urn:microsoft.com/office/officeart/2008/layout/LinedList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4B672B0E-35BE-4856-AB34-488719F63D8E}">
      <dgm:prSet/>
      <dgm:spPr/>
      <dgm:t>
        <a:bodyPr/>
        <a:lstStyle/>
        <a:p>
          <a:r>
            <a:rPr lang="en-GB" dirty="0" err="1">
              <a:latin typeface="Aptos" panose="020B0004020202020204" pitchFamily="34" charset="0"/>
            </a:rPr>
            <a:t>EcoEngrave</a:t>
          </a:r>
          <a:r>
            <a:rPr lang="en-GB" dirty="0">
              <a:latin typeface="Aptos" panose="020B0004020202020204" pitchFamily="34" charset="0"/>
            </a:rPr>
            <a:t> Creations integrates sustainability into its business model by reducing waste, using eco-friendly materials and promoting responsible production.</a:t>
          </a:r>
          <a:endParaRPr lang="en-US" dirty="0">
            <a:latin typeface="Aptos" panose="020B0004020202020204" pitchFamily="34" charset="0"/>
          </a:endParaRPr>
        </a:p>
      </dgm:t>
    </dgm:pt>
    <dgm:pt modelId="{815EE695-6B06-4A38-BB79-08FF0004D71D}" type="parTrans" cxnId="{A9F8FC9F-DA3D-4942-851E-739CEE39214C}">
      <dgm:prSet/>
      <dgm:spPr/>
      <dgm:t>
        <a:bodyPr/>
        <a:lstStyle/>
        <a:p>
          <a:endParaRPr lang="en-US"/>
        </a:p>
      </dgm:t>
    </dgm:pt>
    <dgm:pt modelId="{2B534EBF-A216-4046-BE63-BF034D9DA0CB}" type="sibTrans" cxnId="{A9F8FC9F-DA3D-4942-851E-739CEE39214C}">
      <dgm:prSet/>
      <dgm:spPr/>
      <dgm:t>
        <a:bodyPr/>
        <a:lstStyle/>
        <a:p>
          <a:endParaRPr lang="en-US"/>
        </a:p>
      </dgm:t>
    </dgm:pt>
    <dgm:pt modelId="{4C986EDA-6293-4284-80ED-32CE63A610BE}">
      <dgm:prSet/>
      <dgm:spPr/>
      <dgm:t>
        <a:bodyPr/>
        <a:lstStyle/>
        <a:p>
          <a:r>
            <a:rPr lang="en-GB" dirty="0"/>
            <a:t>Recyclable packaging.</a:t>
          </a:r>
          <a:endParaRPr lang="en-US" dirty="0"/>
        </a:p>
      </dgm:t>
    </dgm:pt>
    <dgm:pt modelId="{D8C864EA-DF6A-4BF0-A7A0-BBF9BB9E95AB}" type="parTrans" cxnId="{ACE136FC-758F-4FF4-8710-22CFEA9658C7}">
      <dgm:prSet/>
      <dgm:spPr/>
      <dgm:t>
        <a:bodyPr/>
        <a:lstStyle/>
        <a:p>
          <a:endParaRPr lang="en-US"/>
        </a:p>
      </dgm:t>
    </dgm:pt>
    <dgm:pt modelId="{130A4628-3833-4253-8440-3BD91D399048}" type="sibTrans" cxnId="{ACE136FC-758F-4FF4-8710-22CFEA9658C7}">
      <dgm:prSet/>
      <dgm:spPr/>
      <dgm:t>
        <a:bodyPr/>
        <a:lstStyle/>
        <a:p>
          <a:endParaRPr lang="en-US"/>
        </a:p>
      </dgm:t>
    </dgm:pt>
    <dgm:pt modelId="{03B0A215-DE2F-4485-8DDB-13BC727A099D}">
      <dgm:prSet/>
      <dgm:spPr/>
      <dgm:t>
        <a:bodyPr/>
        <a:lstStyle/>
        <a:p>
          <a:r>
            <a:rPr lang="en-GB" dirty="0"/>
            <a:t>Sustainably sourced wood.</a:t>
          </a:r>
          <a:endParaRPr lang="en-US" dirty="0"/>
        </a:p>
      </dgm:t>
    </dgm:pt>
    <dgm:pt modelId="{D6271274-50A4-4A54-BDDA-99E00F45BB4B}" type="parTrans" cxnId="{29608D0A-E1E8-43F0-A82A-5A2F44E684BA}">
      <dgm:prSet/>
      <dgm:spPr/>
      <dgm:t>
        <a:bodyPr/>
        <a:lstStyle/>
        <a:p>
          <a:endParaRPr lang="en-US"/>
        </a:p>
      </dgm:t>
    </dgm:pt>
    <dgm:pt modelId="{6B174CA1-1375-488C-AD32-624288C35D23}" type="sibTrans" cxnId="{29608D0A-E1E8-43F0-A82A-5A2F44E684BA}">
      <dgm:prSet/>
      <dgm:spPr/>
      <dgm:t>
        <a:bodyPr/>
        <a:lstStyle/>
        <a:p>
          <a:endParaRPr lang="en-US"/>
        </a:p>
      </dgm:t>
    </dgm:pt>
    <dgm:pt modelId="{144DE02D-30D9-4058-8887-505CE182A477}">
      <dgm:prSet/>
      <dgm:spPr/>
      <dgm:t>
        <a:bodyPr/>
        <a:lstStyle/>
        <a:p>
          <a:r>
            <a:rPr lang="en-GB" dirty="0"/>
            <a:t>Made-to-order production.</a:t>
          </a:r>
          <a:endParaRPr lang="en-US" dirty="0"/>
        </a:p>
      </dgm:t>
    </dgm:pt>
    <dgm:pt modelId="{32DE5322-500C-484F-B599-7805B5F492DA}" type="parTrans" cxnId="{125AB558-9774-43A2-9502-BDAD10648CC1}">
      <dgm:prSet/>
      <dgm:spPr/>
      <dgm:t>
        <a:bodyPr/>
        <a:lstStyle/>
        <a:p>
          <a:endParaRPr lang="en-US"/>
        </a:p>
      </dgm:t>
    </dgm:pt>
    <dgm:pt modelId="{8A750832-10C2-42B9-99CC-D3DC97895265}" type="sibTrans" cxnId="{125AB558-9774-43A2-9502-BDAD10648CC1}">
      <dgm:prSet/>
      <dgm:spPr/>
      <dgm:t>
        <a:bodyPr/>
        <a:lstStyle/>
        <a:p>
          <a:endParaRPr lang="en-US"/>
        </a:p>
      </dgm:t>
    </dgm:pt>
    <dgm:pt modelId="{627C772D-FE8E-4162-96BF-9B12D1F16E9D}">
      <dgm:prSet/>
      <dgm:spPr/>
      <dgm:t>
        <a:bodyPr/>
        <a:lstStyle/>
        <a:p>
          <a:pPr>
            <a:buNone/>
          </a:pPr>
          <a:r>
            <a:rPr lang="en-GB" dirty="0"/>
            <a:t>Support local suppliers.</a:t>
          </a:r>
          <a:endParaRPr lang="en-US" dirty="0"/>
        </a:p>
      </dgm:t>
    </dgm:pt>
    <dgm:pt modelId="{5918549E-97A2-4F7E-A8FA-767BD8176E7F}" type="parTrans" cxnId="{D2FE6F61-AF78-474E-8619-C2902C964723}">
      <dgm:prSet/>
      <dgm:spPr/>
      <dgm:t>
        <a:bodyPr/>
        <a:lstStyle/>
        <a:p>
          <a:endParaRPr lang="en-US"/>
        </a:p>
      </dgm:t>
    </dgm:pt>
    <dgm:pt modelId="{0518D09B-21A0-434B-B6C0-F3ABA9A193E1}" type="sibTrans" cxnId="{D2FE6F61-AF78-474E-8619-C2902C964723}">
      <dgm:prSet/>
      <dgm:spPr/>
      <dgm:t>
        <a:bodyPr/>
        <a:lstStyle/>
        <a:p>
          <a:endParaRPr lang="en-US"/>
        </a:p>
      </dgm:t>
    </dgm:pt>
    <dgm:pt modelId="{BE8FED5C-7FEE-4871-B6D8-A350B8A2499E}">
      <dgm:prSet phldrT="[Text]"/>
      <dgm:spPr/>
      <dgm:t>
        <a:bodyPr/>
        <a:lstStyle/>
        <a:p>
          <a:pPr>
            <a:buNone/>
          </a:pPr>
          <a:r>
            <a:rPr lang="en-GB" dirty="0"/>
            <a:t>Long-lasting reusable products.</a:t>
          </a:r>
        </a:p>
      </dgm:t>
    </dgm:pt>
    <dgm:pt modelId="{6139EF1F-DB26-43F5-86D5-A88BB18F10EE}" type="parTrans" cxnId="{53CBCAFE-5649-4717-9C16-F346DA4C96C2}">
      <dgm:prSet/>
      <dgm:spPr/>
      <dgm:t>
        <a:bodyPr/>
        <a:lstStyle/>
        <a:p>
          <a:endParaRPr lang="en-GB"/>
        </a:p>
      </dgm:t>
    </dgm:pt>
    <dgm:pt modelId="{9FF9BF6B-EEA9-4E3C-A369-39E10D852D38}" type="sibTrans" cxnId="{53CBCAFE-5649-4717-9C16-F346DA4C96C2}">
      <dgm:prSet/>
      <dgm:spPr/>
      <dgm:t>
        <a:bodyPr/>
        <a:lstStyle/>
        <a:p>
          <a:endParaRPr lang="en-GB"/>
        </a:p>
      </dgm:t>
    </dgm:pt>
    <dgm:pt modelId="{B9AAC03C-3F36-4E7E-BE4E-3DBC2FC66EED}" type="pres">
      <dgm:prSet presAssocID="{62A32F17-FCED-427A-8669-16E72D827F85}" presName="vert0" presStyleCnt="0">
        <dgm:presLayoutVars>
          <dgm:dir/>
          <dgm:animOne val="branch"/>
          <dgm:animLvl val="lvl"/>
        </dgm:presLayoutVars>
      </dgm:prSet>
      <dgm:spPr/>
    </dgm:pt>
    <dgm:pt modelId="{F2EE6DFB-1B04-42C7-BB1F-3AF781B91F03}" type="pres">
      <dgm:prSet presAssocID="{4B672B0E-35BE-4856-AB34-488719F63D8E}" presName="thickLine" presStyleLbl="alignNode1" presStyleIdx="0" presStyleCnt="6"/>
      <dgm:spPr/>
    </dgm:pt>
    <dgm:pt modelId="{3CDC60B3-8A3A-45B1-880C-38D9EAE1020C}" type="pres">
      <dgm:prSet presAssocID="{4B672B0E-35BE-4856-AB34-488719F63D8E}" presName="horz1" presStyleCnt="0"/>
      <dgm:spPr/>
    </dgm:pt>
    <dgm:pt modelId="{69EB1CBD-E949-41AD-A2D5-BEB65E8D1974}" type="pres">
      <dgm:prSet presAssocID="{4B672B0E-35BE-4856-AB34-488719F63D8E}" presName="tx1" presStyleLbl="revTx" presStyleIdx="0" presStyleCnt="6"/>
      <dgm:spPr/>
    </dgm:pt>
    <dgm:pt modelId="{E86B899D-FE3C-4353-A2A8-B72D98ECA3CF}" type="pres">
      <dgm:prSet presAssocID="{4B672B0E-35BE-4856-AB34-488719F63D8E}" presName="vert1" presStyleCnt="0"/>
      <dgm:spPr/>
    </dgm:pt>
    <dgm:pt modelId="{0F394851-E6A2-4672-87D0-12006050ABB1}" type="pres">
      <dgm:prSet presAssocID="{4C986EDA-6293-4284-80ED-32CE63A610BE}" presName="thickLine" presStyleLbl="alignNode1" presStyleIdx="1" presStyleCnt="6"/>
      <dgm:spPr/>
    </dgm:pt>
    <dgm:pt modelId="{94B133D5-A37F-4B72-931A-2AE0424CAA41}" type="pres">
      <dgm:prSet presAssocID="{4C986EDA-6293-4284-80ED-32CE63A610BE}" presName="horz1" presStyleCnt="0"/>
      <dgm:spPr/>
    </dgm:pt>
    <dgm:pt modelId="{6651DEA2-F944-42B3-B64D-F667CA15D42A}" type="pres">
      <dgm:prSet presAssocID="{4C986EDA-6293-4284-80ED-32CE63A610BE}" presName="tx1" presStyleLbl="revTx" presStyleIdx="1" presStyleCnt="6"/>
      <dgm:spPr/>
    </dgm:pt>
    <dgm:pt modelId="{16B9A731-22C9-4480-98D0-F4D11197349F}" type="pres">
      <dgm:prSet presAssocID="{4C986EDA-6293-4284-80ED-32CE63A610BE}" presName="vert1" presStyleCnt="0"/>
      <dgm:spPr/>
    </dgm:pt>
    <dgm:pt modelId="{AA39A82F-90A4-431A-9BBB-2055D77522B6}" type="pres">
      <dgm:prSet presAssocID="{03B0A215-DE2F-4485-8DDB-13BC727A099D}" presName="thickLine" presStyleLbl="alignNode1" presStyleIdx="2" presStyleCnt="6"/>
      <dgm:spPr/>
    </dgm:pt>
    <dgm:pt modelId="{71E4EC87-5053-44E3-96A2-90530BA9D4BC}" type="pres">
      <dgm:prSet presAssocID="{03B0A215-DE2F-4485-8DDB-13BC727A099D}" presName="horz1" presStyleCnt="0"/>
      <dgm:spPr/>
    </dgm:pt>
    <dgm:pt modelId="{9AB2DD7D-875C-45C2-A89C-035F71220964}" type="pres">
      <dgm:prSet presAssocID="{03B0A215-DE2F-4485-8DDB-13BC727A099D}" presName="tx1" presStyleLbl="revTx" presStyleIdx="2" presStyleCnt="6"/>
      <dgm:spPr/>
    </dgm:pt>
    <dgm:pt modelId="{8F47F60D-AE62-4FFD-B360-01C01AF00D7E}" type="pres">
      <dgm:prSet presAssocID="{03B0A215-DE2F-4485-8DDB-13BC727A099D}" presName="vert1" presStyleCnt="0"/>
      <dgm:spPr/>
    </dgm:pt>
    <dgm:pt modelId="{64AD1B08-C301-42E5-90F3-5BCF9712E044}" type="pres">
      <dgm:prSet presAssocID="{144DE02D-30D9-4058-8887-505CE182A477}" presName="thickLine" presStyleLbl="alignNode1" presStyleIdx="3" presStyleCnt="6"/>
      <dgm:spPr/>
    </dgm:pt>
    <dgm:pt modelId="{A44F8FA6-DF14-4159-A43B-8438219C3612}" type="pres">
      <dgm:prSet presAssocID="{144DE02D-30D9-4058-8887-505CE182A477}" presName="horz1" presStyleCnt="0"/>
      <dgm:spPr/>
    </dgm:pt>
    <dgm:pt modelId="{45EDDBAF-50CC-4588-A219-837905820184}" type="pres">
      <dgm:prSet presAssocID="{144DE02D-30D9-4058-8887-505CE182A477}" presName="tx1" presStyleLbl="revTx" presStyleIdx="3" presStyleCnt="6"/>
      <dgm:spPr/>
    </dgm:pt>
    <dgm:pt modelId="{511FDAE2-4836-4C34-875D-369528B625B1}" type="pres">
      <dgm:prSet presAssocID="{144DE02D-30D9-4058-8887-505CE182A477}" presName="vert1" presStyleCnt="0"/>
      <dgm:spPr/>
    </dgm:pt>
    <dgm:pt modelId="{02D0A8CC-1AB2-4070-AD45-6261F9699264}" type="pres">
      <dgm:prSet presAssocID="{BE8FED5C-7FEE-4871-B6D8-A350B8A2499E}" presName="thickLine" presStyleLbl="alignNode1" presStyleIdx="4" presStyleCnt="6"/>
      <dgm:spPr/>
    </dgm:pt>
    <dgm:pt modelId="{30E6AFFF-1769-449E-AED7-8B5C50698402}" type="pres">
      <dgm:prSet presAssocID="{BE8FED5C-7FEE-4871-B6D8-A350B8A2499E}" presName="horz1" presStyleCnt="0"/>
      <dgm:spPr/>
    </dgm:pt>
    <dgm:pt modelId="{F6257B75-0DC7-4ADB-852E-0DE012C19C7B}" type="pres">
      <dgm:prSet presAssocID="{BE8FED5C-7FEE-4871-B6D8-A350B8A2499E}" presName="tx1" presStyleLbl="revTx" presStyleIdx="4" presStyleCnt="6"/>
      <dgm:spPr/>
    </dgm:pt>
    <dgm:pt modelId="{0029B82D-3F9E-4026-B791-7CA3CE9B419C}" type="pres">
      <dgm:prSet presAssocID="{BE8FED5C-7FEE-4871-B6D8-A350B8A2499E}" presName="vert1" presStyleCnt="0"/>
      <dgm:spPr/>
    </dgm:pt>
    <dgm:pt modelId="{D1E907DA-0A07-4A45-84FE-D4C8B51A6460}" type="pres">
      <dgm:prSet presAssocID="{627C772D-FE8E-4162-96BF-9B12D1F16E9D}" presName="thickLine" presStyleLbl="alignNode1" presStyleIdx="5" presStyleCnt="6"/>
      <dgm:spPr/>
    </dgm:pt>
    <dgm:pt modelId="{F9FEC804-0CC1-410D-90B9-F381C75ACB6F}" type="pres">
      <dgm:prSet presAssocID="{627C772D-FE8E-4162-96BF-9B12D1F16E9D}" presName="horz1" presStyleCnt="0"/>
      <dgm:spPr/>
    </dgm:pt>
    <dgm:pt modelId="{38C19BE4-2190-4228-AE37-78ED7A0C11F5}" type="pres">
      <dgm:prSet presAssocID="{627C772D-FE8E-4162-96BF-9B12D1F16E9D}" presName="tx1" presStyleLbl="revTx" presStyleIdx="5" presStyleCnt="6"/>
      <dgm:spPr/>
    </dgm:pt>
    <dgm:pt modelId="{EED57681-6704-4A8C-95AD-711C8E3B6EBC}" type="pres">
      <dgm:prSet presAssocID="{627C772D-FE8E-4162-96BF-9B12D1F16E9D}" presName="vert1" presStyleCnt="0"/>
      <dgm:spPr/>
    </dgm:pt>
  </dgm:ptLst>
  <dgm:cxnLst>
    <dgm:cxn modelId="{254CC703-79FF-4DE9-9E1B-ECBA00162CF3}" type="presOf" srcId="{4C986EDA-6293-4284-80ED-32CE63A610BE}" destId="{6651DEA2-F944-42B3-B64D-F667CA15D42A}" srcOrd="0" destOrd="0" presId="urn:microsoft.com/office/officeart/2008/layout/LinedList"/>
    <dgm:cxn modelId="{29608D0A-E1E8-43F0-A82A-5A2F44E684BA}" srcId="{62A32F17-FCED-427A-8669-16E72D827F85}" destId="{03B0A215-DE2F-4485-8DDB-13BC727A099D}" srcOrd="2" destOrd="0" parTransId="{D6271274-50A4-4A54-BDDA-99E00F45BB4B}" sibTransId="{6B174CA1-1375-488C-AD32-624288C35D23}"/>
    <dgm:cxn modelId="{D2FE6F61-AF78-474E-8619-C2902C964723}" srcId="{62A32F17-FCED-427A-8669-16E72D827F85}" destId="{627C772D-FE8E-4162-96BF-9B12D1F16E9D}" srcOrd="5" destOrd="0" parTransId="{5918549E-97A2-4F7E-A8FA-767BD8176E7F}" sibTransId="{0518D09B-21A0-434B-B6C0-F3ABA9A193E1}"/>
    <dgm:cxn modelId="{965F6D4C-D273-411A-8494-E26576EBD452}" type="presOf" srcId="{03B0A215-DE2F-4485-8DDB-13BC727A099D}" destId="{9AB2DD7D-875C-45C2-A89C-035F71220964}" srcOrd="0" destOrd="0" presId="urn:microsoft.com/office/officeart/2008/layout/LinedList"/>
    <dgm:cxn modelId="{125AB558-9774-43A2-9502-BDAD10648CC1}" srcId="{62A32F17-FCED-427A-8669-16E72D827F85}" destId="{144DE02D-30D9-4058-8887-505CE182A477}" srcOrd="3" destOrd="0" parTransId="{32DE5322-500C-484F-B599-7805B5F492DA}" sibTransId="{8A750832-10C2-42B9-99CC-D3DC97895265}"/>
    <dgm:cxn modelId="{5F56AF59-59DF-40AC-87C6-59321EAA05C2}" type="presOf" srcId="{BE8FED5C-7FEE-4871-B6D8-A350B8A2499E}" destId="{F6257B75-0DC7-4ADB-852E-0DE012C19C7B}" srcOrd="0" destOrd="0" presId="urn:microsoft.com/office/officeart/2008/layout/LinedList"/>
    <dgm:cxn modelId="{F560C389-3B70-40F2-B463-12F045F69E52}" type="presOf" srcId="{627C772D-FE8E-4162-96BF-9B12D1F16E9D}" destId="{38C19BE4-2190-4228-AE37-78ED7A0C11F5}" srcOrd="0" destOrd="0" presId="urn:microsoft.com/office/officeart/2008/layout/LinedList"/>
    <dgm:cxn modelId="{A9F8FC9F-DA3D-4942-851E-739CEE39214C}" srcId="{62A32F17-FCED-427A-8669-16E72D827F85}" destId="{4B672B0E-35BE-4856-AB34-488719F63D8E}" srcOrd="0" destOrd="0" parTransId="{815EE695-6B06-4A38-BB79-08FF0004D71D}" sibTransId="{2B534EBF-A216-4046-BE63-BF034D9DA0CB}"/>
    <dgm:cxn modelId="{B1CB51C1-282E-442A-9D83-9C41B5FDBED8}" type="presOf" srcId="{62A32F17-FCED-427A-8669-16E72D827F85}" destId="{B9AAC03C-3F36-4E7E-BE4E-3DBC2FC66EED}" srcOrd="0" destOrd="0" presId="urn:microsoft.com/office/officeart/2008/layout/LinedList"/>
    <dgm:cxn modelId="{F64B07EE-33F4-4264-9E30-92CFC76B3A30}" type="presOf" srcId="{144DE02D-30D9-4058-8887-505CE182A477}" destId="{45EDDBAF-50CC-4588-A219-837905820184}" srcOrd="0" destOrd="0" presId="urn:microsoft.com/office/officeart/2008/layout/LinedList"/>
    <dgm:cxn modelId="{B77152F9-2FB7-4E6F-99EC-E566CE126C05}" type="presOf" srcId="{4B672B0E-35BE-4856-AB34-488719F63D8E}" destId="{69EB1CBD-E949-41AD-A2D5-BEB65E8D1974}" srcOrd="0" destOrd="0" presId="urn:microsoft.com/office/officeart/2008/layout/LinedList"/>
    <dgm:cxn modelId="{ACE136FC-758F-4FF4-8710-22CFEA9658C7}" srcId="{62A32F17-FCED-427A-8669-16E72D827F85}" destId="{4C986EDA-6293-4284-80ED-32CE63A610BE}" srcOrd="1" destOrd="0" parTransId="{D8C864EA-DF6A-4BF0-A7A0-BBF9BB9E95AB}" sibTransId="{130A4628-3833-4253-8440-3BD91D399048}"/>
    <dgm:cxn modelId="{53CBCAFE-5649-4717-9C16-F346DA4C96C2}" srcId="{62A32F17-FCED-427A-8669-16E72D827F85}" destId="{BE8FED5C-7FEE-4871-B6D8-A350B8A2499E}" srcOrd="4" destOrd="0" parTransId="{6139EF1F-DB26-43F5-86D5-A88BB18F10EE}" sibTransId="{9FF9BF6B-EEA9-4E3C-A369-39E10D852D38}"/>
    <dgm:cxn modelId="{BA04B5B3-5A75-4A32-B61E-2C1234715970}" type="presParOf" srcId="{B9AAC03C-3F36-4E7E-BE4E-3DBC2FC66EED}" destId="{F2EE6DFB-1B04-42C7-BB1F-3AF781B91F03}" srcOrd="0" destOrd="0" presId="urn:microsoft.com/office/officeart/2008/layout/LinedList"/>
    <dgm:cxn modelId="{857FB1E0-9203-421D-B0D0-2B6B477DBFC7}" type="presParOf" srcId="{B9AAC03C-3F36-4E7E-BE4E-3DBC2FC66EED}" destId="{3CDC60B3-8A3A-45B1-880C-38D9EAE1020C}" srcOrd="1" destOrd="0" presId="urn:microsoft.com/office/officeart/2008/layout/LinedList"/>
    <dgm:cxn modelId="{74CA7A33-C8C3-4DC6-B116-4E42BFB01E19}" type="presParOf" srcId="{3CDC60B3-8A3A-45B1-880C-38D9EAE1020C}" destId="{69EB1CBD-E949-41AD-A2D5-BEB65E8D1974}" srcOrd="0" destOrd="0" presId="urn:microsoft.com/office/officeart/2008/layout/LinedList"/>
    <dgm:cxn modelId="{0CB66C8D-F58B-4BE5-9EB7-99436678C1F6}" type="presParOf" srcId="{3CDC60B3-8A3A-45B1-880C-38D9EAE1020C}" destId="{E86B899D-FE3C-4353-A2A8-B72D98ECA3CF}" srcOrd="1" destOrd="0" presId="urn:microsoft.com/office/officeart/2008/layout/LinedList"/>
    <dgm:cxn modelId="{4B65EC31-7B6A-4F00-873E-EDB0657283E0}" type="presParOf" srcId="{B9AAC03C-3F36-4E7E-BE4E-3DBC2FC66EED}" destId="{0F394851-E6A2-4672-87D0-12006050ABB1}" srcOrd="2" destOrd="0" presId="urn:microsoft.com/office/officeart/2008/layout/LinedList"/>
    <dgm:cxn modelId="{E9058847-9407-47B3-982D-9BDB7A126F50}" type="presParOf" srcId="{B9AAC03C-3F36-4E7E-BE4E-3DBC2FC66EED}" destId="{94B133D5-A37F-4B72-931A-2AE0424CAA41}" srcOrd="3" destOrd="0" presId="urn:microsoft.com/office/officeart/2008/layout/LinedList"/>
    <dgm:cxn modelId="{7D95BBC4-0558-4436-8380-CB1467E5FF98}" type="presParOf" srcId="{94B133D5-A37F-4B72-931A-2AE0424CAA41}" destId="{6651DEA2-F944-42B3-B64D-F667CA15D42A}" srcOrd="0" destOrd="0" presId="urn:microsoft.com/office/officeart/2008/layout/LinedList"/>
    <dgm:cxn modelId="{52371E51-E988-4AF9-8A12-B23C12D08609}" type="presParOf" srcId="{94B133D5-A37F-4B72-931A-2AE0424CAA41}" destId="{16B9A731-22C9-4480-98D0-F4D11197349F}" srcOrd="1" destOrd="0" presId="urn:microsoft.com/office/officeart/2008/layout/LinedList"/>
    <dgm:cxn modelId="{C68C55CD-68E8-4D37-B4A1-D3A15DF214B4}" type="presParOf" srcId="{B9AAC03C-3F36-4E7E-BE4E-3DBC2FC66EED}" destId="{AA39A82F-90A4-431A-9BBB-2055D77522B6}" srcOrd="4" destOrd="0" presId="urn:microsoft.com/office/officeart/2008/layout/LinedList"/>
    <dgm:cxn modelId="{80F39AF9-5A99-4A30-97D0-32F0B1535437}" type="presParOf" srcId="{B9AAC03C-3F36-4E7E-BE4E-3DBC2FC66EED}" destId="{71E4EC87-5053-44E3-96A2-90530BA9D4BC}" srcOrd="5" destOrd="0" presId="urn:microsoft.com/office/officeart/2008/layout/LinedList"/>
    <dgm:cxn modelId="{3A097418-D950-4A6F-8D74-0030EE61C3A0}" type="presParOf" srcId="{71E4EC87-5053-44E3-96A2-90530BA9D4BC}" destId="{9AB2DD7D-875C-45C2-A89C-035F71220964}" srcOrd="0" destOrd="0" presId="urn:microsoft.com/office/officeart/2008/layout/LinedList"/>
    <dgm:cxn modelId="{B52F9304-5629-4FEF-9E73-6A4A072DFAE1}" type="presParOf" srcId="{71E4EC87-5053-44E3-96A2-90530BA9D4BC}" destId="{8F47F60D-AE62-4FFD-B360-01C01AF00D7E}" srcOrd="1" destOrd="0" presId="urn:microsoft.com/office/officeart/2008/layout/LinedList"/>
    <dgm:cxn modelId="{3F11F7C9-8BCF-4E3E-A77A-D39A0B7FFA90}" type="presParOf" srcId="{B9AAC03C-3F36-4E7E-BE4E-3DBC2FC66EED}" destId="{64AD1B08-C301-42E5-90F3-5BCF9712E044}" srcOrd="6" destOrd="0" presId="urn:microsoft.com/office/officeart/2008/layout/LinedList"/>
    <dgm:cxn modelId="{688EEA53-A2A4-420F-BAAB-48A97A788520}" type="presParOf" srcId="{B9AAC03C-3F36-4E7E-BE4E-3DBC2FC66EED}" destId="{A44F8FA6-DF14-4159-A43B-8438219C3612}" srcOrd="7" destOrd="0" presId="urn:microsoft.com/office/officeart/2008/layout/LinedList"/>
    <dgm:cxn modelId="{DA3A390C-740C-4F9E-86B9-178A9FA8937B}" type="presParOf" srcId="{A44F8FA6-DF14-4159-A43B-8438219C3612}" destId="{45EDDBAF-50CC-4588-A219-837905820184}" srcOrd="0" destOrd="0" presId="urn:microsoft.com/office/officeart/2008/layout/LinedList"/>
    <dgm:cxn modelId="{02522B21-8A55-46EB-916B-63CAE6489134}" type="presParOf" srcId="{A44F8FA6-DF14-4159-A43B-8438219C3612}" destId="{511FDAE2-4836-4C34-875D-369528B625B1}" srcOrd="1" destOrd="0" presId="urn:microsoft.com/office/officeart/2008/layout/LinedList"/>
    <dgm:cxn modelId="{5B81593F-9177-4237-8579-02AA6FDF2F82}" type="presParOf" srcId="{B9AAC03C-3F36-4E7E-BE4E-3DBC2FC66EED}" destId="{02D0A8CC-1AB2-4070-AD45-6261F9699264}" srcOrd="8" destOrd="0" presId="urn:microsoft.com/office/officeart/2008/layout/LinedList"/>
    <dgm:cxn modelId="{B4802642-C600-48B6-9739-8C9F48C73C1D}" type="presParOf" srcId="{B9AAC03C-3F36-4E7E-BE4E-3DBC2FC66EED}" destId="{30E6AFFF-1769-449E-AED7-8B5C50698402}" srcOrd="9" destOrd="0" presId="urn:microsoft.com/office/officeart/2008/layout/LinedList"/>
    <dgm:cxn modelId="{08F5C315-6986-4693-97C6-81B39526038B}" type="presParOf" srcId="{30E6AFFF-1769-449E-AED7-8B5C50698402}" destId="{F6257B75-0DC7-4ADB-852E-0DE012C19C7B}" srcOrd="0" destOrd="0" presId="urn:microsoft.com/office/officeart/2008/layout/LinedList"/>
    <dgm:cxn modelId="{338444ED-BD17-4BEF-9174-4D11F519CA27}" type="presParOf" srcId="{30E6AFFF-1769-449E-AED7-8B5C50698402}" destId="{0029B82D-3F9E-4026-B791-7CA3CE9B419C}" srcOrd="1" destOrd="0" presId="urn:microsoft.com/office/officeart/2008/layout/LinedList"/>
    <dgm:cxn modelId="{95D54CA1-E5C3-4D90-AC76-29386ECBCC1D}" type="presParOf" srcId="{B9AAC03C-3F36-4E7E-BE4E-3DBC2FC66EED}" destId="{D1E907DA-0A07-4A45-84FE-D4C8B51A6460}" srcOrd="10" destOrd="0" presId="urn:microsoft.com/office/officeart/2008/layout/LinedList"/>
    <dgm:cxn modelId="{53440478-EA1A-40ED-9C34-15E4D3DF3E23}" type="presParOf" srcId="{B9AAC03C-3F36-4E7E-BE4E-3DBC2FC66EED}" destId="{F9FEC804-0CC1-410D-90B9-F381C75ACB6F}" srcOrd="11" destOrd="0" presId="urn:microsoft.com/office/officeart/2008/layout/LinedList"/>
    <dgm:cxn modelId="{E7550A62-FD79-4C2B-96FC-79B48A9B89E0}" type="presParOf" srcId="{F9FEC804-0CC1-410D-90B9-F381C75ACB6F}" destId="{38C19BE4-2190-4228-AE37-78ED7A0C11F5}" srcOrd="0" destOrd="0" presId="urn:microsoft.com/office/officeart/2008/layout/LinedList"/>
    <dgm:cxn modelId="{3FCC1480-1657-4FAA-9048-86B055682CCB}" type="presParOf" srcId="{F9FEC804-0CC1-410D-90B9-F381C75ACB6F}" destId="{EED57681-6704-4A8C-95AD-711C8E3B6EB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EE6DFB-1B04-42C7-BB1F-3AF781B91F03}">
      <dsp:nvSpPr>
        <dsp:cNvPr id="0" name=""/>
        <dsp:cNvSpPr/>
      </dsp:nvSpPr>
      <dsp:spPr>
        <a:xfrm>
          <a:off x="0" y="2125"/>
          <a:ext cx="105156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EB1CBD-E949-41AD-A2D5-BEB65E8D1974}">
      <dsp:nvSpPr>
        <dsp:cNvPr id="0" name=""/>
        <dsp:cNvSpPr/>
      </dsp:nvSpPr>
      <dsp:spPr>
        <a:xfrm>
          <a:off x="0" y="2125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>
              <a:latin typeface="Aptos" panose="020B0004020202020204" pitchFamily="34" charset="0"/>
            </a:rPr>
            <a:t>EcoEngrave</a:t>
          </a:r>
          <a:r>
            <a:rPr lang="en-GB" sz="2000" kern="1200" dirty="0">
              <a:latin typeface="Aptos" panose="020B0004020202020204" pitchFamily="34" charset="0"/>
            </a:rPr>
            <a:t> Creations integrates sustainability into its business model by reducing waste, using eco-friendly materials and promoting responsible production.</a:t>
          </a:r>
          <a:endParaRPr lang="en-US" sz="2000" kern="1200" dirty="0">
            <a:latin typeface="Aptos" panose="020B0004020202020204" pitchFamily="34" charset="0"/>
          </a:endParaRPr>
        </a:p>
      </dsp:txBody>
      <dsp:txXfrm>
        <a:off x="0" y="2125"/>
        <a:ext cx="10515600" cy="724715"/>
      </dsp:txXfrm>
    </dsp:sp>
    <dsp:sp modelId="{0F394851-E6A2-4672-87D0-12006050ABB1}">
      <dsp:nvSpPr>
        <dsp:cNvPr id="0" name=""/>
        <dsp:cNvSpPr/>
      </dsp:nvSpPr>
      <dsp:spPr>
        <a:xfrm>
          <a:off x="0" y="726840"/>
          <a:ext cx="105156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51DEA2-F944-42B3-B64D-F667CA15D42A}">
      <dsp:nvSpPr>
        <dsp:cNvPr id="0" name=""/>
        <dsp:cNvSpPr/>
      </dsp:nvSpPr>
      <dsp:spPr>
        <a:xfrm>
          <a:off x="0" y="726840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Recyclable packaging.</a:t>
          </a:r>
          <a:endParaRPr lang="en-US" sz="2000" kern="1200" dirty="0"/>
        </a:p>
      </dsp:txBody>
      <dsp:txXfrm>
        <a:off x="0" y="726840"/>
        <a:ext cx="10515600" cy="724715"/>
      </dsp:txXfrm>
    </dsp:sp>
    <dsp:sp modelId="{AA39A82F-90A4-431A-9BBB-2055D77522B6}">
      <dsp:nvSpPr>
        <dsp:cNvPr id="0" name=""/>
        <dsp:cNvSpPr/>
      </dsp:nvSpPr>
      <dsp:spPr>
        <a:xfrm>
          <a:off x="0" y="1451556"/>
          <a:ext cx="105156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2DD7D-875C-45C2-A89C-035F71220964}">
      <dsp:nvSpPr>
        <dsp:cNvPr id="0" name=""/>
        <dsp:cNvSpPr/>
      </dsp:nvSpPr>
      <dsp:spPr>
        <a:xfrm>
          <a:off x="0" y="1451556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Sustainably sourced wood.</a:t>
          </a:r>
          <a:endParaRPr lang="en-US" sz="2000" kern="1200" dirty="0"/>
        </a:p>
      </dsp:txBody>
      <dsp:txXfrm>
        <a:off x="0" y="1451556"/>
        <a:ext cx="10515600" cy="724715"/>
      </dsp:txXfrm>
    </dsp:sp>
    <dsp:sp modelId="{64AD1B08-C301-42E5-90F3-5BCF9712E044}">
      <dsp:nvSpPr>
        <dsp:cNvPr id="0" name=""/>
        <dsp:cNvSpPr/>
      </dsp:nvSpPr>
      <dsp:spPr>
        <a:xfrm>
          <a:off x="0" y="2176271"/>
          <a:ext cx="105156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EDDBAF-50CC-4588-A219-837905820184}">
      <dsp:nvSpPr>
        <dsp:cNvPr id="0" name=""/>
        <dsp:cNvSpPr/>
      </dsp:nvSpPr>
      <dsp:spPr>
        <a:xfrm>
          <a:off x="0" y="2176271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Made-to-order production.</a:t>
          </a:r>
          <a:endParaRPr lang="en-US" sz="2000" kern="1200" dirty="0"/>
        </a:p>
      </dsp:txBody>
      <dsp:txXfrm>
        <a:off x="0" y="2176271"/>
        <a:ext cx="10515600" cy="724715"/>
      </dsp:txXfrm>
    </dsp:sp>
    <dsp:sp modelId="{02D0A8CC-1AB2-4070-AD45-6261F9699264}">
      <dsp:nvSpPr>
        <dsp:cNvPr id="0" name=""/>
        <dsp:cNvSpPr/>
      </dsp:nvSpPr>
      <dsp:spPr>
        <a:xfrm>
          <a:off x="0" y="2900987"/>
          <a:ext cx="105156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257B75-0DC7-4ADB-852E-0DE012C19C7B}">
      <dsp:nvSpPr>
        <dsp:cNvPr id="0" name=""/>
        <dsp:cNvSpPr/>
      </dsp:nvSpPr>
      <dsp:spPr>
        <a:xfrm>
          <a:off x="0" y="2900987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Long-lasting reusable products.</a:t>
          </a:r>
        </a:p>
      </dsp:txBody>
      <dsp:txXfrm>
        <a:off x="0" y="2900987"/>
        <a:ext cx="10515600" cy="724715"/>
      </dsp:txXfrm>
    </dsp:sp>
    <dsp:sp modelId="{D1E907DA-0A07-4A45-84FE-D4C8B51A6460}">
      <dsp:nvSpPr>
        <dsp:cNvPr id="0" name=""/>
        <dsp:cNvSpPr/>
      </dsp:nvSpPr>
      <dsp:spPr>
        <a:xfrm>
          <a:off x="0" y="3625703"/>
          <a:ext cx="105156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C19BE4-2190-4228-AE37-78ED7A0C11F5}">
      <dsp:nvSpPr>
        <dsp:cNvPr id="0" name=""/>
        <dsp:cNvSpPr/>
      </dsp:nvSpPr>
      <dsp:spPr>
        <a:xfrm>
          <a:off x="0" y="3625703"/>
          <a:ext cx="10515600" cy="7247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Support local suppliers.</a:t>
          </a:r>
          <a:endParaRPr lang="en-US" sz="2000" kern="1200" dirty="0"/>
        </a:p>
      </dsp:txBody>
      <dsp:txXfrm>
        <a:off x="0" y="3625703"/>
        <a:ext cx="10515600" cy="7247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A96AC-B803-4232-8622-E1CD89A196B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5FD3D-EF89-4B36-8BC3-B2B674F6A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373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A96AC-B803-4232-8622-E1CD89A196B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5FD3D-EF89-4B36-8BC3-B2B674F6A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933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A96AC-B803-4232-8622-E1CD89A196B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5FD3D-EF89-4B36-8BC3-B2B674F6A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923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A96AC-B803-4232-8622-E1CD89A196B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5FD3D-EF89-4B36-8BC3-B2B674F6A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4077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A96AC-B803-4232-8622-E1CD89A196B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5FD3D-EF89-4B36-8BC3-B2B674F6A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945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A96AC-B803-4232-8622-E1CD89A196B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5FD3D-EF89-4B36-8BC3-B2B674F6A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8659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A96AC-B803-4232-8622-E1CD89A196B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5FD3D-EF89-4B36-8BC3-B2B674F6A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747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A96AC-B803-4232-8622-E1CD89A196B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5FD3D-EF89-4B36-8BC3-B2B674F6A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031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A96AC-B803-4232-8622-E1CD89A196B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5FD3D-EF89-4B36-8BC3-B2B674F6A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020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A96AC-B803-4232-8622-E1CD89A196B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5FD3D-EF89-4B36-8BC3-B2B674F6A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2711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A96AC-B803-4232-8622-E1CD89A196B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5FD3D-EF89-4B36-8BC3-B2B674F6A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15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A96AC-B803-4232-8622-E1CD89A196B4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D5FD3D-EF89-4B36-8BC3-B2B674F6A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468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6" r:id="rId1"/>
    <p:sldLayoutId id="2147483827" r:id="rId2"/>
    <p:sldLayoutId id="2147483828" r:id="rId3"/>
    <p:sldLayoutId id="2147483829" r:id="rId4"/>
    <p:sldLayoutId id="2147483830" r:id="rId5"/>
    <p:sldLayoutId id="2147483831" r:id="rId6"/>
    <p:sldLayoutId id="2147483832" r:id="rId7"/>
    <p:sldLayoutId id="2147483833" r:id="rId8"/>
    <p:sldLayoutId id="2147483834" r:id="rId9"/>
    <p:sldLayoutId id="2147483835" r:id="rId10"/>
    <p:sldLayoutId id="214748383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E7E340-0FAE-03E6-88B4-FA9EE2B2D5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639193"/>
            <a:ext cx="3571810" cy="3573516"/>
          </a:xfrm>
        </p:spPr>
        <p:txBody>
          <a:bodyPr>
            <a:normAutofit/>
          </a:bodyPr>
          <a:lstStyle/>
          <a:p>
            <a:pPr algn="l"/>
            <a:br>
              <a:rPr lang="en-GB" sz="41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1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1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1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1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299542C-C51E-2FC6-E03E-41F602FD17B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5381782"/>
              </p:ext>
            </p:extLst>
          </p:nvPr>
        </p:nvGraphicFramePr>
        <p:xfrm>
          <a:off x="4654296" y="1749846"/>
          <a:ext cx="7214616" cy="3511168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7214616">
                  <a:extLst>
                    <a:ext uri="{9D8B030D-6E8A-4147-A177-3AD203B41FA5}">
                      <a16:colId xmlns:a16="http://schemas.microsoft.com/office/drawing/2014/main" val="4052464045"/>
                    </a:ext>
                  </a:extLst>
                </a:gridCol>
              </a:tblGrid>
              <a:tr h="3330876">
                <a:tc>
                  <a:txBody>
                    <a:bodyPr/>
                    <a:lstStyle/>
                    <a:p>
                      <a:endParaRPr lang="en-GB" sz="1500" b="1" kern="1200" cap="all" spc="6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+mn-cs"/>
                      </a:endParaRPr>
                    </a:p>
                    <a:p>
                      <a:endParaRPr lang="en-GB" sz="2000" b="1" kern="1200" cap="all" spc="6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+mn-cs"/>
                      </a:endParaRPr>
                    </a:p>
                    <a:p>
                      <a: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  <a:t>Programme of Study: CERTHE Business Skills for the Workplace</a:t>
                      </a:r>
                      <a:b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</a:br>
                      <a: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  <a:t>Module Name and Code: Enterprise and Entrepreneurship</a:t>
                      </a:r>
                      <a:b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</a:br>
                      <a: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  <a:t>Assignment Title: Business Plan for </a:t>
                      </a:r>
                      <a:r>
                        <a:rPr lang="en-GB" sz="2000" b="1" kern="1200" cap="all" spc="60" dirty="0" err="1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  <a:t>EcoEngraving</a:t>
                      </a:r>
                      <a: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  <a:t> Creations</a:t>
                      </a:r>
                      <a:b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</a:br>
                      <a: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  <a:t>Student Name: Radostina Dimitrova Stoykova </a:t>
                      </a:r>
                      <a:b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</a:br>
                      <a: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  <a:t>Student Number: 2512263</a:t>
                      </a:r>
                      <a:b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</a:br>
                      <a: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  <a:t>Lecturer’s Name: </a:t>
                      </a:r>
                      <a:r>
                        <a:rPr lang="en-GB" sz="2000" b="1" kern="1200" cap="all" spc="60" dirty="0" err="1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  <a:t>Fouziya</a:t>
                      </a:r>
                      <a:r>
                        <a:rPr lang="en-GB" sz="2000" b="1" kern="1200" cap="all" spc="6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  <a:ea typeface="+mn-ea"/>
                          <a:cs typeface="+mn-cs"/>
                        </a:rPr>
                        <a:t> Farheen</a:t>
                      </a:r>
                      <a:endParaRPr lang="en-GB" sz="2000" b="1" cap="all" spc="60" dirty="0">
                        <a:solidFill>
                          <a:schemeClr val="tx1"/>
                        </a:solidFill>
                        <a:latin typeface="Aptos" panose="020B0004020202020204" pitchFamily="34" charset="0"/>
                      </a:endParaRPr>
                    </a:p>
                  </a:txBody>
                  <a:tcPr marL="117284" marR="117284" marT="117284" marB="117284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7553748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D6196A36-01B0-F07C-C6BE-403A69EF31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882" y="729344"/>
            <a:ext cx="3432375" cy="3160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6221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79FF00-3B1F-F305-3198-6D9402305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Table of Content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FC1BD-38EB-AFEC-4A1F-03CE15E3B1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dirty="0">
                <a:latin typeface="Aptos" panose="020B0004020202020204" pitchFamily="34" charset="0"/>
              </a:rPr>
              <a:t>Overview of the business idea </a:t>
            </a:r>
          </a:p>
          <a:p>
            <a:r>
              <a:rPr lang="en-GB" dirty="0">
                <a:latin typeface="Aptos" panose="020B0004020202020204" pitchFamily="34" charset="0"/>
              </a:rPr>
              <a:t>Legal Format &amp; Management Structure</a:t>
            </a:r>
          </a:p>
          <a:p>
            <a:r>
              <a:rPr lang="en-GB" dirty="0">
                <a:latin typeface="Aptos" panose="020B0004020202020204" pitchFamily="34" charset="0"/>
              </a:rPr>
              <a:t>Three External Factors (PESTEL)  </a:t>
            </a:r>
          </a:p>
          <a:p>
            <a:r>
              <a:rPr lang="en-GB" dirty="0">
                <a:latin typeface="Aptos" panose="020B0004020202020204" pitchFamily="34" charset="0"/>
              </a:rPr>
              <a:t>Target Market  </a:t>
            </a:r>
          </a:p>
          <a:p>
            <a:r>
              <a:rPr lang="en-GB" dirty="0">
                <a:latin typeface="Aptos" panose="020B0004020202020204" pitchFamily="34" charset="0"/>
              </a:rPr>
              <a:t>Marketing Plan </a:t>
            </a:r>
          </a:p>
          <a:p>
            <a:r>
              <a:rPr lang="en-GB" dirty="0">
                <a:latin typeface="Aptos" panose="020B0004020202020204" pitchFamily="34" charset="0"/>
              </a:rPr>
              <a:t>Marketing strategies </a:t>
            </a:r>
          </a:p>
          <a:p>
            <a:r>
              <a:rPr lang="en-GB" dirty="0">
                <a:latin typeface="Aptos" panose="020B0004020202020204" pitchFamily="34" charset="0"/>
              </a:rPr>
              <a:t>Sustainability  </a:t>
            </a:r>
          </a:p>
          <a:p>
            <a:r>
              <a:rPr lang="en-GB" dirty="0">
                <a:latin typeface="Aptos" panose="020B0004020202020204" pitchFamily="34" charset="0"/>
              </a:rPr>
              <a:t>Cash Flow Projection</a:t>
            </a:r>
          </a:p>
        </p:txBody>
      </p:sp>
    </p:spTree>
    <p:extLst>
      <p:ext uri="{BB962C8B-B14F-4D97-AF65-F5344CB8AC3E}">
        <p14:creationId xmlns:p14="http://schemas.microsoft.com/office/powerpoint/2010/main" val="13196290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8664CA-26E0-3C67-4B11-07772494B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/>
              <a:t>Overview of Business Idea</a:t>
            </a:r>
            <a:br>
              <a:rPr lang="en-GB" sz="4600"/>
            </a:br>
            <a:r>
              <a:rPr lang="en-GB" sz="4600"/>
              <a:t>EcoEngrave Creations</a:t>
            </a: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F1D59C-97ED-C414-87B9-5ABF91F17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2" y="2071315"/>
            <a:ext cx="7103165" cy="4548145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1400" dirty="0"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latin typeface="Aptos" panose="020B0004020202020204" pitchFamily="34" charset="0"/>
                <a:cs typeface="Arial" panose="020B0604020202020204" pitchFamily="34" charset="0"/>
              </a:rPr>
              <a:t>Home-based laser engraving business operating from a garage workshop. </a:t>
            </a:r>
          </a:p>
          <a:p>
            <a:r>
              <a:rPr lang="en-GB" sz="1800" dirty="0">
                <a:latin typeface="Aptos" panose="020B0004020202020204" pitchFamily="34" charset="0"/>
                <a:cs typeface="Arial" panose="020B0604020202020204" pitchFamily="34" charset="0"/>
              </a:rPr>
              <a:t>Produces personalised gifts, home décor and promotional products using a </a:t>
            </a:r>
            <a:r>
              <a:rPr lang="en-GB" sz="1800" dirty="0" err="1">
                <a:latin typeface="Aptos" panose="020B0004020202020204" pitchFamily="34" charset="0"/>
                <a:cs typeface="Arial" panose="020B0604020202020204" pitchFamily="34" charset="0"/>
              </a:rPr>
              <a:t>Creality</a:t>
            </a:r>
            <a:r>
              <a:rPr lang="en-GB" sz="1800" dirty="0">
                <a:latin typeface="Aptos" panose="020B0004020202020204" pitchFamily="34" charset="0"/>
                <a:cs typeface="Arial" panose="020B0604020202020204" pitchFamily="34" charset="0"/>
              </a:rPr>
              <a:t> Falcon2 40W laser engraver. </a:t>
            </a:r>
          </a:p>
          <a:p>
            <a:r>
              <a:rPr lang="en-GB" sz="1800" dirty="0">
                <a:latin typeface="Aptos" panose="020B0004020202020204" pitchFamily="34" charset="0"/>
                <a:cs typeface="Arial" panose="020B0604020202020204" pitchFamily="34" charset="0"/>
              </a:rPr>
              <a:t>Products include engraved tumblers, wooden plaques, keychains, cutting boards and corporate gifts. </a:t>
            </a:r>
          </a:p>
          <a:p>
            <a:r>
              <a:rPr lang="en-GB" sz="1800" dirty="0">
                <a:latin typeface="Aptos" panose="020B0004020202020204" pitchFamily="34" charset="0"/>
                <a:cs typeface="Arial" panose="020B0604020202020204" pitchFamily="34" charset="0"/>
              </a:rPr>
              <a:t>Customers can personalise products with names, logos, dates and messages. </a:t>
            </a:r>
          </a:p>
          <a:p>
            <a:r>
              <a:rPr lang="en-GB" sz="1800" dirty="0">
                <a:latin typeface="Aptos" panose="020B0004020202020204" pitchFamily="34" charset="0"/>
                <a:cs typeface="Arial" panose="020B0604020202020204" pitchFamily="34" charset="0"/>
              </a:rPr>
              <a:t>Products are sold through Etsy, TikTok Shop, Facebook Marketplace and the company's own website. </a:t>
            </a:r>
          </a:p>
          <a:p>
            <a:r>
              <a:rPr lang="en-GB" sz="1800" dirty="0">
                <a:latin typeface="Aptos" panose="020B0004020202020204" pitchFamily="34" charset="0"/>
                <a:cs typeface="Arial" panose="020B0604020202020204" pitchFamily="34" charset="0"/>
              </a:rPr>
              <a:t>The business focuses on high-quality engraving, fast turnaround times and environmentally friendly production.</a:t>
            </a:r>
          </a:p>
          <a:p>
            <a:r>
              <a:rPr lang="en-GB" sz="1800" b="1" dirty="0">
                <a:latin typeface="Aptos" panose="020B0004020202020204" pitchFamily="34" charset="0"/>
              </a:rPr>
              <a:t>Business Objectives</a:t>
            </a:r>
            <a:endParaRPr lang="en-GB" sz="1800" dirty="0">
              <a:latin typeface="Aptos" panose="020B0004020202020204" pitchFamily="34" charset="0"/>
            </a:endParaRPr>
          </a:p>
          <a:p>
            <a:r>
              <a:rPr lang="en-GB" sz="1800" dirty="0">
                <a:latin typeface="Aptos" panose="020B0004020202020204" pitchFamily="34" charset="0"/>
              </a:rPr>
              <a:t>To provide high-quality personalised engraved products. </a:t>
            </a:r>
          </a:p>
          <a:p>
            <a:r>
              <a:rPr lang="en-GB" sz="1800" dirty="0">
                <a:latin typeface="Aptos" panose="020B0004020202020204" pitchFamily="34" charset="0"/>
              </a:rPr>
              <a:t>To build a strong online presence across the UK. </a:t>
            </a:r>
          </a:p>
          <a:p>
            <a:r>
              <a:rPr lang="en-GB" sz="1800" dirty="0">
                <a:latin typeface="Aptos" panose="020B0004020202020204" pitchFamily="34" charset="0"/>
              </a:rPr>
              <a:t>To promote environmentally responsible production.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0D3D07-0B37-29CA-E293-C7F1657196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299" r="20485" b="2"/>
          <a:stretch>
            <a:fillRect/>
          </a:stretch>
        </p:blipFill>
        <p:spPr>
          <a:xfrm>
            <a:off x="7675658" y="2093976"/>
            <a:ext cx="3941064" cy="421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4005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58254" y="-358254"/>
            <a:ext cx="6858000" cy="7574507"/>
          </a:xfrm>
          <a:prstGeom prst="rect">
            <a:avLst/>
          </a:prstGeom>
          <a:ln>
            <a:noFill/>
          </a:ln>
          <a:effectLst>
            <a:outerShdw blurRad="304800" dist="317500" sx="94000" sy="94000" algn="l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983202-9518-E22B-7073-C93190DCE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424" y="206828"/>
            <a:ext cx="6032738" cy="1288211"/>
          </a:xfrm>
        </p:spPr>
        <p:txBody>
          <a:bodyPr anchor="b">
            <a:normAutofit/>
          </a:bodyPr>
          <a:lstStyle/>
          <a:p>
            <a:r>
              <a:rPr lang="en-GB" sz="4000" dirty="0"/>
              <a:t>Legal Format &amp; Management Structure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8B2553D-329F-045C-D504-29B0A9587D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424" y="2330690"/>
            <a:ext cx="5480237" cy="286680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E3C626-B275-BF78-0C25-0840E44636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6912" y="399614"/>
            <a:ext cx="5928001" cy="5742393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2400" dirty="0" err="1">
                <a:latin typeface="Aptos" panose="020B0004020202020204" pitchFamily="34" charset="0"/>
                <a:cs typeface="Arial" panose="020B0604020202020204" pitchFamily="34" charset="0"/>
              </a:rPr>
              <a:t>EcoEngrave</a:t>
            </a:r>
            <a:r>
              <a:rPr lang="en-GB" sz="2400" dirty="0">
                <a:latin typeface="Aptos" panose="020B0004020202020204" pitchFamily="34" charset="0"/>
                <a:cs typeface="Arial" panose="020B0604020202020204" pitchFamily="34" charset="0"/>
              </a:rPr>
              <a:t> Creations will operate as a Sole Trader business.</a:t>
            </a:r>
          </a:p>
          <a:p>
            <a:pPr marL="0" indent="0">
              <a:buNone/>
            </a:pPr>
            <a:r>
              <a:rPr lang="en-GB" sz="2400" b="1" u="sng" dirty="0">
                <a:latin typeface="Aptos" panose="020B0004020202020204" pitchFamily="34" charset="0"/>
                <a:cs typeface="Arial" panose="020B0604020202020204" pitchFamily="34" charset="0"/>
              </a:rPr>
              <a:t>Advantages: </a:t>
            </a:r>
            <a:r>
              <a:rPr lang="en-GB" sz="2400" dirty="0">
                <a:latin typeface="Aptos" panose="020B0004020202020204" pitchFamily="34" charset="0"/>
                <a:cs typeface="Arial" panose="020B0604020202020204" pitchFamily="34" charset="0"/>
              </a:rPr>
              <a:t>Full control over business decisions, startup costs are lower compared to limited company, financial reporting and taxation requirements are generally less complex.</a:t>
            </a:r>
          </a:p>
          <a:p>
            <a:pPr marL="0" indent="0">
              <a:buNone/>
            </a:pPr>
            <a:r>
              <a:rPr lang="en-GB" sz="2400" b="1" u="sng" dirty="0">
                <a:latin typeface="Aptos" panose="020B0004020202020204" pitchFamily="34" charset="0"/>
                <a:cs typeface="Arial" panose="020B0604020202020204" pitchFamily="34" charset="0"/>
              </a:rPr>
              <a:t>Disadvantages: </a:t>
            </a:r>
            <a:r>
              <a:rPr lang="en-GB" sz="2400" dirty="0">
                <a:latin typeface="Aptos" panose="020B0004020202020204" pitchFamily="34" charset="0"/>
                <a:cs typeface="Arial" panose="020B0604020202020204" pitchFamily="34" charset="0"/>
              </a:rPr>
              <a:t>Unlimited personal liability, Responsible for all business </a:t>
            </a:r>
          </a:p>
          <a:p>
            <a:pPr marL="0" indent="0">
              <a:buNone/>
            </a:pPr>
            <a:r>
              <a:rPr lang="en-GB" sz="2400">
                <a:latin typeface="Aptos" panose="020B0004020202020204" pitchFamily="34" charset="0"/>
                <a:cs typeface="Arial" panose="020B0604020202020204" pitchFamily="34" charset="0"/>
              </a:rPr>
              <a:t>debts, Limited access to external investment.</a:t>
            </a:r>
          </a:p>
          <a:p>
            <a:pPr marL="0" indent="0">
              <a:buNone/>
            </a:pPr>
            <a:r>
              <a:rPr lang="en-GB" sz="2400" b="1" u="sng" dirty="0">
                <a:latin typeface="Aptos" panose="020B0004020202020204" pitchFamily="34" charset="0"/>
                <a:cs typeface="Arial" panose="020B0604020202020204" pitchFamily="34" charset="0"/>
              </a:rPr>
              <a:t>MANAGEMENT STRUCTURE</a:t>
            </a:r>
          </a:p>
          <a:p>
            <a:r>
              <a:rPr lang="en-GB" sz="2400" dirty="0">
                <a:latin typeface="Aptos" panose="020B0004020202020204" pitchFamily="34" charset="0"/>
              </a:rPr>
              <a:t>Operations </a:t>
            </a:r>
          </a:p>
          <a:p>
            <a:r>
              <a:rPr lang="en-GB" sz="2400" dirty="0">
                <a:latin typeface="Aptos" panose="020B0004020202020204" pitchFamily="34" charset="0"/>
              </a:rPr>
              <a:t>Marketing &amp; Sales </a:t>
            </a:r>
          </a:p>
          <a:p>
            <a:r>
              <a:rPr lang="en-GB" sz="2400" dirty="0">
                <a:latin typeface="Aptos" panose="020B0004020202020204" pitchFamily="34" charset="0"/>
              </a:rPr>
              <a:t>Finance &amp; Administration</a:t>
            </a:r>
            <a:endParaRPr lang="en-GB" sz="2400" dirty="0">
              <a:latin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3419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69431D-B729-27BD-CA07-5C6602975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Three External Factors (PESTEL)  </a:t>
            </a:r>
          </a:p>
        </p:txBody>
      </p:sp>
      <p:sp>
        <p:nvSpPr>
          <p:cNvPr id="3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9D783C-CF8A-1C6D-46CF-B9951EB222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493280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200" b="1" u="sng" dirty="0">
                <a:latin typeface="Aptos Narrow" panose="020B0004020202020204" pitchFamily="34" charset="0"/>
              </a:rPr>
              <a:t>Economic  </a:t>
            </a:r>
          </a:p>
          <a:p>
            <a:r>
              <a:rPr lang="en-GB" sz="2200" dirty="0">
                <a:latin typeface="Aptos Narrow" panose="020B0004020202020204" pitchFamily="34" charset="0"/>
              </a:rPr>
              <a:t>Rising inflation and higher material costs may reduce customer spending and increase production costs.</a:t>
            </a:r>
          </a:p>
          <a:p>
            <a:pPr marL="0" indent="0">
              <a:buNone/>
            </a:pPr>
            <a:r>
              <a:rPr lang="en-GB" sz="2200" b="1" u="sng" dirty="0">
                <a:latin typeface="Aptos Narrow" panose="020B0004020202020204" pitchFamily="34" charset="0"/>
              </a:rPr>
              <a:t>Social </a:t>
            </a:r>
          </a:p>
          <a:p>
            <a:r>
              <a:rPr lang="en-GB" sz="2200" dirty="0">
                <a:latin typeface="Aptos Narrow" panose="020B0004020202020204" pitchFamily="34" charset="0"/>
              </a:rPr>
              <a:t>Increasing demand for personalised and sustainable gifts creates new business opportunities.</a:t>
            </a:r>
          </a:p>
          <a:p>
            <a:pPr marL="0" indent="0">
              <a:buNone/>
            </a:pPr>
            <a:r>
              <a:rPr lang="en-GB" sz="2200" b="1" u="sng" dirty="0">
                <a:latin typeface="Aptos Narrow" panose="020B0004020202020204" pitchFamily="34" charset="0"/>
              </a:rPr>
              <a:t>Technological</a:t>
            </a:r>
          </a:p>
          <a:p>
            <a:r>
              <a:rPr lang="en-GB" sz="2200" dirty="0">
                <a:latin typeface="Aptos Narrow" panose="020B0004020202020204" pitchFamily="34" charset="0"/>
              </a:rPr>
              <a:t>Modern laser engraving technology and social media platforms improve production efficiency and help reach customers across the UK.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These external factors influence customer demand, business costs and future growth opportunities.</a:t>
            </a:r>
            <a:endParaRPr lang="en-GB" sz="2200" b="1" dirty="0">
              <a:latin typeface="Aptos Narrow" panose="020B0004020202020204" pitchFamily="34" charset="0"/>
            </a:endParaRPr>
          </a:p>
        </p:txBody>
      </p:sp>
      <p:pic>
        <p:nvPicPr>
          <p:cNvPr id="12" name="Picture 11" descr="Red ad gree bar graphs and numbers above the city skyline">
            <a:extLst>
              <a:ext uri="{FF2B5EF4-FFF2-40B4-BE49-F238E27FC236}">
                <a16:creationId xmlns:a16="http://schemas.microsoft.com/office/drawing/2014/main" id="{7310590A-B8C3-BE40-EC1F-FC5A23A645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039" r="3771" b="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2385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B14509-CE3D-CEF0-8C69-0C3FBBD6C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600"/>
              <a:t>Target Market and Areas of Segmentation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0C95CDDD-F109-F349-4AE5-03F0E7C761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27265"/>
            <a:ext cx="10515600" cy="4966332"/>
          </a:xfrm>
        </p:spPr>
        <p:txBody>
          <a:bodyPr>
            <a:normAutofit/>
          </a:bodyPr>
          <a:lstStyle/>
          <a:p>
            <a:r>
              <a:rPr lang="en-GB" sz="1800" b="1" u="sng" dirty="0">
                <a:latin typeface="Aptos" panose="020B0004020202020204" pitchFamily="34" charset="0"/>
              </a:rPr>
              <a:t>Target Market</a:t>
            </a:r>
          </a:p>
          <a:p>
            <a:r>
              <a:rPr lang="en-GB" sz="1800" dirty="0"/>
              <a:t>My primary target market is adults aged 18 to 45 who are looking for personalised gifts for special occasions. I will also target small businesses and organisations that require branded engraved products.</a:t>
            </a:r>
          </a:p>
          <a:p>
            <a:r>
              <a:rPr lang="en-GB" sz="1800" b="1" dirty="0">
                <a:latin typeface="Aptos" panose="020B0004020202020204" pitchFamily="34" charset="0"/>
              </a:rPr>
              <a:t>Areas of Segmentation</a:t>
            </a:r>
          </a:p>
          <a:p>
            <a:r>
              <a:rPr lang="en-GB" sz="1800" b="1" u="sng" dirty="0">
                <a:latin typeface="Aptos" panose="020B0004020202020204" pitchFamily="34" charset="0"/>
              </a:rPr>
              <a:t>Geographic</a:t>
            </a:r>
            <a:endParaRPr lang="en-GB" sz="1800" u="sng" dirty="0">
              <a:latin typeface="Aptos" panose="020B0004020202020204" pitchFamily="34" charset="0"/>
            </a:endParaRPr>
          </a:p>
          <a:p>
            <a:r>
              <a:rPr lang="en-GB" sz="1800" dirty="0">
                <a:latin typeface="Aptos" panose="020B0004020202020204" pitchFamily="34" charset="0"/>
              </a:rPr>
              <a:t>Initially Worcester and the West Midlands. </a:t>
            </a:r>
          </a:p>
          <a:p>
            <a:r>
              <a:rPr lang="en-GB" sz="1800" b="1" u="sng" dirty="0">
                <a:latin typeface="Aptos" panose="020B0004020202020204" pitchFamily="34" charset="0"/>
              </a:rPr>
              <a:t>Demographic</a:t>
            </a:r>
            <a:endParaRPr lang="en-GB" sz="1800" u="sng" dirty="0">
              <a:latin typeface="Aptos" panose="020B0004020202020204" pitchFamily="34" charset="0"/>
            </a:endParaRPr>
          </a:p>
          <a:p>
            <a:r>
              <a:rPr lang="en-GB" sz="1800" dirty="0">
                <a:latin typeface="Aptos" panose="020B0004020202020204" pitchFamily="34" charset="0"/>
              </a:rPr>
              <a:t>Adults aged 18–45. </a:t>
            </a:r>
          </a:p>
          <a:p>
            <a:r>
              <a:rPr lang="en-GB" sz="1800" b="1" u="sng" dirty="0">
                <a:latin typeface="Aptos" panose="020B0004020202020204" pitchFamily="34" charset="0"/>
              </a:rPr>
              <a:t>Psychographic</a:t>
            </a:r>
            <a:endParaRPr lang="en-GB" sz="1800" u="sng" dirty="0">
              <a:latin typeface="Aptos" panose="020B0004020202020204" pitchFamily="34" charset="0"/>
            </a:endParaRPr>
          </a:p>
          <a:p>
            <a:r>
              <a:rPr lang="en-GB" sz="1800" dirty="0">
                <a:latin typeface="Aptos" panose="020B0004020202020204" pitchFamily="34" charset="0"/>
              </a:rPr>
              <a:t>Customers who value personalised gifts and prefer quality over mass-produced products. </a:t>
            </a:r>
          </a:p>
          <a:p>
            <a:r>
              <a:rPr lang="en-GB" sz="1800" b="1" u="sng" dirty="0">
                <a:latin typeface="Aptos" panose="020B0004020202020204" pitchFamily="34" charset="0"/>
              </a:rPr>
              <a:t>Behavioural</a:t>
            </a:r>
            <a:endParaRPr lang="en-GB" sz="1800" u="sng" dirty="0">
              <a:latin typeface="Aptos" panose="020B0004020202020204" pitchFamily="34" charset="0"/>
            </a:endParaRPr>
          </a:p>
          <a:p>
            <a:r>
              <a:rPr lang="en-GB" sz="1800" dirty="0">
                <a:latin typeface="Aptos" panose="020B0004020202020204" pitchFamily="34" charset="0"/>
              </a:rPr>
              <a:t>Customers purchasing gifts for special occasions. 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8375532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eginner's Guide: Master Laser Engraving on Tumblers in 2026">
            <a:extLst>
              <a:ext uri="{FF2B5EF4-FFF2-40B4-BE49-F238E27FC236}">
                <a16:creationId xmlns:a16="http://schemas.microsoft.com/office/drawing/2014/main" id="{42454B5F-B67B-8854-DD07-54D628037D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987" r="30826" b="-2"/>
          <a:stretch>
            <a:fillRect/>
          </a:stretch>
        </p:blipFill>
        <p:spPr>
          <a:xfrm>
            <a:off x="3306519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E15134-8A84-5B39-30B1-D142C2221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2" y="485775"/>
            <a:ext cx="2825506" cy="5719762"/>
          </a:xfrm>
        </p:spPr>
        <p:txBody>
          <a:bodyPr>
            <a:normAutofit/>
          </a:bodyPr>
          <a:lstStyle/>
          <a:p>
            <a:br>
              <a:rPr lang="en-GB" sz="3600"/>
            </a:br>
            <a:r>
              <a:rPr lang="en-GB" sz="3600"/>
              <a:t>Marketing Plan</a:t>
            </a:r>
            <a:br>
              <a:rPr lang="en-GB" sz="3600"/>
            </a:b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4CBFF-B9AE-5A3C-E62E-9C60F715C0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925" y="141514"/>
            <a:ext cx="3292475" cy="6574972"/>
          </a:xfrm>
        </p:spPr>
        <p:txBody>
          <a:bodyPr anchor="ctr">
            <a:normAutofit lnSpcReduction="10000"/>
          </a:bodyPr>
          <a:lstStyle/>
          <a:p>
            <a:endParaRPr lang="en-GB" sz="1500" dirty="0">
              <a:latin typeface="Aptos" panose="020B0004020202020204" pitchFamily="34" charset="0"/>
            </a:endParaRPr>
          </a:p>
          <a:p>
            <a:r>
              <a:rPr lang="en-GB" sz="2000" b="1" dirty="0">
                <a:latin typeface="Aptos" panose="020B0004020202020204" pitchFamily="34" charset="0"/>
              </a:rPr>
              <a:t>Marketing Objectives</a:t>
            </a:r>
          </a:p>
          <a:p>
            <a:r>
              <a:rPr lang="en-GB" sz="2000" dirty="0">
                <a:latin typeface="Aptos" panose="020B0004020202020204" pitchFamily="34" charset="0"/>
              </a:rPr>
              <a:t>Build brand awareness. </a:t>
            </a:r>
          </a:p>
          <a:p>
            <a:r>
              <a:rPr lang="en-GB" sz="2000" dirty="0">
                <a:latin typeface="Aptos" panose="020B0004020202020204" pitchFamily="34" charset="0"/>
              </a:rPr>
              <a:t>Increase online sales. </a:t>
            </a:r>
          </a:p>
          <a:p>
            <a:r>
              <a:rPr lang="en-GB" sz="2000" dirty="0">
                <a:latin typeface="Aptos" panose="020B0004020202020204" pitchFamily="34" charset="0"/>
              </a:rPr>
              <a:t>Attract new customers. </a:t>
            </a:r>
          </a:p>
          <a:p>
            <a:r>
              <a:rPr lang="en-GB" sz="2000" dirty="0">
                <a:latin typeface="Aptos" panose="020B0004020202020204" pitchFamily="34" charset="0"/>
              </a:rPr>
              <a:t>Encourage repeat purchases. </a:t>
            </a:r>
          </a:p>
          <a:p>
            <a:r>
              <a:rPr lang="en-GB" sz="2000" b="1" dirty="0">
                <a:latin typeface="Aptos" panose="020B0004020202020204" pitchFamily="34" charset="0"/>
              </a:rPr>
              <a:t>Marketing Channels</a:t>
            </a:r>
          </a:p>
          <a:p>
            <a:r>
              <a:rPr lang="en-GB" sz="2000" dirty="0">
                <a:latin typeface="Aptos" panose="020B0004020202020204" pitchFamily="34" charset="0"/>
              </a:rPr>
              <a:t>Social media </a:t>
            </a:r>
          </a:p>
          <a:p>
            <a:r>
              <a:rPr lang="en-GB" sz="2000" dirty="0">
                <a:latin typeface="Aptos" panose="020B0004020202020204" pitchFamily="34" charset="0"/>
              </a:rPr>
              <a:t>Website </a:t>
            </a:r>
          </a:p>
          <a:p>
            <a:r>
              <a:rPr lang="en-GB" sz="2000" dirty="0">
                <a:latin typeface="Aptos" panose="020B0004020202020204" pitchFamily="34" charset="0"/>
              </a:rPr>
              <a:t>Etsy </a:t>
            </a:r>
          </a:p>
          <a:p>
            <a:r>
              <a:rPr lang="en-GB" sz="2000" dirty="0">
                <a:latin typeface="Aptos" panose="020B0004020202020204" pitchFamily="34" charset="0"/>
              </a:rPr>
              <a:t>Seasonal promotions </a:t>
            </a:r>
          </a:p>
          <a:p>
            <a:r>
              <a:rPr lang="en-GB" sz="2000" b="1" dirty="0">
                <a:latin typeface="Aptos" panose="020B0004020202020204" pitchFamily="34" charset="0"/>
              </a:rPr>
              <a:t>Promotional Activities</a:t>
            </a:r>
          </a:p>
          <a:p>
            <a:r>
              <a:rPr lang="en-GB" sz="2000" dirty="0">
                <a:latin typeface="Aptos" panose="020B0004020202020204" pitchFamily="34" charset="0"/>
              </a:rPr>
              <a:t>Special offers </a:t>
            </a:r>
          </a:p>
          <a:p>
            <a:r>
              <a:rPr lang="en-GB" sz="2000" dirty="0">
                <a:latin typeface="Aptos" panose="020B0004020202020204" pitchFamily="34" charset="0"/>
              </a:rPr>
              <a:t>Discount codes </a:t>
            </a:r>
          </a:p>
          <a:p>
            <a:r>
              <a:rPr lang="en-GB" sz="2000" dirty="0">
                <a:latin typeface="Aptos" panose="020B0004020202020204" pitchFamily="34" charset="0"/>
              </a:rPr>
              <a:t>Customer reviews </a:t>
            </a:r>
          </a:p>
          <a:p>
            <a:r>
              <a:rPr lang="en-GB" sz="2000" dirty="0">
                <a:latin typeface="Aptos" panose="020B0004020202020204" pitchFamily="34" charset="0"/>
              </a:rPr>
              <a:t>Content marketing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58237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92A2BF-4057-4A91-7A8D-C910FB28F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240895" cy="5431536"/>
          </a:xfrm>
        </p:spPr>
        <p:txBody>
          <a:bodyPr>
            <a:normAutofit/>
          </a:bodyPr>
          <a:lstStyle/>
          <a:p>
            <a:r>
              <a:rPr lang="en-GB" sz="5400" dirty="0"/>
              <a:t>Target Market</a:t>
            </a:r>
            <a:br>
              <a:rPr lang="en-GB" sz="5400" dirty="0"/>
            </a:br>
            <a:endParaRPr lang="en-GB" sz="5400" dirty="0"/>
          </a:p>
        </p:txBody>
      </p:sp>
      <p:sp>
        <p:nvSpPr>
          <p:cNvPr id="28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A559D-5ED0-1F20-9D89-0778103F20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805166"/>
          </a:xfrm>
        </p:spPr>
        <p:txBody>
          <a:bodyPr anchor="ctr">
            <a:noAutofit/>
          </a:bodyPr>
          <a:lstStyle/>
          <a:p>
            <a:r>
              <a:rPr lang="en-GB" sz="2000" b="1" dirty="0">
                <a:latin typeface="Aptos" panose="020B0004020202020204" pitchFamily="34" charset="0"/>
              </a:rPr>
              <a:t>Marketing Strategy 1 – Social Media Marketing (TikTok, Instagram, Facebook)</a:t>
            </a:r>
            <a:endParaRPr lang="en-GB" sz="2000" dirty="0">
              <a:latin typeface="Aptos" panose="020B0004020202020204" pitchFamily="34" charset="0"/>
            </a:endParaRPr>
          </a:p>
          <a:p>
            <a:r>
              <a:rPr lang="en-GB" sz="2000" dirty="0">
                <a:latin typeface="Aptos" panose="020B0004020202020204" pitchFamily="34" charset="0"/>
              </a:rPr>
              <a:t>Publish videos showing the engraving process. </a:t>
            </a:r>
          </a:p>
          <a:p>
            <a:r>
              <a:rPr lang="en-GB" sz="2000" dirty="0">
                <a:latin typeface="Aptos" panose="020B0004020202020204" pitchFamily="34" charset="0"/>
              </a:rPr>
              <a:t>Showcase personalised products. </a:t>
            </a:r>
          </a:p>
          <a:p>
            <a:r>
              <a:rPr lang="en-GB" sz="2000" dirty="0">
                <a:latin typeface="Aptos" panose="020B0004020202020204" pitchFamily="34" charset="0"/>
              </a:rPr>
              <a:t>Share customer reviews. </a:t>
            </a:r>
          </a:p>
          <a:p>
            <a:r>
              <a:rPr lang="en-GB" sz="2000" dirty="0">
                <a:latin typeface="Aptos" panose="020B0004020202020204" pitchFamily="34" charset="0"/>
              </a:rPr>
              <a:t>Promote seasonal campaigns. </a:t>
            </a:r>
          </a:p>
          <a:p>
            <a:r>
              <a:rPr lang="en-GB" sz="2000" dirty="0">
                <a:latin typeface="Aptos" panose="020B0004020202020204" pitchFamily="34" charset="0"/>
              </a:rPr>
              <a:t>Engage with customers through comments and messages.</a:t>
            </a:r>
          </a:p>
          <a:p>
            <a:r>
              <a:rPr lang="en-GB" sz="2000" b="1" dirty="0">
                <a:latin typeface="Aptos" panose="020B0004020202020204" pitchFamily="34" charset="0"/>
              </a:rPr>
              <a:t>Marketing Strategy 2 – E-commerce Marketing (</a:t>
            </a:r>
            <a:r>
              <a:rPr lang="en-GB" sz="2000" dirty="0">
                <a:latin typeface="Aptos" panose="020B0004020202020204" pitchFamily="34" charset="0"/>
              </a:rPr>
              <a:t>Etsy, Company website )</a:t>
            </a:r>
          </a:p>
          <a:p>
            <a:r>
              <a:rPr lang="en-GB" sz="2000" dirty="0">
                <a:latin typeface="Aptos" panose="020B0004020202020204" pitchFamily="34" charset="0"/>
              </a:rPr>
              <a:t>Sell products online 24/7. </a:t>
            </a:r>
          </a:p>
          <a:p>
            <a:r>
              <a:rPr lang="en-GB" sz="2000" dirty="0">
                <a:latin typeface="Aptos" panose="020B0004020202020204" pitchFamily="34" charset="0"/>
              </a:rPr>
              <a:t>Allow customers to customise products. </a:t>
            </a:r>
          </a:p>
          <a:p>
            <a:r>
              <a:rPr lang="en-GB" sz="2000" dirty="0">
                <a:latin typeface="Aptos" panose="020B0004020202020204" pitchFamily="34" charset="0"/>
              </a:rPr>
              <a:t>Improve visibility through SEO. </a:t>
            </a:r>
          </a:p>
          <a:p>
            <a:r>
              <a:rPr lang="en-GB" sz="2000" dirty="0">
                <a:latin typeface="Aptos" panose="020B0004020202020204" pitchFamily="34" charset="0"/>
              </a:rPr>
              <a:t>Offer secure online payments. </a:t>
            </a:r>
          </a:p>
          <a:p>
            <a:r>
              <a:rPr lang="en-GB" sz="2000" dirty="0">
                <a:latin typeface="Aptos" panose="020B0004020202020204" pitchFamily="34" charset="0"/>
              </a:rPr>
              <a:t>Display customer reviews and product images.</a:t>
            </a:r>
          </a:p>
        </p:txBody>
      </p:sp>
    </p:spTree>
    <p:extLst>
      <p:ext uri="{BB962C8B-B14F-4D97-AF65-F5344CB8AC3E}">
        <p14:creationId xmlns:p14="http://schemas.microsoft.com/office/powerpoint/2010/main" val="36984886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FE4C0F-8FBD-D58A-A0A5-AA980BB49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/>
              <a:t>Sustainability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FEE2D5-18F7-08E5-4857-96006AEC14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63001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48857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233142-AFA6-5A8E-B774-8B866972C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100" dirty="0">
                <a:solidFill>
                  <a:srgbClr val="FFFFFF"/>
                </a:solidFill>
              </a:rPr>
              <a:t>Funding Requirements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3C75CD-B086-25A4-4F32-F9BECF764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200" b="1" dirty="0">
                <a:latin typeface="Aptos" panose="020B0004020202020204" pitchFamily="34" charset="0"/>
              </a:rPr>
              <a:t>Funding Requirements and Allocation</a:t>
            </a:r>
          </a:p>
          <a:p>
            <a:r>
              <a:rPr lang="en-GB" sz="2200" dirty="0">
                <a:latin typeface="Aptos" panose="020B0004020202020204" pitchFamily="34" charset="0"/>
              </a:rPr>
              <a:t>Funding Required</a:t>
            </a:r>
          </a:p>
          <a:p>
            <a:r>
              <a:rPr lang="en-GB" sz="2200" dirty="0">
                <a:latin typeface="Aptos" panose="020B0004020202020204" pitchFamily="34" charset="0"/>
              </a:rPr>
              <a:t>£8,000</a:t>
            </a:r>
          </a:p>
          <a:p>
            <a:r>
              <a:rPr lang="en-GB" sz="2200" dirty="0">
                <a:latin typeface="Aptos" panose="020B0004020202020204" pitchFamily="34" charset="0"/>
              </a:rPr>
              <a:t>Funding Sources</a:t>
            </a:r>
          </a:p>
          <a:p>
            <a:r>
              <a:rPr lang="en-GB" sz="2200" dirty="0">
                <a:latin typeface="Aptos" panose="020B0004020202020204" pitchFamily="34" charset="0"/>
              </a:rPr>
              <a:t>Personal Savings £4,000</a:t>
            </a:r>
          </a:p>
          <a:p>
            <a:r>
              <a:rPr lang="en-GB" sz="2200" dirty="0">
                <a:latin typeface="Aptos" panose="020B0004020202020204" pitchFamily="34" charset="0"/>
              </a:rPr>
              <a:t>Start Up Loan £4,000</a:t>
            </a:r>
          </a:p>
          <a:p>
            <a:r>
              <a:rPr lang="en-GB" sz="2200" dirty="0">
                <a:latin typeface="Aptos" panose="020B0004020202020204" pitchFamily="34" charset="0"/>
              </a:rPr>
              <a:t>Allocation</a:t>
            </a:r>
          </a:p>
          <a:p>
            <a:r>
              <a:rPr lang="en-GB" sz="2200" dirty="0">
                <a:latin typeface="Aptos" panose="020B0004020202020204" pitchFamily="34" charset="0"/>
              </a:rPr>
              <a:t>Laser Machine</a:t>
            </a:r>
          </a:p>
          <a:p>
            <a:r>
              <a:rPr lang="en-GB" sz="2200" dirty="0">
                <a:latin typeface="Aptos" panose="020B0004020202020204" pitchFamily="34" charset="0"/>
              </a:rPr>
              <a:t>Materials</a:t>
            </a:r>
          </a:p>
          <a:p>
            <a:r>
              <a:rPr lang="en-GB" sz="2200" dirty="0">
                <a:latin typeface="Aptos" panose="020B0004020202020204" pitchFamily="34" charset="0"/>
              </a:rPr>
              <a:t>Marketing</a:t>
            </a:r>
          </a:p>
          <a:p>
            <a:r>
              <a:rPr lang="en-GB" sz="2200" dirty="0">
                <a:latin typeface="Aptos" panose="020B0004020202020204" pitchFamily="34" charset="0"/>
              </a:rPr>
              <a:t>Insurance</a:t>
            </a:r>
          </a:p>
          <a:p>
            <a:r>
              <a:rPr lang="en-GB" sz="2200" dirty="0">
                <a:latin typeface="Aptos" panose="020B0004020202020204" pitchFamily="34" charset="0"/>
              </a:rPr>
              <a:t>Website</a:t>
            </a:r>
          </a:p>
          <a:p>
            <a:r>
              <a:rPr lang="en-GB" sz="2200" dirty="0">
                <a:latin typeface="Aptos" panose="020B0004020202020204" pitchFamily="34" charset="0"/>
              </a:rPr>
              <a:t>Working Capital</a:t>
            </a:r>
          </a:p>
        </p:txBody>
      </p:sp>
    </p:spTree>
    <p:extLst>
      <p:ext uri="{BB962C8B-B14F-4D97-AF65-F5344CB8AC3E}">
        <p14:creationId xmlns:p14="http://schemas.microsoft.com/office/powerpoint/2010/main" val="18129979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341CE4-2F6B-4393-A897-16E4E2772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kern="1200">
                <a:latin typeface="+mj-lt"/>
                <a:ea typeface="+mj-ea"/>
                <a:cs typeface="+mj-cs"/>
              </a:rPr>
              <a:t>Cash Flow Projection</a:t>
            </a:r>
            <a:br>
              <a:rPr lang="en-US" sz="3800" kern="1200">
                <a:latin typeface="+mj-lt"/>
                <a:ea typeface="+mj-ea"/>
                <a:cs typeface="+mj-cs"/>
              </a:rPr>
            </a:br>
            <a:endParaRPr lang="en-US" sz="3800" kern="1200">
              <a:latin typeface="+mj-lt"/>
              <a:ea typeface="+mj-ea"/>
              <a:cs typeface="+mj-cs"/>
            </a:endParaRPr>
          </a:p>
        </p:txBody>
      </p:sp>
      <p:sp>
        <p:nvSpPr>
          <p:cNvPr id="3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Content Placeholder 28">
            <a:extLst>
              <a:ext uri="{FF2B5EF4-FFF2-40B4-BE49-F238E27FC236}">
                <a16:creationId xmlns:a16="http://schemas.microsoft.com/office/drawing/2014/main" id="{1D5AC2A0-6022-79D8-EE6A-B90627189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GB" sz="2400" dirty="0"/>
              <a:t>The projected cash flow shows that </a:t>
            </a:r>
            <a:r>
              <a:rPr lang="en-GB" sz="2400" dirty="0" err="1"/>
              <a:t>EcoEngrave</a:t>
            </a:r>
            <a:r>
              <a:rPr lang="en-GB" sz="2400" dirty="0"/>
              <a:t> Creations is expected to maintain a positive cash balance during its first month of operation, demonstrating that the business has sufficient funding to cover start-up and operating costs.</a:t>
            </a:r>
            <a:endParaRPr lang="en-US" sz="22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92B4062-3ACD-FD71-0CF9-B45FFDD87E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1651" y="377073"/>
            <a:ext cx="6751659" cy="6108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4692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CC81228-CEA3-402B-B8E5-688F5BFA7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9" name="Arc 28">
            <a:extLst>
              <a:ext uri="{FF2B5EF4-FFF2-40B4-BE49-F238E27FC236}">
                <a16:creationId xmlns:a16="http://schemas.microsoft.com/office/drawing/2014/main" id="{BC0916B8-FF7A-4ECB-9FD7-C7668658D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011959" flipH="1">
            <a:off x="548353" y="314719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7799F4-C9CA-9216-F5BE-E03792AEB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815" y="2322864"/>
            <a:ext cx="5491090" cy="238760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</a:t>
            </a:r>
            <a:r>
              <a:rPr lang="en-US" sz="6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 </a:t>
            </a:r>
            <a:br>
              <a:rPr lang="en-US" sz="5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5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Any Questions?</a:t>
            </a:r>
            <a:br>
              <a:rPr lang="en-US" sz="5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51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EF1BC8C4-6176-8C95-5435-D83E4AD011D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417733" y="654567"/>
            <a:ext cx="5169282" cy="5169282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9DC011D4-C95F-4B2E-9A3C-A46DCDE956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38584" y="447363"/>
            <a:ext cx="734141" cy="734141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6350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3867</TotalTime>
  <Words>661</Words>
  <Application>Microsoft Office PowerPoint</Application>
  <PresentationFormat>Widescreen</PresentationFormat>
  <Paragraphs>108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Narrow</vt:lpstr>
      <vt:lpstr>Arial</vt:lpstr>
      <vt:lpstr>Calibri</vt:lpstr>
      <vt:lpstr>Calibri Light</vt:lpstr>
      <vt:lpstr>Office 2013 - 2022 Theme</vt:lpstr>
      <vt:lpstr>     </vt:lpstr>
      <vt:lpstr>Table of Content</vt:lpstr>
      <vt:lpstr>Overview of Business Idea EcoEngrave Creations</vt:lpstr>
      <vt:lpstr>Legal Format &amp; Management Structure</vt:lpstr>
      <vt:lpstr>Three External Factors (PESTEL)  </vt:lpstr>
      <vt:lpstr>Target Market and Areas of Segmentation</vt:lpstr>
      <vt:lpstr> Marketing Plan </vt:lpstr>
      <vt:lpstr>Target Market </vt:lpstr>
      <vt:lpstr>Sustainability </vt:lpstr>
      <vt:lpstr>Funding Requirements</vt:lpstr>
      <vt:lpstr>Cash Flow Projection </vt:lpstr>
      <vt:lpstr>    THANK YOU      Any 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Radostina Dimitrova Stoykova (2512263)</dc:creator>
  <cp:lastModifiedBy>Radostina Dimitrova Stoykova (2512263)</cp:lastModifiedBy>
  <cp:revision>1</cp:revision>
  <dcterms:created xsi:type="dcterms:W3CDTF">2026-07-07T15:49:11Z</dcterms:created>
  <dcterms:modified xsi:type="dcterms:W3CDTF">2026-07-12T19:13:41Z</dcterms:modified>
</cp:coreProperties>
</file>