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303" r:id="rId3"/>
    <p:sldId id="344" r:id="rId4"/>
    <p:sldId id="345" r:id="rId5"/>
    <p:sldId id="305" r:id="rId6"/>
    <p:sldId id="306" r:id="rId7"/>
    <p:sldId id="346" r:id="rId8"/>
    <p:sldId id="34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5" autoAdjust="0"/>
    <p:restoredTop sz="94660"/>
  </p:normalViewPr>
  <p:slideViewPr>
    <p:cSldViewPr>
      <p:cViewPr varScale="1">
        <p:scale>
          <a:sx n="109" d="100"/>
          <a:sy n="109" d="100"/>
        </p:scale>
        <p:origin x="1698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EAD038-C550-42BA-9A43-7344E780C175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0897CE-1C53-481E-BED1-17326924E3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140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mailto:ken.dicks@uwtsd.ac.uk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When%20should%20we%20reference.docx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guides.turnitin.com/01_Manuals_and_Guides/Student_Guides/Feedback_Studio/15_The_Similarity_Report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library.leeds.ac.uk/tutorials/activities/plagiarism/you-be-the-judge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library.leeds.ac.uk/tutorials/activities/plagiarism/recognising-plagiaris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6896" y="4852836"/>
            <a:ext cx="7772400" cy="821953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/>
              <a:t>Study Skills - What is Turnitin?</a:t>
            </a:r>
            <a:endParaRPr lang="en-GB" sz="4000" b="1" dirty="0"/>
          </a:p>
        </p:txBody>
      </p:sp>
      <p:sp>
        <p:nvSpPr>
          <p:cNvPr id="5" name="Rectangle 4"/>
          <p:cNvSpPr/>
          <p:nvPr/>
        </p:nvSpPr>
        <p:spPr>
          <a:xfrm>
            <a:off x="755576" y="3544645"/>
            <a:ext cx="1108491" cy="110849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156176" y="3140968"/>
            <a:ext cx="2232248" cy="1512168"/>
          </a:xfrm>
          <a:prstGeom prst="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55576" y="1412776"/>
            <a:ext cx="1872208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2327" y="3544645"/>
            <a:ext cx="1108491" cy="11084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00192" y="3275608"/>
            <a:ext cx="1967503" cy="130552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3491880" y="836712"/>
            <a:ext cx="2016224" cy="13681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6876256" y="836712"/>
            <a:ext cx="1512168" cy="158417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645" y="1527683"/>
            <a:ext cx="1761693" cy="117446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75648" y="1008112"/>
            <a:ext cx="1268760" cy="12687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23254" y="916323"/>
            <a:ext cx="1753476" cy="116685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2915816" y="2443222"/>
            <a:ext cx="3168352" cy="220991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4947" y="2585229"/>
            <a:ext cx="2937756" cy="1958504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>
            <a:off x="755576" y="836712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2915816" y="1412776"/>
            <a:ext cx="4320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55576" y="2924944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979712" y="3544645"/>
            <a:ext cx="648072" cy="110849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5652120" y="836712"/>
            <a:ext cx="108012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183299" y="2443222"/>
            <a:ext cx="561583" cy="553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76256" y="2585229"/>
            <a:ext cx="1512168" cy="41172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3995937" y="5965249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hlinkClick r:id="rId8"/>
              </a:rPr>
              <a:t>ken.dicks@uwtsd.ac.uk</a:t>
            </a:r>
            <a:r>
              <a:rPr lang="en-GB" sz="2000" b="1" dirty="0" smtClean="0"/>
              <a:t>  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933392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4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29971" cy="672026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What is proper acknowledgement?</a:t>
            </a:r>
            <a:endParaRPr lang="en-GB" b="1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11247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When using the work of others you should either:</a:t>
            </a:r>
            <a:endParaRPr lang="en-GB" sz="28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772816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Quote directly using </a:t>
            </a:r>
            <a:r>
              <a:rPr lang="en-GB" sz="2800" b="1" dirty="0" smtClean="0"/>
              <a:t>quotation marks</a:t>
            </a:r>
            <a:r>
              <a:rPr lang="en-GB" sz="2800" dirty="0" smtClean="0"/>
              <a:t>, or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83568" y="2401724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b="1" dirty="0" smtClean="0"/>
              <a:t>Paraphrase </a:t>
            </a:r>
            <a:r>
              <a:rPr lang="en-GB" sz="2800" dirty="0" smtClean="0"/>
              <a:t>using your own words</a:t>
            </a:r>
            <a:endParaRPr lang="en-GB" sz="28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179512" y="3212976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Whichever method you choose, you must always </a:t>
            </a:r>
            <a:r>
              <a:rPr lang="en-GB" sz="2800" b="1" dirty="0" smtClean="0"/>
              <a:t>include: </a:t>
            </a:r>
            <a:endParaRPr lang="en-GB" sz="2800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83568" y="386104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A </a:t>
            </a:r>
            <a:r>
              <a:rPr lang="en-GB" sz="2800" b="1" dirty="0" smtClean="0"/>
              <a:t>citation</a:t>
            </a:r>
            <a:r>
              <a:rPr lang="en-GB" sz="2800" dirty="0" smtClean="0"/>
              <a:t> i.e. a short, in-text reference such as (Andrews, 2008, p.22) </a:t>
            </a:r>
            <a:r>
              <a:rPr lang="en-GB" sz="2800" b="1" u="sng" dirty="0" smtClean="0"/>
              <a:t>and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10" name="TextBox 9"/>
          <p:cNvSpPr txBox="1"/>
          <p:nvPr/>
        </p:nvSpPr>
        <p:spPr>
          <a:xfrm>
            <a:off x="683568" y="4849996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 smtClean="0"/>
              <a:t>A full </a:t>
            </a:r>
            <a:r>
              <a:rPr lang="en-GB" sz="2800" b="1" dirty="0" smtClean="0"/>
              <a:t>bibliographic reference</a:t>
            </a:r>
            <a:r>
              <a:rPr lang="en-GB" sz="2800" dirty="0" smtClean="0"/>
              <a:t> at the end of your work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74550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When should you reference?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1484784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groups discuss your thoughts as to when you should reference.</a:t>
            </a:r>
            <a:endParaRPr lang="en-GB" sz="2800" i="1" dirty="0"/>
          </a:p>
        </p:txBody>
      </p:sp>
      <p:sp>
        <p:nvSpPr>
          <p:cNvPr id="6" name="TextBox 5"/>
          <p:cNvSpPr txBox="1"/>
          <p:nvPr/>
        </p:nvSpPr>
        <p:spPr>
          <a:xfrm>
            <a:off x="539552" y="3068835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Feedback to your Tutor</a:t>
            </a:r>
            <a:endParaRPr lang="en-GB" sz="2800" i="1" dirty="0"/>
          </a:p>
        </p:txBody>
      </p:sp>
      <p:pic>
        <p:nvPicPr>
          <p:cNvPr id="7" name="Picture 6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742" y="4221087"/>
            <a:ext cx="1540539" cy="1540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81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What is Turnitin?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76819" y="86313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00B050"/>
                </a:solidFill>
              </a:rPr>
              <a:t>What it is……..</a:t>
            </a:r>
            <a:endParaRPr lang="en-GB" sz="2800" b="1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076056" y="863134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solidFill>
                  <a:srgbClr val="C00000"/>
                </a:solidFill>
              </a:rPr>
              <a:t>What it is </a:t>
            </a:r>
            <a:r>
              <a:rPr lang="en-GB" sz="2800" b="1" u="sng" dirty="0" smtClean="0">
                <a:solidFill>
                  <a:srgbClr val="C00000"/>
                </a:solidFill>
              </a:rPr>
              <a:t>not</a:t>
            </a:r>
            <a:r>
              <a:rPr lang="en-GB" sz="2800" b="1" dirty="0" smtClean="0">
                <a:solidFill>
                  <a:srgbClr val="C00000"/>
                </a:solidFill>
              </a:rPr>
              <a:t>……..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79512" y="1484784"/>
            <a:ext cx="4464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 is a way of submitting your work electronically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 is a way of identifying if a piece of writing is similar to another piece of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 checks </a:t>
            </a:r>
            <a:r>
              <a:rPr lang="en-GB" dirty="0"/>
              <a:t>your work against a</a:t>
            </a:r>
            <a:r>
              <a:rPr lang="en-GB" dirty="0" smtClean="0"/>
              <a:t> </a:t>
            </a:r>
            <a:r>
              <a:rPr lang="en-GB" dirty="0"/>
              <a:t>database, and if there are instances where your writing is similar to, or matches against, </a:t>
            </a:r>
            <a:r>
              <a:rPr lang="en-GB" dirty="0" smtClean="0"/>
              <a:t>another source, it </a:t>
            </a:r>
            <a:r>
              <a:rPr lang="en-GB" dirty="0"/>
              <a:t>will flag this for your </a:t>
            </a:r>
            <a:r>
              <a:rPr lang="en-GB" u="sng" dirty="0" smtClean="0"/>
              <a:t>Tutor </a:t>
            </a:r>
            <a:r>
              <a:rPr lang="en-GB" u="sng" dirty="0"/>
              <a:t>to review</a:t>
            </a:r>
            <a:r>
              <a:rPr lang="en-GB" dirty="0" smtClean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database includes billions of web pages: both current and archived content from the internet, a repository of works students have submitted to Turnitin in the past, and a collection of documents, which comprises thousands of periodicals, journals, and publications.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932040" y="1647964"/>
            <a:ext cx="39604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Turnitin does</a:t>
            </a:r>
            <a:r>
              <a:rPr lang="en-GB" u="sng" dirty="0" smtClean="0"/>
              <a:t> not </a:t>
            </a:r>
            <a:r>
              <a:rPr lang="en-GB" dirty="0" smtClean="0"/>
              <a:t>check for plagiarism.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u="sng" dirty="0" smtClean="0"/>
              <a:t>Only</a:t>
            </a:r>
            <a:r>
              <a:rPr lang="en-GB" dirty="0" smtClean="0"/>
              <a:t> your Tutor can decide if you have referenced correctly or if you have plagiarised.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 </a:t>
            </a:r>
            <a:r>
              <a:rPr lang="en-GB" u="sng" dirty="0" smtClean="0"/>
              <a:t>cannot</a:t>
            </a:r>
            <a:r>
              <a:rPr lang="en-GB" dirty="0" smtClean="0"/>
              <a:t> mark your work. Your Tutor has to read, assess and comment on your work in just the same way that they had to in the past.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4100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 smtClean="0"/>
              <a:t>Similarity Report 1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105150" y="2247900"/>
            <a:ext cx="1666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334125" y="6304002"/>
            <a:ext cx="19102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(Turnitin, 2015)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227" y="842601"/>
            <a:ext cx="7706801" cy="517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044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9650"/>
            <a:ext cx="7053542" cy="792088"/>
          </a:xfrm>
        </p:spPr>
        <p:txBody>
          <a:bodyPr/>
          <a:lstStyle/>
          <a:p>
            <a:r>
              <a:rPr lang="en-GB" dirty="0" smtClean="0"/>
              <a:t>Similarity Report 2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292080" y="6120368"/>
            <a:ext cx="2809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(Turnitin, 2015)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737630"/>
            <a:ext cx="8394894" cy="5382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73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b="1" dirty="0" smtClean="0"/>
              <a:t>More information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196752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If you would like more information on Turnitin then you can find it at;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7504" y="2132856"/>
            <a:ext cx="88569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hlinkClick r:id="rId2"/>
              </a:rPr>
              <a:t>https://</a:t>
            </a:r>
            <a:r>
              <a:rPr lang="en-GB" sz="1400" b="1" dirty="0" smtClean="0">
                <a:hlinkClick r:id="rId2"/>
              </a:rPr>
              <a:t>guides.turnitin.com/01_Manuals_and_Guides/Student_Guides/Feedback_Studio/15_The_Similarity_Report</a:t>
            </a:r>
            <a:r>
              <a:rPr lang="en-GB" sz="1400" b="1" dirty="0" smtClean="0"/>
              <a:t> 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214807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92211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b="1" i="1" dirty="0" smtClean="0"/>
              <a:t>Plagiarism Quiz </a:t>
            </a:r>
            <a:endParaRPr lang="en-GB" b="1" i="1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1124744"/>
            <a:ext cx="84249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These two quizzes are also on the Moodle page for this Module, it is recommended that you take the quiz yourself as well as participating in this group exercise.</a:t>
            </a:r>
            <a:endParaRPr lang="en-GB" sz="20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3403728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Plagiarism: You be the Judge</a:t>
            </a:r>
            <a:endParaRPr lang="en-GB" sz="3200" b="1" dirty="0"/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406" y="3421710"/>
            <a:ext cx="638801" cy="63880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395536" y="4860449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Recognising Plagiarism</a:t>
            </a:r>
            <a:endParaRPr lang="en-GB" sz="3200" b="1" dirty="0"/>
          </a:p>
        </p:txBody>
      </p:sp>
      <p:pic>
        <p:nvPicPr>
          <p:cNvPr id="11" name="Picture 10">
            <a:hlinkClick r:id="rId4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406" y="4878431"/>
            <a:ext cx="638801" cy="63880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5536" y="2475332"/>
            <a:ext cx="85689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 groups, discuss each example and decide if it is plagiarism or not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395536" y="4149080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https://library.leeds.ac.uk/tutorials/activities/plagiarism/you-be-the-judge</a:t>
            </a:r>
            <a:r>
              <a:rPr lang="en-GB" dirty="0" smtClean="0">
                <a:hlinkClick r:id="rId2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01169" y="5589240"/>
            <a:ext cx="8712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https://library.leeds.ac.uk/tutorials/activities/plagiarism/recognising-plagiarism</a:t>
            </a:r>
            <a:r>
              <a:rPr lang="en-GB" dirty="0" smtClean="0">
                <a:hlinkClick r:id="rId4"/>
              </a:rPr>
              <a:t>/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8745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8" grpId="0"/>
      <p:bldP spid="2" grpId="0"/>
      <p:bldP spid="3" grpId="0"/>
    </p:bldLst>
  </p:timing>
</p:sld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1340</TotalTime>
  <Words>373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UWTSD PPT Template (lectures)</vt:lpstr>
      <vt:lpstr>Study Skills - What is Turnitin?</vt:lpstr>
      <vt:lpstr>What is proper acknowledgement?</vt:lpstr>
      <vt:lpstr>When should you reference?</vt:lpstr>
      <vt:lpstr>What is Turnitin?</vt:lpstr>
      <vt:lpstr>Similarity Report 1</vt:lpstr>
      <vt:lpstr>Similarity Report 2</vt:lpstr>
      <vt:lpstr>More information</vt:lpstr>
      <vt:lpstr>Plagiarism Quiz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ECGE4001Q – Academic Study Skills</dc:title>
  <dc:creator>Ken Dicks</dc:creator>
  <cp:lastModifiedBy>Ken Dicks</cp:lastModifiedBy>
  <cp:revision>84</cp:revision>
  <dcterms:created xsi:type="dcterms:W3CDTF">2017-09-29T08:10:58Z</dcterms:created>
  <dcterms:modified xsi:type="dcterms:W3CDTF">2017-10-28T12:00:31Z</dcterms:modified>
</cp:coreProperties>
</file>