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8" r:id="rId3"/>
    <p:sldId id="262" r:id="rId4"/>
    <p:sldId id="257" r:id="rId5"/>
    <p:sldId id="260" r:id="rId6"/>
    <p:sldId id="259" r:id="rId7"/>
    <p:sldId id="266" r:id="rId8"/>
    <p:sldId id="267" r:id="rId9"/>
    <p:sldId id="264" r:id="rId10"/>
    <p:sldId id="268" r:id="rId11"/>
    <p:sldId id="263"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817876-46B4-EE26-9901-53F3327B7F4E}" v="18" dt="2023-11-14T19:31:39.512"/>
    <p1510:client id="{41BCF6C7-8455-45E0-8D3D-FEB91ED24D15}" v="60" dt="2023-11-10T16:03:58.227"/>
    <p1510:client id="{64876D30-9269-57BA-7095-5347CAD44907}" v="114" dt="2023-11-01T11:13:32.379"/>
    <p1510:client id="{6E63E77D-3F3C-4673-946D-43BCAD3120F8}" v="4" dt="2023-10-31T11:56:53.829"/>
    <p1510:client id="{A5A5BC08-69CD-3F7E-F3A5-831AEE9F3F2D}" v="458" dt="2023-10-31T19:15:47.187"/>
    <p1510:client id="{B0CB7AF5-B99D-8863-26BB-D9477393C3B3}" v="228" dt="2023-11-08T18:37:11.680"/>
    <p1510:client id="{E60560B0-1F06-A03B-F453-DCE6D6492EE2}" v="258" dt="2023-11-08T12:37:46.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telefonica.com/en/home" TargetMode="External"/><Relationship Id="rId2" Type="http://schemas.openxmlformats.org/officeDocument/2006/relationships/hyperlink" Target="https://www.libertyglobal.com/"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DA5E3-B0FE-DF59-DCDC-511D8E1D1D0C}"/>
              </a:ext>
            </a:extLst>
          </p:cNvPr>
          <p:cNvSpPr>
            <a:spLocks noGrp="1"/>
          </p:cNvSpPr>
          <p:nvPr>
            <p:ph type="title"/>
          </p:nvPr>
        </p:nvSpPr>
        <p:spPr>
          <a:xfrm>
            <a:off x="755903" y="3227240"/>
            <a:ext cx="10640754" cy="2587392"/>
          </a:xfrm>
        </p:spPr>
        <p:txBody>
          <a:bodyPr vert="horz" lIns="91440" tIns="45720" rIns="91440" bIns="45720" rtlCol="0" anchor="b">
            <a:normAutofit/>
          </a:bodyPr>
          <a:lstStyle/>
          <a:p>
            <a:pPr algn="ctr"/>
            <a:r>
              <a:rPr lang="en-US" sz="2000" b="1" kern="1200" dirty="0">
                <a:solidFill>
                  <a:schemeClr val="tx2"/>
                </a:solidFill>
                <a:latin typeface="Arial Nova"/>
              </a:rPr>
              <a:t>Name:</a:t>
            </a:r>
            <a:r>
              <a:rPr lang="en-US" sz="2000" kern="1200" dirty="0">
                <a:solidFill>
                  <a:schemeClr val="tx2"/>
                </a:solidFill>
                <a:latin typeface="Arial Nova"/>
              </a:rPr>
              <a:t> Louise hall</a:t>
            </a:r>
            <a:br>
              <a:rPr lang="en-US" sz="2000" kern="1200" dirty="0">
                <a:latin typeface="Arial Nova"/>
              </a:rPr>
            </a:br>
            <a:r>
              <a:rPr lang="en-US" sz="2000" b="1" kern="1200" dirty="0">
                <a:solidFill>
                  <a:schemeClr val="tx2"/>
                </a:solidFill>
                <a:latin typeface="Arial Nova"/>
              </a:rPr>
              <a:t>Student number:</a:t>
            </a:r>
            <a:r>
              <a:rPr lang="en-US" sz="2000" kern="1200" dirty="0">
                <a:solidFill>
                  <a:schemeClr val="tx2"/>
                </a:solidFill>
                <a:latin typeface="Arial Nova"/>
              </a:rPr>
              <a:t> 2126231</a:t>
            </a:r>
            <a:br>
              <a:rPr lang="en-US" sz="2000" kern="1200" dirty="0">
                <a:latin typeface="Arial Nova"/>
              </a:rPr>
            </a:br>
            <a:r>
              <a:rPr lang="en-US" sz="2000" b="1" kern="1200" dirty="0">
                <a:solidFill>
                  <a:schemeClr val="tx2"/>
                </a:solidFill>
                <a:latin typeface="Arial Nova"/>
              </a:rPr>
              <a:t>Module code:</a:t>
            </a:r>
            <a:r>
              <a:rPr lang="en-US" sz="2000" kern="1200" dirty="0">
                <a:solidFill>
                  <a:schemeClr val="tx2"/>
                </a:solidFill>
                <a:latin typeface="Arial Nova"/>
              </a:rPr>
              <a:t> </a:t>
            </a:r>
            <a:r>
              <a:rPr lang="en-US" sz="2000" dirty="0">
                <a:solidFill>
                  <a:schemeClr val="tx2"/>
                </a:solidFill>
                <a:latin typeface="Arial Nova"/>
              </a:rPr>
              <a:t>BMSW5106</a:t>
            </a:r>
            <a:br>
              <a:rPr lang="en-US" sz="2000" kern="1200" dirty="0">
                <a:latin typeface="Arial Nova"/>
              </a:rPr>
            </a:br>
            <a:r>
              <a:rPr lang="en-US" sz="2000" b="1" kern="1200" dirty="0">
                <a:solidFill>
                  <a:schemeClr val="tx2"/>
                </a:solidFill>
                <a:latin typeface="Arial Nova"/>
              </a:rPr>
              <a:t>Module  title:</a:t>
            </a:r>
            <a:r>
              <a:rPr lang="en-US" sz="2000" kern="1200" dirty="0">
                <a:solidFill>
                  <a:schemeClr val="tx2"/>
                </a:solidFill>
                <a:latin typeface="Arial Nova"/>
              </a:rPr>
              <a:t> </a:t>
            </a:r>
            <a:r>
              <a:rPr lang="en-US" sz="2000" dirty="0">
                <a:solidFill>
                  <a:schemeClr val="tx2"/>
                </a:solidFill>
                <a:latin typeface="Arial Nova"/>
              </a:rPr>
              <a:t>knowledge</a:t>
            </a:r>
            <a:r>
              <a:rPr lang="en-US" sz="2000" kern="1200" dirty="0">
                <a:solidFill>
                  <a:schemeClr val="tx2"/>
                </a:solidFill>
                <a:latin typeface="Arial Nova"/>
              </a:rPr>
              <a:t> and information management skills for the workplace </a:t>
            </a:r>
            <a:br>
              <a:rPr lang="en-US" sz="2000" kern="1200" dirty="0">
                <a:solidFill>
                  <a:schemeClr val="tx2"/>
                </a:solidFill>
                <a:latin typeface="Arial Nova"/>
              </a:rPr>
            </a:br>
            <a:r>
              <a:rPr lang="en-US" sz="2000" dirty="0">
                <a:solidFill>
                  <a:schemeClr val="tx2"/>
                </a:solidFill>
                <a:latin typeface="Arial Nova"/>
              </a:rPr>
              <a:t>Lecturer: Samual Ofari</a:t>
            </a:r>
            <a:br>
              <a:rPr lang="en-US" sz="2000" dirty="0">
                <a:latin typeface="Arial Nova"/>
              </a:rPr>
            </a:br>
            <a:r>
              <a:rPr lang="en-US" sz="2000" b="1" kern="1200" dirty="0">
                <a:solidFill>
                  <a:schemeClr val="tx2"/>
                </a:solidFill>
                <a:latin typeface="Arial Nova"/>
              </a:rPr>
              <a:t>PRESENTATION</a:t>
            </a:r>
          </a:p>
        </p:txBody>
      </p:sp>
      <p:grpSp>
        <p:nvGrpSpPr>
          <p:cNvPr id="30" name="Group 29">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6" name="Freeform: Shape 15">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16">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18">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Content Placeholder 5" descr="Graphical user interface, text&#10;&#10;Description automatically generated">
            <a:extLst>
              <a:ext uri="{FF2B5EF4-FFF2-40B4-BE49-F238E27FC236}">
                <a16:creationId xmlns:a16="http://schemas.microsoft.com/office/drawing/2014/main" id="{16FE7A75-45C0-C8D2-6BBF-5923DB0DA3CE}"/>
              </a:ext>
            </a:extLst>
          </p:cNvPr>
          <p:cNvPicPr>
            <a:picLocks noGrp="1" noChangeAspect="1"/>
          </p:cNvPicPr>
          <p:nvPr>
            <p:ph idx="1"/>
          </p:nvPr>
        </p:nvPicPr>
        <p:blipFill>
          <a:blip r:embed="rId2"/>
          <a:stretch>
            <a:fillRect/>
          </a:stretch>
        </p:blipFill>
        <p:spPr>
          <a:xfrm>
            <a:off x="302342" y="686780"/>
            <a:ext cx="11525864" cy="2103469"/>
          </a:xfrm>
          <a:prstGeom prst="rect">
            <a:avLst/>
          </a:prstGeom>
        </p:spPr>
      </p:pic>
      <p:grpSp>
        <p:nvGrpSpPr>
          <p:cNvPr id="33" name="Group 32">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2" name="Freeform: Shape 21">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2">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24">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358319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ECC71-A764-60E2-5F73-45C1097F8E09}"/>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Arial Nova"/>
              </a:rPr>
              <a:t>Table of contents </a:t>
            </a:r>
            <a:endParaRPr lang="en-GB" sz="4000" u="sng">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3AFD2B48-5881-8289-CDF8-B2B807AEAEA2}"/>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Arial Nova"/>
                <a:cs typeface="Calibri"/>
              </a:rPr>
              <a:t>Slide 1...............................Title</a:t>
            </a:r>
          </a:p>
          <a:p>
            <a:r>
              <a:rPr lang="en-GB" sz="2000" dirty="0">
                <a:latin typeface="Arial Nova"/>
                <a:cs typeface="Calibri"/>
              </a:rPr>
              <a:t>Slide 2................................Table of contents</a:t>
            </a:r>
          </a:p>
          <a:p>
            <a:r>
              <a:rPr lang="en-GB" sz="2000" dirty="0">
                <a:latin typeface="Arial Nova"/>
                <a:cs typeface="Calibri"/>
              </a:rPr>
              <a:t>Slide 3................................Introduction</a:t>
            </a:r>
          </a:p>
          <a:p>
            <a:r>
              <a:rPr lang="en-GB" sz="2000" dirty="0">
                <a:latin typeface="Arial Nova"/>
                <a:cs typeface="Calibri"/>
              </a:rPr>
              <a:t>Slide 4.................................KMS</a:t>
            </a:r>
          </a:p>
          <a:p>
            <a:r>
              <a:rPr lang="en-GB" sz="2000" dirty="0">
                <a:latin typeface="Arial Nova"/>
                <a:cs typeface="Calibri"/>
              </a:rPr>
              <a:t>Slide 5..................................Virgin media</a:t>
            </a:r>
          </a:p>
          <a:p>
            <a:r>
              <a:rPr lang="en-GB" sz="2000" dirty="0">
                <a:latin typeface="Arial Nova"/>
                <a:cs typeface="Calibri"/>
              </a:rPr>
              <a:t>Slide 6..................................Emirates</a:t>
            </a:r>
          </a:p>
          <a:p>
            <a:r>
              <a:rPr lang="en-GB" sz="2000" dirty="0">
                <a:latin typeface="Arial Nova"/>
                <a:cs typeface="Calibri"/>
              </a:rPr>
              <a:t>Slide 7..................................Swot for virgin media</a:t>
            </a:r>
          </a:p>
          <a:p>
            <a:r>
              <a:rPr lang="en-GB" sz="2000" dirty="0">
                <a:latin typeface="Arial Nova"/>
                <a:cs typeface="Calibri"/>
              </a:rPr>
              <a:t>Slide 8..................................Swot for emirates</a:t>
            </a:r>
          </a:p>
          <a:p>
            <a:r>
              <a:rPr lang="en-GB" sz="2000" dirty="0">
                <a:latin typeface="Arial Nova"/>
                <a:cs typeface="Calibri"/>
              </a:rPr>
              <a:t>Slide9....................................Recommendations</a:t>
            </a:r>
          </a:p>
          <a:p>
            <a:r>
              <a:rPr lang="en-GB" sz="2000">
                <a:latin typeface="Arial Nova"/>
                <a:cs typeface="Calibri"/>
              </a:rPr>
              <a:t>Slide 10.................................Recommendations</a:t>
            </a:r>
          </a:p>
          <a:p>
            <a:r>
              <a:rPr lang="en-GB" sz="2000">
                <a:latin typeface="Arial Nova"/>
                <a:cs typeface="Calibri"/>
              </a:rPr>
              <a:t>Slide 11..................................Conclusion</a:t>
            </a:r>
            <a:endParaRPr lang="en-GB" sz="2000" dirty="0">
              <a:latin typeface="Arial Nova"/>
              <a:cs typeface="Calibri"/>
            </a:endParaRPr>
          </a:p>
          <a:p>
            <a:r>
              <a:rPr lang="en-GB" sz="2000">
                <a:latin typeface="Arial Nova"/>
                <a:cs typeface="Calibri"/>
              </a:rPr>
              <a:t>Slide12....................................References</a:t>
            </a:r>
            <a:endParaRPr lang="en-GB" sz="2000" dirty="0">
              <a:latin typeface="Arial Nova"/>
              <a:cs typeface="Calibri"/>
            </a:endParaRPr>
          </a:p>
          <a:p>
            <a:pPr marL="0" indent="0">
              <a:buNone/>
            </a:pPr>
            <a:endParaRPr lang="en-GB" sz="2000" dirty="0">
              <a:latin typeface="Arial Nova"/>
              <a:cs typeface="Calibri"/>
            </a:endParaRPr>
          </a:p>
        </p:txBody>
      </p:sp>
    </p:spTree>
    <p:extLst>
      <p:ext uri="{BB962C8B-B14F-4D97-AF65-F5344CB8AC3E}">
        <p14:creationId xmlns:p14="http://schemas.microsoft.com/office/powerpoint/2010/main" val="3638230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A877E-38DF-F33D-C01C-0B4BA6E4F5F2}"/>
              </a:ext>
            </a:extLst>
          </p:cNvPr>
          <p:cNvSpPr>
            <a:spLocks noGrp="1"/>
          </p:cNvSpPr>
          <p:nvPr>
            <p:ph type="title"/>
          </p:nvPr>
        </p:nvSpPr>
        <p:spPr>
          <a:xfrm>
            <a:off x="466722" y="586855"/>
            <a:ext cx="3201366" cy="3387497"/>
          </a:xfrm>
        </p:spPr>
        <p:txBody>
          <a:bodyPr anchor="b">
            <a:normAutofit/>
          </a:bodyPr>
          <a:lstStyle/>
          <a:p>
            <a:pPr algn="r"/>
            <a:r>
              <a:rPr lang="en-GB" sz="3700" b="1" u="sng">
                <a:solidFill>
                  <a:srgbClr val="FFFFFF"/>
                </a:solidFill>
                <a:latin typeface="Arial Nova"/>
              </a:rPr>
              <a:t>Introduction</a:t>
            </a:r>
            <a:r>
              <a:rPr lang="en-GB" sz="3700">
                <a:solidFill>
                  <a:srgbClr val="FFFFFF"/>
                </a:solidFill>
                <a:latin typeface="Arial Nova"/>
              </a:rPr>
              <a:t> </a:t>
            </a:r>
            <a:endParaRPr lang="en-GB" sz="3700">
              <a:solidFill>
                <a:srgbClr val="FFFFFF"/>
              </a:solidFill>
            </a:endParaRPr>
          </a:p>
        </p:txBody>
      </p:sp>
      <p:sp>
        <p:nvSpPr>
          <p:cNvPr id="3" name="Content Placeholder 2">
            <a:extLst>
              <a:ext uri="{FF2B5EF4-FFF2-40B4-BE49-F238E27FC236}">
                <a16:creationId xmlns:a16="http://schemas.microsoft.com/office/drawing/2014/main" id="{6DFB216C-C8B8-C706-DDF7-C2BA88090BA3}"/>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Arial Nova"/>
                <a:ea typeface="+mn-lt"/>
                <a:cs typeface="+mn-lt"/>
              </a:rPr>
              <a:t>The purpose of this presentation is to look at the importance  of  the knowledge management within Virgin Media and Emirates.</a:t>
            </a:r>
          </a:p>
          <a:p>
            <a:r>
              <a:rPr lang="en-GB" sz="2000" dirty="0">
                <a:latin typeface="Arial Nova"/>
                <a:ea typeface="Calibri"/>
                <a:cs typeface="Calibri"/>
              </a:rPr>
              <a:t>It will also include a swot analysis on each company's knowledge management system.</a:t>
            </a:r>
          </a:p>
        </p:txBody>
      </p:sp>
    </p:spTree>
    <p:extLst>
      <p:ext uri="{BB962C8B-B14F-4D97-AF65-F5344CB8AC3E}">
        <p14:creationId xmlns:p14="http://schemas.microsoft.com/office/powerpoint/2010/main" val="342187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37836-248D-F8CA-06FF-6C3A67F88B38}"/>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u="sng" kern="1200" dirty="0">
                <a:solidFill>
                  <a:srgbClr val="FFFFFF"/>
                </a:solidFill>
                <a:latin typeface="+mj-lt"/>
                <a:ea typeface="+mj-ea"/>
                <a:cs typeface="+mj-cs"/>
              </a:rPr>
              <a:t>Knowledge Management</a:t>
            </a:r>
            <a:r>
              <a:rPr lang="en-US" sz="4000" b="1" u="sng" dirty="0">
                <a:solidFill>
                  <a:srgbClr val="FFFFFF"/>
                </a:solidFill>
              </a:rPr>
              <a:t> </a:t>
            </a:r>
            <a:br>
              <a:rPr lang="en-US" sz="4000" b="1" u="sng" dirty="0">
                <a:solidFill>
                  <a:srgbClr val="FFFFFF"/>
                </a:solidFill>
                <a:ea typeface="Calibri Light"/>
                <a:cs typeface="Calibri Light"/>
              </a:rPr>
            </a:br>
            <a:r>
              <a:rPr lang="en-US" sz="4000" b="1" u="sng" dirty="0">
                <a:solidFill>
                  <a:srgbClr val="FFFFFF"/>
                </a:solidFill>
                <a:ea typeface="Calibri Light"/>
                <a:cs typeface="Calibri Light"/>
              </a:rPr>
              <a:t>system</a:t>
            </a:r>
            <a:endParaRPr lang="en-US" sz="4000" b="1" u="sng" kern="1200" dirty="0">
              <a:solidFill>
                <a:srgbClr val="FFFFFF"/>
              </a:solidFill>
              <a:latin typeface="+mj-lt"/>
              <a:ea typeface="Calibri Light"/>
              <a:cs typeface="Calibri Light"/>
            </a:endParaRPr>
          </a:p>
        </p:txBody>
      </p:sp>
      <p:sp>
        <p:nvSpPr>
          <p:cNvPr id="4" name="Content Placeholder 3">
            <a:extLst>
              <a:ext uri="{FF2B5EF4-FFF2-40B4-BE49-F238E27FC236}">
                <a16:creationId xmlns:a16="http://schemas.microsoft.com/office/drawing/2014/main" id="{71F58601-FDA7-AAB4-4F88-021B7F287F62}"/>
              </a:ext>
            </a:extLst>
          </p:cNvPr>
          <p:cNvSpPr>
            <a:spLocks noGrp="1"/>
          </p:cNvSpPr>
          <p:nvPr>
            <p:ph sz="half" idx="2"/>
          </p:nvPr>
        </p:nvSpPr>
        <p:spPr>
          <a:xfrm>
            <a:off x="4581727" y="649480"/>
            <a:ext cx="3025303" cy="5546047"/>
          </a:xfrm>
        </p:spPr>
        <p:txBody>
          <a:bodyPr vert="horz" lIns="91440" tIns="45720" rIns="91440" bIns="45720" rtlCol="0" anchor="ctr">
            <a:normAutofit/>
          </a:bodyPr>
          <a:lstStyle/>
          <a:p>
            <a:r>
              <a:rPr lang="en-US" sz="1600" dirty="0">
                <a:latin typeface="Arial"/>
                <a:ea typeface="+mn-lt"/>
                <a:cs typeface="+mn-lt"/>
              </a:rPr>
              <a:t>An information technology</a:t>
            </a:r>
            <a:r>
              <a:rPr lang="en-US" sz="1600" dirty="0">
                <a:latin typeface="Arial Nova"/>
                <a:ea typeface="+mn-lt"/>
                <a:cs typeface="+mn-lt"/>
              </a:rPr>
              <a:t> </a:t>
            </a:r>
            <a:r>
              <a:rPr lang="en-US" sz="1600" dirty="0">
                <a:latin typeface="Arial"/>
                <a:ea typeface="+mn-lt"/>
                <a:cs typeface="+mn-lt"/>
              </a:rPr>
              <a:t>system that offers content, search, advice, and insight is called a knowledge management system (KMS).</a:t>
            </a:r>
          </a:p>
          <a:p>
            <a:r>
              <a:rPr lang="en-US" sz="1600" dirty="0">
                <a:latin typeface="Arial"/>
                <a:ea typeface="+mn-lt"/>
                <a:cs typeface="+mn-lt"/>
              </a:rPr>
              <a:t>Its  pertinent information is the primary objective of knowledge management, which boosts productivity and efficiency within a company or organization.</a:t>
            </a:r>
          </a:p>
          <a:p>
            <a:r>
              <a:rPr lang="en-US" sz="1600" dirty="0">
                <a:latin typeface="Arial"/>
                <a:ea typeface="+mn-lt"/>
                <a:cs typeface="+mn-lt"/>
              </a:rPr>
              <a:t>comprises information asset management, including possible database or document management system content and customer data (likely stored in a CRM system).</a:t>
            </a:r>
            <a:endParaRPr lang="en-US" sz="1600">
              <a:latin typeface="Arial"/>
              <a:ea typeface="Calibri" panose="020F0502020204030204"/>
              <a:cs typeface="Calibri"/>
            </a:endParaRPr>
          </a:p>
        </p:txBody>
      </p:sp>
      <p:pic>
        <p:nvPicPr>
          <p:cNvPr id="5" name="Content Placeholder 4" descr="What are new ideas in knowledge management? | by Stan Garfield | Medium">
            <a:extLst>
              <a:ext uri="{FF2B5EF4-FFF2-40B4-BE49-F238E27FC236}">
                <a16:creationId xmlns:a16="http://schemas.microsoft.com/office/drawing/2014/main" id="{E503CABB-49A5-CD4C-F4A2-65A0DCC3CE9F}"/>
              </a:ext>
            </a:extLst>
          </p:cNvPr>
          <p:cNvPicPr>
            <a:picLocks noGrp="1" noChangeAspect="1"/>
          </p:cNvPicPr>
          <p:nvPr>
            <p:ph sz="half" idx="1"/>
          </p:nvPr>
        </p:nvPicPr>
        <p:blipFill>
          <a:blip r:embed="rId2"/>
          <a:stretch>
            <a:fillRect/>
          </a:stretch>
        </p:blipFill>
        <p:spPr>
          <a:xfrm>
            <a:off x="8109502" y="1862077"/>
            <a:ext cx="3615776" cy="3145725"/>
          </a:xfrm>
          <a:prstGeom prst="rect">
            <a:avLst/>
          </a:prstGeom>
        </p:spPr>
      </p:pic>
    </p:spTree>
    <p:extLst>
      <p:ext uri="{BB962C8B-B14F-4D97-AF65-F5344CB8AC3E}">
        <p14:creationId xmlns:p14="http://schemas.microsoft.com/office/powerpoint/2010/main" val="4115502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7021D-E0E8-FC29-9A31-840E5EF1309E}"/>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u="sng">
                <a:solidFill>
                  <a:srgbClr val="FFFFFF"/>
                </a:solidFill>
                <a:latin typeface="Arial Nova"/>
              </a:rPr>
              <a:t>Virgin Media</a:t>
            </a:r>
          </a:p>
        </p:txBody>
      </p:sp>
      <p:sp>
        <p:nvSpPr>
          <p:cNvPr id="36" name="Content Placeholder 11">
            <a:extLst>
              <a:ext uri="{FF2B5EF4-FFF2-40B4-BE49-F238E27FC236}">
                <a16:creationId xmlns:a16="http://schemas.microsoft.com/office/drawing/2014/main" id="{DB5EF6FB-1681-ABCB-4ED9-617C109B033E}"/>
              </a:ext>
            </a:extLst>
          </p:cNvPr>
          <p:cNvSpPr>
            <a:spLocks noGrp="1"/>
          </p:cNvSpPr>
          <p:nvPr>
            <p:ph idx="1"/>
          </p:nvPr>
        </p:nvSpPr>
        <p:spPr>
          <a:xfrm>
            <a:off x="4049765" y="649480"/>
            <a:ext cx="3988585" cy="5546047"/>
          </a:xfrm>
        </p:spPr>
        <p:txBody>
          <a:bodyPr anchor="ctr">
            <a:normAutofit/>
          </a:bodyPr>
          <a:lstStyle/>
          <a:p>
            <a:r>
              <a:rPr lang="en-US" sz="1600" dirty="0">
                <a:latin typeface="Arial"/>
                <a:cs typeface="Arial"/>
              </a:rPr>
              <a:t>In the telecommunications sector, virgin media is a well-known corporation that offers a variety of services, including internet, mobile, television, and landline.</a:t>
            </a:r>
          </a:p>
          <a:p>
            <a:r>
              <a:rPr lang="en-US" sz="1600" dirty="0">
                <a:latin typeface="Arial"/>
                <a:cs typeface="Arial"/>
              </a:rPr>
              <a:t>virgin media takes pride in keeping up with the latest developments in the telecoms sector.</a:t>
            </a:r>
          </a:p>
          <a:p>
            <a:endParaRPr lang="en-US" sz="1600" dirty="0">
              <a:latin typeface="Arial"/>
              <a:cs typeface="Arial"/>
            </a:endParaRPr>
          </a:p>
          <a:p>
            <a:r>
              <a:rPr lang="en-GB" sz="1600" dirty="0">
                <a:latin typeface="Arial"/>
                <a:cs typeface="Arial"/>
              </a:rPr>
              <a:t>According to virgin media</a:t>
            </a:r>
            <a:r>
              <a:rPr lang="en-GB" sz="1600" dirty="0">
                <a:solidFill>
                  <a:srgbClr val="212529"/>
                </a:solidFill>
                <a:latin typeface="Arial"/>
                <a:cs typeface="Arial"/>
              </a:rPr>
              <a:t> they are a customer-first organisation that brings a range of connectivity services together in one place with a clear mission: to upgrade the UK. they are the corporate brand of the 50:50 joint venture betwee</a:t>
            </a:r>
            <a:r>
              <a:rPr lang="en-GB" sz="1600" dirty="0">
                <a:latin typeface="Arial"/>
                <a:cs typeface="Arial"/>
              </a:rPr>
              <a:t>n </a:t>
            </a:r>
            <a:r>
              <a:rPr lang="en-GB" sz="1600" dirty="0">
                <a:latin typeface="Arial"/>
                <a:cs typeface="Arial"/>
                <a:hlinkClick r:id="rId2">
                  <a:extLst>
                    <a:ext uri="{A12FA001-AC4F-418D-AE19-62706E023703}">
                      <ahyp:hlinkClr xmlns:ahyp="http://schemas.microsoft.com/office/drawing/2018/hyperlinkcolor" val="tx"/>
                    </a:ext>
                  </a:extLst>
                </a:hlinkClick>
              </a:rPr>
              <a:t>Liberty Global</a:t>
            </a:r>
            <a:r>
              <a:rPr lang="en-GB" sz="1600" dirty="0">
                <a:latin typeface="Arial"/>
                <a:cs typeface="Arial"/>
              </a:rPr>
              <a:t> and </a:t>
            </a:r>
            <a:r>
              <a:rPr lang="en-GB" sz="1600" dirty="0">
                <a:latin typeface="Arial"/>
                <a:cs typeface="Arial"/>
                <a:hlinkClick r:id="rId3">
                  <a:extLst>
                    <a:ext uri="{A12FA001-AC4F-418D-AE19-62706E023703}">
                      <ahyp:hlinkClr xmlns:ahyp="http://schemas.microsoft.com/office/drawing/2018/hyperlinkcolor" val="tx"/>
                    </a:ext>
                  </a:extLst>
                </a:hlinkClick>
              </a:rPr>
              <a:t>Telefónica SA</a:t>
            </a:r>
            <a:r>
              <a:rPr lang="en-GB" sz="1600" dirty="0">
                <a:latin typeface="Arial"/>
                <a:cs typeface="Arial"/>
              </a:rPr>
              <a:t>, and are one of the UK’s largest businesses (Virgin media 2023</a:t>
            </a:r>
            <a:r>
              <a:rPr lang="en-GB" sz="1600" dirty="0">
                <a:solidFill>
                  <a:srgbClr val="212529"/>
                </a:solidFill>
                <a:latin typeface="Arial"/>
                <a:cs typeface="Arial"/>
              </a:rPr>
              <a:t>)</a:t>
            </a:r>
            <a:endParaRPr lang="en-US" sz="1600" dirty="0">
              <a:latin typeface="Arial"/>
              <a:cs typeface="Arial"/>
            </a:endParaRPr>
          </a:p>
          <a:p>
            <a:endParaRPr lang="en-US" sz="1600" dirty="0">
              <a:latin typeface="Arial"/>
              <a:cs typeface="Arial"/>
            </a:endParaRPr>
          </a:p>
          <a:p>
            <a:endParaRPr lang="en-US" sz="1600" dirty="0">
              <a:latin typeface="Arial"/>
              <a:cs typeface="Arial"/>
            </a:endParaRPr>
          </a:p>
          <a:p>
            <a:endParaRPr lang="en-US" sz="1600" dirty="0">
              <a:latin typeface="Arial"/>
              <a:cs typeface="Arial"/>
            </a:endParaRPr>
          </a:p>
        </p:txBody>
      </p:sp>
      <p:pic>
        <p:nvPicPr>
          <p:cNvPr id="8" name="Content Placeholder 7" descr="Virgin plan to supply high speed broadband held up | This is Money">
            <a:extLst>
              <a:ext uri="{FF2B5EF4-FFF2-40B4-BE49-F238E27FC236}">
                <a16:creationId xmlns:a16="http://schemas.microsoft.com/office/drawing/2014/main" id="{FCF5BFE7-7408-F2BB-48CA-231C0C4C9617}"/>
              </a:ext>
            </a:extLst>
          </p:cNvPr>
          <p:cNvPicPr>
            <a:picLocks noChangeAspect="1"/>
          </p:cNvPicPr>
          <p:nvPr/>
        </p:nvPicPr>
        <p:blipFill rotWithShape="1">
          <a:blip r:embed="rId4"/>
          <a:srcRect r="15401"/>
          <a:stretch/>
        </p:blipFill>
        <p:spPr>
          <a:xfrm>
            <a:off x="8109502" y="2152734"/>
            <a:ext cx="3615776" cy="2564411"/>
          </a:xfrm>
          <a:prstGeom prst="rect">
            <a:avLst/>
          </a:prstGeom>
        </p:spPr>
      </p:pic>
    </p:spTree>
    <p:extLst>
      <p:ext uri="{BB962C8B-B14F-4D97-AF65-F5344CB8AC3E}">
        <p14:creationId xmlns:p14="http://schemas.microsoft.com/office/powerpoint/2010/main" val="3006816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D06AA-8D86-6823-D51E-BA007BF7CEEE}"/>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u="sng" kern="1200">
                <a:solidFill>
                  <a:srgbClr val="FFFFFF"/>
                </a:solidFill>
                <a:latin typeface="+mj-lt"/>
                <a:ea typeface="+mj-ea"/>
                <a:cs typeface="+mj-cs"/>
              </a:rPr>
              <a:t>Emirates</a:t>
            </a:r>
          </a:p>
        </p:txBody>
      </p:sp>
      <p:sp>
        <p:nvSpPr>
          <p:cNvPr id="4" name="Content Placeholder 3">
            <a:extLst>
              <a:ext uri="{FF2B5EF4-FFF2-40B4-BE49-F238E27FC236}">
                <a16:creationId xmlns:a16="http://schemas.microsoft.com/office/drawing/2014/main" id="{A1B2A42B-FB35-C10B-9B11-A9CABE0D6B93}"/>
              </a:ext>
            </a:extLst>
          </p:cNvPr>
          <p:cNvSpPr>
            <a:spLocks noGrp="1"/>
          </p:cNvSpPr>
          <p:nvPr>
            <p:ph sz="half" idx="2"/>
          </p:nvPr>
        </p:nvSpPr>
        <p:spPr>
          <a:xfrm>
            <a:off x="4035388" y="649480"/>
            <a:ext cx="3988585" cy="5546047"/>
          </a:xfrm>
        </p:spPr>
        <p:txBody>
          <a:bodyPr vert="horz" lIns="91440" tIns="45720" rIns="91440" bIns="45720" rtlCol="0" anchor="ctr">
            <a:normAutofit/>
          </a:bodyPr>
          <a:lstStyle/>
          <a:p>
            <a:pPr marL="228600" lvl="0" indent="-228600" rtl="0">
              <a:buChar char="•"/>
            </a:pPr>
            <a:r>
              <a:rPr lang="en-US" sz="1600" baseline="0" dirty="0">
                <a:latin typeface="Arial"/>
                <a:ea typeface="Arial"/>
                <a:cs typeface="Arial"/>
              </a:rPr>
              <a:t>Dubai based Emirates is a well-known airline that is well known for its remarkable </a:t>
            </a:r>
            <a:r>
              <a:rPr lang="en-US" sz="1600" dirty="0">
                <a:latin typeface="Arial"/>
                <a:ea typeface="Arial"/>
                <a:cs typeface="Arial"/>
              </a:rPr>
              <a:t>organizational</a:t>
            </a:r>
            <a:r>
              <a:rPr lang="en-US" sz="1600" baseline="0" dirty="0">
                <a:latin typeface="Arial"/>
                <a:ea typeface="Arial"/>
                <a:cs typeface="Arial"/>
              </a:rPr>
              <a:t> capabilities.</a:t>
            </a:r>
            <a:r>
              <a:rPr lang="en-US" sz="1600" dirty="0">
                <a:latin typeface="Arial"/>
                <a:ea typeface="Arial"/>
                <a:cs typeface="Arial"/>
              </a:rPr>
              <a:t>​</a:t>
            </a:r>
          </a:p>
          <a:p>
            <a:pPr marL="228600" lvl="0" indent="-228600" rtl="0">
              <a:buChar char="•"/>
            </a:pPr>
            <a:r>
              <a:rPr lang="en-US" sz="1600" dirty="0">
                <a:latin typeface="Arial"/>
                <a:ea typeface="Arial"/>
                <a:cs typeface="Arial"/>
              </a:rPr>
              <a:t>​</a:t>
            </a:r>
          </a:p>
          <a:p>
            <a:pPr marL="228600" lvl="0" indent="-228600" rtl="0">
              <a:buChar char="•"/>
            </a:pPr>
            <a:r>
              <a:rPr lang="en-US" sz="1600" baseline="0" dirty="0">
                <a:latin typeface="Arial"/>
                <a:ea typeface="Arial"/>
                <a:cs typeface="Arial"/>
              </a:rPr>
              <a:t>To ensure efficient operation, growth and success, the airline engages in a variety of operations, strategies, and creative practices</a:t>
            </a:r>
          </a:p>
          <a:p>
            <a:r>
              <a:rPr lang="en-US" sz="1600" dirty="0">
                <a:latin typeface="Arial"/>
                <a:cs typeface="Arial"/>
              </a:rPr>
              <a:t>To keep a competitive edge, emirates airline has made large investments in its knowledge management systems. According to emirates they have a comprehensive policy framework which defines the activities and authority levels within which employees are </a:t>
            </a:r>
            <a:r>
              <a:rPr lang="en-US" sz="1600" err="1">
                <a:latin typeface="Arial"/>
                <a:cs typeface="Arial"/>
              </a:rPr>
              <a:t>authorised</a:t>
            </a:r>
            <a:r>
              <a:rPr lang="en-US" sz="1600" dirty="0">
                <a:latin typeface="Arial"/>
                <a:cs typeface="Arial"/>
              </a:rPr>
              <a:t> to operate (emirates 2023).</a:t>
            </a:r>
          </a:p>
        </p:txBody>
      </p:sp>
      <p:pic>
        <p:nvPicPr>
          <p:cNvPr id="5" name="Content Placeholder 4" descr="Emirates Airlines Reports 82% Plunge in Profits Amid U.S. Laptop Ban">
            <a:extLst>
              <a:ext uri="{FF2B5EF4-FFF2-40B4-BE49-F238E27FC236}">
                <a16:creationId xmlns:a16="http://schemas.microsoft.com/office/drawing/2014/main" id="{C59DB133-404B-688E-D350-D75A93755EEE}"/>
              </a:ext>
            </a:extLst>
          </p:cNvPr>
          <p:cNvPicPr>
            <a:picLocks noGrp="1" noChangeAspect="1"/>
          </p:cNvPicPr>
          <p:nvPr>
            <p:ph sz="half" idx="1"/>
          </p:nvPr>
        </p:nvPicPr>
        <p:blipFill rotWithShape="1">
          <a:blip r:embed="rId2"/>
          <a:srcRect l="7697" r="11583" b="1"/>
          <a:stretch/>
        </p:blipFill>
        <p:spPr>
          <a:xfrm>
            <a:off x="8109502" y="2152723"/>
            <a:ext cx="3615776" cy="2564433"/>
          </a:xfrm>
          <a:prstGeom prst="rect">
            <a:avLst/>
          </a:prstGeom>
        </p:spPr>
      </p:pic>
    </p:spTree>
    <p:extLst>
      <p:ext uri="{BB962C8B-B14F-4D97-AF65-F5344CB8AC3E}">
        <p14:creationId xmlns:p14="http://schemas.microsoft.com/office/powerpoint/2010/main" val="939220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0966C0A-42F7-03DD-6809-93332512C47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u="sng" kern="1200">
                <a:solidFill>
                  <a:srgbClr val="FFFFFF"/>
                </a:solidFill>
                <a:latin typeface="+mj-lt"/>
                <a:ea typeface="+mj-ea"/>
                <a:cs typeface="+mj-cs"/>
              </a:rPr>
              <a:t>Swot analysis for virgin medias knowledge management system</a:t>
            </a:r>
          </a:p>
        </p:txBody>
      </p:sp>
      <p:pic>
        <p:nvPicPr>
          <p:cNvPr id="5" name="Content Placeholder 4" descr="A screenshot of a computer program&#10;&#10;Description automatically generated">
            <a:extLst>
              <a:ext uri="{FF2B5EF4-FFF2-40B4-BE49-F238E27FC236}">
                <a16:creationId xmlns:a16="http://schemas.microsoft.com/office/drawing/2014/main" id="{CD7E2CCA-3040-FD29-99B2-ED463883ECFF}"/>
              </a:ext>
            </a:extLst>
          </p:cNvPr>
          <p:cNvPicPr>
            <a:picLocks noGrp="1" noChangeAspect="1"/>
          </p:cNvPicPr>
          <p:nvPr>
            <p:ph idx="1"/>
          </p:nvPr>
        </p:nvPicPr>
        <p:blipFill>
          <a:blip r:embed="rId2"/>
          <a:stretch>
            <a:fillRect/>
          </a:stretch>
        </p:blipFill>
        <p:spPr>
          <a:xfrm>
            <a:off x="4042353" y="7871"/>
            <a:ext cx="8145898" cy="6871013"/>
          </a:xfrm>
          <a:prstGeom prst="rect">
            <a:avLst/>
          </a:prstGeom>
        </p:spPr>
      </p:pic>
    </p:spTree>
    <p:extLst>
      <p:ext uri="{BB962C8B-B14F-4D97-AF65-F5344CB8AC3E}">
        <p14:creationId xmlns:p14="http://schemas.microsoft.com/office/powerpoint/2010/main" val="1929985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C897D1-FA1C-342B-0CC9-AFE5894AE59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u="sng" kern="1200">
                <a:solidFill>
                  <a:srgbClr val="FFFFFF"/>
                </a:solidFill>
                <a:latin typeface="+mj-lt"/>
                <a:ea typeface="+mj-ea"/>
                <a:cs typeface="+mj-cs"/>
              </a:rPr>
              <a:t>Swot analysis for emirates knowledge management system</a:t>
            </a:r>
            <a:endParaRPr lang="en-US" sz="4000" u="sng"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CA989336-ED2C-40AF-A039-B5CBF9250535}"/>
              </a:ext>
            </a:extLst>
          </p:cNvPr>
          <p:cNvPicPr>
            <a:picLocks noGrp="1" noChangeAspect="1"/>
          </p:cNvPicPr>
          <p:nvPr>
            <p:ph idx="1"/>
          </p:nvPr>
        </p:nvPicPr>
        <p:blipFill>
          <a:blip r:embed="rId2"/>
          <a:stretch>
            <a:fillRect/>
          </a:stretch>
        </p:blipFill>
        <p:spPr>
          <a:xfrm>
            <a:off x="4042353" y="-64386"/>
            <a:ext cx="8260917" cy="6943640"/>
          </a:xfrm>
          <a:prstGeom prst="rect">
            <a:avLst/>
          </a:prstGeom>
        </p:spPr>
      </p:pic>
    </p:spTree>
    <p:extLst>
      <p:ext uri="{BB962C8B-B14F-4D97-AF65-F5344CB8AC3E}">
        <p14:creationId xmlns:p14="http://schemas.microsoft.com/office/powerpoint/2010/main" val="2522708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D5D07-8443-A14D-2930-AEA4D91431D3}"/>
              </a:ext>
            </a:extLst>
          </p:cNvPr>
          <p:cNvSpPr>
            <a:spLocks noGrp="1"/>
          </p:cNvSpPr>
          <p:nvPr>
            <p:ph type="title"/>
          </p:nvPr>
        </p:nvSpPr>
        <p:spPr>
          <a:xfrm>
            <a:off x="466722" y="586855"/>
            <a:ext cx="3201366" cy="3387497"/>
          </a:xfrm>
        </p:spPr>
        <p:txBody>
          <a:bodyPr anchor="b">
            <a:normAutofit/>
          </a:bodyPr>
          <a:lstStyle/>
          <a:p>
            <a:pPr algn="r"/>
            <a:r>
              <a:rPr lang="en-GB" sz="2500" b="1" u="sng">
                <a:solidFill>
                  <a:srgbClr val="FFFFFF"/>
                </a:solidFill>
                <a:latin typeface="Arial Nova"/>
              </a:rPr>
              <a:t>Recommendations FOR VIRGIN MEDIA</a:t>
            </a:r>
          </a:p>
        </p:txBody>
      </p:sp>
      <p:sp>
        <p:nvSpPr>
          <p:cNvPr id="3" name="Content Placeholder 2">
            <a:extLst>
              <a:ext uri="{FF2B5EF4-FFF2-40B4-BE49-F238E27FC236}">
                <a16:creationId xmlns:a16="http://schemas.microsoft.com/office/drawing/2014/main" id="{D3C1A46D-FA35-A73E-E3FC-2FCB78937C27}"/>
              </a:ext>
            </a:extLst>
          </p:cNvPr>
          <p:cNvSpPr>
            <a:spLocks noGrp="1"/>
          </p:cNvSpPr>
          <p:nvPr>
            <p:ph idx="1"/>
          </p:nvPr>
        </p:nvSpPr>
        <p:spPr>
          <a:xfrm>
            <a:off x="4810259" y="649480"/>
            <a:ext cx="6555347" cy="5546047"/>
          </a:xfrm>
        </p:spPr>
        <p:txBody>
          <a:bodyPr anchor="ctr">
            <a:normAutofit/>
          </a:bodyPr>
          <a:lstStyle/>
          <a:p>
            <a:r>
              <a:rPr lang="en-GB" sz="1600" dirty="0">
                <a:latin typeface="Arial"/>
                <a:cs typeface="Arial"/>
              </a:rPr>
              <a:t>Virgin media should think about putting in to place an innovative platform or software for a KMS that provides capabilities like content production, search, Indexing and teamwork tools, make sure it accepts a variety of file formats that are easy to use.</a:t>
            </a:r>
          </a:p>
          <a:p>
            <a:endParaRPr lang="en-GB" sz="1600" dirty="0">
              <a:latin typeface="Arial"/>
              <a:cs typeface="Arial"/>
            </a:endParaRPr>
          </a:p>
          <a:p>
            <a:r>
              <a:rPr lang="en-GB" sz="1600" dirty="0">
                <a:latin typeface="Arial"/>
                <a:cs typeface="Arial"/>
              </a:rPr>
              <a:t>Reward or recognise individuals who make a substantial contribution.</a:t>
            </a:r>
          </a:p>
          <a:p>
            <a:r>
              <a:rPr lang="en-GB" sz="1100" dirty="0">
                <a:latin typeface="Arial"/>
                <a:cs typeface="Arial"/>
              </a:rPr>
              <a:t>.</a:t>
            </a:r>
            <a:r>
              <a:rPr lang="en-GB" sz="1600" dirty="0">
                <a:latin typeface="Arial"/>
                <a:cs typeface="Arial"/>
              </a:rPr>
              <a:t> Employees should receive through training on how to use the knowledge management system, this should be covered in the new hire onboarding procedure</a:t>
            </a:r>
          </a:p>
        </p:txBody>
      </p:sp>
    </p:spTree>
    <p:extLst>
      <p:ext uri="{BB962C8B-B14F-4D97-AF65-F5344CB8AC3E}">
        <p14:creationId xmlns:p14="http://schemas.microsoft.com/office/powerpoint/2010/main" val="1188443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D5D07-8443-A14D-2930-AEA4D91431D3}"/>
              </a:ext>
            </a:extLst>
          </p:cNvPr>
          <p:cNvSpPr>
            <a:spLocks noGrp="1"/>
          </p:cNvSpPr>
          <p:nvPr>
            <p:ph type="title"/>
          </p:nvPr>
        </p:nvSpPr>
        <p:spPr>
          <a:xfrm>
            <a:off x="466722" y="586855"/>
            <a:ext cx="3201366" cy="3387497"/>
          </a:xfrm>
        </p:spPr>
        <p:txBody>
          <a:bodyPr anchor="b">
            <a:normAutofit/>
          </a:bodyPr>
          <a:lstStyle/>
          <a:p>
            <a:pPr algn="r"/>
            <a:r>
              <a:rPr lang="en-GB" sz="2500" b="1" u="sng">
                <a:solidFill>
                  <a:srgbClr val="FFFFFF"/>
                </a:solidFill>
                <a:latin typeface="Arial Nova"/>
              </a:rPr>
              <a:t>Recommendations FOR EMIRATES </a:t>
            </a:r>
            <a:endParaRPr lang="en-GB" sz="2500" b="1" u="sng">
              <a:solidFill>
                <a:srgbClr val="FFFFFF"/>
              </a:solidFill>
            </a:endParaRPr>
          </a:p>
        </p:txBody>
      </p:sp>
      <p:sp>
        <p:nvSpPr>
          <p:cNvPr id="3" name="Content Placeholder 2">
            <a:extLst>
              <a:ext uri="{FF2B5EF4-FFF2-40B4-BE49-F238E27FC236}">
                <a16:creationId xmlns:a16="http://schemas.microsoft.com/office/drawing/2014/main" id="{D3C1A46D-FA35-A73E-E3FC-2FCB78937C27}"/>
              </a:ext>
            </a:extLst>
          </p:cNvPr>
          <p:cNvSpPr>
            <a:spLocks noGrp="1"/>
          </p:cNvSpPr>
          <p:nvPr>
            <p:ph idx="1"/>
          </p:nvPr>
        </p:nvSpPr>
        <p:spPr>
          <a:xfrm>
            <a:off x="4810259" y="649480"/>
            <a:ext cx="6555347" cy="5546047"/>
          </a:xfrm>
        </p:spPr>
        <p:txBody>
          <a:bodyPr anchor="ctr">
            <a:normAutofit/>
          </a:bodyPr>
          <a:lstStyle/>
          <a:p>
            <a:r>
              <a:rPr lang="en-GB" sz="1600" dirty="0">
                <a:latin typeface="Arial"/>
                <a:cs typeface="Arial"/>
              </a:rPr>
              <a:t>The recommendations for emirates would be to assign ownership of knowledge content to particular people or groups to guarantee relevance, accuracy, and regular updates.</a:t>
            </a:r>
          </a:p>
          <a:p>
            <a:endParaRPr lang="en-GB" sz="1600" dirty="0">
              <a:latin typeface="Arial"/>
              <a:cs typeface="Arial"/>
            </a:endParaRPr>
          </a:p>
          <a:p>
            <a:r>
              <a:rPr lang="en-GB" sz="1600" dirty="0">
                <a:latin typeface="Arial"/>
                <a:cs typeface="Arial"/>
              </a:rPr>
              <a:t>Put in place content review procedures to get rid of erroneous or obsolete information.</a:t>
            </a:r>
          </a:p>
          <a:p>
            <a:endParaRPr lang="en-GB" sz="1600" dirty="0">
              <a:latin typeface="Arial"/>
              <a:cs typeface="Arial"/>
            </a:endParaRPr>
          </a:p>
          <a:p>
            <a:r>
              <a:rPr lang="en-GB" sz="1600" dirty="0">
                <a:latin typeface="Arial"/>
                <a:cs typeface="Arial"/>
              </a:rPr>
              <a:t>Create recognition and incentive programmes to motivate staff members to actively participate in the KMS, this can entail recognising or rewarding top contributors</a:t>
            </a:r>
            <a:r>
              <a:rPr lang="en-GB" sz="1100" dirty="0">
                <a:latin typeface="Arial"/>
                <a:cs typeface="Arial"/>
              </a:rPr>
              <a:t>.</a:t>
            </a:r>
            <a:endParaRPr lang="en-GB" sz="1600" dirty="0">
              <a:latin typeface="Arial"/>
              <a:cs typeface="Arial"/>
            </a:endParaRPr>
          </a:p>
        </p:txBody>
      </p:sp>
    </p:spTree>
    <p:extLst>
      <p:ext uri="{BB962C8B-B14F-4D97-AF65-F5344CB8AC3E}">
        <p14:creationId xmlns:p14="http://schemas.microsoft.com/office/powerpoint/2010/main" val="3778407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C2D4B8-266D-AE4E-AB80-CE14C9AA6DE2}"/>
              </a:ext>
            </a:extLst>
          </p:cNvPr>
          <p:cNvSpPr>
            <a:spLocks noGrp="1"/>
          </p:cNvSpPr>
          <p:nvPr>
            <p:ph type="title"/>
          </p:nvPr>
        </p:nvSpPr>
        <p:spPr>
          <a:xfrm>
            <a:off x="826396" y="586855"/>
            <a:ext cx="4230100" cy="3387497"/>
          </a:xfrm>
        </p:spPr>
        <p:txBody>
          <a:bodyPr anchor="b">
            <a:normAutofit/>
          </a:bodyPr>
          <a:lstStyle/>
          <a:p>
            <a:pPr algn="r"/>
            <a:r>
              <a:rPr lang="en-GB" sz="4000" b="1" u="sng">
                <a:solidFill>
                  <a:srgbClr val="FFFFFF"/>
                </a:solidFill>
                <a:latin typeface="Arial Nova"/>
              </a:rPr>
              <a:t>Conclusion</a:t>
            </a:r>
            <a:endParaRPr lang="en-GB" sz="4000" u="sng">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718B2C06-3EBD-8975-31EC-F578D2355A91}"/>
              </a:ext>
            </a:extLst>
          </p:cNvPr>
          <p:cNvSpPr>
            <a:spLocks noGrp="1"/>
          </p:cNvSpPr>
          <p:nvPr>
            <p:ph idx="1"/>
          </p:nvPr>
        </p:nvSpPr>
        <p:spPr>
          <a:xfrm>
            <a:off x="5813045" y="649480"/>
            <a:ext cx="6084522" cy="5546047"/>
          </a:xfrm>
        </p:spPr>
        <p:txBody>
          <a:bodyPr anchor="ctr">
            <a:normAutofit/>
          </a:bodyPr>
          <a:lstStyle/>
          <a:p>
            <a:r>
              <a:rPr lang="en-GB" sz="1600" dirty="0">
                <a:latin typeface="Arial"/>
                <a:cs typeface="Arial"/>
              </a:rPr>
              <a:t>In conclusion, there is space for expansion in the auxiliary systems found in each company, as well as in Virgin Media and Emirates KMS. Keeping up with these improvements is crucial to being competitive.</a:t>
            </a:r>
          </a:p>
          <a:p>
            <a:r>
              <a:rPr lang="en-GB" sz="1600" dirty="0">
                <a:latin typeface="Arial"/>
                <a:ea typeface="+mn-lt"/>
                <a:cs typeface="+mn-lt"/>
              </a:rPr>
              <a:t>By addressing these development areas, Virgin Media and Emirates can both encourage a culture of continuous learning, collaboration, and innovation.</a:t>
            </a:r>
          </a:p>
          <a:p>
            <a:endParaRPr lang="en-GB" sz="1600" dirty="0">
              <a:latin typeface="Arial"/>
              <a:cs typeface="Calibri"/>
            </a:endParaRPr>
          </a:p>
          <a:p>
            <a:r>
              <a:rPr lang="en-GB" sz="1600" dirty="0">
                <a:latin typeface="Arial"/>
                <a:ea typeface="+mn-lt"/>
                <a:cs typeface="+mn-lt"/>
              </a:rPr>
              <a:t>These improvements are essential to meeting the evolving needs of their organisations and maintaining their position as leaders in their respective domains.</a:t>
            </a:r>
          </a:p>
        </p:txBody>
      </p:sp>
    </p:spTree>
    <p:extLst>
      <p:ext uri="{BB962C8B-B14F-4D97-AF65-F5344CB8AC3E}">
        <p14:creationId xmlns:p14="http://schemas.microsoft.com/office/powerpoint/2010/main" val="2424848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DA244F-2515-44B3-A569-3C7DE42AED82}"/>
              </a:ext>
            </a:extLst>
          </p:cNvPr>
          <p:cNvSpPr>
            <a:spLocks noGrp="1"/>
          </p:cNvSpPr>
          <p:nvPr>
            <p:ph type="title"/>
          </p:nvPr>
        </p:nvSpPr>
        <p:spPr>
          <a:xfrm>
            <a:off x="826396" y="586855"/>
            <a:ext cx="4230100" cy="3387497"/>
          </a:xfrm>
        </p:spPr>
        <p:txBody>
          <a:bodyPr anchor="b">
            <a:normAutofit/>
          </a:bodyPr>
          <a:lstStyle/>
          <a:p>
            <a:pPr algn="r"/>
            <a:r>
              <a:rPr lang="en-GB" sz="4000" b="1" u="sng">
                <a:solidFill>
                  <a:srgbClr val="FFFFFF"/>
                </a:solidFill>
                <a:latin typeface="Arial Nova"/>
              </a:rPr>
              <a:t>References</a:t>
            </a:r>
            <a:endParaRPr lang="en-GB" sz="4000">
              <a:solidFill>
                <a:srgbClr val="FFFFFF"/>
              </a:solidFill>
              <a:latin typeface="Arial Nova"/>
            </a:endParaRPr>
          </a:p>
        </p:txBody>
      </p:sp>
      <p:sp>
        <p:nvSpPr>
          <p:cNvPr id="3" name="Content Placeholder 2">
            <a:extLst>
              <a:ext uri="{FF2B5EF4-FFF2-40B4-BE49-F238E27FC236}">
                <a16:creationId xmlns:a16="http://schemas.microsoft.com/office/drawing/2014/main" id="{5D16369E-E7BC-40D8-2A65-9D9F2A401AC0}"/>
              </a:ext>
            </a:extLst>
          </p:cNvPr>
          <p:cNvSpPr>
            <a:spLocks noGrp="1"/>
          </p:cNvSpPr>
          <p:nvPr>
            <p:ph idx="1"/>
          </p:nvPr>
        </p:nvSpPr>
        <p:spPr>
          <a:xfrm>
            <a:off x="6503158" y="649480"/>
            <a:ext cx="4862447" cy="5546047"/>
          </a:xfrm>
        </p:spPr>
        <p:txBody>
          <a:bodyPr anchor="ctr">
            <a:normAutofit/>
          </a:bodyPr>
          <a:lstStyle/>
          <a:p>
            <a:r>
              <a:rPr lang="en-GB" sz="1600" dirty="0">
                <a:latin typeface="Arial"/>
                <a:cs typeface="Arial"/>
              </a:rPr>
              <a:t>https://www.emirates.com/uk/english/about-us/our-business/ (2023) (Accessed: 07 Nov 2023).</a:t>
            </a:r>
          </a:p>
          <a:p>
            <a:endParaRPr lang="en-GB" sz="1600" dirty="0">
              <a:latin typeface="Arial"/>
              <a:cs typeface="Arial"/>
            </a:endParaRPr>
          </a:p>
          <a:p>
            <a:r>
              <a:rPr lang="en-GB" sz="1600" dirty="0">
                <a:latin typeface="Arial"/>
                <a:cs typeface="Arial"/>
              </a:rPr>
              <a:t>https://news.virginmediao2.co.uk/about-us/ (2023) (Accessed: 06 nov2023)</a:t>
            </a:r>
          </a:p>
        </p:txBody>
      </p:sp>
    </p:spTree>
    <p:extLst>
      <p:ext uri="{BB962C8B-B14F-4D97-AF65-F5344CB8AC3E}">
        <p14:creationId xmlns:p14="http://schemas.microsoft.com/office/powerpoint/2010/main" val="16230824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Name: Louise hall Student number: 2126231 Module code: BMSW5106 Module  title: knowledge and information management skills for the workplace  Lecturer: Samual Ofari PRESENTATION</vt:lpstr>
      <vt:lpstr>Table of contents </vt:lpstr>
      <vt:lpstr>Introduction </vt:lpstr>
      <vt:lpstr>Knowledge Management  system</vt:lpstr>
      <vt:lpstr>Virgin Media</vt:lpstr>
      <vt:lpstr>Emirates</vt:lpstr>
      <vt:lpstr>Swot analysis for virgin medias knowledge management system</vt:lpstr>
      <vt:lpstr>Swot analysis for emirates knowledge management system</vt:lpstr>
      <vt:lpstr>Recommendations FOR VIRGIN MEDIA</vt:lpstr>
      <vt:lpstr>Recommendations FOR EMIRATES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413</cp:revision>
  <dcterms:created xsi:type="dcterms:W3CDTF">2023-10-31T11:51:37Z</dcterms:created>
  <dcterms:modified xsi:type="dcterms:W3CDTF">2023-11-14T19:33:01Z</dcterms:modified>
</cp:coreProperties>
</file>