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49" r:id="rId2"/>
  </p:sldMasterIdLst>
  <p:notesMasterIdLst>
    <p:notesMasterId r:id="rId45"/>
  </p:notesMasterIdLst>
  <p:handoutMasterIdLst>
    <p:handoutMasterId r:id="rId46"/>
  </p:handoutMasterIdLst>
  <p:sldIdLst>
    <p:sldId id="257" r:id="rId3"/>
    <p:sldId id="307" r:id="rId4"/>
    <p:sldId id="259" r:id="rId5"/>
    <p:sldId id="260" r:id="rId6"/>
    <p:sldId id="261" r:id="rId7"/>
    <p:sldId id="262" r:id="rId8"/>
    <p:sldId id="264" r:id="rId9"/>
    <p:sldId id="265" r:id="rId10"/>
    <p:sldId id="268" r:id="rId11"/>
    <p:sldId id="267" r:id="rId12"/>
    <p:sldId id="269" r:id="rId13"/>
    <p:sldId id="270" r:id="rId14"/>
    <p:sldId id="273" r:id="rId15"/>
    <p:sldId id="305" r:id="rId16"/>
    <p:sldId id="274" r:id="rId17"/>
    <p:sldId id="276" r:id="rId18"/>
    <p:sldId id="278" r:id="rId19"/>
    <p:sldId id="280" r:id="rId20"/>
    <p:sldId id="281" r:id="rId21"/>
    <p:sldId id="282" r:id="rId22"/>
    <p:sldId id="284" r:id="rId23"/>
    <p:sldId id="283" r:id="rId24"/>
    <p:sldId id="286" r:id="rId25"/>
    <p:sldId id="287" r:id="rId26"/>
    <p:sldId id="288" r:id="rId27"/>
    <p:sldId id="289" r:id="rId28"/>
    <p:sldId id="290" r:id="rId29"/>
    <p:sldId id="291" r:id="rId30"/>
    <p:sldId id="292" r:id="rId31"/>
    <p:sldId id="293" r:id="rId32"/>
    <p:sldId id="294" r:id="rId33"/>
    <p:sldId id="306" r:id="rId34"/>
    <p:sldId id="295" r:id="rId35"/>
    <p:sldId id="296" r:id="rId36"/>
    <p:sldId id="297" r:id="rId37"/>
    <p:sldId id="298" r:id="rId38"/>
    <p:sldId id="300" r:id="rId39"/>
    <p:sldId id="302" r:id="rId40"/>
    <p:sldId id="301" r:id="rId41"/>
    <p:sldId id="303" r:id="rId42"/>
    <p:sldId id="304" r:id="rId43"/>
    <p:sldId id="308" r:id="rId44"/>
  </p:sldIdLst>
  <p:sldSz cx="9144000" cy="6858000" type="screen4x3"/>
  <p:notesSz cx="9317038" cy="6877050"/>
  <p:custDataLst>
    <p:tags r:id="rId47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0">
          <p15:clr>
            <a:srgbClr val="A4A3A4"/>
          </p15:clr>
        </p15:guide>
        <p15:guide id="2" orient="horz" pos="1174">
          <p15:clr>
            <a:srgbClr val="A4A3A4"/>
          </p15:clr>
        </p15:guide>
        <p15:guide id="3" orient="horz" pos="974">
          <p15:clr>
            <a:srgbClr val="A4A3A4"/>
          </p15:clr>
        </p15:guide>
        <p15:guide id="4" orient="horz" pos="2160">
          <p15:clr>
            <a:srgbClr val="A4A3A4"/>
          </p15:clr>
        </p15:guide>
        <p15:guide id="5" orient="horz" pos="4156">
          <p15:clr>
            <a:srgbClr val="A4A3A4"/>
          </p15:clr>
        </p15:guide>
        <p15:guide id="6" orient="horz" pos="3884">
          <p15:clr>
            <a:srgbClr val="A4A3A4"/>
          </p15:clr>
        </p15:guide>
        <p15:guide id="7" pos="357">
          <p15:clr>
            <a:srgbClr val="A4A3A4"/>
          </p15:clr>
        </p15:guide>
        <p15:guide id="8" pos="2880">
          <p15:clr>
            <a:srgbClr val="A4A3A4"/>
          </p15:clr>
        </p15:guide>
        <p15:guide id="9" pos="573">
          <p15:clr>
            <a:srgbClr val="A4A3A4"/>
          </p15:clr>
        </p15:guide>
        <p15:guide id="10" pos="5556">
          <p15:clr>
            <a:srgbClr val="A4A3A4"/>
          </p15:clr>
        </p15:guide>
        <p15:guide id="11" pos="249">
          <p15:clr>
            <a:srgbClr val="A4A3A4"/>
          </p15:clr>
        </p15:guide>
        <p15:guide id="12" pos="5759">
          <p15:clr>
            <a:srgbClr val="A4A3A4"/>
          </p15:clr>
        </p15:guide>
        <p15:guide id="13" pos="7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882" autoAdjust="0"/>
    <p:restoredTop sz="94614" autoAdjust="0"/>
  </p:normalViewPr>
  <p:slideViewPr>
    <p:cSldViewPr>
      <p:cViewPr varScale="1">
        <p:scale>
          <a:sx n="88" d="100"/>
          <a:sy n="88" d="100"/>
        </p:scale>
        <p:origin x="1618" y="62"/>
      </p:cViewPr>
      <p:guideLst>
        <p:guide orient="horz" pos="790"/>
        <p:guide orient="horz" pos="1174"/>
        <p:guide orient="horz" pos="974"/>
        <p:guide orient="horz" pos="2160"/>
        <p:guide orient="horz" pos="4156"/>
        <p:guide orient="horz" pos="3884"/>
        <p:guide pos="357"/>
        <p:guide pos="2880"/>
        <p:guide pos="573"/>
        <p:guide pos="5556"/>
        <p:guide pos="249"/>
        <p:guide pos="5759"/>
        <p:guide pos="768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ags" Target="tags/tag1.xml"/><Relationship Id="rId50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277499" y="0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/>
          <a:lstStyle>
            <a:lvl1pPr algn="r">
              <a:defRPr sz="1200"/>
            </a:lvl1pPr>
          </a:lstStyle>
          <a:p>
            <a:fld id="{C02F7871-E567-4C2D-8A8F-E311523C13F7}" type="datetimeFigureOut">
              <a:rPr lang="en-GB" smtClean="0"/>
              <a:pPr/>
              <a:t>11/09/2018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32004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277499" y="6532004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 anchor="b"/>
          <a:lstStyle>
            <a:lvl1pPr algn="r">
              <a:defRPr sz="1200"/>
            </a:lvl1pPr>
          </a:lstStyle>
          <a:p>
            <a:fld id="{38F2C0EA-8550-4A2C-B0A3-02E29E764AB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034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277499" y="0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940050" y="515938"/>
            <a:ext cx="3436938" cy="2578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1704" y="3266599"/>
            <a:ext cx="7453630" cy="3094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6532004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277499" y="6532004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895868-D6B6-4ED6-AB6B-64CF106EC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22859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D501E22-0DA4-4AFA-814A-1E7FD4496421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6478D8-CDD0-4E29-898B-C954BC17596F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174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F0F3CB-21EC-4922-9C6E-7A7B4F4F3FB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379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07A36AF-D5E5-44B4-BA81-8B46A392704B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A0E2CA4-9972-45F3-B1E0-370AE9D05392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3828FC-6BFB-4C8D-953E-C8B122930766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19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57A6017-CFE1-473D-8715-710738941274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40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F19867-A468-4AFD-AB7F-FE9C86112A8A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01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725E7D-44FE-4818-9DF1-0535A2FDD651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E38306-E657-4A89-82E1-62801532BC28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B9C74C-04CB-4D26-BEF6-3AB04E37042C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42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425115C-DE73-4775-A2EA-63F7C1B457B2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04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9CA79C-CC8A-4DAC-9C53-E2F42688A0EA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246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5AD383-4A64-4C9E-8E7B-204E95B5AE10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65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D68E8A-5509-45A8-8710-334F7E30722D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06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897223-DC3B-4E2F-8056-44F6A32744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475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E6E07DF-A0FB-4495-800F-6C78C4ABF692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680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1D7FF8-9731-4B04-B877-7F17863EF967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88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AED97CD-527E-4031-AF57-220C44798F7E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294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9E3392-7DAC-47D9-B574-8BCA39B451AC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5C0FE3-18D4-4508-B7B5-37342F0D7A9B}" type="slidenum">
              <a:rPr lang="en-GB" smtClean="0"/>
              <a:pPr/>
              <a:t>22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70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7AE3D50-35E3-442E-8937-048C748CE1C5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90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377F401-F23A-4847-8D3A-C63C1E4A8AEB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113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0C8DCB1-C060-438E-9393-EE5F6322A48A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31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DD798C-186B-438F-859F-CD3C27A2EE5A}" type="slidenum">
              <a:rPr lang="en-GB" smtClean="0"/>
              <a:pPr/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52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52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7D8B76-0943-4BDA-A30D-E852A1D916F2}" type="slidenum">
              <a:rPr lang="en-GB" smtClean="0"/>
              <a:pPr/>
              <a:t>27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728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728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5C4C08-2E48-46EC-B496-121BDE8A68A6}" type="slidenum">
              <a:rPr lang="en-GB" smtClean="0"/>
              <a:pPr/>
              <a:t>28</a:t>
            </a:fld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93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93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1C1831-5DE6-485A-A108-56AED9943FDE}" type="slidenum">
              <a:rPr lang="en-GB" smtClean="0"/>
              <a:pPr/>
              <a:t>29</a:t>
            </a:fld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13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13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7A3D260-717E-4D9A-A420-625D395DEE6E}" type="slidenum">
              <a:rPr lang="en-GB" smtClean="0"/>
              <a:pPr/>
              <a:t>30</a:t>
            </a:fld>
            <a:endParaRPr lang="en-GB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342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342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124CCE-8FDD-47F3-B2B5-093C21090568}" type="slidenum">
              <a:rPr lang="en-GB" smtClean="0"/>
              <a:pPr/>
              <a:t>31</a:t>
            </a:fld>
            <a:endParaRPr lang="en-GB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54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54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A28BB9-3417-4A4D-B27B-2735BEB16BDA}" type="slidenum">
              <a:rPr lang="en-GB" smtClean="0"/>
              <a:pPr/>
              <a:t>33</a:t>
            </a:fld>
            <a:endParaRPr lang="en-GB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75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75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C2C9FF-04FB-474A-A3CE-9BA33C905114}" type="slidenum">
              <a:rPr lang="en-GB" smtClean="0"/>
              <a:pPr/>
              <a:t>34</a:t>
            </a:fld>
            <a:endParaRPr lang="en-GB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957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957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7827BC-7096-412C-8E2B-4A42A157DB20}" type="slidenum">
              <a:rPr lang="en-GB" smtClean="0"/>
              <a:pPr/>
              <a:t>35</a:t>
            </a:fld>
            <a:endParaRPr lang="en-GB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16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16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DA4806A-2D54-4FB1-86FE-71C2D70B0249}" type="slidenum">
              <a:rPr lang="en-GB" smtClean="0"/>
              <a:pPr/>
              <a:t>36</a:t>
            </a:fld>
            <a:endParaRPr lang="en-GB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57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57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93705A-DB6C-49CA-9588-B7C51E383A5D}" type="slidenum">
              <a:rPr lang="en-GB" smtClean="0"/>
              <a:pPr/>
              <a:t>37</a:t>
            </a:fld>
            <a:endParaRPr lang="en-GB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981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98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F759DB-E0F0-4CFF-BB54-1811437C786B}" type="slidenum">
              <a:rPr lang="en-GB" smtClean="0"/>
              <a:pPr/>
              <a:t>38</a:t>
            </a:fld>
            <a:endParaRPr lang="en-GB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77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77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8503D6B-6CC9-415D-BF0B-5DAE7E39DFD4}" type="slidenum">
              <a:rPr lang="en-GB" smtClean="0"/>
              <a:pPr/>
              <a:t>39</a:t>
            </a:fld>
            <a:endParaRPr lang="en-GB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18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218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AECF3C-5AFD-479E-BACE-518C3F02020A}" type="slidenum">
              <a:rPr lang="en-GB" smtClean="0"/>
              <a:pPr/>
              <a:t>40</a:t>
            </a:fld>
            <a:endParaRPr lang="en-GB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390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2390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D5DF38-72E3-47B5-A2D9-66FC7EBD60AC}" type="slidenum">
              <a:rPr lang="en-GB" smtClean="0"/>
              <a:pPr/>
              <a:t>41</a:t>
            </a:fld>
            <a:endParaRPr lang="en-GB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390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2390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D5DF38-72E3-47B5-A2D9-66FC7EBD60AC}" type="slidenum">
              <a:rPr lang="en-GB" smtClean="0"/>
              <a:pPr/>
              <a:t>42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79B72-27D8-4E51-9E6F-8AD47DFC65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CC60B-B175-4881-ABA8-FDF5144E7C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8CD4F-4B4F-439B-8435-37112D1736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BA454-C0B7-4A8A-9C9B-651EEF9D189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3C9C8E-36A4-4BED-B16F-43A4DDD92A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03FBA3-A617-44B3-A81A-77CB3C9AF4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E9BFB8-4983-435E-831D-970AD58CC0C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B246E-75B1-4116-BBFD-AD0F23180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443A1-C5D3-4FC6-A7D7-EDFBA4B0E7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E36A-C4BF-408C-AED9-AB66F9BF1A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3C3E7-1012-47BD-88F8-9BE40123E0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3D8E8-6ED0-4840-BBC5-A622CF047D5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2B96C-7105-4121-B2F5-8FECD027FC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FE3C8A-5B13-4969-8C67-E4A6EFA862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1E973-566C-47D3-990C-F76150D4C0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A1A8D-C6C0-4E79-A3E2-0FD45C43DB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F66DB-B6DC-4A34-81C1-F78A8D1F4A3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F95039-9F21-4AE0-BE2E-91CF718E9FC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86365-344D-41E1-99F1-3790278D5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DDAE8-AB9D-4E28-A2DB-7F5352FD83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E40AF-D3FF-4CBD-8675-BAC9D36CEF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7.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7.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69066"/>
            <a:ext cx="7772400" cy="1896534"/>
          </a:xfrm>
        </p:spPr>
        <p:txBody>
          <a:bodyPr/>
          <a:lstStyle/>
          <a:p>
            <a:pPr lvl="0" eaLnBrk="1" hangingPunct="1">
              <a:spcBef>
                <a:spcPct val="20000"/>
              </a:spcBef>
            </a:pPr>
            <a:r>
              <a:rPr lang="en-GB" dirty="0" smtClean="0"/>
              <a:t>Chapter 7</a:t>
            </a:r>
            <a:br>
              <a:rPr lang="en-GB" dirty="0" smtClean="0"/>
            </a:br>
            <a:r>
              <a:rPr lang="en-US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Work motivation and</a:t>
            </a:r>
            <a:br>
              <a:rPr lang="en-US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US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job satisfaction</a:t>
            </a:r>
            <a:endParaRPr lang="en-GB" sz="36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260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The significance of motivation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69531"/>
            <a:ext cx="8229600" cy="47815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 smtClean="0"/>
              <a:t>‘</a:t>
            </a:r>
            <a:r>
              <a:rPr lang="en-GB" sz="2800" i="1" dirty="0" smtClean="0"/>
              <a:t>Why do people do what they do?’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 smtClean="0"/>
              <a:t>Four characteristics of motivation:</a:t>
            </a:r>
          </a:p>
          <a:p>
            <a:pPr marL="347663" lvl="1" indent="-330200" eaLnBrk="1" hangingPunct="1">
              <a:lnSpc>
                <a:spcPct val="90000"/>
              </a:lnSpc>
            </a:pPr>
            <a:r>
              <a:rPr lang="en-GB" dirty="0" smtClean="0"/>
              <a:t>Motivation is typified as an individual phenomenon.</a:t>
            </a:r>
          </a:p>
          <a:p>
            <a:pPr marL="347663" lvl="1" indent="-330200" eaLnBrk="1" hangingPunct="1">
              <a:lnSpc>
                <a:spcPct val="90000"/>
              </a:lnSpc>
            </a:pPr>
            <a:r>
              <a:rPr lang="en-GB" dirty="0" smtClean="0"/>
              <a:t>Motivation is described, usually, as intentional.</a:t>
            </a:r>
          </a:p>
          <a:p>
            <a:pPr marL="347663" lvl="1" indent="-330200" eaLnBrk="1" hangingPunct="1">
              <a:lnSpc>
                <a:spcPct val="90000"/>
              </a:lnSpc>
            </a:pPr>
            <a:r>
              <a:rPr lang="en-GB" dirty="0" smtClean="0"/>
              <a:t>Motivation is multifaceted.</a:t>
            </a:r>
          </a:p>
          <a:p>
            <a:pPr marL="347663" lvl="1" indent="-330200" eaLnBrk="1" hangingPunct="1">
              <a:lnSpc>
                <a:spcPct val="90000"/>
              </a:lnSpc>
            </a:pPr>
            <a:r>
              <a:rPr lang="en-GB" dirty="0" smtClean="0"/>
              <a:t>The purpose of motivational theories is to predict behaviour.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 smtClean="0"/>
              <a:t>   </a:t>
            </a:r>
            <a:br>
              <a:rPr lang="en-GB" sz="2400" dirty="0" smtClean="0"/>
            </a:br>
            <a:r>
              <a:rPr lang="en-GB" sz="2400" dirty="0" smtClean="0"/>
              <a:t>							Mitchell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Underlying concept of motivation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094" y="1711765"/>
            <a:ext cx="8229600" cy="4525963"/>
          </a:xfrm>
        </p:spPr>
        <p:txBody>
          <a:bodyPr/>
          <a:lstStyle/>
          <a:p>
            <a:pPr marL="17463" indent="-17463" eaLnBrk="1" hangingPunct="1">
              <a:buFontTx/>
              <a:buNone/>
            </a:pPr>
            <a:r>
              <a:rPr lang="en-GB" dirty="0" smtClean="0"/>
              <a:t>People’s behaviour is determined by what motivates them. Their performance is a product of both ability level and motivation.</a:t>
            </a:r>
          </a:p>
          <a:p>
            <a:pPr marL="7938" indent="-7938" algn="ctr" eaLnBrk="1" hangingPunct="1">
              <a:buFontTx/>
              <a:buNone/>
            </a:pPr>
            <a:endParaRPr lang="en-GB" sz="2800" dirty="0" smtClean="0"/>
          </a:p>
          <a:p>
            <a:pPr marL="7938" indent="-7938" algn="ctr" eaLnBrk="1" hangingPunct="1">
              <a:buFontTx/>
              <a:buNone/>
            </a:pPr>
            <a:r>
              <a:rPr lang="en-GB" sz="2800" dirty="0" smtClean="0"/>
              <a:t>Performance = function (ability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×</a:t>
            </a:r>
            <a:r>
              <a:rPr lang="en-GB" sz="2800" dirty="0" smtClean="0">
                <a:cs typeface="Arial" charset="0"/>
              </a:rPr>
              <a:t> motivation)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2087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Underlying concept of motivation</a:t>
            </a: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7.1 </a:t>
            </a:r>
            <a:r>
              <a:rPr lang="en-GB" dirty="0" smtClean="0"/>
              <a:t> </a:t>
            </a:r>
            <a:r>
              <a:rPr lang="en-IN" dirty="0" smtClean="0"/>
              <a:t>A simplified illustration of the basic motivational model</a:t>
            </a:r>
          </a:p>
        </p:txBody>
      </p:sp>
      <p:pic>
        <p:nvPicPr>
          <p:cNvPr id="7" name="Picture 2" descr="Y:\Graphics\Powerpoint\PE_UK\PE501-MULLINS\Final Files\GIf\ch07\M07N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232" y="1866422"/>
            <a:ext cx="8329537" cy="34591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068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Extrinsic and intrinsic motivation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2438" y="1725614"/>
            <a:ext cx="4038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dirty="0" smtClean="0"/>
              <a:t>	Extrinsic motivation </a:t>
            </a:r>
          </a:p>
          <a:p>
            <a:pPr eaLnBrk="1" hangingPunct="1"/>
            <a:r>
              <a:rPr lang="en-GB" dirty="0" smtClean="0"/>
              <a:t>Related to tangible rewards, e.g. salary, security, promotion and conditions of work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725614"/>
            <a:ext cx="4038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dirty="0" smtClean="0"/>
              <a:t>	Intrinsic motivation</a:t>
            </a:r>
          </a:p>
          <a:p>
            <a:pPr eaLnBrk="1" hangingPunct="1"/>
            <a:r>
              <a:rPr lang="en-GB" dirty="0" smtClean="0"/>
              <a:t>Related to psychological rewards, e.g. a sense of challenge and achievement and receiving appreciation</a:t>
            </a:r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6"/>
          <p:cNvSpPr>
            <a:spLocks noGrp="1"/>
          </p:cNvSpPr>
          <p:nvPr>
            <p:ph type="title"/>
          </p:nvPr>
        </p:nvSpPr>
        <p:spPr>
          <a:xfrm>
            <a:off x="457200" y="276982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600" b="1" dirty="0" smtClean="0"/>
              <a:t>Developing a passion for work - critical needs of employees: Blanchard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45104" y="1763154"/>
            <a:ext cx="749935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Meaningful work</a:t>
            </a:r>
          </a:p>
          <a:p>
            <a:pPr eaLnBrk="1" hangingPunct="1">
              <a:defRPr/>
            </a:pPr>
            <a:r>
              <a:rPr lang="en-GB" dirty="0" smtClean="0"/>
              <a:t>Collaboration</a:t>
            </a:r>
          </a:p>
          <a:p>
            <a:pPr eaLnBrk="1" hangingPunct="1">
              <a:defRPr/>
            </a:pPr>
            <a:r>
              <a:rPr lang="en-GB" dirty="0" smtClean="0"/>
              <a:t>Fairness</a:t>
            </a:r>
          </a:p>
          <a:p>
            <a:pPr eaLnBrk="1" hangingPunct="1">
              <a:defRPr/>
            </a:pPr>
            <a:r>
              <a:rPr lang="en-GB" dirty="0" smtClean="0"/>
              <a:t>Autonomy</a:t>
            </a:r>
          </a:p>
          <a:p>
            <a:pPr eaLnBrk="1" hangingPunct="1">
              <a:defRPr/>
            </a:pPr>
            <a:r>
              <a:rPr lang="en-GB" dirty="0" smtClean="0"/>
              <a:t>Recognition</a:t>
            </a:r>
          </a:p>
          <a:p>
            <a:pPr eaLnBrk="1" hangingPunct="1">
              <a:defRPr/>
            </a:pPr>
            <a:r>
              <a:rPr lang="en-GB" dirty="0" smtClean="0"/>
              <a:t>Growth</a:t>
            </a:r>
          </a:p>
          <a:p>
            <a:pPr eaLnBrk="1" hangingPunct="1">
              <a:defRPr/>
            </a:pPr>
            <a:r>
              <a:rPr lang="en-GB" dirty="0" smtClean="0"/>
              <a:t>Connectedness with leaders</a:t>
            </a:r>
          </a:p>
          <a:p>
            <a:pPr eaLnBrk="1" hangingPunct="1">
              <a:defRPr/>
            </a:pPr>
            <a:r>
              <a:rPr lang="en-GB" dirty="0" smtClean="0"/>
              <a:t>Connectedness with colleagues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Threefold classification for </a:t>
            </a:r>
            <a:br>
              <a:rPr lang="en-GB" sz="4000" b="1" dirty="0" smtClean="0"/>
            </a:br>
            <a:r>
              <a:rPr lang="en-GB" sz="4000" b="1" dirty="0" smtClean="0"/>
              <a:t>motivation at work </a:t>
            </a:r>
          </a:p>
        </p:txBody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0207" y="1762212"/>
            <a:ext cx="8229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Economic rewards</a:t>
            </a:r>
          </a:p>
          <a:p>
            <a:pPr marL="668338" lvl="1" indent="-312738" eaLnBrk="1" hangingPunct="1">
              <a:lnSpc>
                <a:spcPct val="90000"/>
              </a:lnSpc>
            </a:pPr>
            <a:r>
              <a:rPr lang="en-GB" dirty="0" smtClean="0"/>
              <a:t>such as pay, fringe benefits, pension rights and security (instrumental orientation).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Intrinsic satisfaction</a:t>
            </a:r>
          </a:p>
          <a:p>
            <a:pPr marL="677863" lvl="1" indent="-322263" eaLnBrk="1" hangingPunct="1">
              <a:lnSpc>
                <a:spcPct val="90000"/>
              </a:lnSpc>
            </a:pPr>
            <a:r>
              <a:rPr lang="en-GB" dirty="0" smtClean="0"/>
              <a:t>derived from the nature of work itself (personal orientation).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Social relationships</a:t>
            </a:r>
          </a:p>
          <a:p>
            <a:pPr marL="668338" lvl="1" indent="-312738" eaLnBrk="1" hangingPunct="1">
              <a:lnSpc>
                <a:spcPct val="90000"/>
              </a:lnSpc>
            </a:pPr>
            <a:r>
              <a:rPr lang="en-GB" dirty="0" smtClean="0"/>
              <a:t>such as friendships, group working, status and dependency (relational orientation).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9334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The needs and expectations of people at work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7.2 </a:t>
            </a:r>
            <a:r>
              <a:rPr lang="en-GB" dirty="0" smtClean="0"/>
              <a:t> </a:t>
            </a:r>
            <a:r>
              <a:rPr lang="en-IN" dirty="0" smtClean="0"/>
              <a:t>Needs and expectations of people at work</a:t>
            </a:r>
          </a:p>
        </p:txBody>
      </p:sp>
      <p:pic>
        <p:nvPicPr>
          <p:cNvPr id="8" name="Picture 2" descr="Y:\Graphics\Powerpoint\PE_UK\PE501-MULLINS\Final Files\GIf\ch07\M07NF0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7899" y="1546224"/>
            <a:ext cx="5088202" cy="42146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065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/>
              <a:t>T</a:t>
            </a:r>
            <a:r>
              <a:rPr lang="en-GB" sz="4000" b="1" dirty="0" smtClean="0"/>
              <a:t>heories of motivation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7.3 </a:t>
            </a:r>
            <a:r>
              <a:rPr lang="en-GB" dirty="0" smtClean="0"/>
              <a:t> </a:t>
            </a:r>
            <a:r>
              <a:rPr lang="en-IN" dirty="0" smtClean="0"/>
              <a:t>An overview of the main theories of work motivation</a:t>
            </a:r>
          </a:p>
        </p:txBody>
      </p:sp>
      <p:pic>
        <p:nvPicPr>
          <p:cNvPr id="8" name="Picture 2" descr="Y:\Graphics\Powerpoint\PE_UK\PE501-MULLINS\Final Files\GIf\ch07\M07NF003.gi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612034" y="1546225"/>
            <a:ext cx="3919933" cy="4219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Content and process theories </a:t>
            </a:r>
            <a:br>
              <a:rPr lang="en-GB" sz="4000" b="1" dirty="0" smtClean="0"/>
            </a:br>
            <a:r>
              <a:rPr lang="en-GB" sz="4000" b="1" dirty="0" smtClean="0"/>
              <a:t>of motivation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2438" y="1726986"/>
            <a:ext cx="4038600" cy="47263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dirty="0" smtClean="0"/>
              <a:t>Content theories</a:t>
            </a:r>
          </a:p>
          <a:p>
            <a:pPr eaLnBrk="1" hangingPunct="1">
              <a:buFontTx/>
              <a:buNone/>
            </a:pPr>
            <a:r>
              <a:rPr lang="en-GB" dirty="0" smtClean="0"/>
              <a:t>Main theorists include:</a:t>
            </a:r>
          </a:p>
          <a:p>
            <a:pPr eaLnBrk="1" hangingPunct="1"/>
            <a:r>
              <a:rPr lang="en-GB" dirty="0" smtClean="0"/>
              <a:t>Maslow</a:t>
            </a:r>
          </a:p>
          <a:p>
            <a:pPr eaLnBrk="1" hangingPunct="1"/>
            <a:r>
              <a:rPr lang="en-GB" dirty="0" err="1" smtClean="0"/>
              <a:t>Alderfer</a:t>
            </a:r>
            <a:endParaRPr lang="en-GB" dirty="0" smtClean="0"/>
          </a:p>
          <a:p>
            <a:pPr eaLnBrk="1" hangingPunct="1"/>
            <a:r>
              <a:rPr lang="en-GB" dirty="0" err="1" smtClean="0"/>
              <a:t>Nohria</a:t>
            </a:r>
            <a:endParaRPr lang="en-GB" dirty="0" smtClean="0"/>
          </a:p>
          <a:p>
            <a:pPr eaLnBrk="1" hangingPunct="1"/>
            <a:r>
              <a:rPr lang="en-GB" dirty="0" smtClean="0"/>
              <a:t>Herzberg</a:t>
            </a:r>
          </a:p>
          <a:p>
            <a:pPr eaLnBrk="1" hangingPunct="1"/>
            <a:r>
              <a:rPr lang="en-GB" dirty="0" smtClean="0"/>
              <a:t>McClelland</a:t>
            </a:r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726986"/>
            <a:ext cx="4038600" cy="47263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dirty="0" smtClean="0"/>
              <a:t>Process theories</a:t>
            </a:r>
          </a:p>
          <a:p>
            <a:pPr eaLnBrk="1" hangingPunct="1">
              <a:buFontTx/>
              <a:buNone/>
            </a:pPr>
            <a:r>
              <a:rPr lang="en-GB" dirty="0" smtClean="0"/>
              <a:t>Main theorists include:</a:t>
            </a:r>
          </a:p>
          <a:p>
            <a:pPr eaLnBrk="1" hangingPunct="1"/>
            <a:r>
              <a:rPr lang="en-GB" dirty="0" smtClean="0"/>
              <a:t>Vroom, Porter and Lawler</a:t>
            </a:r>
          </a:p>
          <a:p>
            <a:pPr eaLnBrk="1" hangingPunct="1"/>
            <a:r>
              <a:rPr lang="en-GB" dirty="0" smtClean="0"/>
              <a:t>Adams</a:t>
            </a:r>
          </a:p>
          <a:p>
            <a:pPr eaLnBrk="1" hangingPunct="1"/>
            <a:r>
              <a:rPr lang="en-GB" dirty="0" smtClean="0"/>
              <a:t>Locke</a:t>
            </a:r>
          </a:p>
          <a:p>
            <a:pPr eaLnBrk="1" hangingPunct="1"/>
            <a:r>
              <a:rPr lang="en-GB" i="1" dirty="0" err="1" smtClean="0"/>
              <a:t>Heider</a:t>
            </a:r>
            <a:r>
              <a:rPr lang="en-GB" i="1" dirty="0" smtClean="0"/>
              <a:t> and Kelley (see Chapter 6)</a:t>
            </a:r>
          </a:p>
          <a:p>
            <a:pPr eaLnBrk="1" hangingPunct="1">
              <a:buFontTx/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393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Maslow’s hierarchy of needs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7.5 </a:t>
            </a:r>
            <a:r>
              <a:rPr lang="en-GB" dirty="0" smtClean="0"/>
              <a:t> </a:t>
            </a:r>
            <a:r>
              <a:rPr lang="en-IN" dirty="0" smtClean="0"/>
              <a:t>Maslow’s hierarchy of needs model</a:t>
            </a:r>
          </a:p>
        </p:txBody>
      </p:sp>
      <p:pic>
        <p:nvPicPr>
          <p:cNvPr id="8" name="Picture 2" descr="Y:\Graphics\Powerpoint\PE_UK\PE501-MULLINS\Final Files\GIf\ch07\M07NF005.gi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07968" y="1857256"/>
            <a:ext cx="7728065" cy="3629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4000" b="1" dirty="0" smtClean="0"/>
              <a:t>Applying Maslow’s model to the </a:t>
            </a:r>
            <a:br>
              <a:rPr lang="en-GB" sz="4000" b="1" dirty="0" smtClean="0"/>
            </a:br>
            <a:r>
              <a:rPr lang="en-GB" sz="4000" b="1" dirty="0" smtClean="0"/>
              <a:t>work situation</a:t>
            </a:r>
          </a:p>
        </p:txBody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64771"/>
            <a:ext cx="8229600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800" dirty="0" smtClean="0"/>
              <a:t>There are a few problems doing this: </a:t>
            </a:r>
          </a:p>
          <a:p>
            <a:pPr marL="338138" lvl="1" indent="-320675" eaLnBrk="1" hangingPunct="1"/>
            <a:r>
              <a:rPr lang="en-GB" dirty="0" smtClean="0"/>
              <a:t>People do not necessarily satisfy their needs, especially higher level needs, just through work.</a:t>
            </a:r>
          </a:p>
          <a:p>
            <a:pPr marL="338138" lvl="1" indent="-320675" eaLnBrk="1" hangingPunct="1"/>
            <a:r>
              <a:rPr lang="en-GB" dirty="0" smtClean="0"/>
              <a:t>People place different values on the same need.</a:t>
            </a:r>
          </a:p>
          <a:p>
            <a:pPr marL="338138" lvl="1" indent="-320675" eaLnBrk="1" hangingPunct="1"/>
            <a:r>
              <a:rPr lang="en-GB" dirty="0" smtClean="0"/>
              <a:t>Some rewards or outcomes may satisfy more than one need.</a:t>
            </a:r>
          </a:p>
          <a:p>
            <a:pPr marL="338138" lvl="1" indent="-320675" eaLnBrk="1" hangingPunct="1"/>
            <a:r>
              <a:rPr lang="en-GB" dirty="0" smtClean="0"/>
              <a:t>Job satisfaction does not necessarily lead to improved performance.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err="1" smtClean="0"/>
              <a:t>Alderfer’s</a:t>
            </a:r>
            <a:r>
              <a:rPr lang="en-GB" b="1" dirty="0" smtClean="0"/>
              <a:t> modified need</a:t>
            </a:r>
            <a:br>
              <a:rPr lang="en-GB" b="1" dirty="0" smtClean="0"/>
            </a:br>
            <a:r>
              <a:rPr lang="en-GB" b="1" dirty="0" smtClean="0"/>
              <a:t>hierarchy model</a:t>
            </a:r>
          </a:p>
        </p:txBody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2207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Existence needs are</a:t>
            </a:r>
          </a:p>
          <a:p>
            <a:pPr marL="668338" lvl="1" indent="-312738" eaLnBrk="1" hangingPunct="1">
              <a:lnSpc>
                <a:spcPct val="90000"/>
              </a:lnSpc>
            </a:pPr>
            <a:r>
              <a:rPr lang="en-GB" sz="2400" dirty="0" smtClean="0"/>
              <a:t>concerned with sustaining human existence and survival and covers physiological and safety needs of a material nature.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Relatedness needs are</a:t>
            </a:r>
          </a:p>
          <a:p>
            <a:pPr marL="668338" lvl="1" indent="-312738" eaLnBrk="1" hangingPunct="1">
              <a:lnSpc>
                <a:spcPct val="90000"/>
              </a:lnSpc>
            </a:pPr>
            <a:r>
              <a:rPr lang="en-GB" sz="2400" dirty="0" smtClean="0"/>
              <a:t>concerned with relationships to the social environment and covers love or belonging, affiliation and meaningful interpersonal relationships. 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Growth needs are</a:t>
            </a:r>
          </a:p>
          <a:p>
            <a:pPr marL="668338" lvl="1" indent="-312738" eaLnBrk="1" hangingPunct="1">
              <a:lnSpc>
                <a:spcPct val="90000"/>
              </a:lnSpc>
            </a:pPr>
            <a:r>
              <a:rPr lang="en-GB" sz="2400" dirty="0" smtClean="0"/>
              <a:t>concerned with the development of potential and covers self-esteem and self-actualisation.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b="1" dirty="0" err="1" smtClean="0"/>
              <a:t>Nohria’s</a:t>
            </a:r>
            <a:r>
              <a:rPr lang="en-GB" b="1" dirty="0" smtClean="0"/>
              <a:t> four-drives model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8733" y="1713970"/>
            <a:ext cx="8229600" cy="4525963"/>
          </a:xfrm>
        </p:spPr>
        <p:txBody>
          <a:bodyPr/>
          <a:lstStyle/>
          <a:p>
            <a:r>
              <a:rPr lang="en-GB" dirty="0" smtClean="0"/>
              <a:t>The drive to </a:t>
            </a:r>
            <a:r>
              <a:rPr lang="en-GB" b="1" dirty="0" smtClean="0"/>
              <a:t>acquire</a:t>
            </a:r>
            <a:r>
              <a:rPr lang="en-GB" dirty="0" smtClean="0"/>
              <a:t> – scarce goods and intangibles such as social status</a:t>
            </a:r>
          </a:p>
          <a:p>
            <a:r>
              <a:rPr lang="en-GB" dirty="0" smtClean="0"/>
              <a:t>The drive to </a:t>
            </a:r>
            <a:r>
              <a:rPr lang="en-GB" b="1" dirty="0" smtClean="0"/>
              <a:t>bond</a:t>
            </a:r>
            <a:r>
              <a:rPr lang="en-GB" dirty="0" smtClean="0"/>
              <a:t> – connections with individuals and groups</a:t>
            </a:r>
          </a:p>
          <a:p>
            <a:r>
              <a:rPr lang="en-GB" dirty="0" smtClean="0"/>
              <a:t>The drive to </a:t>
            </a:r>
            <a:r>
              <a:rPr lang="en-GB" b="1" dirty="0" smtClean="0"/>
              <a:t>comprehend</a:t>
            </a:r>
            <a:r>
              <a:rPr lang="en-GB" dirty="0" smtClean="0"/>
              <a:t> – satisfy curiosity and master the world around us</a:t>
            </a:r>
          </a:p>
          <a:p>
            <a:r>
              <a:rPr lang="en-GB" dirty="0" smtClean="0"/>
              <a:t>The drive to </a:t>
            </a:r>
            <a:r>
              <a:rPr lang="en-GB" b="1" dirty="0" smtClean="0"/>
              <a:t>defend</a:t>
            </a:r>
            <a:r>
              <a:rPr lang="en-GB" dirty="0" smtClean="0"/>
              <a:t> – against external threats and to promote justice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424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Herzberg’s two-factor theory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7.6 </a:t>
            </a:r>
            <a:r>
              <a:rPr lang="en-GB" dirty="0" smtClean="0"/>
              <a:t> </a:t>
            </a:r>
            <a:r>
              <a:rPr lang="en-IN" dirty="0" smtClean="0"/>
              <a:t>Representation of Herzberg’s two-factor theory</a:t>
            </a:r>
          </a:p>
        </p:txBody>
      </p:sp>
      <p:pic>
        <p:nvPicPr>
          <p:cNvPr id="8" name="Picture 2" descr="Y:\Graphics\Powerpoint\PE_UK\PE501-MULLINS\Final Files\GIf\ch07\M07NF006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58117" y="1428862"/>
            <a:ext cx="2027767" cy="4443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McClelland’s achievement motivation theory </a:t>
            </a:r>
          </a:p>
        </p:txBody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26942"/>
            <a:ext cx="8229600" cy="4525963"/>
          </a:xfrm>
        </p:spPr>
        <p:txBody>
          <a:bodyPr/>
          <a:lstStyle/>
          <a:p>
            <a:pPr eaLnBrk="1" hangingPunct="1"/>
            <a:r>
              <a:rPr lang="en-GB" sz="2800" dirty="0" smtClean="0"/>
              <a:t>Use of Thematic Apperception Tests (TAT) in research</a:t>
            </a:r>
          </a:p>
          <a:p>
            <a:pPr eaLnBrk="1" hangingPunct="1"/>
            <a:r>
              <a:rPr lang="en-GB" sz="2800" dirty="0" smtClean="0"/>
              <a:t>Identified four arousal-based and socially developed motives, namely:</a:t>
            </a:r>
          </a:p>
          <a:p>
            <a:pPr marL="652463" lvl="1" indent="-288925" eaLnBrk="1" hangingPunct="1"/>
            <a:r>
              <a:rPr lang="en-GB" sz="2600" dirty="0" smtClean="0"/>
              <a:t>Achievement motive</a:t>
            </a:r>
          </a:p>
          <a:p>
            <a:pPr marL="652463" lvl="1" indent="-288925" eaLnBrk="1" hangingPunct="1"/>
            <a:r>
              <a:rPr lang="en-GB" sz="2600" dirty="0" smtClean="0"/>
              <a:t>Power motive</a:t>
            </a:r>
          </a:p>
          <a:p>
            <a:pPr marL="652463" lvl="1" indent="-288925" eaLnBrk="1" hangingPunct="1"/>
            <a:r>
              <a:rPr lang="en-GB" sz="2600" dirty="0" err="1" smtClean="0"/>
              <a:t>Affiliative</a:t>
            </a:r>
            <a:r>
              <a:rPr lang="en-GB" sz="2600" dirty="0" smtClean="0"/>
              <a:t> motive</a:t>
            </a:r>
          </a:p>
          <a:p>
            <a:pPr marL="652463" lvl="1" indent="-288925" eaLnBrk="1" hangingPunct="1"/>
            <a:r>
              <a:rPr lang="en-GB" sz="2600" dirty="0" smtClean="0"/>
              <a:t>Avoidance motive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McClelland and achievement </a:t>
            </a:r>
            <a:br>
              <a:rPr lang="en-GB" sz="4000" b="1" dirty="0" smtClean="0"/>
            </a:br>
            <a:r>
              <a:rPr lang="en-GB" sz="4000" b="1" dirty="0" smtClean="0"/>
              <a:t>need (n-Ach)</a:t>
            </a:r>
          </a:p>
        </p:txBody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6028" y="1725770"/>
            <a:ext cx="8229600" cy="4525963"/>
          </a:xfrm>
        </p:spPr>
        <p:txBody>
          <a:bodyPr/>
          <a:lstStyle/>
          <a:p>
            <a:pPr marL="7938" indent="-7938" eaLnBrk="1" hangingPunct="1">
              <a:buFontTx/>
              <a:buNone/>
            </a:pPr>
            <a:r>
              <a:rPr lang="en-GB" sz="2800" dirty="0" smtClean="0"/>
              <a:t>Four characteristics of people with a strong achievement need (n-Ach):</a:t>
            </a:r>
          </a:p>
          <a:p>
            <a:pPr marL="347663" lvl="1" indent="-330200" eaLnBrk="1" hangingPunct="1"/>
            <a:r>
              <a:rPr lang="en-GB" dirty="0" smtClean="0"/>
              <a:t>They prefer moderate task difficulty and goals as an achievement incentive.</a:t>
            </a:r>
          </a:p>
          <a:p>
            <a:pPr marL="347663" lvl="1" indent="-330200" eaLnBrk="1" hangingPunct="1"/>
            <a:r>
              <a:rPr lang="en-GB" dirty="0" smtClean="0"/>
              <a:t>They prefer personal responsibility for performance.</a:t>
            </a:r>
          </a:p>
          <a:p>
            <a:pPr marL="347663" lvl="1" indent="-330200" eaLnBrk="1" hangingPunct="1"/>
            <a:r>
              <a:rPr lang="en-GB" dirty="0" smtClean="0"/>
              <a:t>They have the need for clear and unambiguous feedback on performance.</a:t>
            </a:r>
          </a:p>
          <a:p>
            <a:pPr marL="347663" lvl="1" indent="-330200" eaLnBrk="1" hangingPunct="1"/>
            <a:r>
              <a:rPr lang="en-GB" dirty="0" smtClean="0"/>
              <a:t>They are more innovative.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260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Process theories of motivation</a:t>
            </a:r>
          </a:p>
        </p:txBody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7848" y="1726942"/>
            <a:ext cx="793115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800" dirty="0" smtClean="0"/>
              <a:t>Process theories include:</a:t>
            </a:r>
          </a:p>
          <a:p>
            <a:pPr eaLnBrk="1" hangingPunct="1"/>
            <a:r>
              <a:rPr lang="en-GB" sz="2800" dirty="0" smtClean="0"/>
              <a:t>Expectancy-based models</a:t>
            </a:r>
          </a:p>
          <a:p>
            <a:pPr marL="660400" lvl="1" indent="-296863" eaLnBrk="1" hangingPunct="1"/>
            <a:r>
              <a:rPr lang="en-GB" sz="2400" dirty="0" smtClean="0"/>
              <a:t>Vroom,  Porter and Lawler</a:t>
            </a:r>
          </a:p>
          <a:p>
            <a:pPr eaLnBrk="1" hangingPunct="1"/>
            <a:r>
              <a:rPr lang="en-GB" sz="2800" dirty="0" smtClean="0"/>
              <a:t>Equity theory</a:t>
            </a:r>
          </a:p>
          <a:p>
            <a:pPr marL="666750" lvl="1" indent="-311150" eaLnBrk="1" hangingPunct="1"/>
            <a:r>
              <a:rPr lang="en-GB" sz="2400" dirty="0" smtClean="0"/>
              <a:t>Adams</a:t>
            </a:r>
          </a:p>
          <a:p>
            <a:pPr eaLnBrk="1" hangingPunct="1"/>
            <a:r>
              <a:rPr lang="en-GB" sz="2800" dirty="0" smtClean="0"/>
              <a:t>Goal theory</a:t>
            </a:r>
          </a:p>
          <a:p>
            <a:pPr marL="668338" lvl="1" indent="-312738" eaLnBrk="1" hangingPunct="1"/>
            <a:r>
              <a:rPr lang="en-GB" sz="2400" dirty="0" smtClean="0"/>
              <a:t>Locke</a:t>
            </a:r>
          </a:p>
          <a:p>
            <a:pPr eaLnBrk="1" hangingPunct="1"/>
            <a:r>
              <a:rPr lang="en-GB" sz="2800" dirty="0" smtClean="0"/>
              <a:t>Attribution theory</a:t>
            </a:r>
          </a:p>
          <a:p>
            <a:pPr marL="660400" lvl="1" indent="-296863" eaLnBrk="1" hangingPunct="1"/>
            <a:r>
              <a:rPr lang="en-GB" sz="2400" dirty="0" err="1" smtClean="0"/>
              <a:t>Heider</a:t>
            </a:r>
            <a:r>
              <a:rPr lang="en-GB" sz="2400" dirty="0" smtClean="0"/>
              <a:t> and Kelley (see Chapter 6)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Expectancy theories: the </a:t>
            </a:r>
            <a:br>
              <a:rPr lang="en-GB" sz="4000" b="1" dirty="0" smtClean="0"/>
            </a:br>
            <a:r>
              <a:rPr lang="en-GB" sz="4000" b="1" dirty="0" smtClean="0"/>
              <a:t>motivational link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96008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7.7 </a:t>
            </a:r>
            <a:r>
              <a:rPr lang="en-GB" dirty="0" smtClean="0"/>
              <a:t> </a:t>
            </a:r>
            <a:r>
              <a:rPr lang="en-IN" dirty="0" smtClean="0"/>
              <a:t>Expectancy theory: the motivational link</a:t>
            </a:r>
          </a:p>
        </p:txBody>
      </p:sp>
      <p:pic>
        <p:nvPicPr>
          <p:cNvPr id="8" name="Picture 2" descr="Y:\Graphics\Powerpoint\PE_UK\PE501-MULLINS\Final Files\GIf\ch07\M07NF00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8600" y="1854201"/>
            <a:ext cx="6146800" cy="35806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260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Vroom’s expectancy theory</a:t>
            </a:r>
          </a:p>
        </p:txBody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147" y="1779380"/>
            <a:ext cx="8229600" cy="4968552"/>
          </a:xfrm>
        </p:spPr>
        <p:txBody>
          <a:bodyPr>
            <a:normAutofit lnSpcReduction="10000"/>
          </a:bodyPr>
          <a:lstStyle/>
          <a:p>
            <a:pPr marL="17463" indent="-17463" eaLnBrk="1" hangingPunct="1">
              <a:buFontTx/>
              <a:buNone/>
            </a:pPr>
            <a:r>
              <a:rPr lang="en-GB" sz="2400" dirty="0" smtClean="0"/>
              <a:t>Based on the idea that people prefer certain outcomes from their behaviour over others and anticipate feelings of satisfaction should the preferred outcome be achieved:</a:t>
            </a:r>
          </a:p>
          <a:p>
            <a:pPr marL="355600" lvl="1" indent="-338138" eaLnBrk="1" hangingPunct="1"/>
            <a:r>
              <a:rPr lang="en-GB" sz="2400" dirty="0" smtClean="0"/>
              <a:t>This feeling of anticipated satisfaction from an outcome is termed </a:t>
            </a:r>
            <a:r>
              <a:rPr lang="en-GB" sz="2400" b="1" dirty="0" smtClean="0"/>
              <a:t>valence</a:t>
            </a:r>
            <a:r>
              <a:rPr lang="en-GB" sz="2400" dirty="0" smtClean="0"/>
              <a:t>.</a:t>
            </a:r>
          </a:p>
          <a:p>
            <a:pPr marL="355600" lvl="1" indent="-338138" eaLnBrk="1" hangingPunct="1"/>
            <a:r>
              <a:rPr lang="en-GB" sz="2400" b="1" dirty="0" smtClean="0"/>
              <a:t>Instrumentality</a:t>
            </a:r>
            <a:r>
              <a:rPr lang="en-GB" sz="2400" dirty="0" smtClean="0"/>
              <a:t> is the extent to which first-level outcomes lead to second-level outcomes.</a:t>
            </a:r>
            <a:endParaRPr lang="en-GB" sz="2400" b="1" dirty="0" smtClean="0"/>
          </a:p>
          <a:p>
            <a:pPr marL="355600" lvl="1" indent="-338138" eaLnBrk="1" hangingPunct="1"/>
            <a:r>
              <a:rPr lang="en-GB" sz="2400" b="1" dirty="0" smtClean="0"/>
              <a:t>Expectancy</a:t>
            </a:r>
            <a:r>
              <a:rPr lang="en-GB" sz="2400" dirty="0" smtClean="0"/>
              <a:t> is the perception of the probability that the desired satisfaction will be achieved by the chosen behaviour.</a:t>
            </a:r>
          </a:p>
          <a:p>
            <a:pPr marL="355600" lvl="1" indent="-338138" eaLnBrk="1" hangingPunct="1"/>
            <a:r>
              <a:rPr lang="en-GB" sz="2400" dirty="0" smtClean="0"/>
              <a:t>The combination of valence and expectancy determines the strength of individual motivation or </a:t>
            </a:r>
            <a:r>
              <a:rPr lang="en-GB" sz="2400" b="1" dirty="0" smtClean="0"/>
              <a:t>motivational force</a:t>
            </a:r>
            <a:r>
              <a:rPr lang="en-GB" sz="2400" dirty="0" smtClean="0"/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8126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Basic model of expectancy theory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7.8 </a:t>
            </a:r>
            <a:r>
              <a:rPr lang="en-GB" dirty="0" smtClean="0"/>
              <a:t> </a:t>
            </a:r>
            <a:r>
              <a:rPr lang="en-IN" dirty="0" smtClean="0"/>
              <a:t>Basic model of expectancy theory</a:t>
            </a:r>
          </a:p>
        </p:txBody>
      </p:sp>
      <p:pic>
        <p:nvPicPr>
          <p:cNvPr id="8" name="Picture 2" descr="Y:\Graphics\Powerpoint\PE_UK\PE501-MULLINS\Final Files\GIf\ch07\M07NF008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6757" y="1536294"/>
            <a:ext cx="5750486" cy="42295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06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Motivational force</a:t>
            </a:r>
          </a:p>
        </p:txBody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147" y="1708836"/>
            <a:ext cx="8229600" cy="4525963"/>
          </a:xfrm>
        </p:spPr>
        <p:txBody>
          <a:bodyPr/>
          <a:lstStyle/>
          <a:p>
            <a:pPr marL="17463" indent="-17463" eaLnBrk="1" hangingPunct="1">
              <a:buFontTx/>
              <a:buNone/>
            </a:pPr>
            <a:r>
              <a:rPr lang="en-GB" dirty="0" smtClean="0"/>
              <a:t>Motivation (</a:t>
            </a:r>
            <a:r>
              <a:rPr lang="en-GB" i="1" dirty="0" smtClean="0"/>
              <a:t>M</a:t>
            </a:r>
            <a:r>
              <a:rPr lang="en-GB" dirty="0" smtClean="0"/>
              <a:t>) is the sum of the products of the valences of all outcomes (</a:t>
            </a:r>
            <a:r>
              <a:rPr lang="en-GB" i="1" dirty="0" smtClean="0"/>
              <a:t>V</a:t>
            </a:r>
            <a:r>
              <a:rPr lang="en-GB" dirty="0" smtClean="0"/>
              <a:t>), multiplied by the strength of expectancies that action will result in the achievement of these outcomes (</a:t>
            </a:r>
            <a:r>
              <a:rPr lang="en-GB" i="1" dirty="0" smtClean="0"/>
              <a:t>E</a:t>
            </a:r>
            <a:r>
              <a:rPr lang="en-GB" dirty="0" smtClean="0"/>
              <a:t>).</a:t>
            </a:r>
          </a:p>
          <a:p>
            <a:pPr marL="0" indent="0" eaLnBrk="1" hangingPunct="1">
              <a:buNone/>
            </a:pPr>
            <a:endParaRPr lang="en-GB" i="1" dirty="0" smtClean="0"/>
          </a:p>
          <a:p>
            <a:pPr algn="ctr" eaLnBrk="1" hangingPunct="1">
              <a:buFontTx/>
              <a:buNone/>
            </a:pPr>
            <a:r>
              <a:rPr lang="en-GB" i="1" dirty="0" smtClean="0"/>
              <a:t>M = </a:t>
            </a:r>
            <a:r>
              <a:rPr lang="en-GB" i="1" dirty="0" smtClean="0">
                <a:cs typeface="Arial" charset="0"/>
              </a:rPr>
              <a:t>∑</a:t>
            </a:r>
            <a:r>
              <a:rPr lang="en-GB" i="1" dirty="0" smtClean="0"/>
              <a:t>E </a:t>
            </a:r>
            <a:r>
              <a:rPr lang="en-GB" sz="3600" i="1" dirty="0" smtClean="0">
                <a:cs typeface="Arial" charset="0"/>
              </a:rPr>
              <a:t>∙</a:t>
            </a:r>
            <a:r>
              <a:rPr lang="en-GB" i="1" dirty="0" smtClean="0"/>
              <a:t> V</a:t>
            </a:r>
          </a:p>
        </p:txBody>
      </p:sp>
      <p:sp>
        <p:nvSpPr>
          <p:cNvPr id="79877" name="Text Box 4"/>
          <p:cNvSpPr txBox="1">
            <a:spLocks noChangeArrowheads="1"/>
          </p:cNvSpPr>
          <p:nvPr/>
        </p:nvSpPr>
        <p:spPr bwMode="auto">
          <a:xfrm>
            <a:off x="4341242" y="5373216"/>
            <a:ext cx="3254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i="1" dirty="0"/>
              <a:t>n</a:t>
            </a:r>
          </a:p>
        </p:txBody>
      </p:sp>
      <p:sp>
        <p:nvSpPr>
          <p:cNvPr id="7" name="Rectangle 6"/>
          <p:cNvSpPr/>
          <p:nvPr/>
        </p:nvSpPr>
        <p:spPr>
          <a:xfrm>
            <a:off x="3095926" y="4401236"/>
            <a:ext cx="3024187" cy="15128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Title 1"/>
          <p:cNvSpPr>
            <a:spLocks noGrp="1"/>
          </p:cNvSpPr>
          <p:nvPr>
            <p:ph type="title"/>
          </p:nvPr>
        </p:nvSpPr>
        <p:spPr>
          <a:xfrm>
            <a:off x="457200" y="499535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Lawler’s revised expectancy model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7.9 </a:t>
            </a:r>
            <a:r>
              <a:rPr lang="en-GB" dirty="0" smtClean="0"/>
              <a:t> </a:t>
            </a:r>
            <a:r>
              <a:rPr lang="en-IN" dirty="0" smtClean="0"/>
              <a:t>An illustration of the Lawler expectancy model</a:t>
            </a:r>
          </a:p>
        </p:txBody>
      </p:sp>
      <p:pic>
        <p:nvPicPr>
          <p:cNvPr id="8" name="Picture 2" descr="Y:\Graphics\Powerpoint\PE_UK\PE501-MULLINS\Final Files\GIf\ch07\M07NF009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1167" y="1521980"/>
            <a:ext cx="6201666" cy="4223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Implications of expectancy theories</a:t>
            </a:r>
          </a:p>
        </p:txBody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094" y="1772207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Managers need to: 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sz="2400" dirty="0" smtClean="0"/>
              <a:t>use rewards appropriate in terms of individual performance;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sz="2400" dirty="0" smtClean="0"/>
              <a:t>attempt to establish clear relationships between effort</a:t>
            </a:r>
            <a:r>
              <a:rPr lang="en-GB" sz="2400" dirty="0" smtClean="0">
                <a:cs typeface="Times New Roman" pitchFamily="18" charset="0"/>
              </a:rPr>
              <a:t>–</a:t>
            </a:r>
            <a:r>
              <a:rPr lang="en-GB" sz="2400" dirty="0" smtClean="0"/>
              <a:t>performance and rewards, as perceived by the individual;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sz="2400" dirty="0" smtClean="0"/>
              <a:t>establish clear procedures for the evaluation of individual levels of performance;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sz="2400" dirty="0" smtClean="0"/>
              <a:t>pay attention to intervening variables;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sz="2400" dirty="0" smtClean="0"/>
              <a:t>minimise undesirable outcomes that may be perceived to result from a high level of performance, e.g. industrial accidents. </a:t>
            </a:r>
          </a:p>
          <a:p>
            <a:pPr eaLnBrk="1" hangingPunct="1">
              <a:lnSpc>
                <a:spcPct val="90000"/>
              </a:lnSpc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Equity theory of motivation: Adams</a:t>
            </a:r>
          </a:p>
        </p:txBody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147" y="1772207"/>
            <a:ext cx="8229600" cy="4525963"/>
          </a:xfrm>
        </p:spPr>
        <p:txBody>
          <a:bodyPr/>
          <a:lstStyle/>
          <a:p>
            <a:pPr marL="17463" indent="-17463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Equity theory focuses on people’s feelings of how fairly they have been treated in comparison with the treatment received by others</a:t>
            </a:r>
          </a:p>
          <a:p>
            <a:pPr marL="17463" indent="-17463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Suggests six broad types of possible behaviour which result from a sense of inequity</a:t>
            </a:r>
          </a:p>
          <a:p>
            <a:pPr marL="363538" lvl="1" indent="-346075" eaLnBrk="1" hangingPunct="1">
              <a:lnSpc>
                <a:spcPct val="90000"/>
              </a:lnSpc>
            </a:pPr>
            <a:r>
              <a:rPr lang="en-GB" sz="2400" dirty="0" smtClean="0"/>
              <a:t>Changes to inputs</a:t>
            </a:r>
          </a:p>
          <a:p>
            <a:pPr marL="363538" lvl="1" indent="-346075" eaLnBrk="1" hangingPunct="1">
              <a:lnSpc>
                <a:spcPct val="90000"/>
              </a:lnSpc>
            </a:pPr>
            <a:r>
              <a:rPr lang="en-GB" sz="2400" dirty="0" smtClean="0"/>
              <a:t>Changes to outcomes</a:t>
            </a:r>
          </a:p>
          <a:p>
            <a:pPr marL="363538" lvl="1" indent="-346075" eaLnBrk="1" hangingPunct="1">
              <a:lnSpc>
                <a:spcPct val="90000"/>
              </a:lnSpc>
            </a:pPr>
            <a:r>
              <a:rPr lang="en-GB" sz="2400" dirty="0" smtClean="0"/>
              <a:t>Cognitive distortion (of inputs and outcomes)</a:t>
            </a:r>
          </a:p>
          <a:p>
            <a:pPr marL="363538" lvl="1" indent="-346075" eaLnBrk="1" hangingPunct="1">
              <a:lnSpc>
                <a:spcPct val="90000"/>
              </a:lnSpc>
            </a:pPr>
            <a:r>
              <a:rPr lang="en-GB" sz="2400" dirty="0" smtClean="0"/>
              <a:t>Leaving the field</a:t>
            </a:r>
          </a:p>
          <a:p>
            <a:pPr marL="363538" lvl="1" indent="-346075" eaLnBrk="1" hangingPunct="1">
              <a:lnSpc>
                <a:spcPct val="90000"/>
              </a:lnSpc>
            </a:pPr>
            <a:r>
              <a:rPr lang="en-GB" sz="2400" dirty="0" smtClean="0"/>
              <a:t>Acting on others</a:t>
            </a:r>
          </a:p>
          <a:p>
            <a:pPr marL="363538" lvl="1" indent="-346075" eaLnBrk="1" hangingPunct="1">
              <a:lnSpc>
                <a:spcPct val="90000"/>
              </a:lnSpc>
            </a:pPr>
            <a:r>
              <a:rPr lang="en-GB" sz="2400" dirty="0" smtClean="0"/>
              <a:t>Changing the object of comparison	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Title 1"/>
          <p:cNvSpPr>
            <a:spLocks noGrp="1"/>
          </p:cNvSpPr>
          <p:nvPr>
            <p:ph type="title"/>
          </p:nvPr>
        </p:nvSpPr>
        <p:spPr>
          <a:xfrm>
            <a:off x="448147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Illustration of Adams’ equity theory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7.10 </a:t>
            </a:r>
            <a:r>
              <a:rPr lang="en-GB" dirty="0" smtClean="0"/>
              <a:t> </a:t>
            </a:r>
            <a:r>
              <a:rPr lang="en-IN" dirty="0" smtClean="0"/>
              <a:t>An illustration of Adams’ equity theory of motivation</a:t>
            </a:r>
          </a:p>
        </p:txBody>
      </p:sp>
      <p:pic>
        <p:nvPicPr>
          <p:cNvPr id="10" name="Picture 2" descr="Y:\Graphics\Powerpoint\PE_UK\PE501-MULLINS\Final Files\GIf\ch07\M07NF010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0705" y="1863725"/>
            <a:ext cx="6342591" cy="3483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Goal theory: Locke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7.11 </a:t>
            </a:r>
            <a:r>
              <a:rPr lang="en-GB" dirty="0" smtClean="0"/>
              <a:t> </a:t>
            </a:r>
            <a:r>
              <a:rPr lang="en-IN" dirty="0" smtClean="0"/>
              <a:t>An illustration of Locke’s theory of goal-setting</a:t>
            </a:r>
          </a:p>
        </p:txBody>
      </p:sp>
      <p:pic>
        <p:nvPicPr>
          <p:cNvPr id="8" name="Picture 2" descr="Y:\Graphics\Powerpoint\PE_UK\PE501-MULLINS\Final Files\GIf\ch07\M07NF01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927" y="1862667"/>
            <a:ext cx="8352147" cy="3031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260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Implications of goal theory</a:t>
            </a:r>
          </a:p>
        </p:txBody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094" y="1764769"/>
            <a:ext cx="8229600" cy="4525963"/>
          </a:xfrm>
        </p:spPr>
        <p:txBody>
          <a:bodyPr/>
          <a:lstStyle/>
          <a:p>
            <a:pPr marL="25400" indent="-25400" eaLnBrk="1" hangingPunct="1">
              <a:lnSpc>
                <a:spcPct val="90000"/>
              </a:lnSpc>
              <a:buFontTx/>
              <a:buNone/>
            </a:pPr>
            <a:r>
              <a:rPr lang="en-GB" sz="2800" dirty="0" smtClean="0"/>
              <a:t>Practical implications for the manager of goal theory include: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dirty="0" smtClean="0"/>
              <a:t>The need for systematic identification of specific performance goals.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dirty="0" smtClean="0"/>
              <a:t>The need for goals to be challenging but realistic.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dirty="0" smtClean="0"/>
              <a:t>The importance of complete, accurate and timely feedback on results.</a:t>
            </a:r>
          </a:p>
          <a:p>
            <a:pPr marL="363538" lvl="1" indent="-338138" eaLnBrk="1" hangingPunct="1">
              <a:lnSpc>
                <a:spcPct val="90000"/>
              </a:lnSpc>
            </a:pPr>
            <a:r>
              <a:rPr lang="en-GB" dirty="0" smtClean="0"/>
              <a:t>The need for goals to be determined either by a superior or by the individual themselves.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Title 1"/>
          <p:cNvSpPr>
            <a:spLocks noGrp="1"/>
          </p:cNvSpPr>
          <p:nvPr>
            <p:ph type="title"/>
          </p:nvPr>
        </p:nvSpPr>
        <p:spPr>
          <a:xfrm>
            <a:off x="457200" y="279402"/>
            <a:ext cx="8229600" cy="1143000"/>
          </a:xfrm>
        </p:spPr>
        <p:txBody>
          <a:bodyPr/>
          <a:lstStyle/>
          <a:p>
            <a:pPr eaLnBrk="1" hangingPunct="1"/>
            <a:r>
              <a:rPr lang="en-GB" sz="3200" b="1" dirty="0" smtClean="0"/>
              <a:t>Organisational behaviour modification (</a:t>
            </a:r>
            <a:r>
              <a:rPr lang="en-GB" sz="3200" b="1" dirty="0" err="1" smtClean="0"/>
              <a:t>OBMod</a:t>
            </a:r>
            <a:r>
              <a:rPr lang="en-GB" sz="3200" b="1" dirty="0" smtClean="0"/>
              <a:t>)</a:t>
            </a:r>
          </a:p>
        </p:txBody>
      </p:sp>
      <p:sp>
        <p:nvSpPr>
          <p:cNvPr id="98306" name="Content Placeholder 2"/>
          <p:cNvSpPr>
            <a:spLocks noGrp="1"/>
          </p:cNvSpPr>
          <p:nvPr>
            <p:ph idx="1"/>
          </p:nvPr>
        </p:nvSpPr>
        <p:spPr>
          <a:xfrm>
            <a:off x="467544" y="1751061"/>
            <a:ext cx="8229600" cy="4878339"/>
          </a:xfrm>
        </p:spPr>
        <p:txBody>
          <a:bodyPr/>
          <a:lstStyle/>
          <a:p>
            <a:pPr marL="0" indent="0" eaLnBrk="1" hangingPunct="1">
              <a:buFontTx/>
              <a:buNone/>
              <a:tabLst>
                <a:tab pos="398463" algn="l"/>
              </a:tabLst>
            </a:pPr>
            <a:r>
              <a:rPr lang="en-GB" sz="2200" i="1" dirty="0" err="1" smtClean="0"/>
              <a:t>Luthans</a:t>
            </a:r>
            <a:r>
              <a:rPr lang="en-GB" sz="2200" i="1" dirty="0" smtClean="0"/>
              <a:t> and </a:t>
            </a:r>
            <a:r>
              <a:rPr lang="en-GB" sz="2200" i="1" dirty="0" err="1" smtClean="0"/>
              <a:t>Kreitner</a:t>
            </a:r>
            <a:r>
              <a:rPr lang="en-GB" sz="2200" i="1" dirty="0" smtClean="0"/>
              <a:t> suggest that </a:t>
            </a:r>
            <a:r>
              <a:rPr lang="en-GB" sz="2200" i="1" dirty="0" err="1" smtClean="0"/>
              <a:t>OBMod</a:t>
            </a:r>
            <a:r>
              <a:rPr lang="en-GB" sz="2200" i="1" dirty="0" smtClean="0"/>
              <a:t> ‘represents a merging of </a:t>
            </a:r>
            <a:r>
              <a:rPr lang="en-GB" sz="2200" i="1" dirty="0" err="1" smtClean="0"/>
              <a:t>behavioral</a:t>
            </a:r>
            <a:r>
              <a:rPr lang="en-GB" sz="2200" i="1" dirty="0" smtClean="0"/>
              <a:t> learning theory on the one hand and organizational </a:t>
            </a:r>
            <a:r>
              <a:rPr lang="en-GB" sz="2200" i="1" dirty="0" err="1" smtClean="0"/>
              <a:t>behavior</a:t>
            </a:r>
            <a:r>
              <a:rPr lang="en-GB" sz="2200" i="1" dirty="0" smtClean="0"/>
              <a:t> theory on the other’.</a:t>
            </a:r>
          </a:p>
          <a:p>
            <a:pPr marL="0" indent="0" eaLnBrk="1" hangingPunct="1">
              <a:buFontTx/>
              <a:buNone/>
            </a:pPr>
            <a:r>
              <a:rPr lang="en-GB" sz="2200" dirty="0" smtClean="0"/>
              <a:t>Five steps to learn desired and eliminating undesired behaviours:</a:t>
            </a:r>
          </a:p>
          <a:p>
            <a:pPr marL="338138" lvl="1" indent="-338138" eaLnBrk="1" hangingPunct="1">
              <a:buFontTx/>
              <a:buAutoNum type="arabicPeriod"/>
            </a:pPr>
            <a:r>
              <a:rPr lang="en-GB" sz="2200" b="1" dirty="0" smtClean="0"/>
              <a:t>Identify</a:t>
            </a:r>
            <a:r>
              <a:rPr lang="en-GB" sz="2200" dirty="0" smtClean="0"/>
              <a:t> behaviours relevant to desired organisational performance.</a:t>
            </a:r>
          </a:p>
          <a:p>
            <a:pPr marL="338138" lvl="1" indent="-338138" eaLnBrk="1" hangingPunct="1">
              <a:buFontTx/>
              <a:buAutoNum type="arabicPeriod"/>
            </a:pPr>
            <a:r>
              <a:rPr lang="en-GB" sz="2200" b="1" dirty="0" smtClean="0"/>
              <a:t>Measure</a:t>
            </a:r>
            <a:r>
              <a:rPr lang="en-GB" sz="2200" dirty="0" smtClean="0"/>
              <a:t> the frequency with which they occur as a baseline.</a:t>
            </a:r>
          </a:p>
          <a:p>
            <a:pPr marL="338138" lvl="1" indent="-338138" eaLnBrk="1" hangingPunct="1">
              <a:buFontTx/>
              <a:buAutoNum type="arabicPeriod"/>
            </a:pPr>
            <a:r>
              <a:rPr lang="en-GB" sz="2200" b="1" dirty="0" smtClean="0"/>
              <a:t>Determine</a:t>
            </a:r>
            <a:r>
              <a:rPr lang="en-GB" sz="2200" dirty="0" smtClean="0"/>
              <a:t> antecedents, reinforcements and consequences.</a:t>
            </a:r>
          </a:p>
          <a:p>
            <a:pPr marL="338138" lvl="1" indent="-338138" eaLnBrk="1" hangingPunct="1">
              <a:buFontTx/>
              <a:buAutoNum type="arabicPeriod"/>
            </a:pPr>
            <a:r>
              <a:rPr lang="en-GB" sz="2200" b="1" dirty="0" smtClean="0"/>
              <a:t>Develop</a:t>
            </a:r>
            <a:r>
              <a:rPr lang="en-GB" sz="2200" dirty="0" smtClean="0"/>
              <a:t> an intervention strategy for positive change.</a:t>
            </a:r>
          </a:p>
          <a:p>
            <a:pPr marL="338138" lvl="1" indent="-338138" eaLnBrk="1" hangingPunct="1">
              <a:buFontTx/>
              <a:buAutoNum type="arabicPeriod"/>
            </a:pPr>
            <a:r>
              <a:rPr lang="en-GB" sz="2200" b="1" dirty="0" smtClean="0"/>
              <a:t>Measure and evaluate </a:t>
            </a:r>
            <a:r>
              <a:rPr lang="en-GB" sz="2200" dirty="0" smtClean="0"/>
              <a:t>the change.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06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Motivation of knowledge workers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7.13 </a:t>
            </a:r>
            <a:r>
              <a:rPr lang="en-GB" dirty="0" smtClean="0"/>
              <a:t> </a:t>
            </a:r>
            <a:r>
              <a:rPr lang="en-IN" dirty="0" smtClean="0"/>
              <a:t>Motivating knowledge workers</a:t>
            </a:r>
          </a:p>
          <a:p>
            <a:r>
              <a:rPr lang="en-IN" sz="800" i="1" dirty="0" smtClean="0"/>
              <a:t>Source</a:t>
            </a:r>
            <a:r>
              <a:rPr lang="en-IN" sz="800" dirty="0" smtClean="0"/>
              <a:t>: </a:t>
            </a:r>
            <a:r>
              <a:rPr lang="en-IN" sz="800" dirty="0" err="1" smtClean="0"/>
              <a:t>Tampoe</a:t>
            </a:r>
            <a:r>
              <a:rPr lang="en-IN" sz="800" dirty="0" smtClean="0"/>
              <a:t>, M. ‘Knowledge Workers: The New Management Challenge’, </a:t>
            </a:r>
            <a:r>
              <a:rPr lang="en-IN" sz="800" i="1" dirty="0" smtClean="0"/>
              <a:t>Professional Manager</a:t>
            </a:r>
            <a:r>
              <a:rPr lang="en-IN" sz="800" dirty="0" smtClean="0"/>
              <a:t>, Institute of Management, November 1994, p. 13. Reproduced with permission </a:t>
            </a:r>
            <a:br>
              <a:rPr lang="en-IN" sz="800" dirty="0" smtClean="0"/>
            </a:br>
            <a:r>
              <a:rPr lang="en-IN" sz="800" dirty="0" smtClean="0"/>
              <a:t>from Chartered Management Institute.</a:t>
            </a:r>
          </a:p>
        </p:txBody>
      </p:sp>
      <p:pic>
        <p:nvPicPr>
          <p:cNvPr id="8" name="Picture 2" descr="Y:\Graphics\Powerpoint\PE_UK\PE501-MULLINS\Final Files\GIf\ch07\M07NF013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1268" y="1855258"/>
            <a:ext cx="7501465" cy="38418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71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Frustration-induced behaviour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7.14 </a:t>
            </a:r>
            <a:r>
              <a:rPr lang="en-GB" dirty="0" smtClean="0"/>
              <a:t> </a:t>
            </a:r>
            <a:r>
              <a:rPr lang="en-IN" dirty="0" smtClean="0"/>
              <a:t>A basic model of frustration</a:t>
            </a:r>
          </a:p>
        </p:txBody>
      </p:sp>
      <p:pic>
        <p:nvPicPr>
          <p:cNvPr id="8" name="Picture 2" descr="Y:\Graphics\Powerpoint\PE_UK\PE501-MULLINS\Final Files\GIf\ch07\M07NF014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3176" y="1855259"/>
            <a:ext cx="6597649" cy="35893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r>
              <a:rPr lang="en-GB" b="1" dirty="0" smtClean="0"/>
              <a:t>Negative responses to frustration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077" y="170550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 smtClean="0"/>
              <a:t>Negative reactions to the blockage of a desired goal can take many forms, including one or a combination of:-</a:t>
            </a:r>
            <a:endParaRPr lang="en-GB" sz="3000" dirty="0"/>
          </a:p>
          <a:p>
            <a:r>
              <a:rPr lang="en-GB" sz="3000" b="1" dirty="0" smtClean="0"/>
              <a:t>Aggression</a:t>
            </a:r>
            <a:r>
              <a:rPr lang="en-GB" sz="3000" dirty="0" smtClean="0"/>
              <a:t> – a physical or verbal attack</a:t>
            </a:r>
          </a:p>
          <a:p>
            <a:r>
              <a:rPr lang="en-GB" sz="3000" b="1" dirty="0" smtClean="0"/>
              <a:t>Regression</a:t>
            </a:r>
            <a:r>
              <a:rPr lang="en-GB" sz="3000" dirty="0" smtClean="0"/>
              <a:t> – reverting to childish behaviour</a:t>
            </a:r>
          </a:p>
          <a:p>
            <a:r>
              <a:rPr lang="en-GB" sz="3000" b="1" dirty="0" smtClean="0"/>
              <a:t>Fixation </a:t>
            </a:r>
            <a:r>
              <a:rPr lang="en-GB" sz="3000" dirty="0" smtClean="0"/>
              <a:t>– persisting in a form of behaviour which has no positive results</a:t>
            </a:r>
          </a:p>
          <a:p>
            <a:r>
              <a:rPr lang="en-GB" sz="3000" b="1" dirty="0" smtClean="0"/>
              <a:t>Withdrawal</a:t>
            </a:r>
            <a:r>
              <a:rPr lang="en-GB" sz="3000" dirty="0" smtClean="0"/>
              <a:t> – apathy and resignation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5426308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7801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Factors influencing individual reactions to frustration</a:t>
            </a:r>
          </a:p>
        </p:txBody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0207" y="1708880"/>
            <a:ext cx="8229600" cy="4525963"/>
          </a:xfrm>
        </p:spPr>
        <p:txBody>
          <a:bodyPr/>
          <a:lstStyle/>
          <a:p>
            <a:pPr eaLnBrk="1" hangingPunct="1"/>
            <a:r>
              <a:rPr lang="en-GB" sz="3000" dirty="0" smtClean="0"/>
              <a:t>The strength of motivation</a:t>
            </a:r>
          </a:p>
          <a:p>
            <a:pPr eaLnBrk="1" hangingPunct="1"/>
            <a:r>
              <a:rPr lang="en-GB" sz="3000" dirty="0" smtClean="0"/>
              <a:t>The level and potency of need</a:t>
            </a:r>
          </a:p>
          <a:p>
            <a:pPr eaLnBrk="1" hangingPunct="1"/>
            <a:r>
              <a:rPr lang="en-GB" sz="3000" dirty="0" smtClean="0"/>
              <a:t>The degree of attachment to the desired goal</a:t>
            </a:r>
          </a:p>
          <a:p>
            <a:pPr eaLnBrk="1" hangingPunct="1"/>
            <a:r>
              <a:rPr lang="en-GB" sz="3000" dirty="0" smtClean="0"/>
              <a:t>The perceived nature of the barrier or blocking agent</a:t>
            </a:r>
          </a:p>
          <a:p>
            <a:pPr eaLnBrk="1" hangingPunct="1"/>
            <a:r>
              <a:rPr lang="en-GB" sz="3000" dirty="0" smtClean="0"/>
              <a:t>The personality characteristics of the individual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393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Reducing potential frustration</a:t>
            </a:r>
          </a:p>
        </p:txBody>
      </p:sp>
      <p:sp>
        <p:nvSpPr>
          <p:cNvPr id="10650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36256"/>
            <a:ext cx="4186238" cy="4525963"/>
          </a:xfrm>
        </p:spPr>
        <p:txBody>
          <a:bodyPr/>
          <a:lstStyle/>
          <a:p>
            <a:pPr eaLnBrk="1" hangingPunct="1"/>
            <a:r>
              <a:rPr lang="en-GB" sz="2400" dirty="0" smtClean="0"/>
              <a:t>Effective recruitment, selection and socialisation</a:t>
            </a:r>
          </a:p>
          <a:p>
            <a:pPr eaLnBrk="1" hangingPunct="1"/>
            <a:r>
              <a:rPr lang="en-GB" sz="2400" dirty="0" smtClean="0"/>
              <a:t>Training and development</a:t>
            </a:r>
          </a:p>
          <a:p>
            <a:pPr eaLnBrk="1" hangingPunct="1"/>
            <a:r>
              <a:rPr lang="en-GB" sz="2400" dirty="0" smtClean="0"/>
              <a:t>Job design and work organisation</a:t>
            </a:r>
          </a:p>
          <a:p>
            <a:pPr eaLnBrk="1" hangingPunct="1"/>
            <a:r>
              <a:rPr lang="en-GB" sz="2400" dirty="0" smtClean="0"/>
              <a:t>Equitable HRM policies</a:t>
            </a:r>
          </a:p>
        </p:txBody>
      </p:sp>
      <p:sp>
        <p:nvSpPr>
          <p:cNvPr id="106501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736256"/>
            <a:ext cx="4038600" cy="4525963"/>
          </a:xfrm>
        </p:spPr>
        <p:txBody>
          <a:bodyPr/>
          <a:lstStyle/>
          <a:p>
            <a:pPr eaLnBrk="1" hangingPunct="1"/>
            <a:r>
              <a:rPr lang="en-GB" sz="2400" dirty="0" smtClean="0"/>
              <a:t>Recognition and rewards</a:t>
            </a:r>
          </a:p>
          <a:p>
            <a:pPr eaLnBrk="1" hangingPunct="1"/>
            <a:r>
              <a:rPr lang="en-GB" sz="2400" dirty="0" smtClean="0"/>
              <a:t>Effective communications</a:t>
            </a:r>
          </a:p>
          <a:p>
            <a:pPr eaLnBrk="1" hangingPunct="1"/>
            <a:r>
              <a:rPr lang="en-GB" sz="2400" dirty="0" smtClean="0"/>
              <a:t>Participative styles of management</a:t>
            </a:r>
          </a:p>
          <a:p>
            <a:pPr eaLnBrk="1" hangingPunct="1"/>
            <a:r>
              <a:rPr lang="en-GB" sz="2400" dirty="0" smtClean="0"/>
              <a:t>Attempting to understand the individual’s perception of the situation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718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Job satisfaction</a:t>
            </a:r>
          </a:p>
        </p:txBody>
      </p:sp>
      <p:sp>
        <p:nvSpPr>
          <p:cNvPr id="1085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6253" y="1717432"/>
            <a:ext cx="8229600" cy="435292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sz="3000" dirty="0" smtClean="0"/>
              <a:t>An attitude or internal state that is associated with the working environment and working experiences.</a:t>
            </a:r>
          </a:p>
          <a:p>
            <a:pPr eaLnBrk="1" hangingPunct="1">
              <a:buFontTx/>
              <a:buNone/>
            </a:pPr>
            <a:r>
              <a:rPr lang="en-GB" sz="3000" dirty="0" smtClean="0"/>
              <a:t>A key question:</a:t>
            </a:r>
          </a:p>
          <a:p>
            <a:pPr marL="342900" lvl="1" indent="-342900" eaLnBrk="1" hangingPunct="1"/>
            <a:r>
              <a:rPr lang="en-GB" sz="3000" dirty="0" smtClean="0"/>
              <a:t>Does job satisfaction cause good performance or does good performance cause job satisfaction?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106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Dimensions of job satisfaction</a:t>
            </a:r>
          </a:p>
        </p:txBody>
      </p:sp>
      <p:sp>
        <p:nvSpPr>
          <p:cNvPr id="1105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147" y="1726224"/>
            <a:ext cx="8229600" cy="4525963"/>
          </a:xfrm>
        </p:spPr>
        <p:txBody>
          <a:bodyPr/>
          <a:lstStyle/>
          <a:p>
            <a:pPr marL="17463" indent="-17463" eaLnBrk="1" hangingPunct="1">
              <a:buFontTx/>
              <a:buNone/>
            </a:pPr>
            <a:r>
              <a:rPr lang="en-GB" sz="2800" dirty="0" smtClean="0"/>
              <a:t>Levels of job satisfaction can be affected by a wide range of variables including:</a:t>
            </a:r>
          </a:p>
          <a:p>
            <a:pPr marL="25400" lvl="1" indent="322263" eaLnBrk="1" hangingPunct="1"/>
            <a:r>
              <a:rPr lang="en-GB" dirty="0" smtClean="0"/>
              <a:t>Individual factors</a:t>
            </a:r>
          </a:p>
          <a:p>
            <a:pPr marL="25400" lvl="1" indent="322263" eaLnBrk="1" hangingPunct="1"/>
            <a:r>
              <a:rPr lang="en-GB" dirty="0" smtClean="0"/>
              <a:t>Social factors</a:t>
            </a:r>
          </a:p>
          <a:p>
            <a:pPr marL="25400" lvl="1" indent="322263" eaLnBrk="1" hangingPunct="1"/>
            <a:r>
              <a:rPr lang="en-GB" dirty="0" smtClean="0"/>
              <a:t>Cultural factors</a:t>
            </a:r>
          </a:p>
          <a:p>
            <a:pPr marL="25400" lvl="1" indent="322263" eaLnBrk="1" hangingPunct="1"/>
            <a:r>
              <a:rPr lang="en-GB" dirty="0" smtClean="0"/>
              <a:t>Organisational factors</a:t>
            </a:r>
          </a:p>
          <a:p>
            <a:pPr marL="25400" lvl="1" indent="322263" eaLnBrk="1" hangingPunct="1"/>
            <a:r>
              <a:rPr lang="en-GB" dirty="0" smtClean="0"/>
              <a:t>Environmental factors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260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Alienation at work</a:t>
            </a:r>
          </a:p>
        </p:txBody>
      </p:sp>
      <p:sp>
        <p:nvSpPr>
          <p:cNvPr id="1146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6765" y="1446299"/>
            <a:ext cx="8424862" cy="4708525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Alienation refers to the detachment of the person from their work role.  Marx viewed the division of labour as a means by which workers became estranged from their work.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3000" dirty="0" err="1" smtClean="0"/>
              <a:t>Blauner</a:t>
            </a:r>
            <a:r>
              <a:rPr lang="en-GB" sz="3000" dirty="0" smtClean="0"/>
              <a:t> identifies four dimensions of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alienation:</a:t>
            </a:r>
          </a:p>
          <a:p>
            <a:pPr marL="322263" lvl="1" indent="-322263" eaLnBrk="1" hangingPunct="1">
              <a:lnSpc>
                <a:spcPct val="90000"/>
              </a:lnSpc>
            </a:pPr>
            <a:r>
              <a:rPr lang="en-GB" sz="3000" dirty="0" smtClean="0"/>
              <a:t>Powerlessness </a:t>
            </a:r>
          </a:p>
          <a:p>
            <a:pPr marL="322263" lvl="1" indent="-322263" eaLnBrk="1" hangingPunct="1">
              <a:lnSpc>
                <a:spcPct val="90000"/>
              </a:lnSpc>
            </a:pPr>
            <a:r>
              <a:rPr lang="en-GB" sz="3000" dirty="0" smtClean="0"/>
              <a:t>Meaninglessness</a:t>
            </a:r>
          </a:p>
          <a:p>
            <a:pPr marL="322263" lvl="1" indent="-322263" eaLnBrk="1" hangingPunct="1">
              <a:lnSpc>
                <a:spcPct val="90000"/>
              </a:lnSpc>
            </a:pPr>
            <a:r>
              <a:rPr lang="en-GB" sz="3000" dirty="0" smtClean="0"/>
              <a:t>Isolation</a:t>
            </a:r>
          </a:p>
          <a:p>
            <a:pPr marL="322263" lvl="1" indent="-322263" eaLnBrk="1" hangingPunct="1">
              <a:lnSpc>
                <a:spcPct val="90000"/>
              </a:lnSpc>
            </a:pPr>
            <a:r>
              <a:rPr lang="en-GB" sz="3000" dirty="0" smtClean="0"/>
              <a:t>Self-estrangement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4000" b="1" dirty="0" smtClean="0"/>
              <a:t>Comprehensive model of job enrichment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723"/>
            <a:ext cx="8534400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 smtClean="0"/>
              <a:t>Figure 7.15 </a:t>
            </a:r>
            <a:r>
              <a:rPr lang="en-GB" dirty="0" smtClean="0"/>
              <a:t> </a:t>
            </a:r>
            <a:r>
              <a:rPr lang="en-IN" dirty="0" smtClean="0"/>
              <a:t>A job characteristics model of work motivation</a:t>
            </a:r>
          </a:p>
          <a:p>
            <a:r>
              <a:rPr lang="en-US" sz="800" i="1" dirty="0" smtClean="0"/>
              <a:t>Source</a:t>
            </a:r>
            <a:r>
              <a:rPr lang="en-US" sz="800" dirty="0" smtClean="0"/>
              <a:t>:</a:t>
            </a:r>
            <a:r>
              <a:rPr lang="en-US" sz="800" i="1" dirty="0" smtClean="0"/>
              <a:t> </a:t>
            </a:r>
            <a:r>
              <a:rPr lang="en-US" sz="800" dirty="0" err="1" smtClean="0"/>
              <a:t>Hackman</a:t>
            </a:r>
            <a:r>
              <a:rPr lang="en-US" sz="800" dirty="0" smtClean="0"/>
              <a:t>, J. R. and Oldham, G. R.</a:t>
            </a:r>
            <a:r>
              <a:rPr lang="en-US" sz="800" i="1" dirty="0" smtClean="0"/>
              <a:t> Work Redesign, </a:t>
            </a:r>
            <a:r>
              <a:rPr lang="en-US" sz="800" dirty="0" smtClean="0"/>
              <a:t>1st ed., © 1980, Addison-Wesley Publishing Company, Inc. (1980), Figure 4.6, p. 90. Reproduced with permission from Pearson Education, Inc.</a:t>
            </a:r>
            <a:endParaRPr lang="en-IN" sz="800" dirty="0" smtClean="0"/>
          </a:p>
        </p:txBody>
      </p:sp>
      <p:pic>
        <p:nvPicPr>
          <p:cNvPr id="8" name="Picture 2" descr="Y:\Graphics\Powerpoint\PE_UK\PE501-MULLINS\Final Files\GIf\ch07\M07NF01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8835" y="1532634"/>
            <a:ext cx="5706331" cy="41107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09537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Job enrichment and work motivation</a:t>
            </a:r>
          </a:p>
        </p:txBody>
      </p:sp>
      <p:sp>
        <p:nvSpPr>
          <p:cNvPr id="116740" name="Content Placeholder 5"/>
          <p:cNvSpPr>
            <a:spLocks noGrp="1"/>
          </p:cNvSpPr>
          <p:nvPr>
            <p:ph idx="1"/>
          </p:nvPr>
        </p:nvSpPr>
        <p:spPr>
          <a:xfrm>
            <a:off x="439094" y="1708836"/>
            <a:ext cx="8229600" cy="4525963"/>
          </a:xfrm>
        </p:spPr>
        <p:txBody>
          <a:bodyPr>
            <a:normAutofit/>
          </a:bodyPr>
          <a:lstStyle/>
          <a:p>
            <a:pPr marL="25400" indent="-25400" eaLnBrk="1" hangingPunct="1">
              <a:buFontTx/>
              <a:buNone/>
            </a:pPr>
            <a:r>
              <a:rPr lang="en-GB" sz="3000" dirty="0" smtClean="0"/>
              <a:t>By increasing the </a:t>
            </a:r>
            <a:r>
              <a:rPr lang="en-GB" sz="3000" b="1" dirty="0" smtClean="0"/>
              <a:t>skill variety, task identify, task significance, autonomy and feedback processes,</a:t>
            </a:r>
            <a:r>
              <a:rPr lang="en-GB" sz="3000" dirty="0" smtClean="0"/>
              <a:t> job enrichment can create three positive psychological states:</a:t>
            </a:r>
          </a:p>
          <a:p>
            <a:pPr marL="363538" lvl="1" indent="-338138" eaLnBrk="1" hangingPunct="1"/>
            <a:r>
              <a:rPr lang="en-GB" sz="3000" dirty="0" smtClean="0"/>
              <a:t>Experienced meaningfulness of the work</a:t>
            </a:r>
          </a:p>
          <a:p>
            <a:pPr marL="363538" lvl="1" indent="-338138" eaLnBrk="1" hangingPunct="1"/>
            <a:r>
              <a:rPr lang="en-GB" sz="3000" dirty="0" smtClean="0"/>
              <a:t>Experienced responsibility for the outcome</a:t>
            </a:r>
          </a:p>
          <a:p>
            <a:pPr marL="363538" lvl="1" indent="-338138" eaLnBrk="1" hangingPunct="1"/>
            <a:r>
              <a:rPr lang="en-GB" sz="3000" dirty="0" smtClean="0"/>
              <a:t>Knowledge of the actual results</a:t>
            </a:r>
          </a:p>
          <a:p>
            <a:pPr eaLnBrk="1" hangingPunct="1">
              <a:buFontTx/>
              <a:buNone/>
            </a:pPr>
            <a:r>
              <a:rPr lang="en-GB" sz="2400" dirty="0" smtClean="0"/>
              <a:t>						</a:t>
            </a:r>
            <a:r>
              <a:rPr lang="en-GB" sz="2400" dirty="0" err="1" smtClean="0"/>
              <a:t>Hackman</a:t>
            </a:r>
            <a:r>
              <a:rPr lang="en-GB" sz="2400" dirty="0" smtClean="0"/>
              <a:t> and Oldham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Title 1"/>
          <p:cNvSpPr>
            <a:spLocks noGrp="1"/>
          </p:cNvSpPr>
          <p:nvPr>
            <p:ph type="title"/>
          </p:nvPr>
        </p:nvSpPr>
        <p:spPr>
          <a:xfrm>
            <a:off x="395536" y="2286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 smtClean="0"/>
              <a:t>Motivating potential score</a:t>
            </a:r>
            <a:br>
              <a:rPr lang="en-GB" b="1" dirty="0" smtClean="0"/>
            </a:br>
            <a:r>
              <a:rPr lang="en-GB" b="1" dirty="0" smtClean="0"/>
              <a:t>Hackman and Oldham</a:t>
            </a:r>
          </a:p>
        </p:txBody>
      </p:sp>
      <p:sp>
        <p:nvSpPr>
          <p:cNvPr id="120836" name="TextBox 5"/>
          <p:cNvSpPr txBox="1">
            <a:spLocks noChangeArrowheads="1"/>
          </p:cNvSpPr>
          <p:nvPr/>
        </p:nvSpPr>
        <p:spPr bwMode="auto">
          <a:xfrm>
            <a:off x="1414005" y="3153452"/>
            <a:ext cx="50367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{Skill variety + Task identify + Task significance}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520181" y="3581915"/>
            <a:ext cx="482441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838" name="TextBox 8"/>
          <p:cNvSpPr txBox="1">
            <a:spLocks noChangeArrowheads="1"/>
          </p:cNvSpPr>
          <p:nvPr/>
        </p:nvSpPr>
        <p:spPr bwMode="auto">
          <a:xfrm>
            <a:off x="3895081" y="3572608"/>
            <a:ext cx="44114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600" dirty="0"/>
              <a:t>3</a:t>
            </a:r>
          </a:p>
        </p:txBody>
      </p:sp>
      <p:sp>
        <p:nvSpPr>
          <p:cNvPr id="120839" name="TextBox 9"/>
          <p:cNvSpPr txBox="1">
            <a:spLocks noChangeArrowheads="1"/>
          </p:cNvSpPr>
          <p:nvPr/>
        </p:nvSpPr>
        <p:spPr bwMode="auto">
          <a:xfrm>
            <a:off x="6357216" y="3387823"/>
            <a:ext cx="261469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dirty="0"/>
              <a:t>X  Autonomy  X  Feedback</a:t>
            </a:r>
          </a:p>
        </p:txBody>
      </p:sp>
      <p:sp>
        <p:nvSpPr>
          <p:cNvPr id="120840" name="TextBox 10"/>
          <p:cNvSpPr txBox="1">
            <a:spLocks noChangeArrowheads="1"/>
          </p:cNvSpPr>
          <p:nvPr/>
        </p:nvSpPr>
        <p:spPr bwMode="auto">
          <a:xfrm>
            <a:off x="223442" y="3250142"/>
            <a:ext cx="11608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dirty="0"/>
              <a:t>MPS</a:t>
            </a:r>
            <a:r>
              <a:rPr lang="en-GB" b="1" dirty="0"/>
              <a:t> 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Title 1"/>
          <p:cNvSpPr>
            <a:spLocks noGrp="1"/>
          </p:cNvSpPr>
          <p:nvPr>
            <p:ph type="title"/>
          </p:nvPr>
        </p:nvSpPr>
        <p:spPr>
          <a:xfrm>
            <a:off x="457200" y="49106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Assignment</a:t>
            </a:r>
          </a:p>
        </p:txBody>
      </p:sp>
      <p:pic>
        <p:nvPicPr>
          <p:cNvPr id="4" name="Picture 2" descr="Y:\Graphics\Powerpoint\PE_UK\PE501-MULLINS\Final Files\GIf\ch07\M07UF001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101" y="1862669"/>
            <a:ext cx="7735799" cy="4195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Title 1"/>
          <p:cNvSpPr>
            <a:spLocks noGrp="1"/>
          </p:cNvSpPr>
          <p:nvPr>
            <p:ph type="title"/>
          </p:nvPr>
        </p:nvSpPr>
        <p:spPr>
          <a:xfrm>
            <a:off x="457200" y="49106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Assignment (Continued)</a:t>
            </a:r>
          </a:p>
        </p:txBody>
      </p:sp>
      <p:pic>
        <p:nvPicPr>
          <p:cNvPr id="4" name="Picture 2" descr="Y:\Graphics\Powerpoint\PE_UK\PE501-MULLINS\Final Files\GIf\ch07\M07UF001A.gi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51693" y="1857134"/>
            <a:ext cx="8440615" cy="35248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4"/>
  <p:tag name="MMPROD_UIDATA" val="&lt;database version=&quot;6.0&quot;&gt;&lt;object type=&quot;1&quot; unique_id=&quot;10001&quot;&gt;&lt;object type=&quot;8&quot; unique_id=&quot;358230&quot;&gt;&lt;/object&gt;&lt;object type=&quot;2&quot; unique_id=&quot;358231&quot;&gt;&lt;object type=&quot;3&quot; unique_id=&quot;358484&quot;&gt;&lt;property id=&quot;20148&quot; value=&quot;5&quot;/&gt;&lt;property id=&quot;20300&quot; value=&quot;Slide 1 - &amp;quot;Chapter 7&amp;#x0D;&amp;#x0A;Work motivation and&amp;#x0D;&amp;#x0A;job satisfaction&amp;quot;&quot;/&gt;&lt;property id=&quot;20307&quot; value=&quot;257&quot;/&gt;&lt;/object&gt;&lt;object type=&quot;3&quot; unique_id=&quot;358486&quot;&gt;&lt;property id=&quot;20148&quot; value=&quot;5&quot;/&gt;&lt;property id=&quot;20300&quot; value=&quot;Slide 3 - &amp;quot;Underlying concept of motivation&amp;quot;&quot;/&gt;&lt;property id=&quot;20307&quot; value=&quot;259&quot;/&gt;&lt;/object&gt;&lt;object type=&quot;3&quot; unique_id=&quot;358487&quot;&gt;&lt;property id=&quot;20148&quot; value=&quot;5&quot;/&gt;&lt;property id=&quot;20300&quot; value=&quot;Slide 4 - &amp;quot;Underlying concept of motivation&amp;quot;&quot;/&gt;&lt;property id=&quot;20307&quot; value=&quot;260&quot;/&gt;&lt;/object&gt;&lt;object type=&quot;3&quot; unique_id=&quot;358488&quot;&gt;&lt;property id=&quot;20148&quot; value=&quot;5&quot;/&gt;&lt;property id=&quot;20300&quot; value=&quot;Slide 5 - &amp;quot;Extrinsic and intrinsic motivation&amp;quot;&quot;/&gt;&lt;property id=&quot;20307&quot; value=&quot;261&quot;/&gt;&lt;/object&gt;&lt;object type=&quot;3&quot; unique_id=&quot;358489&quot;&gt;&lt;property id=&quot;20148&quot; value=&quot;5&quot;/&gt;&lt;property id=&quot;20300&quot; value=&quot;Slide 6 - &amp;quot;Developing a passion for work - critical needs of employees: Blanchard&amp;quot;&quot;/&gt;&lt;property id=&quot;20307&quot; value=&quot;262&quot;/&gt;&lt;/object&gt;&lt;object type=&quot;3&quot; unique_id=&quot;358491&quot;&gt;&lt;property id=&quot;20148&quot; value=&quot;5&quot;/&gt;&lt;property id=&quot;20300&quot; value=&quot;Slide 7 - &amp;quot;Threefold classification for &amp;#x0D;&amp;#x0A;motivation at work &amp;quot;&quot;/&gt;&lt;property id=&quot;20307&quot; value=&quot;264&quot;/&gt;&lt;/object&gt;&lt;object type=&quot;3&quot; unique_id=&quot;358492&quot;&gt;&lt;property id=&quot;20148&quot; value=&quot;5&quot;/&gt;&lt;property id=&quot;20300&quot; value=&quot;Slide 8 - &amp;quot;The needs and expectations of people at work&amp;quot;&quot;/&gt;&lt;property id=&quot;20307&quot; value=&quot;265&quot;/&gt;&lt;/object&gt;&lt;object type=&quot;3&quot; unique_id=&quot;358494&quot;&gt;&lt;property id=&quot;20148&quot; value=&quot;5&quot;/&gt;&lt;property id=&quot;20300&quot; value=&quot;Slide 10 - &amp;quot;Content and process theories &amp;#x0D;&amp;#x0A;of motivation&amp;quot;&quot;/&gt;&lt;property id=&quot;20307&quot; value=&quot;267&quot;/&gt;&lt;/object&gt;&lt;object type=&quot;3&quot; unique_id=&quot;358495&quot;&gt;&lt;property id=&quot;20148&quot; value=&quot;5&quot;/&gt;&lt;property id=&quot;20300&quot; value=&quot;Slide 9 - &amp;quot;Theories of motivation&amp;quot;&quot;/&gt;&lt;property id=&quot;20307&quot; value=&quot;268&quot;/&gt;&lt;/object&gt;&lt;object type=&quot;3&quot; unique_id=&quot;358496&quot;&gt;&lt;property id=&quot;20148&quot; value=&quot;5&quot;/&gt;&lt;property id=&quot;20300&quot; value=&quot;Slide 11 - &amp;quot;Maslow’s hierarchy of needs&amp;quot;&quot;/&gt;&lt;property id=&quot;20307&quot; value=&quot;269&quot;/&gt;&lt;/object&gt;&lt;object type=&quot;3&quot; unique_id=&quot;358497&quot;&gt;&lt;property id=&quot;20148&quot; value=&quot;5&quot;/&gt;&lt;property id=&quot;20300&quot; value=&quot;Slide 12 - &amp;quot;Applying Maslow’s model to the &amp;#x0D;&amp;#x0A;work situation&amp;quot;&quot;/&gt;&lt;property id=&quot;20307&quot; value=&quot;270&quot;/&gt;&lt;/object&gt;&lt;object type=&quot;3&quot; unique_id=&quot;358500&quot;&gt;&lt;property id=&quot;20148&quot; value=&quot;5&quot;/&gt;&lt;property id=&quot;20300&quot; value=&quot;Slide 13 - &amp;quot;Alderfer’s modified need&amp;#x0D;&amp;#x0A;hierarchy model&amp;quot;&quot;/&gt;&lt;property id=&quot;20307&quot; value=&quot;273&quot;/&gt;&lt;/object&gt;&lt;object type=&quot;3&quot; unique_id=&quot;358501&quot;&gt;&lt;property id=&quot;20148&quot; value=&quot;5&quot;/&gt;&lt;property id=&quot;20300&quot; value=&quot;Slide 15 - &amp;quot;Herzberg’s two-factor theory&amp;quot;&quot;/&gt;&lt;property id=&quot;20307&quot; value=&quot;274&quot;/&gt;&lt;/object&gt;&lt;object type=&quot;3&quot; unique_id=&quot;358503&quot;&gt;&lt;property id=&quot;20148&quot; value=&quot;5&quot;/&gt;&lt;property id=&quot;20300&quot; value=&quot;Slide 16 - &amp;quot;McClelland’s achievement motivation theory &amp;quot;&quot;/&gt;&lt;property id=&quot;20307&quot; value=&quot;276&quot;/&gt;&lt;/object&gt;&lt;object type=&quot;3&quot; unique_id=&quot;358505&quot;&gt;&lt;property id=&quot;20148&quot; value=&quot;5&quot;/&gt;&lt;property id=&quot;20300&quot; value=&quot;Slide 17 - &amp;quot;McClelland and achievement &amp;#x0D;&amp;#x0A;need (n-Ach)&amp;quot;&quot;/&gt;&lt;property id=&quot;20307&quot; value=&quot;278&quot;/&gt;&lt;/object&gt;&lt;object type=&quot;3&quot; unique_id=&quot;358507&quot;&gt;&lt;property id=&quot;20148&quot; value=&quot;5&quot;/&gt;&lt;property id=&quot;20300&quot; value=&quot;Slide 18 - &amp;quot;Process theories of motivation&amp;quot;&quot;/&gt;&lt;property id=&quot;20307&quot; value=&quot;280&quot;/&gt;&lt;/object&gt;&lt;object type=&quot;3&quot; unique_id=&quot;358508&quot;&gt;&lt;property id=&quot;20148&quot; value=&quot;5&quot;/&gt;&lt;property id=&quot;20300&quot; value=&quot;Slide 19 - &amp;quot;Expectancy theories: the &amp;#x0D;&amp;#x0A;motivational link&amp;quot;&quot;/&gt;&lt;property id=&quot;20307&quot; value=&quot;281&quot;/&gt;&lt;/object&gt;&lt;object type=&quot;3&quot; unique_id=&quot;358509&quot;&gt;&lt;property id=&quot;20148&quot; value=&quot;5&quot;/&gt;&lt;property id=&quot;20300&quot; value=&quot;Slide 20 - &amp;quot;Vroom’s expectancy theory&amp;quot;&quot;/&gt;&lt;property id=&quot;20307&quot; value=&quot;282&quot;/&gt;&lt;/object&gt;&lt;object type=&quot;3&quot; unique_id=&quot;358510&quot;&gt;&lt;property id=&quot;20148&quot; value=&quot;5&quot;/&gt;&lt;property id=&quot;20300&quot; value=&quot;Slide 22 - &amp;quot;Motivational force&amp;quot;&quot;/&gt;&lt;property id=&quot;20307&quot; value=&quot;283&quot;/&gt;&lt;/object&gt;&lt;object type=&quot;3&quot; unique_id=&quot;358511&quot;&gt;&lt;property id=&quot;20148&quot; value=&quot;5&quot;/&gt;&lt;property id=&quot;20300&quot; value=&quot;Slide 21 - &amp;quot;Basic model of expectancy theory&amp;quot;&quot;/&gt;&lt;property id=&quot;20307&quot; value=&quot;284&quot;/&gt;&lt;/object&gt;&lt;object type=&quot;3&quot; unique_id=&quot;358513&quot;&gt;&lt;property id=&quot;20148&quot; value=&quot;5&quot;/&gt;&lt;property id=&quot;20300&quot; value=&quot;Slide 23 - &amp;quot;Lawler’s revised expectancy model&amp;quot;&quot;/&gt;&lt;property id=&quot;20307&quot; value=&quot;286&quot;/&gt;&lt;/object&gt;&lt;object type=&quot;3&quot; unique_id=&quot;358514&quot;&gt;&lt;property id=&quot;20148&quot; value=&quot;5&quot;/&gt;&lt;property id=&quot;20300&quot; value=&quot;Slide 24 - &amp;quot;Implications of expectancy theories&amp;quot;&quot;/&gt;&lt;property id=&quot;20307&quot; value=&quot;287&quot;/&gt;&lt;/object&gt;&lt;object type=&quot;3&quot; unique_id=&quot;358515&quot;&gt;&lt;property id=&quot;20148&quot; value=&quot;5&quot;/&gt;&lt;property id=&quot;20300&quot; value=&quot;Slide 25 - &amp;quot;Equity theory of motivation: Adams&amp;quot;&quot;/&gt;&lt;property id=&quot;20307&quot; value=&quot;288&quot;/&gt;&lt;/object&gt;&lt;object type=&quot;3&quot; unique_id=&quot;358516&quot;&gt;&lt;property id=&quot;20148&quot; value=&quot;5&quot;/&gt;&lt;property id=&quot;20300&quot; value=&quot;Slide 26 - &amp;quot;Illustration of Adams’ equity theory&amp;quot;&quot;/&gt;&lt;property id=&quot;20307&quot; value=&quot;289&quot;/&gt;&lt;/object&gt;&lt;object type=&quot;3&quot; unique_id=&quot;358517&quot;&gt;&lt;property id=&quot;20148&quot; value=&quot;5&quot;/&gt;&lt;property id=&quot;20300&quot; value=&quot;Slide 27 - &amp;quot;Goal theory: Locke&amp;quot;&quot;/&gt;&lt;property id=&quot;20307&quot; value=&quot;290&quot;/&gt;&lt;/object&gt;&lt;object type=&quot;3&quot; unique_id=&quot;358518&quot;&gt;&lt;property id=&quot;20148&quot; value=&quot;5&quot;/&gt;&lt;property id=&quot;20300&quot; value=&quot;Slide 28 - &amp;quot;Implications of goal theory&amp;quot;&quot;/&gt;&lt;property id=&quot;20307&quot; value=&quot;291&quot;/&gt;&lt;/object&gt;&lt;object type=&quot;3&quot; unique_id=&quot;358519&quot;&gt;&lt;property id=&quot;20148&quot; value=&quot;5&quot;/&gt;&lt;property id=&quot;20300&quot; value=&quot;Slide 29 - &amp;quot;Organisational behaviour modification (OBMod)&amp;quot;&quot;/&gt;&lt;property id=&quot;20307&quot; value=&quot;292&quot;/&gt;&lt;/object&gt;&lt;object type=&quot;3&quot; unique_id=&quot;358520&quot;&gt;&lt;property id=&quot;20148&quot; value=&quot;5&quot;/&gt;&lt;property id=&quot;20300&quot; value=&quot;Slide 30 - &amp;quot;Motivation of knowledge workers&amp;quot;&quot;/&gt;&lt;property id=&quot;20307&quot; value=&quot;293&quot;/&gt;&lt;/object&gt;&lt;object type=&quot;3&quot; unique_id=&quot;358521&quot;&gt;&lt;property id=&quot;20148&quot; value=&quot;5&quot;/&gt;&lt;property id=&quot;20300&quot; value=&quot;Slide 31 - &amp;quot;Frustration-induced behaviour&amp;quot;&quot;/&gt;&lt;property id=&quot;20307&quot; value=&quot;294&quot;/&gt;&lt;/object&gt;&lt;object type=&quot;3&quot; unique_id=&quot;358522&quot;&gt;&lt;property id=&quot;20148&quot; value=&quot;5&quot;/&gt;&lt;property id=&quot;20300&quot; value=&quot;Slide 33 - &amp;quot;Factors influencing individual reactions to frustration&amp;quot;&quot;/&gt;&lt;property id=&quot;20307&quot; value=&quot;295&quot;/&gt;&lt;/object&gt;&lt;object type=&quot;3&quot; unique_id=&quot;358523&quot;&gt;&lt;property id=&quot;20148&quot; value=&quot;5&quot;/&gt;&lt;property id=&quot;20300&quot; value=&quot;Slide 34 - &amp;quot;Reducing potential frustration&amp;quot;&quot;/&gt;&lt;property id=&quot;20307&quot; value=&quot;296&quot;/&gt;&lt;/object&gt;&lt;object type=&quot;3&quot; unique_id=&quot;358524&quot;&gt;&lt;property id=&quot;20148&quot; value=&quot;5&quot;/&gt;&lt;property id=&quot;20300&quot; value=&quot;Slide 35 - &amp;quot;Job satisfaction&amp;quot;&quot;/&gt;&lt;property id=&quot;20307&quot; value=&quot;297&quot;/&gt;&lt;/object&gt;&lt;object type=&quot;3&quot; unique_id=&quot;358525&quot;&gt;&lt;property id=&quot;20148&quot; value=&quot;5&quot;/&gt;&lt;property id=&quot;20300&quot; value=&quot;Slide 36 - &amp;quot;Dimensions of job satisfaction&amp;quot;&quot;/&gt;&lt;property id=&quot;20307&quot; value=&quot;298&quot;/&gt;&lt;/object&gt;&lt;object type=&quot;3&quot; unique_id=&quot;358527&quot;&gt;&lt;property id=&quot;20148&quot; value=&quot;5&quot;/&gt;&lt;property id=&quot;20300&quot; value=&quot;Slide 37 - &amp;quot;Alienation at work&amp;quot;&quot;/&gt;&lt;property id=&quot;20307&quot; value=&quot;300&quot;/&gt;&lt;/object&gt;&lt;object type=&quot;3&quot; unique_id=&quot;358528&quot;&gt;&lt;property id=&quot;20148&quot; value=&quot;5&quot;/&gt;&lt;property id=&quot;20300&quot; value=&quot;Slide 39 - &amp;quot;Job enrichment and work motivation&amp;quot;&quot;/&gt;&lt;property id=&quot;20307&quot; value=&quot;301&quot;/&gt;&lt;/object&gt;&lt;object type=&quot;3&quot; unique_id=&quot;358529&quot;&gt;&lt;property id=&quot;20148&quot; value=&quot;5&quot;/&gt;&lt;property id=&quot;20300&quot; value=&quot;Slide 38 - &amp;quot;Comprehensive model of job enrichment&amp;quot;&quot;/&gt;&lt;property id=&quot;20307&quot; value=&quot;302&quot;/&gt;&lt;/object&gt;&lt;object type=&quot;3&quot; unique_id=&quot;358530&quot;&gt;&lt;property id=&quot;20148&quot; value=&quot;5&quot;/&gt;&lt;property id=&quot;20300&quot; value=&quot;Slide 40 - &amp;quot;Motivating potential score&amp;#x0D;&amp;#x0A;Hackman and Oldham&amp;quot;&quot;/&gt;&lt;property id=&quot;20307&quot; value=&quot;303&quot;/&gt;&lt;/object&gt;&lt;object type=&quot;3&quot; unique_id=&quot;358531&quot;&gt;&lt;property id=&quot;20148&quot; value=&quot;5&quot;/&gt;&lt;property id=&quot;20300&quot; value=&quot;Slide 41 - &amp;quot;Assignment&amp;quot;&quot;/&gt;&lt;property id=&quot;20307&quot; value=&quot;304&quot;/&gt;&lt;/object&gt;&lt;object type=&quot;3&quot; unique_id=&quot;358770&quot;&gt;&lt;property id=&quot;20148&quot; value=&quot;5&quot;/&gt;&lt;property id=&quot;20300&quot; value=&quot;Slide 2 - &amp;quot;The significance of motivation&amp;quot;&quot;/&gt;&lt;property id=&quot;20307&quot; value=&quot;307&quot;/&gt;&lt;/object&gt;&lt;object type=&quot;3&quot; unique_id=&quot;358771&quot;&gt;&lt;property id=&quot;20148&quot; value=&quot;5&quot;/&gt;&lt;property id=&quot;20300&quot; value=&quot;Slide 14 - &amp;quot;Nohria’s four-drives model&amp;quot;&quot;/&gt;&lt;property id=&quot;20307&quot; value=&quot;305&quot;/&gt;&lt;/object&gt;&lt;object type=&quot;3&quot; unique_id=&quot;358772&quot;&gt;&lt;property id=&quot;20148&quot; value=&quot;5&quot;/&gt;&lt;property id=&quot;20300&quot; value=&quot;Slide 32 - &amp;quot;Negative responses to frustration&amp;quot;&quot;/&gt;&lt;property id=&quot;20307&quot; value=&quot;306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1504</Words>
  <Application>Microsoft Office PowerPoint</Application>
  <PresentationFormat>On-screen Show (4:3)</PresentationFormat>
  <Paragraphs>251</Paragraphs>
  <Slides>42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Times New Roman</vt:lpstr>
      <vt:lpstr>Default Design</vt:lpstr>
      <vt:lpstr>Custom Design</vt:lpstr>
      <vt:lpstr>Chapter 7 Work motivation and job satisfaction</vt:lpstr>
      <vt:lpstr>The significance of motivation</vt:lpstr>
      <vt:lpstr>Underlying concept of motivation</vt:lpstr>
      <vt:lpstr>Underlying concept of motivation</vt:lpstr>
      <vt:lpstr>Extrinsic and intrinsic motivation</vt:lpstr>
      <vt:lpstr>Developing a passion for work - critical needs of employees: Blanchard</vt:lpstr>
      <vt:lpstr>Threefold classification for  motivation at work </vt:lpstr>
      <vt:lpstr>The needs and expectations of people at work</vt:lpstr>
      <vt:lpstr>Theories of motivation</vt:lpstr>
      <vt:lpstr>Content and process theories  of motivation</vt:lpstr>
      <vt:lpstr>Maslow’s hierarchy of needs</vt:lpstr>
      <vt:lpstr>Applying Maslow’s model to the  work situation</vt:lpstr>
      <vt:lpstr>Alderfer’s modified need hierarchy model</vt:lpstr>
      <vt:lpstr>Nohria’s four-drives model</vt:lpstr>
      <vt:lpstr>Herzberg’s two-factor theory</vt:lpstr>
      <vt:lpstr>McClelland’s achievement motivation theory </vt:lpstr>
      <vt:lpstr>McClelland and achievement  need (n-Ach)</vt:lpstr>
      <vt:lpstr>Process theories of motivation</vt:lpstr>
      <vt:lpstr>Expectancy theories: the  motivational link</vt:lpstr>
      <vt:lpstr>Vroom’s expectancy theory</vt:lpstr>
      <vt:lpstr>Basic model of expectancy theory</vt:lpstr>
      <vt:lpstr>Motivational force</vt:lpstr>
      <vt:lpstr>Lawler’s revised expectancy model</vt:lpstr>
      <vt:lpstr>Implications of expectancy theories</vt:lpstr>
      <vt:lpstr>Equity theory of motivation: Adams</vt:lpstr>
      <vt:lpstr>Illustration of Adams’ equity theory</vt:lpstr>
      <vt:lpstr>Goal theory: Locke</vt:lpstr>
      <vt:lpstr>Implications of goal theory</vt:lpstr>
      <vt:lpstr>Organisational behaviour modification (OBMod)</vt:lpstr>
      <vt:lpstr>Motivation of knowledge workers</vt:lpstr>
      <vt:lpstr>Frustration-induced behaviour</vt:lpstr>
      <vt:lpstr>Negative responses to frustration</vt:lpstr>
      <vt:lpstr>Factors influencing individual reactions to frustration</vt:lpstr>
      <vt:lpstr>Reducing potential frustration</vt:lpstr>
      <vt:lpstr>Job satisfaction</vt:lpstr>
      <vt:lpstr>Dimensions of job satisfaction</vt:lpstr>
      <vt:lpstr>Alienation at work</vt:lpstr>
      <vt:lpstr>Comprehensive model of job enrichment</vt:lpstr>
      <vt:lpstr>Job enrichment and work motivation</vt:lpstr>
      <vt:lpstr>Motivating potential score Hackman and Oldham</vt:lpstr>
      <vt:lpstr>Assignment</vt:lpstr>
      <vt:lpstr>Assignment (Continued)</vt:lpstr>
    </vt:vector>
  </TitlesOfParts>
  <Company>Christy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Gill</dc:creator>
  <cp:lastModifiedBy>Julie Potter</cp:lastModifiedBy>
  <cp:revision>156</cp:revision>
  <cp:lastPrinted>2015-10-19T11:47:42Z</cp:lastPrinted>
  <dcterms:created xsi:type="dcterms:W3CDTF">2007-02-22T15:17:11Z</dcterms:created>
  <dcterms:modified xsi:type="dcterms:W3CDTF">2018-09-11T10:29:49Z</dcterms:modified>
</cp:coreProperties>
</file>