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60" r:id="rId5"/>
    <p:sldId id="261" r:id="rId6"/>
    <p:sldId id="262" r:id="rId7"/>
    <p:sldId id="266" r:id="rId8"/>
    <p:sldId id="267" r:id="rId9"/>
    <p:sldId id="268" r:id="rId10"/>
    <p:sldId id="259"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5DD2F9-A4D3-4A00-A1B6-27873D0B2EA2}" v="36" dt="2023-04-16T11:35:16.3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0" autoAdjust="0"/>
    <p:restoredTop sz="94660"/>
  </p:normalViewPr>
  <p:slideViewPr>
    <p:cSldViewPr snapToGrid="0">
      <p:cViewPr varScale="1">
        <p:scale>
          <a:sx n="77" d="100"/>
          <a:sy n="77" d="100"/>
        </p:scale>
        <p:origin x="76" y="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4/16/2023</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6959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4/16/2023</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76079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4/16/2023</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831233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4/16/2023</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797985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4/16/2023</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6695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4/16/2023</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282616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4/16/2023</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69544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4/16/2023</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25134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4/16/2023</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825499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4/16/2023</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014192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4/16/2023</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255117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4/16/2023</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1558955039"/>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genetic concept">
            <a:extLst>
              <a:ext uri="{FF2B5EF4-FFF2-40B4-BE49-F238E27FC236}">
                <a16:creationId xmlns:a16="http://schemas.microsoft.com/office/drawing/2014/main" id="{EE19DC45-1CCC-714C-D1E0-C594B4E91337}"/>
              </a:ext>
            </a:extLst>
          </p:cNvPr>
          <p:cNvPicPr>
            <a:picLocks noChangeAspect="1"/>
          </p:cNvPicPr>
          <p:nvPr/>
        </p:nvPicPr>
        <p:blipFill rotWithShape="1">
          <a:blip r:embed="rId2">
            <a:alphaModFix/>
          </a:blip>
          <a:srcRect t="24460" b="19291"/>
          <a:stretch/>
        </p:blipFill>
        <p:spPr>
          <a:xfrm>
            <a:off x="20" y="1571"/>
            <a:ext cx="12191980" cy="6856429"/>
          </a:xfrm>
          <a:prstGeom prst="rect">
            <a:avLst/>
          </a:prstGeom>
        </p:spPr>
      </p:pic>
      <p:sp>
        <p:nvSpPr>
          <p:cNvPr id="20" name="Rectangle 19">
            <a:extLst>
              <a:ext uri="{FF2B5EF4-FFF2-40B4-BE49-F238E27FC236}">
                <a16:creationId xmlns:a16="http://schemas.microsoft.com/office/drawing/2014/main" id="{87B080E6-308F-4DD8-A448-707DFB83C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8637" y="1"/>
            <a:ext cx="8894726" cy="6858000"/>
          </a:xfrm>
          <a:prstGeom prst="rect">
            <a:avLst/>
          </a:prstGeom>
          <a:gradFill flip="none" rotWithShape="1">
            <a:gsLst>
              <a:gs pos="0">
                <a:srgbClr val="000000">
                  <a:alpha val="34902"/>
                </a:srgbClr>
              </a:gs>
              <a:gs pos="80000">
                <a:srgbClr val="000000">
                  <a:alpha val="0"/>
                </a:srgbClr>
              </a:gs>
              <a:gs pos="51000">
                <a:srgbClr val="000000">
                  <a:alpha val="20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332E39B-9F84-5F60-8EB6-1123150CB532}"/>
              </a:ext>
            </a:extLst>
          </p:cNvPr>
          <p:cNvSpPr>
            <a:spLocks noGrp="1"/>
          </p:cNvSpPr>
          <p:nvPr>
            <p:ph type="ctrTitle"/>
          </p:nvPr>
        </p:nvSpPr>
        <p:spPr>
          <a:xfrm>
            <a:off x="2286000" y="1523999"/>
            <a:ext cx="7620000" cy="1905001"/>
          </a:xfrm>
        </p:spPr>
        <p:txBody>
          <a:bodyPr>
            <a:normAutofit/>
          </a:bodyPr>
          <a:lstStyle/>
          <a:p>
            <a:pPr algn="ctr"/>
            <a:r>
              <a:rPr lang="en-GB">
                <a:solidFill>
                  <a:srgbClr val="FFFFFF"/>
                </a:solidFill>
              </a:rPr>
              <a:t>Children, young people and the media</a:t>
            </a:r>
          </a:p>
        </p:txBody>
      </p:sp>
      <p:sp>
        <p:nvSpPr>
          <p:cNvPr id="3" name="Subtitle 2">
            <a:extLst>
              <a:ext uri="{FF2B5EF4-FFF2-40B4-BE49-F238E27FC236}">
                <a16:creationId xmlns:a16="http://schemas.microsoft.com/office/drawing/2014/main" id="{433FE9E4-4AE3-E9DA-718D-B9F846F88BF7}"/>
              </a:ext>
            </a:extLst>
          </p:cNvPr>
          <p:cNvSpPr>
            <a:spLocks noGrp="1"/>
          </p:cNvSpPr>
          <p:nvPr>
            <p:ph type="subTitle" idx="1"/>
          </p:nvPr>
        </p:nvSpPr>
        <p:spPr>
          <a:xfrm>
            <a:off x="2191612" y="4161329"/>
            <a:ext cx="7714388" cy="1172672"/>
          </a:xfrm>
        </p:spPr>
        <p:txBody>
          <a:bodyPr>
            <a:normAutofit/>
          </a:bodyPr>
          <a:lstStyle/>
          <a:p>
            <a:pPr algn="ctr"/>
            <a:r>
              <a:rPr lang="en-GB">
                <a:solidFill>
                  <a:srgbClr val="FFFFFF"/>
                </a:solidFill>
              </a:rPr>
              <a:t>Developmental issues in a digital era.</a:t>
            </a:r>
          </a:p>
        </p:txBody>
      </p:sp>
      <p:cxnSp>
        <p:nvCxnSpPr>
          <p:cNvPr id="22" name="Straight Connector 21">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3228" y="3795164"/>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6201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F0785F-0D8E-DCB5-1761-A209A5489B83}"/>
              </a:ext>
            </a:extLst>
          </p:cNvPr>
          <p:cNvSpPr>
            <a:spLocks noGrp="1"/>
          </p:cNvSpPr>
          <p:nvPr>
            <p:ph type="title"/>
          </p:nvPr>
        </p:nvSpPr>
        <p:spPr>
          <a:xfrm>
            <a:off x="1104897" y="762001"/>
            <a:ext cx="4991103" cy="1141004"/>
          </a:xfrm>
        </p:spPr>
        <p:txBody>
          <a:bodyPr>
            <a:normAutofit/>
          </a:bodyPr>
          <a:lstStyle/>
          <a:p>
            <a:pPr>
              <a:lnSpc>
                <a:spcPct val="110000"/>
              </a:lnSpc>
            </a:pPr>
            <a:r>
              <a:rPr lang="en-GB" sz="1800" dirty="0"/>
              <a:t>Key terms explained</a:t>
            </a:r>
            <a:br>
              <a:rPr lang="en-GB" sz="1500" dirty="0"/>
            </a:br>
            <a:br>
              <a:rPr lang="en-GB" sz="1500" dirty="0"/>
            </a:br>
            <a:br>
              <a:rPr lang="en-GB" sz="1500" dirty="0"/>
            </a:br>
            <a:endParaRPr lang="en-GB" sz="1500" dirty="0"/>
          </a:p>
        </p:txBody>
      </p:sp>
      <p:sp>
        <p:nvSpPr>
          <p:cNvPr id="3" name="Content Placeholder 2">
            <a:extLst>
              <a:ext uri="{FF2B5EF4-FFF2-40B4-BE49-F238E27FC236}">
                <a16:creationId xmlns:a16="http://schemas.microsoft.com/office/drawing/2014/main" id="{A53BDCF2-9D5B-A0B4-199A-97FAA8C6303E}"/>
              </a:ext>
            </a:extLst>
          </p:cNvPr>
          <p:cNvSpPr>
            <a:spLocks noGrp="1"/>
          </p:cNvSpPr>
          <p:nvPr>
            <p:ph idx="1"/>
          </p:nvPr>
        </p:nvSpPr>
        <p:spPr>
          <a:xfrm>
            <a:off x="756023" y="1903006"/>
            <a:ext cx="5339977" cy="4192994"/>
          </a:xfrm>
        </p:spPr>
        <p:txBody>
          <a:bodyPr>
            <a:normAutofit lnSpcReduction="10000"/>
          </a:bodyPr>
          <a:lstStyle/>
          <a:p>
            <a:r>
              <a:rPr lang="en-GB" sz="1700" dirty="0"/>
              <a:t>Digital era- technology used to  quickly access a wide range of information online.</a:t>
            </a:r>
          </a:p>
          <a:p>
            <a:r>
              <a:rPr lang="en-GB" sz="1700" dirty="0"/>
              <a:t>Media- ways in which information is accessed including newspaper, T.V, radio, magazines.</a:t>
            </a:r>
          </a:p>
          <a:p>
            <a:r>
              <a:rPr lang="en-GB" sz="1700" dirty="0"/>
              <a:t>Social media- Online communities, publishing personal information, thoughts and feelings. Such as Facebook, Instagram, snap chat and twitter. </a:t>
            </a:r>
          </a:p>
          <a:p>
            <a:r>
              <a:rPr lang="en-GB" sz="1500" dirty="0">
                <a:effectLst/>
                <a:ea typeface="DengXian" panose="02010600030101010101" pitchFamily="2" charset="-122"/>
              </a:rPr>
              <a:t>(Research gate, 2004., Dictionary.com, 2023., Merriam-Webster, 2023). </a:t>
            </a:r>
            <a:endParaRPr lang="en-GB" sz="1500" dirty="0"/>
          </a:p>
          <a:p>
            <a:endParaRPr lang="en-GB" sz="1700" dirty="0"/>
          </a:p>
          <a:p>
            <a:r>
              <a:rPr lang="en-GB" sz="1700" dirty="0"/>
              <a:t>(Image: Big red, 2019)</a:t>
            </a:r>
          </a:p>
          <a:p>
            <a:endParaRPr lang="en-GB" sz="1700" dirty="0"/>
          </a:p>
        </p:txBody>
      </p:sp>
      <p:pic>
        <p:nvPicPr>
          <p:cNvPr id="5" name="Picture 4" descr="A hand holding a cell phone&#10;&#10;Description automatically generated with medium confidence">
            <a:extLst>
              <a:ext uri="{FF2B5EF4-FFF2-40B4-BE49-F238E27FC236}">
                <a16:creationId xmlns:a16="http://schemas.microsoft.com/office/drawing/2014/main" id="{C892FEA2-C6A9-CF1A-4DB1-049C57C1D93B}"/>
              </a:ext>
            </a:extLst>
          </p:cNvPr>
          <p:cNvPicPr>
            <a:picLocks noChangeAspect="1"/>
          </p:cNvPicPr>
          <p:nvPr/>
        </p:nvPicPr>
        <p:blipFill rotWithShape="1">
          <a:blip r:embed="rId2">
            <a:extLst>
              <a:ext uri="{28A0092B-C50C-407E-A947-70E740481C1C}">
                <a14:useLocalDpi xmlns:a14="http://schemas.microsoft.com/office/drawing/2010/main" val="0"/>
              </a:ext>
            </a:extLst>
          </a:blip>
          <a:srcRect l="736" r="117"/>
          <a:stretch/>
        </p:blipFill>
        <p:spPr>
          <a:xfrm>
            <a:off x="6858001" y="2141911"/>
            <a:ext cx="4577976" cy="2574178"/>
          </a:xfrm>
          <a:prstGeom prst="rect">
            <a:avLst/>
          </a:prstGeom>
        </p:spPr>
      </p:pic>
    </p:spTree>
    <p:extLst>
      <p:ext uri="{BB962C8B-B14F-4D97-AF65-F5344CB8AC3E}">
        <p14:creationId xmlns:p14="http://schemas.microsoft.com/office/powerpoint/2010/main" val="19462498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1">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DADB0-B583-6A8D-E777-21E0F9056D70}"/>
              </a:ext>
            </a:extLst>
          </p:cNvPr>
          <p:cNvSpPr>
            <a:spLocks noGrp="1"/>
          </p:cNvSpPr>
          <p:nvPr>
            <p:ph type="title"/>
          </p:nvPr>
        </p:nvSpPr>
        <p:spPr>
          <a:xfrm>
            <a:off x="635621" y="381001"/>
            <a:ext cx="4991103" cy="1141004"/>
          </a:xfrm>
        </p:spPr>
        <p:txBody>
          <a:bodyPr>
            <a:normAutofit/>
          </a:bodyPr>
          <a:lstStyle/>
          <a:p>
            <a:r>
              <a:rPr lang="en-GB" dirty="0"/>
              <a:t>The beginning of social media</a:t>
            </a:r>
          </a:p>
        </p:txBody>
      </p:sp>
      <p:sp>
        <p:nvSpPr>
          <p:cNvPr id="22" name="Content Placeholder 8">
            <a:extLst>
              <a:ext uri="{FF2B5EF4-FFF2-40B4-BE49-F238E27FC236}">
                <a16:creationId xmlns:a16="http://schemas.microsoft.com/office/drawing/2014/main" id="{C5D27079-B94A-AD60-3737-41A2163B2AC9}"/>
              </a:ext>
            </a:extLst>
          </p:cNvPr>
          <p:cNvSpPr>
            <a:spLocks noGrp="1"/>
          </p:cNvSpPr>
          <p:nvPr>
            <p:ph idx="1"/>
          </p:nvPr>
        </p:nvSpPr>
        <p:spPr>
          <a:xfrm>
            <a:off x="635621" y="1903006"/>
            <a:ext cx="5460380" cy="4192994"/>
          </a:xfrm>
        </p:spPr>
        <p:txBody>
          <a:bodyPr>
            <a:normAutofit/>
          </a:bodyPr>
          <a:lstStyle/>
          <a:p>
            <a:r>
              <a:rPr lang="en-US" dirty="0"/>
              <a:t>Began at the start of 2000’s</a:t>
            </a:r>
          </a:p>
          <a:p>
            <a:r>
              <a:rPr lang="en-US" dirty="0"/>
              <a:t>Myspace first to reach over million followers 2004</a:t>
            </a:r>
          </a:p>
          <a:p>
            <a:r>
              <a:rPr lang="en-US" dirty="0"/>
              <a:t>Today over 2 billion users on social media.</a:t>
            </a:r>
          </a:p>
          <a:p>
            <a:r>
              <a:rPr lang="en-US" dirty="0"/>
              <a:t>Youngest users of social media are age 3.</a:t>
            </a:r>
          </a:p>
          <a:p>
            <a:r>
              <a:rPr lang="en-US" dirty="0"/>
              <a:t>94% 15-17 year olds have a personal social media.</a:t>
            </a:r>
          </a:p>
          <a:p>
            <a:r>
              <a:rPr lang="en-US" dirty="0"/>
              <a:t>78% 8-17 year olds stated social media used in a negative way.</a:t>
            </a:r>
          </a:p>
          <a:p>
            <a:r>
              <a:rPr lang="en-GB" sz="1800" dirty="0">
                <a:effectLst/>
                <a:ea typeface="DengXian" panose="02010600030101010101" pitchFamily="2" charset="-122"/>
              </a:rPr>
              <a:t>(Our world in data, 2019., Ofcom, 2022) </a:t>
            </a:r>
            <a:endParaRPr lang="en-US" dirty="0"/>
          </a:p>
          <a:p>
            <a:r>
              <a:rPr lang="en-US" dirty="0"/>
              <a:t>(image: </a:t>
            </a:r>
            <a:r>
              <a:rPr lang="en-US" dirty="0" err="1"/>
              <a:t>dazeinfo</a:t>
            </a:r>
            <a:r>
              <a:rPr lang="en-US" dirty="0"/>
              <a:t>, 2014).</a:t>
            </a:r>
          </a:p>
        </p:txBody>
      </p:sp>
      <p:pic>
        <p:nvPicPr>
          <p:cNvPr id="5" name="Content Placeholder 4" descr="Diagram&#10;&#10;Description automatically generated">
            <a:extLst>
              <a:ext uri="{FF2B5EF4-FFF2-40B4-BE49-F238E27FC236}">
                <a16:creationId xmlns:a16="http://schemas.microsoft.com/office/drawing/2014/main" id="{935E14BC-0681-AC9D-589A-F4E84F10AC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1172" y="446314"/>
            <a:ext cx="5135494" cy="5802818"/>
          </a:xfrm>
          <a:prstGeom prst="rect">
            <a:avLst/>
          </a:prstGeom>
        </p:spPr>
      </p:pic>
    </p:spTree>
    <p:extLst>
      <p:ext uri="{BB962C8B-B14F-4D97-AF65-F5344CB8AC3E}">
        <p14:creationId xmlns:p14="http://schemas.microsoft.com/office/powerpoint/2010/main" val="358306396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50D88-F2B8-5A50-A570-16AD81F4A78A}"/>
              </a:ext>
            </a:extLst>
          </p:cNvPr>
          <p:cNvSpPr>
            <a:spLocks noGrp="1"/>
          </p:cNvSpPr>
          <p:nvPr>
            <p:ph type="title"/>
          </p:nvPr>
        </p:nvSpPr>
        <p:spPr>
          <a:xfrm>
            <a:off x="703453" y="315953"/>
            <a:ext cx="4991103" cy="1141004"/>
          </a:xfrm>
        </p:spPr>
        <p:txBody>
          <a:bodyPr>
            <a:normAutofit/>
          </a:bodyPr>
          <a:lstStyle/>
          <a:p>
            <a:r>
              <a:rPr lang="en-GB" dirty="0"/>
              <a:t>Changes in childhood activities</a:t>
            </a:r>
          </a:p>
        </p:txBody>
      </p:sp>
      <p:sp>
        <p:nvSpPr>
          <p:cNvPr id="9" name="Content Placeholder 8">
            <a:extLst>
              <a:ext uri="{FF2B5EF4-FFF2-40B4-BE49-F238E27FC236}">
                <a16:creationId xmlns:a16="http://schemas.microsoft.com/office/drawing/2014/main" id="{947C5AD6-3B32-4008-266D-64B0E0BC260B}"/>
              </a:ext>
            </a:extLst>
          </p:cNvPr>
          <p:cNvSpPr>
            <a:spLocks noGrp="1"/>
          </p:cNvSpPr>
          <p:nvPr>
            <p:ph idx="1"/>
          </p:nvPr>
        </p:nvSpPr>
        <p:spPr>
          <a:xfrm>
            <a:off x="215900" y="1456957"/>
            <a:ext cx="6972300" cy="5401043"/>
          </a:xfrm>
        </p:spPr>
        <p:txBody>
          <a:bodyPr>
            <a:noAutofit/>
          </a:bodyPr>
          <a:lstStyle/>
          <a:p>
            <a:r>
              <a:rPr lang="en-US" sz="1600" dirty="0"/>
              <a:t>63% decrease in amount of time children play outside today compared to their parents.</a:t>
            </a:r>
          </a:p>
          <a:p>
            <a:r>
              <a:rPr lang="en-US" sz="1600" dirty="0"/>
              <a:t>39% parents blame technology and social media.</a:t>
            </a:r>
          </a:p>
          <a:p>
            <a:r>
              <a:rPr lang="en-US" sz="1600" dirty="0"/>
              <a:t>Use technology two and a half hours a day.</a:t>
            </a:r>
          </a:p>
          <a:p>
            <a:r>
              <a:rPr lang="en-US" sz="1600" dirty="0"/>
              <a:t>Play is necessary for brain development- brain requires “Brain Derived Neurotrophic Factor or BDNF”.</a:t>
            </a:r>
          </a:p>
          <a:p>
            <a:r>
              <a:rPr lang="en-US" sz="1600" dirty="0"/>
              <a:t> A study on rats found after 30 minute play appearance of genes changed and encouraged creation of BDNF.</a:t>
            </a:r>
          </a:p>
          <a:p>
            <a:r>
              <a:rPr lang="en-US" sz="1600" dirty="0"/>
              <a:t>Increase wellbeing.</a:t>
            </a:r>
          </a:p>
          <a:p>
            <a:r>
              <a:rPr lang="en-US" sz="1600" dirty="0"/>
              <a:t>Decrease cortisol- hormone produced when stressed.</a:t>
            </a:r>
          </a:p>
          <a:p>
            <a:r>
              <a:rPr lang="en-US" sz="1600" dirty="0"/>
              <a:t>(</a:t>
            </a:r>
            <a:r>
              <a:rPr lang="en-GB" sz="1200" dirty="0">
                <a:effectLst/>
                <a:ea typeface="DengXian" panose="02010600030101010101" pitchFamily="2" charset="-122"/>
              </a:rPr>
              <a:t>Child in the city, 2019., NPR, 2018.,Gordon, </a:t>
            </a:r>
            <a:r>
              <a:rPr lang="en-GB" sz="1200" dirty="0" err="1">
                <a:effectLst/>
                <a:ea typeface="DengXian" panose="02010600030101010101" pitchFamily="2" charset="-122"/>
              </a:rPr>
              <a:t>Kollack</a:t>
            </a:r>
            <a:r>
              <a:rPr lang="en-GB" sz="1200" dirty="0">
                <a:effectLst/>
                <a:ea typeface="DengXian" panose="02010600030101010101" pitchFamily="2" charset="-122"/>
              </a:rPr>
              <a:t>-Walker, </a:t>
            </a:r>
            <a:r>
              <a:rPr lang="en-GB" sz="1200" dirty="0" err="1">
                <a:effectLst/>
                <a:ea typeface="DengXian" panose="02010600030101010101" pitchFamily="2" charset="-122"/>
              </a:rPr>
              <a:t>Akil</a:t>
            </a:r>
            <a:r>
              <a:rPr lang="en-GB" sz="1200" dirty="0">
                <a:effectLst/>
                <a:ea typeface="DengXian" panose="02010600030101010101" pitchFamily="2" charset="-122"/>
              </a:rPr>
              <a:t> and </a:t>
            </a:r>
            <a:r>
              <a:rPr lang="en-GB" sz="1200" dirty="0" err="1">
                <a:effectLst/>
                <a:ea typeface="DengXian" panose="02010600030101010101" pitchFamily="2" charset="-122"/>
              </a:rPr>
              <a:t>Panksepp</a:t>
            </a:r>
            <a:r>
              <a:rPr lang="en-GB" sz="1200" dirty="0">
                <a:ea typeface="DengXian" panose="02010600030101010101" pitchFamily="2" charset="-122"/>
              </a:rPr>
              <a:t>, </a:t>
            </a:r>
            <a:r>
              <a:rPr lang="en-GB" sz="1200" dirty="0">
                <a:effectLst/>
                <a:ea typeface="DengXian" panose="02010600030101010101" pitchFamily="2" charset="-122"/>
              </a:rPr>
              <a:t>2002., Ansari, Pettit and Gershoff, 2015., </a:t>
            </a:r>
            <a:r>
              <a:rPr lang="en-GB" sz="1200" dirty="0" err="1">
                <a:effectLst/>
                <a:ea typeface="DengXian" panose="02010600030101010101" pitchFamily="2" charset="-122"/>
                <a:cs typeface="Times New Roman" panose="02020603050405020304" pitchFamily="18" charset="0"/>
              </a:rPr>
              <a:t>Yogman</a:t>
            </a:r>
            <a:r>
              <a:rPr lang="en-GB" sz="1200" dirty="0">
                <a:effectLst/>
                <a:ea typeface="DengXian" panose="02010600030101010101" pitchFamily="2" charset="-122"/>
                <a:cs typeface="Times New Roman" panose="02020603050405020304" pitchFamily="18" charset="0"/>
              </a:rPr>
              <a:t> (et al, 2018)., </a:t>
            </a:r>
            <a:r>
              <a:rPr lang="en-GB" sz="1200" dirty="0">
                <a:effectLst/>
                <a:ea typeface="DengXian" panose="02010600030101010101" pitchFamily="2" charset="-122"/>
              </a:rPr>
              <a:t>Oxford home schooling, 2023., Rethinking childhood, 2013)</a:t>
            </a:r>
            <a:r>
              <a:rPr lang="en-GB" sz="1200" dirty="0">
                <a:effectLst/>
                <a:ea typeface="DengXian" panose="02010600030101010101" pitchFamily="2" charset="-122"/>
                <a:cs typeface="Times New Roman" panose="02020603050405020304" pitchFamily="18" charset="0"/>
              </a:rPr>
              <a:t> </a:t>
            </a:r>
          </a:p>
          <a:p>
            <a:r>
              <a:rPr lang="en-GB" sz="1200" dirty="0">
                <a:ea typeface="DengXian" panose="02010600030101010101" pitchFamily="2" charset="-122"/>
              </a:rPr>
              <a:t>(I</a:t>
            </a:r>
            <a:r>
              <a:rPr lang="en-US" sz="1200" dirty="0"/>
              <a:t>mage: community playthings, 2017).</a:t>
            </a:r>
          </a:p>
        </p:txBody>
      </p:sp>
      <p:pic>
        <p:nvPicPr>
          <p:cNvPr id="5" name="Content Placeholder 4" descr="A picture containing diagram&#10;&#10;Description automatically generated">
            <a:extLst>
              <a:ext uri="{FF2B5EF4-FFF2-40B4-BE49-F238E27FC236}">
                <a16:creationId xmlns:a16="http://schemas.microsoft.com/office/drawing/2014/main" id="{66A1B2D7-EC35-7075-5687-0A76C14384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56983" y="515184"/>
            <a:ext cx="3787960" cy="5827632"/>
          </a:xfrm>
          <a:prstGeom prst="rect">
            <a:avLst/>
          </a:prstGeom>
        </p:spPr>
      </p:pic>
    </p:spTree>
    <p:extLst>
      <p:ext uri="{BB962C8B-B14F-4D97-AF65-F5344CB8AC3E}">
        <p14:creationId xmlns:p14="http://schemas.microsoft.com/office/powerpoint/2010/main" val="190965874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9184DF83-39E6-4BDC-9E23-17F25AB44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D3C82-D47E-FA53-8840-7F65778DB20E}"/>
              </a:ext>
            </a:extLst>
          </p:cNvPr>
          <p:cNvSpPr>
            <a:spLocks noGrp="1"/>
          </p:cNvSpPr>
          <p:nvPr>
            <p:ph type="title"/>
          </p:nvPr>
        </p:nvSpPr>
        <p:spPr>
          <a:xfrm>
            <a:off x="1104900" y="762001"/>
            <a:ext cx="4229100" cy="1141004"/>
          </a:xfrm>
        </p:spPr>
        <p:txBody>
          <a:bodyPr>
            <a:normAutofit/>
          </a:bodyPr>
          <a:lstStyle/>
          <a:p>
            <a:r>
              <a:rPr lang="en-GB" dirty="0"/>
              <a:t>Media exposure </a:t>
            </a:r>
          </a:p>
        </p:txBody>
      </p:sp>
      <p:sp>
        <p:nvSpPr>
          <p:cNvPr id="9" name="Content Placeholder 8">
            <a:extLst>
              <a:ext uri="{FF2B5EF4-FFF2-40B4-BE49-F238E27FC236}">
                <a16:creationId xmlns:a16="http://schemas.microsoft.com/office/drawing/2014/main" id="{96B23D00-52ED-EE71-2CA8-884DBAE37263}"/>
              </a:ext>
            </a:extLst>
          </p:cNvPr>
          <p:cNvSpPr>
            <a:spLocks noGrp="1"/>
          </p:cNvSpPr>
          <p:nvPr>
            <p:ph idx="1"/>
          </p:nvPr>
        </p:nvSpPr>
        <p:spPr>
          <a:xfrm>
            <a:off x="127000" y="2286000"/>
            <a:ext cx="5600700" cy="3810000"/>
          </a:xfrm>
        </p:spPr>
        <p:txBody>
          <a:bodyPr>
            <a:normAutofit/>
          </a:bodyPr>
          <a:lstStyle/>
          <a:p>
            <a:r>
              <a:rPr lang="en-US" dirty="0"/>
              <a:t>Media and increased screen time can affect children as young as 24-36 months.</a:t>
            </a:r>
          </a:p>
          <a:p>
            <a:r>
              <a:rPr lang="en-US" dirty="0"/>
              <a:t>Social media can affect young peoples sleep, if their mobile device is in their room over night it is more likely they will wake up to check for notifications.</a:t>
            </a:r>
          </a:p>
          <a:p>
            <a:endParaRPr lang="en-US" dirty="0"/>
          </a:p>
          <a:p>
            <a:r>
              <a:rPr lang="en-GB" sz="1200" dirty="0">
                <a:effectLst/>
                <a:ea typeface="DengXian" panose="02010600030101010101" pitchFamily="2" charset="-122"/>
              </a:rPr>
              <a:t>(Madigan et al, 2019., Salon, 2021., Steiner-</a:t>
            </a:r>
            <a:r>
              <a:rPr lang="en-GB" sz="1200" dirty="0" err="1">
                <a:effectLst/>
                <a:ea typeface="DengXian" panose="02010600030101010101" pitchFamily="2" charset="-122"/>
              </a:rPr>
              <a:t>Adiar</a:t>
            </a:r>
            <a:r>
              <a:rPr lang="en-GB" sz="1200" dirty="0">
                <a:effectLst/>
                <a:ea typeface="DengXian" panose="02010600030101010101" pitchFamily="2" charset="-122"/>
              </a:rPr>
              <a:t> and Barker, 2014) </a:t>
            </a:r>
            <a:endParaRPr lang="en-US" sz="1200" dirty="0"/>
          </a:p>
          <a:p>
            <a:r>
              <a:rPr lang="en-US" sz="1200" dirty="0"/>
              <a:t>(images: NCT, 2019 &amp; Business insider, 2022). </a:t>
            </a:r>
          </a:p>
          <a:p>
            <a:endParaRPr lang="en-US" dirty="0"/>
          </a:p>
          <a:p>
            <a:endParaRPr lang="en-US" dirty="0"/>
          </a:p>
          <a:p>
            <a:endParaRPr lang="en-US" dirty="0"/>
          </a:p>
          <a:p>
            <a:endParaRPr lang="en-US" dirty="0"/>
          </a:p>
        </p:txBody>
      </p:sp>
      <p:pic>
        <p:nvPicPr>
          <p:cNvPr id="5" name="Content Placeholder 4" descr="A baby playing with a tablet&#10;&#10;Description automatically generated with medium confidence">
            <a:extLst>
              <a:ext uri="{FF2B5EF4-FFF2-40B4-BE49-F238E27FC236}">
                <a16:creationId xmlns:a16="http://schemas.microsoft.com/office/drawing/2014/main" id="{65CAC3BF-70C5-7284-DE25-13784DAB12E6}"/>
              </a:ext>
            </a:extLst>
          </p:cNvPr>
          <p:cNvPicPr>
            <a:picLocks noChangeAspect="1"/>
          </p:cNvPicPr>
          <p:nvPr/>
        </p:nvPicPr>
        <p:blipFill rotWithShape="1">
          <a:blip r:embed="rId2">
            <a:extLst>
              <a:ext uri="{28A0092B-C50C-407E-A947-70E740481C1C}">
                <a14:useLocalDpi xmlns:a14="http://schemas.microsoft.com/office/drawing/2010/main" val="0"/>
              </a:ext>
            </a:extLst>
          </a:blip>
          <a:srcRect t="4972" b="12635"/>
          <a:stretch/>
        </p:blipFill>
        <p:spPr>
          <a:xfrm>
            <a:off x="6096000" y="10"/>
            <a:ext cx="6096000" cy="3440526"/>
          </a:xfrm>
          <a:prstGeom prst="rect">
            <a:avLst/>
          </a:prstGeom>
        </p:spPr>
      </p:pic>
      <p:pic>
        <p:nvPicPr>
          <p:cNvPr id="7" name="Picture 6" descr="A picture containing indoor, person, bed&#10;&#10;Description automatically generated">
            <a:extLst>
              <a:ext uri="{FF2B5EF4-FFF2-40B4-BE49-F238E27FC236}">
                <a16:creationId xmlns:a16="http://schemas.microsoft.com/office/drawing/2014/main" id="{D4B95094-3D84-5250-118A-B52B5C5FBF34}"/>
              </a:ext>
            </a:extLst>
          </p:cNvPr>
          <p:cNvPicPr>
            <a:picLocks noChangeAspect="1"/>
          </p:cNvPicPr>
          <p:nvPr/>
        </p:nvPicPr>
        <p:blipFill rotWithShape="1">
          <a:blip r:embed="rId3">
            <a:extLst>
              <a:ext uri="{28A0092B-C50C-407E-A947-70E740481C1C}">
                <a14:useLocalDpi xmlns:a14="http://schemas.microsoft.com/office/drawing/2010/main" val="0"/>
              </a:ext>
            </a:extLst>
          </a:blip>
          <a:srcRect t="23624" b="1869"/>
          <a:stretch/>
        </p:blipFill>
        <p:spPr>
          <a:xfrm>
            <a:off x="6096000" y="3429000"/>
            <a:ext cx="6096000" cy="3440536"/>
          </a:xfrm>
          <a:prstGeom prst="rect">
            <a:avLst/>
          </a:prstGeom>
        </p:spPr>
      </p:pic>
    </p:spTree>
    <p:extLst>
      <p:ext uri="{BB962C8B-B14F-4D97-AF65-F5344CB8AC3E}">
        <p14:creationId xmlns:p14="http://schemas.microsoft.com/office/powerpoint/2010/main" val="200474788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1">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26E4D-8E92-167D-A111-0DAB0F158099}"/>
              </a:ext>
            </a:extLst>
          </p:cNvPr>
          <p:cNvSpPr>
            <a:spLocks noGrp="1"/>
          </p:cNvSpPr>
          <p:nvPr>
            <p:ph type="title"/>
          </p:nvPr>
        </p:nvSpPr>
        <p:spPr>
          <a:xfrm>
            <a:off x="930726" y="402770"/>
            <a:ext cx="4991103" cy="1141004"/>
          </a:xfrm>
        </p:spPr>
        <p:txBody>
          <a:bodyPr>
            <a:normAutofit/>
          </a:bodyPr>
          <a:lstStyle/>
          <a:p>
            <a:r>
              <a:rPr lang="en-GB" dirty="0"/>
              <a:t>Negative affects of social media </a:t>
            </a:r>
          </a:p>
        </p:txBody>
      </p:sp>
      <p:sp>
        <p:nvSpPr>
          <p:cNvPr id="17" name="Content Placeholder 8">
            <a:extLst>
              <a:ext uri="{FF2B5EF4-FFF2-40B4-BE49-F238E27FC236}">
                <a16:creationId xmlns:a16="http://schemas.microsoft.com/office/drawing/2014/main" id="{8AE19531-DAE2-DDE1-14EA-D9D20282DE04}"/>
              </a:ext>
            </a:extLst>
          </p:cNvPr>
          <p:cNvSpPr>
            <a:spLocks noGrp="1"/>
          </p:cNvSpPr>
          <p:nvPr>
            <p:ph idx="1"/>
          </p:nvPr>
        </p:nvSpPr>
        <p:spPr>
          <a:xfrm>
            <a:off x="81002" y="1543773"/>
            <a:ext cx="5840827" cy="5072733"/>
          </a:xfrm>
        </p:spPr>
        <p:txBody>
          <a:bodyPr>
            <a:normAutofit fontScale="85000" lnSpcReduction="10000"/>
          </a:bodyPr>
          <a:lstStyle/>
          <a:p>
            <a:r>
              <a:rPr lang="en-US" dirty="0"/>
              <a:t>Lack of or reduced amounts of sleep- can lead to decrease in cognitive ability and performance- decreased attention span.</a:t>
            </a:r>
          </a:p>
          <a:p>
            <a:r>
              <a:rPr lang="en-US" dirty="0"/>
              <a:t>Body image issues- feeling the need to edit photos, developing eating disorders.</a:t>
            </a:r>
          </a:p>
          <a:p>
            <a:r>
              <a:rPr lang="en-US" dirty="0"/>
              <a:t>“Attention economy”.</a:t>
            </a:r>
          </a:p>
          <a:p>
            <a:r>
              <a:rPr lang="en-US" dirty="0"/>
              <a:t>Increase in obesity.</a:t>
            </a:r>
          </a:p>
          <a:p>
            <a:r>
              <a:rPr lang="en-US" dirty="0"/>
              <a:t>Developing depression- Facebook depression.</a:t>
            </a:r>
          </a:p>
          <a:p>
            <a:r>
              <a:rPr lang="en-US" dirty="0"/>
              <a:t>Viewing harmful content.</a:t>
            </a:r>
          </a:p>
          <a:p>
            <a:r>
              <a:rPr lang="en-US" dirty="0"/>
              <a:t>Being used to be nasty and harm others- Cyber bullying which can lead to depression, anxiety and suicide.</a:t>
            </a:r>
          </a:p>
          <a:p>
            <a:r>
              <a:rPr lang="en-US" dirty="0"/>
              <a:t>“Sexting”- can be used to groom underage girls or distribute inappropriate content of young children.</a:t>
            </a:r>
          </a:p>
          <a:p>
            <a:r>
              <a:rPr lang="en-US" dirty="0"/>
              <a:t>Low mod can lead to disagreements and strained relationships at home and with friends.</a:t>
            </a:r>
          </a:p>
        </p:txBody>
      </p:sp>
      <p:sp>
        <p:nvSpPr>
          <p:cNvPr id="7" name="TextBox 6">
            <a:extLst>
              <a:ext uri="{FF2B5EF4-FFF2-40B4-BE49-F238E27FC236}">
                <a16:creationId xmlns:a16="http://schemas.microsoft.com/office/drawing/2014/main" id="{525492F7-2956-69F6-4818-A216FB58F0A9}"/>
              </a:ext>
            </a:extLst>
          </p:cNvPr>
          <p:cNvSpPr txBox="1"/>
          <p:nvPr/>
        </p:nvSpPr>
        <p:spPr>
          <a:xfrm>
            <a:off x="7598229" y="5943600"/>
            <a:ext cx="2862942" cy="369332"/>
          </a:xfrm>
          <a:prstGeom prst="rect">
            <a:avLst/>
          </a:prstGeom>
          <a:noFill/>
        </p:spPr>
        <p:txBody>
          <a:bodyPr wrap="square" rtlCol="0">
            <a:spAutoFit/>
          </a:bodyPr>
          <a:lstStyle/>
          <a:p>
            <a:r>
              <a:rPr lang="en-GB" dirty="0"/>
              <a:t>(Image: Priory, 2023).</a:t>
            </a:r>
          </a:p>
        </p:txBody>
      </p:sp>
      <p:pic>
        <p:nvPicPr>
          <p:cNvPr id="10" name="Picture 9" descr="Timeline&#10;&#10;Description automatically generated">
            <a:extLst>
              <a:ext uri="{FF2B5EF4-FFF2-40B4-BE49-F238E27FC236}">
                <a16:creationId xmlns:a16="http://schemas.microsoft.com/office/drawing/2014/main" id="{8A5E5738-E183-3484-5C57-94D9BD2A8A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01337" y="1144057"/>
            <a:ext cx="6014998" cy="3429650"/>
          </a:xfrm>
          <a:prstGeom prst="rect">
            <a:avLst/>
          </a:prstGeom>
        </p:spPr>
      </p:pic>
      <p:sp>
        <p:nvSpPr>
          <p:cNvPr id="11" name="TextBox 10">
            <a:extLst>
              <a:ext uri="{FF2B5EF4-FFF2-40B4-BE49-F238E27FC236}">
                <a16:creationId xmlns:a16="http://schemas.microsoft.com/office/drawing/2014/main" id="{3F35AEE8-19A3-7C24-33C6-12378E2A5ABF}"/>
              </a:ext>
            </a:extLst>
          </p:cNvPr>
          <p:cNvSpPr txBox="1"/>
          <p:nvPr/>
        </p:nvSpPr>
        <p:spPr>
          <a:xfrm>
            <a:off x="6270173" y="5072733"/>
            <a:ext cx="5477327" cy="553998"/>
          </a:xfrm>
          <a:prstGeom prst="rect">
            <a:avLst/>
          </a:prstGeom>
          <a:noFill/>
        </p:spPr>
        <p:txBody>
          <a:bodyPr wrap="square" rtlCol="0">
            <a:spAutoFit/>
          </a:bodyPr>
          <a:lstStyle/>
          <a:p>
            <a:r>
              <a:rPr lang="en-GB" sz="1800" dirty="0">
                <a:solidFill>
                  <a:srgbClr val="222222"/>
                </a:solidFill>
                <a:effectLst/>
                <a:latin typeface="Arial" panose="020B0604020202020204" pitchFamily="34" charset="0"/>
                <a:ea typeface="DengXian" panose="02010600030101010101" pitchFamily="2" charset="-122"/>
              </a:rPr>
              <a:t>(</a:t>
            </a:r>
            <a:r>
              <a:rPr lang="en-GB" sz="1200" dirty="0">
                <a:solidFill>
                  <a:srgbClr val="222222"/>
                </a:solidFill>
                <a:effectLst/>
                <a:ea typeface="DengXian" panose="02010600030101010101" pitchFamily="2" charset="-122"/>
              </a:rPr>
              <a:t>O’Keeffe, Clarke-Pearson and Council on Communications and Media, 2011., Croke, 2012., Viner et al, 2019.).</a:t>
            </a:r>
            <a:endParaRPr lang="en-GB" sz="1200" dirty="0"/>
          </a:p>
        </p:txBody>
      </p:sp>
    </p:spTree>
    <p:extLst>
      <p:ext uri="{BB962C8B-B14F-4D97-AF65-F5344CB8AC3E}">
        <p14:creationId xmlns:p14="http://schemas.microsoft.com/office/powerpoint/2010/main" val="313112234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1DA768-8170-0BA3-7030-B3C594159EC4}"/>
              </a:ext>
            </a:extLst>
          </p:cNvPr>
          <p:cNvSpPr>
            <a:spLocks noGrp="1"/>
          </p:cNvSpPr>
          <p:nvPr>
            <p:ph type="title"/>
          </p:nvPr>
        </p:nvSpPr>
        <p:spPr>
          <a:xfrm>
            <a:off x="1104897" y="762001"/>
            <a:ext cx="4991103" cy="1141004"/>
          </a:xfrm>
        </p:spPr>
        <p:txBody>
          <a:bodyPr vert="horz" lIns="91440" tIns="45720" rIns="91440" bIns="45720" rtlCol="0" anchor="b">
            <a:normAutofit/>
          </a:bodyPr>
          <a:lstStyle/>
          <a:p>
            <a:pPr algn="l"/>
            <a:r>
              <a:rPr lang="en-US"/>
              <a:t>Positives affects of social media</a:t>
            </a:r>
          </a:p>
        </p:txBody>
      </p:sp>
      <p:sp>
        <p:nvSpPr>
          <p:cNvPr id="4" name="Text Placeholder 3">
            <a:extLst>
              <a:ext uri="{FF2B5EF4-FFF2-40B4-BE49-F238E27FC236}">
                <a16:creationId xmlns:a16="http://schemas.microsoft.com/office/drawing/2014/main" id="{26153662-10A0-37DE-8023-A27CDA89B1A6}"/>
              </a:ext>
            </a:extLst>
          </p:cNvPr>
          <p:cNvSpPr>
            <a:spLocks noGrp="1"/>
          </p:cNvSpPr>
          <p:nvPr>
            <p:ph type="body" sz="half" idx="2"/>
          </p:nvPr>
        </p:nvSpPr>
        <p:spPr>
          <a:xfrm>
            <a:off x="1104897" y="2286000"/>
            <a:ext cx="4991103" cy="3809999"/>
          </a:xfrm>
        </p:spPr>
        <p:txBody>
          <a:bodyPr vert="horz" lIns="91440" tIns="45720" rIns="91440" bIns="45720" rtlCol="0">
            <a:normAutofit/>
          </a:bodyPr>
          <a:lstStyle/>
          <a:p>
            <a:pPr algn="l"/>
            <a:r>
              <a:rPr lang="en-US" dirty="0"/>
              <a:t>Collaborative learning- gaining knowledge from others from all over the world.</a:t>
            </a:r>
          </a:p>
          <a:p>
            <a:pPr algn="l"/>
            <a:r>
              <a:rPr lang="en-US" dirty="0"/>
              <a:t>Forming relationships- being able to be in contact with like minded people from across the world.</a:t>
            </a:r>
          </a:p>
          <a:p>
            <a:pPr algn="l"/>
            <a:r>
              <a:rPr lang="en-US" dirty="0"/>
              <a:t>Decrease feelings of isolation.</a:t>
            </a:r>
          </a:p>
          <a:p>
            <a:pPr algn="l"/>
            <a:r>
              <a:rPr lang="en-US" dirty="0"/>
              <a:t>“Digital and media literacy”.</a:t>
            </a:r>
          </a:p>
          <a:p>
            <a:pPr algn="l"/>
            <a:r>
              <a:rPr lang="en-US" dirty="0"/>
              <a:t>Improve communication skills.</a:t>
            </a:r>
          </a:p>
        </p:txBody>
      </p:sp>
      <p:pic>
        <p:nvPicPr>
          <p:cNvPr id="6" name="Content Placeholder 5" descr="A picture containing text, vector graphics&#10;&#10;Description automatically generated">
            <a:extLst>
              <a:ext uri="{FF2B5EF4-FFF2-40B4-BE49-F238E27FC236}">
                <a16:creationId xmlns:a16="http://schemas.microsoft.com/office/drawing/2014/main" id="{15F23356-596E-2E11-F991-2F928A358A9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07629" y="2114882"/>
            <a:ext cx="4828348" cy="2498669"/>
          </a:xfrm>
          <a:prstGeom prst="rect">
            <a:avLst/>
          </a:prstGeom>
        </p:spPr>
      </p:pic>
    </p:spTree>
    <p:extLst>
      <p:ext uri="{BB962C8B-B14F-4D97-AF65-F5344CB8AC3E}">
        <p14:creationId xmlns:p14="http://schemas.microsoft.com/office/powerpoint/2010/main" val="171877203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E41F0B-73F8-980F-6486-60E3185526B0}"/>
              </a:ext>
            </a:extLst>
          </p:cNvPr>
          <p:cNvSpPr>
            <a:spLocks noGrp="1"/>
          </p:cNvSpPr>
          <p:nvPr>
            <p:ph type="title"/>
          </p:nvPr>
        </p:nvSpPr>
        <p:spPr>
          <a:xfrm>
            <a:off x="731453" y="570504"/>
            <a:ext cx="4991103" cy="1141004"/>
          </a:xfrm>
        </p:spPr>
        <p:txBody>
          <a:bodyPr vert="horz" lIns="91440" tIns="45720" rIns="91440" bIns="45720" rtlCol="0" anchor="b">
            <a:normAutofit/>
          </a:bodyPr>
          <a:lstStyle/>
          <a:p>
            <a:pPr algn="l"/>
            <a:r>
              <a:rPr lang="en-US" dirty="0"/>
              <a:t>Maintaining safety online</a:t>
            </a:r>
          </a:p>
        </p:txBody>
      </p:sp>
      <p:sp>
        <p:nvSpPr>
          <p:cNvPr id="4" name="Text Placeholder 3">
            <a:extLst>
              <a:ext uri="{FF2B5EF4-FFF2-40B4-BE49-F238E27FC236}">
                <a16:creationId xmlns:a16="http://schemas.microsoft.com/office/drawing/2014/main" id="{F87803B0-1A41-5EAB-35C2-2718241B46CA}"/>
              </a:ext>
            </a:extLst>
          </p:cNvPr>
          <p:cNvSpPr>
            <a:spLocks noGrp="1"/>
          </p:cNvSpPr>
          <p:nvPr>
            <p:ph type="body" sz="half" idx="2"/>
          </p:nvPr>
        </p:nvSpPr>
        <p:spPr>
          <a:xfrm>
            <a:off x="179004" y="1903006"/>
            <a:ext cx="5916997" cy="4802594"/>
          </a:xfrm>
        </p:spPr>
        <p:txBody>
          <a:bodyPr vert="horz" lIns="91440" tIns="45720" rIns="91440" bIns="45720" rtlCol="0">
            <a:normAutofit lnSpcReduction="10000"/>
          </a:bodyPr>
          <a:lstStyle/>
          <a:p>
            <a:pPr algn="l"/>
            <a:r>
              <a:rPr lang="en-US" sz="1700" dirty="0"/>
              <a:t>New government legislation- the Online Safety Bill-</a:t>
            </a:r>
          </a:p>
          <a:p>
            <a:pPr algn="l"/>
            <a:r>
              <a:rPr lang="en-US" sz="1700" dirty="0"/>
              <a:t>The new legislation will mean there will be more responsibilities placed on those making and providing social media platforms, to not only show how they are enforcing age restrictions but also ensuring any issues or complaints are easy to highlight to providers so they can act quickly.</a:t>
            </a:r>
          </a:p>
          <a:p>
            <a:pPr algn="l"/>
            <a:r>
              <a:rPr lang="en-US" sz="1700" dirty="0"/>
              <a:t>This new bill is the first to be developed in the world, once implemented future studies to measure its success will need to carried out.</a:t>
            </a:r>
          </a:p>
          <a:p>
            <a:pPr algn="l"/>
            <a:endParaRPr lang="en-US" sz="1700" dirty="0"/>
          </a:p>
          <a:p>
            <a:pPr algn="l"/>
            <a:r>
              <a:rPr lang="en-GB" sz="1300" dirty="0">
                <a:solidFill>
                  <a:srgbClr val="222222"/>
                </a:solidFill>
                <a:effectLst/>
                <a:ea typeface="DengXian" panose="02010600030101010101" pitchFamily="2" charset="-122"/>
              </a:rPr>
              <a:t>(Gov.uk, 2022., UK parliament, 2023., O’Reilly et al, 2018., Richards and Caldwell, </a:t>
            </a:r>
            <a:r>
              <a:rPr lang="en-GB" sz="1300">
                <a:solidFill>
                  <a:srgbClr val="222222"/>
                </a:solidFill>
                <a:effectLst/>
                <a:ea typeface="DengXian" panose="02010600030101010101" pitchFamily="2" charset="-122"/>
              </a:rPr>
              <a:t>2015)</a:t>
            </a:r>
            <a:endParaRPr lang="en-US" dirty="0"/>
          </a:p>
          <a:p>
            <a:pPr algn="l"/>
            <a:r>
              <a:rPr lang="en-US" dirty="0"/>
              <a:t>(Image: gov.uk, 2022)</a:t>
            </a:r>
          </a:p>
        </p:txBody>
      </p:sp>
      <p:pic>
        <p:nvPicPr>
          <p:cNvPr id="8" name="Picture Placeholder 7" descr="A picture containing text, person&#10;&#10;Description automatically generated">
            <a:extLst>
              <a:ext uri="{FF2B5EF4-FFF2-40B4-BE49-F238E27FC236}">
                <a16:creationId xmlns:a16="http://schemas.microsoft.com/office/drawing/2014/main" id="{1F880CB0-4974-EE67-1A9E-5B6A29E2FCF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6961" b="6961"/>
          <a:stretch>
            <a:fillRect/>
          </a:stretch>
        </p:blipFill>
        <p:spPr>
          <a:xfrm>
            <a:off x="6275004" y="2286000"/>
            <a:ext cx="5737992" cy="3259836"/>
          </a:xfrm>
          <a:prstGeom prst="rect">
            <a:avLst/>
          </a:prstGeom>
        </p:spPr>
      </p:pic>
    </p:spTree>
    <p:extLst>
      <p:ext uri="{BB962C8B-B14F-4D97-AF65-F5344CB8AC3E}">
        <p14:creationId xmlns:p14="http://schemas.microsoft.com/office/powerpoint/2010/main" val="268864360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7DD8518-4289-43CE-9E36-8E7E0D7DD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DB607-F3FE-CA14-8815-BB3812055E6E}"/>
              </a:ext>
            </a:extLst>
          </p:cNvPr>
          <p:cNvSpPr>
            <a:spLocks noGrp="1"/>
          </p:cNvSpPr>
          <p:nvPr>
            <p:ph type="title"/>
          </p:nvPr>
        </p:nvSpPr>
        <p:spPr>
          <a:xfrm>
            <a:off x="473525" y="281611"/>
            <a:ext cx="4991103" cy="1141004"/>
          </a:xfrm>
        </p:spPr>
        <p:txBody>
          <a:bodyPr vert="horz" lIns="91440" tIns="45720" rIns="91440" bIns="45720" rtlCol="0" anchor="b">
            <a:normAutofit/>
          </a:bodyPr>
          <a:lstStyle/>
          <a:p>
            <a:pPr algn="l"/>
            <a:r>
              <a:rPr lang="en-US" dirty="0"/>
              <a:t>Recommendations and conclusion</a:t>
            </a:r>
          </a:p>
        </p:txBody>
      </p:sp>
      <p:sp>
        <p:nvSpPr>
          <p:cNvPr id="4" name="Text Placeholder 3">
            <a:extLst>
              <a:ext uri="{FF2B5EF4-FFF2-40B4-BE49-F238E27FC236}">
                <a16:creationId xmlns:a16="http://schemas.microsoft.com/office/drawing/2014/main" id="{7649F44E-349C-0791-05E2-27EBF5F4E382}"/>
              </a:ext>
            </a:extLst>
          </p:cNvPr>
          <p:cNvSpPr>
            <a:spLocks noGrp="1"/>
          </p:cNvSpPr>
          <p:nvPr>
            <p:ph type="body" sz="half" idx="2"/>
          </p:nvPr>
        </p:nvSpPr>
        <p:spPr>
          <a:xfrm>
            <a:off x="206830" y="1513114"/>
            <a:ext cx="6238044" cy="5344886"/>
          </a:xfrm>
        </p:spPr>
        <p:txBody>
          <a:bodyPr vert="horz" lIns="91440" tIns="45720" rIns="91440" bIns="45720" rtlCol="0">
            <a:normAutofit fontScale="92500" lnSpcReduction="10000"/>
          </a:bodyPr>
          <a:lstStyle/>
          <a:p>
            <a:pPr algn="l"/>
            <a:r>
              <a:rPr lang="en-US" dirty="0"/>
              <a:t>Even with the positives that have been highlighted, it is evident that children and young people would be better off without access to social media until an older age or even not at all.</a:t>
            </a:r>
          </a:p>
          <a:p>
            <a:pPr algn="l"/>
            <a:r>
              <a:rPr lang="en-US" dirty="0"/>
              <a:t>Decrease number of social media platforms and remove ways of deleting or hiding messages or images. This produces a population of individuals who are capable of lying, and deceiving and made to believe that it is acceptable- also increases issues such as anxiety, depression and lack of trust.</a:t>
            </a:r>
          </a:p>
          <a:p>
            <a:pPr algn="l"/>
            <a:r>
              <a:rPr lang="en-US" dirty="0"/>
              <a:t>Remove ability to edit images and filters</a:t>
            </a:r>
          </a:p>
          <a:p>
            <a:pPr algn="l"/>
            <a:r>
              <a:rPr lang="en-US" dirty="0"/>
              <a:t>Before smartphone existed, any issues were kept between the people involved and would be sorted out a lot quicker.</a:t>
            </a:r>
          </a:p>
          <a:p>
            <a:pPr algn="l"/>
            <a:r>
              <a:rPr lang="en-US" dirty="0"/>
              <a:t>Once something is put on the internet it can very rarely be completely deleted.</a:t>
            </a:r>
          </a:p>
          <a:p>
            <a:pPr algn="l"/>
            <a:r>
              <a:rPr lang="en-US" dirty="0"/>
              <a:t>Increase worry and stress for parents and caregivers about safety, increased stress, anxiety, body image and mental health issues, that could be avoided.</a:t>
            </a:r>
          </a:p>
          <a:p>
            <a:pPr algn="l"/>
            <a:endParaRPr lang="en-US" dirty="0"/>
          </a:p>
        </p:txBody>
      </p:sp>
      <p:pic>
        <p:nvPicPr>
          <p:cNvPr id="6" name="Picture Placeholder 5" descr="Graphical user interface, diagram&#10;&#10;Description automatically generated">
            <a:extLst>
              <a:ext uri="{FF2B5EF4-FFF2-40B4-BE49-F238E27FC236}">
                <a16:creationId xmlns:a16="http://schemas.microsoft.com/office/drawing/2014/main" id="{6D30F88F-9125-724E-8AD1-7544911A050E}"/>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7090" r="7090"/>
          <a:stretch>
            <a:fillRect/>
          </a:stretch>
        </p:blipFill>
        <p:spPr>
          <a:xfrm>
            <a:off x="6444874" y="1781844"/>
            <a:ext cx="5003253" cy="4314155"/>
          </a:xfrm>
          <a:prstGeom prst="rect">
            <a:avLst/>
          </a:prstGeom>
        </p:spPr>
      </p:pic>
      <p:sp>
        <p:nvSpPr>
          <p:cNvPr id="7" name="TextBox 6">
            <a:extLst>
              <a:ext uri="{FF2B5EF4-FFF2-40B4-BE49-F238E27FC236}">
                <a16:creationId xmlns:a16="http://schemas.microsoft.com/office/drawing/2014/main" id="{B1CB7423-0D18-6E8B-EFE0-7DDF872E0133}"/>
              </a:ext>
            </a:extLst>
          </p:cNvPr>
          <p:cNvSpPr txBox="1"/>
          <p:nvPr/>
        </p:nvSpPr>
        <p:spPr>
          <a:xfrm>
            <a:off x="7946571" y="6368143"/>
            <a:ext cx="3124200" cy="369332"/>
          </a:xfrm>
          <a:prstGeom prst="rect">
            <a:avLst/>
          </a:prstGeom>
          <a:noFill/>
        </p:spPr>
        <p:txBody>
          <a:bodyPr wrap="square" rtlCol="0">
            <a:spAutoFit/>
          </a:bodyPr>
          <a:lstStyle/>
          <a:p>
            <a:r>
              <a:rPr lang="en-GB" dirty="0"/>
              <a:t>(Image: Elite business, 2023)</a:t>
            </a:r>
          </a:p>
        </p:txBody>
      </p:sp>
    </p:spTree>
    <p:extLst>
      <p:ext uri="{BB962C8B-B14F-4D97-AF65-F5344CB8AC3E}">
        <p14:creationId xmlns:p14="http://schemas.microsoft.com/office/powerpoint/2010/main" val="356856416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80E8D6-D6C1-CBFC-79AD-1BADBE82DC05}"/>
              </a:ext>
            </a:extLst>
          </p:cNvPr>
          <p:cNvSpPr>
            <a:spLocks noGrp="1"/>
          </p:cNvSpPr>
          <p:nvPr>
            <p:ph type="title"/>
          </p:nvPr>
        </p:nvSpPr>
        <p:spPr>
          <a:xfrm>
            <a:off x="1429566" y="478971"/>
            <a:ext cx="9238434" cy="957943"/>
          </a:xfrm>
        </p:spPr>
        <p:txBody>
          <a:bodyPr>
            <a:normAutofit/>
          </a:bodyPr>
          <a:lstStyle/>
          <a:p>
            <a:r>
              <a:rPr lang="en-GB" dirty="0"/>
              <a:t>References</a:t>
            </a:r>
          </a:p>
        </p:txBody>
      </p:sp>
      <p:cxnSp>
        <p:nvCxnSpPr>
          <p:cNvPr id="10" name="Straight Connector 9">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271C18-CA7F-CA96-8357-9C7B51BB02E0}"/>
              </a:ext>
            </a:extLst>
          </p:cNvPr>
          <p:cNvSpPr>
            <a:spLocks noGrp="1"/>
          </p:cNvSpPr>
          <p:nvPr>
            <p:ph idx="1"/>
          </p:nvPr>
        </p:nvSpPr>
        <p:spPr>
          <a:xfrm>
            <a:off x="743765" y="2460175"/>
            <a:ext cx="11165205" cy="3726973"/>
          </a:xfrm>
        </p:spPr>
        <p:txBody>
          <a:bodyPr>
            <a:normAutofit fontScale="25000" lnSpcReduction="20000"/>
          </a:bodyPr>
          <a:lstStyle/>
          <a:p>
            <a:pPr marL="0" indent="0">
              <a:lnSpc>
                <a:spcPct val="107000"/>
              </a:lnSpc>
              <a:spcAft>
                <a:spcPts val="800"/>
              </a:spcAft>
              <a:buNone/>
            </a:pPr>
            <a:r>
              <a:rPr lang="en-GB" sz="5600" dirty="0">
                <a:latin typeface="Arial" panose="020B0604020202020204" pitchFamily="34" charset="0"/>
                <a:cs typeface="Arial" panose="020B0604020202020204" pitchFamily="34" charset="0"/>
              </a:rPr>
              <a:t> </a:t>
            </a:r>
            <a:r>
              <a:rPr lang="en-GB" sz="4800" dirty="0">
                <a:effectLst/>
                <a:ea typeface="DengXian" panose="02010600030101010101" pitchFamily="2" charset="-122"/>
                <a:cs typeface="Arial" panose="020B0604020202020204" pitchFamily="34" charset="0"/>
              </a:rPr>
              <a:t>Ansari, A., Pettit, K., &amp; Gershoff, E. (2015). Combating Obesity in Head Start: Outdoor Play and Change in Children's Body Mass Index. </a:t>
            </a:r>
            <a:r>
              <a:rPr lang="en-GB" sz="4800" i="1" dirty="0">
                <a:effectLst/>
                <a:ea typeface="DengXian" panose="02010600030101010101" pitchFamily="2" charset="-122"/>
                <a:cs typeface="Arial" panose="020B0604020202020204" pitchFamily="34" charset="0"/>
              </a:rPr>
              <a:t>Journal of developmental and </a:t>
            </a:r>
            <a:r>
              <a:rPr lang="en-GB" sz="4800" i="1" dirty="0" err="1">
                <a:effectLst/>
                <a:ea typeface="DengXian" panose="02010600030101010101" pitchFamily="2" charset="-122"/>
                <a:cs typeface="Arial" panose="020B0604020202020204" pitchFamily="34" charset="0"/>
              </a:rPr>
              <a:t>behavioral</a:t>
            </a:r>
            <a:r>
              <a:rPr lang="en-GB" sz="4800" i="1" dirty="0">
                <a:effectLst/>
                <a:ea typeface="DengXian" panose="02010600030101010101" pitchFamily="2" charset="-122"/>
                <a:cs typeface="Arial" panose="020B0604020202020204" pitchFamily="34" charset="0"/>
              </a:rPr>
              <a:t> </a:t>
            </a:r>
            <a:r>
              <a:rPr lang="en-GB" sz="4800" i="1" dirty="0" err="1">
                <a:effectLst/>
                <a:ea typeface="DengXian" panose="02010600030101010101" pitchFamily="2" charset="-122"/>
                <a:cs typeface="Arial" panose="020B0604020202020204" pitchFamily="34" charset="0"/>
              </a:rPr>
              <a:t>pediatrics</a:t>
            </a:r>
            <a:r>
              <a:rPr lang="en-GB" sz="4800" i="1" dirty="0">
                <a:effectLst/>
                <a:ea typeface="DengXian" panose="02010600030101010101" pitchFamily="2" charset="-122"/>
                <a:cs typeface="Arial" panose="020B0604020202020204" pitchFamily="34" charset="0"/>
              </a:rPr>
              <a:t> : JDBP</a:t>
            </a:r>
            <a:r>
              <a:rPr lang="en-GB" sz="4800" dirty="0">
                <a:effectLst/>
                <a:ea typeface="DengXian" panose="02010600030101010101" pitchFamily="2" charset="-122"/>
                <a:cs typeface="Arial" panose="020B0604020202020204" pitchFamily="34" charset="0"/>
              </a:rPr>
              <a:t>, </a:t>
            </a:r>
            <a:r>
              <a:rPr lang="en-GB" sz="4800" i="1" dirty="0">
                <a:effectLst/>
                <a:ea typeface="DengXian" panose="02010600030101010101" pitchFamily="2" charset="-122"/>
                <a:cs typeface="Arial" panose="020B0604020202020204" pitchFamily="34" charset="0"/>
              </a:rPr>
              <a:t>36</a:t>
            </a:r>
            <a:r>
              <a:rPr lang="en-GB" sz="4800" dirty="0">
                <a:effectLst/>
                <a:ea typeface="DengXian" panose="02010600030101010101" pitchFamily="2" charset="-122"/>
                <a:cs typeface="Arial" panose="020B0604020202020204" pitchFamily="34" charset="0"/>
              </a:rPr>
              <a:t>(8), pp 605–612.</a:t>
            </a:r>
          </a:p>
          <a:p>
            <a:pPr marL="0" indent="0">
              <a:lnSpc>
                <a:spcPct val="107000"/>
              </a:lnSpc>
              <a:spcAft>
                <a:spcPts val="800"/>
              </a:spcAft>
              <a:buNone/>
            </a:pPr>
            <a:r>
              <a:rPr lang="en-GB" sz="4800" dirty="0">
                <a:cs typeface="Arial" panose="020B0604020202020204" pitchFamily="34" charset="0"/>
              </a:rPr>
              <a:t>Big red (2019). </a:t>
            </a:r>
            <a:r>
              <a:rPr lang="en-GB" sz="4800" i="1" dirty="0">
                <a:cs typeface="Arial" panose="020B0604020202020204" pitchFamily="34" charset="0"/>
              </a:rPr>
              <a:t>Spotlight on digital marketing – social media. </a:t>
            </a:r>
            <a:r>
              <a:rPr lang="en-GB" sz="4800" dirty="0">
                <a:cs typeface="Arial" panose="020B0604020202020204" pitchFamily="34" charset="0"/>
              </a:rPr>
              <a:t>Available at: https://www.big-red-digital.com/news/social-media/157/spotlight-on-digital-marketing-social-media (Accessed on 14th April 2023).</a:t>
            </a:r>
          </a:p>
          <a:p>
            <a:pPr marL="0" indent="0">
              <a:lnSpc>
                <a:spcPct val="107000"/>
              </a:lnSpc>
              <a:spcAft>
                <a:spcPts val="800"/>
              </a:spcAft>
              <a:buNone/>
            </a:pPr>
            <a:r>
              <a:rPr lang="en-GB" sz="4800" dirty="0">
                <a:cs typeface="Arial" panose="020B0604020202020204" pitchFamily="34" charset="0"/>
              </a:rPr>
              <a:t>Business insider (2022) </a:t>
            </a:r>
            <a:r>
              <a:rPr lang="en-GB" sz="4800" i="1" dirty="0">
                <a:effectLst/>
                <a:cs typeface="Arial" panose="020B0604020202020204" pitchFamily="34" charset="0"/>
              </a:rPr>
              <a:t>Kids are waking up in the night to check their notifications and are losing about 1 night's worth of sleep a week, study suggests. </a:t>
            </a:r>
            <a:r>
              <a:rPr lang="en-GB" sz="4800" dirty="0">
                <a:effectLst/>
                <a:cs typeface="Arial" panose="020B0604020202020204" pitchFamily="34" charset="0"/>
              </a:rPr>
              <a:t>Available at: https://www.businessinsider.com/social-media-costing-children-one-night-sleep-study-2022-9?r=US&amp;IR=T (Accessed on 14</a:t>
            </a:r>
            <a:r>
              <a:rPr lang="en-GB" sz="4800" baseline="30000" dirty="0">
                <a:effectLst/>
                <a:cs typeface="Arial" panose="020B0604020202020204" pitchFamily="34" charset="0"/>
              </a:rPr>
              <a:t>th</a:t>
            </a:r>
            <a:r>
              <a:rPr lang="en-GB" sz="4800" dirty="0">
                <a:effectLst/>
                <a:cs typeface="Arial" panose="020B0604020202020204" pitchFamily="34" charset="0"/>
              </a:rPr>
              <a:t> April 2023).</a:t>
            </a:r>
          </a:p>
          <a:p>
            <a:pPr marL="0" indent="0">
              <a:lnSpc>
                <a:spcPct val="107000"/>
              </a:lnSpc>
              <a:spcAft>
                <a:spcPts val="800"/>
              </a:spcAft>
              <a:buNone/>
            </a:pPr>
            <a:r>
              <a:rPr lang="en-GB" sz="4800" dirty="0">
                <a:effectLst/>
                <a:ea typeface="DengXian" panose="02010600030101010101" pitchFamily="2" charset="-122"/>
                <a:cs typeface="Arial" panose="020B0604020202020204" pitchFamily="34" charset="0"/>
              </a:rPr>
              <a:t>Child in the city (2019) </a:t>
            </a:r>
            <a:r>
              <a:rPr lang="en-GB" sz="4800" i="1" dirty="0">
                <a:effectLst/>
                <a:ea typeface="DengXian" panose="02010600030101010101" pitchFamily="2" charset="-122"/>
                <a:cs typeface="Arial" panose="020B0604020202020204" pitchFamily="34" charset="0"/>
              </a:rPr>
              <a:t>The impact of media use and screen time on children. </a:t>
            </a:r>
            <a:r>
              <a:rPr lang="en-GB" sz="4800" dirty="0">
                <a:effectLst/>
                <a:ea typeface="DengXian" panose="02010600030101010101" pitchFamily="2" charset="-122"/>
                <a:cs typeface="Arial" panose="020B0604020202020204" pitchFamily="34" charset="0"/>
              </a:rPr>
              <a:t>Available at: https://www.childinthecity.org/2019/04/02/the-impact-of-media-use-and-screen-time-on-children/?gdpr=accept (Accessed on 7</a:t>
            </a:r>
            <a:r>
              <a:rPr lang="en-GB" sz="4800" baseline="30000" dirty="0">
                <a:effectLst/>
                <a:ea typeface="DengXian" panose="02010600030101010101" pitchFamily="2" charset="-122"/>
                <a:cs typeface="Arial" panose="020B0604020202020204" pitchFamily="34" charset="0"/>
              </a:rPr>
              <a:t>th</a:t>
            </a:r>
            <a:r>
              <a:rPr lang="en-GB" sz="4800" dirty="0">
                <a:effectLst/>
                <a:ea typeface="DengXian" panose="02010600030101010101" pitchFamily="2" charset="-122"/>
                <a:cs typeface="Arial" panose="020B0604020202020204" pitchFamily="34" charset="0"/>
              </a:rPr>
              <a:t> April 2023).</a:t>
            </a:r>
            <a:endParaRPr lang="en-GB" sz="4800" dirty="0">
              <a:cs typeface="Arial" panose="020B0604020202020204" pitchFamily="34" charset="0"/>
            </a:endParaRPr>
          </a:p>
          <a:p>
            <a:pPr marL="0" indent="0">
              <a:lnSpc>
                <a:spcPct val="120000"/>
              </a:lnSpc>
              <a:buNone/>
            </a:pPr>
            <a:r>
              <a:rPr lang="en-GB" sz="4800" dirty="0">
                <a:cs typeface="Arial" panose="020B0604020202020204" pitchFamily="34" charset="0"/>
              </a:rPr>
              <a:t>Community playthings (2017) </a:t>
            </a:r>
            <a:r>
              <a:rPr lang="en-GB" sz="4800" i="1" dirty="0">
                <a:cs typeface="Arial" panose="020B0604020202020204" pitchFamily="34" charset="0"/>
              </a:rPr>
              <a:t> Let kids be kids. </a:t>
            </a:r>
            <a:r>
              <a:rPr lang="en-GB" sz="4800" dirty="0">
                <a:cs typeface="Arial" panose="020B0604020202020204" pitchFamily="34" charset="0"/>
              </a:rPr>
              <a:t>Available at: https://www.communityplaythings.com/resources/articles/let-kids-be-kids (Accessed on 14th April 2023).</a:t>
            </a:r>
          </a:p>
          <a:p>
            <a:pPr marL="0" indent="0">
              <a:lnSpc>
                <a:spcPct val="120000"/>
              </a:lnSpc>
              <a:buNone/>
            </a:pPr>
            <a:r>
              <a:rPr lang="en-GB" sz="4800" dirty="0">
                <a:effectLst/>
                <a:ea typeface="DengXian" panose="02010600030101010101" pitchFamily="2" charset="-122"/>
                <a:cs typeface="Arial" panose="020B0604020202020204" pitchFamily="34" charset="0"/>
              </a:rPr>
              <a:t>Croke, L.M., 2012. AAP releases clinical report on the impact of social media on children, adolescents, and families. </a:t>
            </a:r>
            <a:r>
              <a:rPr lang="en-GB" sz="4800" i="1" dirty="0">
                <a:effectLst/>
                <a:ea typeface="DengXian" panose="02010600030101010101" pitchFamily="2" charset="-122"/>
                <a:cs typeface="Arial" panose="020B0604020202020204" pitchFamily="34" charset="0"/>
              </a:rPr>
              <a:t>American Family Physician</a:t>
            </a:r>
            <a:r>
              <a:rPr lang="en-GB" sz="4800" dirty="0">
                <a:effectLst/>
                <a:ea typeface="DengXian" panose="02010600030101010101" pitchFamily="2" charset="-122"/>
                <a:cs typeface="Arial" panose="020B0604020202020204" pitchFamily="34" charset="0"/>
              </a:rPr>
              <a:t>, </a:t>
            </a:r>
            <a:r>
              <a:rPr lang="en-GB" sz="4800" i="1" dirty="0">
                <a:effectLst/>
                <a:ea typeface="DengXian" panose="02010600030101010101" pitchFamily="2" charset="-122"/>
                <a:cs typeface="Arial" panose="020B0604020202020204" pitchFamily="34" charset="0"/>
              </a:rPr>
              <a:t>85</a:t>
            </a:r>
            <a:r>
              <a:rPr lang="en-GB" sz="4800" dirty="0">
                <a:effectLst/>
                <a:ea typeface="DengXian" panose="02010600030101010101" pitchFamily="2" charset="-122"/>
                <a:cs typeface="Arial" panose="020B0604020202020204" pitchFamily="34" charset="0"/>
              </a:rPr>
              <a:t>(7), p.729.</a:t>
            </a:r>
          </a:p>
          <a:p>
            <a:pPr marL="0" indent="0">
              <a:lnSpc>
                <a:spcPct val="120000"/>
              </a:lnSpc>
              <a:buNone/>
            </a:pPr>
            <a:r>
              <a:rPr lang="en-GB" sz="4800" dirty="0" err="1">
                <a:cs typeface="Arial" panose="020B0604020202020204" pitchFamily="34" charset="0"/>
              </a:rPr>
              <a:t>Dazeinfo</a:t>
            </a:r>
            <a:r>
              <a:rPr lang="en-GB" sz="4800" dirty="0">
                <a:cs typeface="Arial" panose="020B0604020202020204" pitchFamily="34" charset="0"/>
              </a:rPr>
              <a:t> (2014) </a:t>
            </a:r>
            <a:r>
              <a:rPr lang="en-GB" sz="4800" i="1" dirty="0">
                <a:cs typeface="Arial" panose="020B0604020202020204" pitchFamily="34" charset="0"/>
              </a:rPr>
              <a:t>The evolution of social media 2004-2014: The good, the bad and the ugly of it. </a:t>
            </a:r>
            <a:r>
              <a:rPr lang="en-GB" sz="4800" dirty="0">
                <a:cs typeface="Arial" panose="020B0604020202020204" pitchFamily="34" charset="0"/>
              </a:rPr>
              <a:t>Available at: https://dazeinfo.com/2014/12/12/evolution-social-media-2004-2014-good-bad-ugly/ (Accessed on 14</a:t>
            </a:r>
            <a:r>
              <a:rPr lang="en-GB" sz="4800" baseline="30000" dirty="0">
                <a:cs typeface="Arial" panose="020B0604020202020204" pitchFamily="34" charset="0"/>
              </a:rPr>
              <a:t>th</a:t>
            </a:r>
            <a:r>
              <a:rPr lang="en-GB" sz="4800" dirty="0">
                <a:cs typeface="Arial" panose="020B0604020202020204" pitchFamily="34" charset="0"/>
              </a:rPr>
              <a:t> April 2023).</a:t>
            </a:r>
          </a:p>
          <a:p>
            <a:pPr marL="0" indent="0">
              <a:lnSpc>
                <a:spcPct val="120000"/>
              </a:lnSpc>
              <a:buNone/>
            </a:pPr>
            <a:endParaRPr lang="en-GB" sz="6000" dirty="0">
              <a:effectLst/>
              <a:ea typeface="DengXian" panose="02010600030101010101" pitchFamily="2" charset="-122"/>
              <a:cs typeface="Arial" panose="020B0604020202020204" pitchFamily="34" charset="0"/>
            </a:endParaRPr>
          </a:p>
          <a:p>
            <a:pPr marL="0" indent="0">
              <a:lnSpc>
                <a:spcPct val="120000"/>
              </a:lnSpc>
              <a:buNone/>
            </a:pPr>
            <a:endParaRPr lang="en-GB" sz="5600" dirty="0">
              <a:cs typeface="Arial" panose="020B0604020202020204" pitchFamily="34" charset="0"/>
            </a:endParaRPr>
          </a:p>
          <a:p>
            <a:pPr>
              <a:lnSpc>
                <a:spcPct val="120000"/>
              </a:lnSpc>
            </a:pPr>
            <a:endParaRPr lang="en-GB" sz="5600" dirty="0">
              <a:latin typeface="Arial" panose="020B0604020202020204" pitchFamily="34" charset="0"/>
              <a:cs typeface="Arial" panose="020B0604020202020204" pitchFamily="34" charset="0"/>
            </a:endParaRPr>
          </a:p>
          <a:p>
            <a:pPr>
              <a:lnSpc>
                <a:spcPct val="120000"/>
              </a:lnSpc>
            </a:pPr>
            <a:endParaRPr lang="en-GB" dirty="0"/>
          </a:p>
        </p:txBody>
      </p:sp>
    </p:spTree>
    <p:extLst>
      <p:ext uri="{BB962C8B-B14F-4D97-AF65-F5344CB8AC3E}">
        <p14:creationId xmlns:p14="http://schemas.microsoft.com/office/powerpoint/2010/main" val="266747087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5EF88F-ABDD-A139-4396-87BE044C4551}"/>
              </a:ext>
            </a:extLst>
          </p:cNvPr>
          <p:cNvSpPr txBox="1"/>
          <p:nvPr/>
        </p:nvSpPr>
        <p:spPr>
          <a:xfrm>
            <a:off x="241960" y="226621"/>
            <a:ext cx="11708080" cy="9649180"/>
          </a:xfrm>
          <a:prstGeom prst="rect">
            <a:avLst/>
          </a:prstGeom>
          <a:noFill/>
        </p:spPr>
        <p:txBody>
          <a:bodyPr wrap="square">
            <a:spAutoFit/>
          </a:bodyPr>
          <a:lstStyle/>
          <a:p>
            <a:pPr>
              <a:lnSpc>
                <a:spcPct val="107000"/>
              </a:lnSpc>
              <a:spcAft>
                <a:spcPts val="800"/>
              </a:spcAft>
            </a:pPr>
            <a:r>
              <a:rPr lang="en-GB" sz="1200" dirty="0">
                <a:solidFill>
                  <a:schemeClr val="bg1"/>
                </a:solidFill>
                <a:effectLst/>
                <a:ea typeface="DengXian" panose="02010600030101010101" pitchFamily="2" charset="-122"/>
                <a:cs typeface="Arial" panose="020B0604020202020204" pitchFamily="34" charset="0"/>
              </a:rPr>
              <a:t>Dictionary.com (2023) </a:t>
            </a:r>
            <a:r>
              <a:rPr lang="en-GB" sz="1200" i="1" dirty="0">
                <a:solidFill>
                  <a:schemeClr val="bg1"/>
                </a:solidFill>
                <a:effectLst/>
                <a:ea typeface="DengXian" panose="02010600030101010101" pitchFamily="2" charset="-122"/>
                <a:cs typeface="Arial" panose="020B0604020202020204" pitchFamily="34" charset="0"/>
              </a:rPr>
              <a:t>Media. </a:t>
            </a:r>
            <a:r>
              <a:rPr lang="en-GB" sz="1200" dirty="0">
                <a:solidFill>
                  <a:schemeClr val="bg1"/>
                </a:solidFill>
                <a:effectLst/>
                <a:ea typeface="DengXian" panose="02010600030101010101" pitchFamily="2" charset="-122"/>
                <a:cs typeface="Arial" panose="020B0604020202020204" pitchFamily="34" charset="0"/>
              </a:rPr>
              <a:t>Available at: https://www.dictionary.com/browse/media (Accessed on 6th April 2023). </a:t>
            </a:r>
          </a:p>
          <a:p>
            <a:pPr>
              <a:lnSpc>
                <a:spcPct val="107000"/>
              </a:lnSpc>
              <a:spcAft>
                <a:spcPts val="800"/>
              </a:spcAft>
            </a:pPr>
            <a:r>
              <a:rPr lang="en-GB" sz="1200" dirty="0">
                <a:solidFill>
                  <a:schemeClr val="bg1"/>
                </a:solidFill>
                <a:ea typeface="DengXian" panose="02010600030101010101" pitchFamily="2" charset="-122"/>
                <a:cs typeface="Arial" panose="020B0604020202020204" pitchFamily="34" charset="0"/>
              </a:rPr>
              <a:t>Elie business (2023)  </a:t>
            </a:r>
            <a:r>
              <a:rPr lang="en-GB" sz="1200" i="1" dirty="0">
                <a:solidFill>
                  <a:schemeClr val="bg1"/>
                </a:solidFill>
                <a:ea typeface="DengXian" panose="02010600030101010101" pitchFamily="2" charset="-122"/>
                <a:cs typeface="Arial" panose="020B0604020202020204" pitchFamily="34" charset="0"/>
              </a:rPr>
              <a:t>Moving forward through digital: Data collaboration in post-pandemic Britain. </a:t>
            </a:r>
            <a:r>
              <a:rPr lang="en-GB" sz="1200" dirty="0">
                <a:solidFill>
                  <a:schemeClr val="bg1"/>
                </a:solidFill>
                <a:ea typeface="DengXian" panose="02010600030101010101" pitchFamily="2" charset="-122"/>
                <a:cs typeface="Arial" panose="020B0604020202020204" pitchFamily="34" charset="0"/>
              </a:rPr>
              <a:t>Available at: https://elitebusinessmagazine.co.uk/sales-marketing/item/moving-forward-through-digital-data-collaboration-in-post-pandemic-britain (Accessed on 16th April 2023). </a:t>
            </a:r>
            <a:endParaRPr lang="en-GB" sz="1200" dirty="0">
              <a:solidFill>
                <a:schemeClr val="bg1"/>
              </a:solidFill>
              <a:effectLst/>
              <a:ea typeface="DengXian" panose="02010600030101010101" pitchFamily="2" charset="-122"/>
              <a:cs typeface="Arial" panose="020B0604020202020204" pitchFamily="34" charset="0"/>
            </a:endParaRPr>
          </a:p>
          <a:p>
            <a:pPr>
              <a:lnSpc>
                <a:spcPct val="107000"/>
              </a:lnSpc>
              <a:spcAft>
                <a:spcPts val="800"/>
              </a:spcAft>
            </a:pPr>
            <a:r>
              <a:rPr lang="en-GB" sz="1200" dirty="0">
                <a:solidFill>
                  <a:schemeClr val="bg1"/>
                </a:solidFill>
                <a:effectLst/>
                <a:ea typeface="DengXian" panose="02010600030101010101" pitchFamily="2" charset="-122"/>
                <a:cs typeface="Arial" panose="020B0604020202020204" pitchFamily="34" charset="0"/>
              </a:rPr>
              <a:t>Gordon, N. S., </a:t>
            </a:r>
            <a:r>
              <a:rPr lang="en-GB" sz="1200" dirty="0" err="1">
                <a:solidFill>
                  <a:schemeClr val="bg1"/>
                </a:solidFill>
                <a:effectLst/>
                <a:ea typeface="DengXian" panose="02010600030101010101" pitchFamily="2" charset="-122"/>
                <a:cs typeface="Arial" panose="020B0604020202020204" pitchFamily="34" charset="0"/>
              </a:rPr>
              <a:t>Kollack</a:t>
            </a:r>
            <a:r>
              <a:rPr lang="en-GB" sz="1200" dirty="0">
                <a:solidFill>
                  <a:schemeClr val="bg1"/>
                </a:solidFill>
                <a:effectLst/>
                <a:ea typeface="DengXian" panose="02010600030101010101" pitchFamily="2" charset="-122"/>
                <a:cs typeface="Arial" panose="020B0604020202020204" pitchFamily="34" charset="0"/>
              </a:rPr>
              <a:t>-Walker, S., </a:t>
            </a:r>
            <a:r>
              <a:rPr lang="en-GB" sz="1200" dirty="0" err="1">
                <a:solidFill>
                  <a:schemeClr val="bg1"/>
                </a:solidFill>
                <a:effectLst/>
                <a:ea typeface="DengXian" panose="02010600030101010101" pitchFamily="2" charset="-122"/>
                <a:cs typeface="Arial" panose="020B0604020202020204" pitchFamily="34" charset="0"/>
              </a:rPr>
              <a:t>Akil</a:t>
            </a:r>
            <a:r>
              <a:rPr lang="en-GB" sz="1200" dirty="0">
                <a:solidFill>
                  <a:schemeClr val="bg1"/>
                </a:solidFill>
                <a:effectLst/>
                <a:ea typeface="DengXian" panose="02010600030101010101" pitchFamily="2" charset="-122"/>
                <a:cs typeface="Arial" panose="020B0604020202020204" pitchFamily="34" charset="0"/>
              </a:rPr>
              <a:t>, H., &amp; </a:t>
            </a:r>
            <a:r>
              <a:rPr lang="en-GB" sz="1200" dirty="0" err="1">
                <a:solidFill>
                  <a:schemeClr val="bg1"/>
                </a:solidFill>
                <a:effectLst/>
                <a:ea typeface="DengXian" panose="02010600030101010101" pitchFamily="2" charset="-122"/>
                <a:cs typeface="Arial" panose="020B0604020202020204" pitchFamily="34" charset="0"/>
              </a:rPr>
              <a:t>Panksepp</a:t>
            </a:r>
            <a:r>
              <a:rPr lang="en-GB" sz="1200" dirty="0">
                <a:solidFill>
                  <a:schemeClr val="bg1"/>
                </a:solidFill>
                <a:effectLst/>
                <a:ea typeface="DengXian" panose="02010600030101010101" pitchFamily="2" charset="-122"/>
                <a:cs typeface="Arial" panose="020B0604020202020204" pitchFamily="34" charset="0"/>
              </a:rPr>
              <a:t>, J. (2002). Expression of c-</a:t>
            </a:r>
            <a:r>
              <a:rPr lang="en-GB" sz="1200" dirty="0" err="1">
                <a:solidFill>
                  <a:schemeClr val="bg1"/>
                </a:solidFill>
                <a:effectLst/>
                <a:ea typeface="DengXian" panose="02010600030101010101" pitchFamily="2" charset="-122"/>
                <a:cs typeface="Arial" panose="020B0604020202020204" pitchFamily="34" charset="0"/>
              </a:rPr>
              <a:t>fos</a:t>
            </a:r>
            <a:r>
              <a:rPr lang="en-GB" sz="1200" dirty="0">
                <a:solidFill>
                  <a:schemeClr val="bg1"/>
                </a:solidFill>
                <a:effectLst/>
                <a:ea typeface="DengXian" panose="02010600030101010101" pitchFamily="2" charset="-122"/>
                <a:cs typeface="Arial" panose="020B0604020202020204" pitchFamily="34" charset="0"/>
              </a:rPr>
              <a:t> gene activation during rough and tumble play in juvenile rats. </a:t>
            </a:r>
            <a:r>
              <a:rPr lang="en-GB" sz="1200" i="1" dirty="0">
                <a:solidFill>
                  <a:schemeClr val="bg1"/>
                </a:solidFill>
                <a:effectLst/>
                <a:ea typeface="DengXian" panose="02010600030101010101" pitchFamily="2" charset="-122"/>
                <a:cs typeface="Arial" panose="020B0604020202020204" pitchFamily="34" charset="0"/>
              </a:rPr>
              <a:t>Brain research bulletin</a:t>
            </a:r>
            <a:r>
              <a:rPr lang="en-GB" sz="1200" dirty="0">
                <a:solidFill>
                  <a:schemeClr val="bg1"/>
                </a:solidFill>
                <a:effectLst/>
                <a:ea typeface="DengXian" panose="02010600030101010101" pitchFamily="2" charset="-122"/>
                <a:cs typeface="Arial" panose="020B0604020202020204" pitchFamily="34" charset="0"/>
              </a:rPr>
              <a:t>, </a:t>
            </a:r>
            <a:r>
              <a:rPr lang="en-GB" sz="1200" i="1" dirty="0">
                <a:solidFill>
                  <a:schemeClr val="bg1"/>
                </a:solidFill>
                <a:effectLst/>
                <a:ea typeface="DengXian" panose="02010600030101010101" pitchFamily="2" charset="-122"/>
                <a:cs typeface="Arial" panose="020B0604020202020204" pitchFamily="34" charset="0"/>
              </a:rPr>
              <a:t>57</a:t>
            </a:r>
            <a:r>
              <a:rPr lang="en-GB" sz="1200" dirty="0">
                <a:solidFill>
                  <a:schemeClr val="bg1"/>
                </a:solidFill>
                <a:effectLst/>
                <a:ea typeface="DengXian" panose="02010600030101010101" pitchFamily="2" charset="-122"/>
                <a:cs typeface="Arial" panose="020B0604020202020204" pitchFamily="34" charset="0"/>
              </a:rPr>
              <a:t>(5), pp 651–659.</a:t>
            </a:r>
          </a:p>
          <a:p>
            <a:pPr>
              <a:lnSpc>
                <a:spcPct val="107000"/>
              </a:lnSpc>
              <a:spcAft>
                <a:spcPts val="800"/>
              </a:spcAft>
            </a:pPr>
            <a:r>
              <a:rPr lang="en-GB" sz="1200" dirty="0">
                <a:solidFill>
                  <a:schemeClr val="bg1"/>
                </a:solidFill>
                <a:effectLst/>
                <a:ea typeface="DengXian" panose="02010600030101010101" pitchFamily="2" charset="-122"/>
                <a:cs typeface="Arial" panose="020B0604020202020204" pitchFamily="34" charset="0"/>
              </a:rPr>
              <a:t>Gov.uk (2022) </a:t>
            </a:r>
            <a:r>
              <a:rPr lang="en-GB" sz="1200" i="1" dirty="0">
                <a:solidFill>
                  <a:schemeClr val="bg1"/>
                </a:solidFill>
                <a:effectLst/>
                <a:ea typeface="DengXian" panose="02010600030101010101" pitchFamily="2" charset="-122"/>
                <a:cs typeface="Arial" panose="020B0604020202020204" pitchFamily="34" charset="0"/>
              </a:rPr>
              <a:t>A guide to the online safety bill. </a:t>
            </a:r>
            <a:r>
              <a:rPr lang="en-GB" sz="1200" dirty="0">
                <a:solidFill>
                  <a:schemeClr val="bg1"/>
                </a:solidFill>
                <a:effectLst/>
                <a:ea typeface="DengXian" panose="02010600030101010101" pitchFamily="2" charset="-122"/>
                <a:cs typeface="Arial" panose="020B0604020202020204" pitchFamily="34" charset="0"/>
              </a:rPr>
              <a:t>Available at: https://www.gov.uk/guidance/a-guide-to-the-online-safety-bill#how-the-online-safety-bill-will-protect-children (Accessed on 11</a:t>
            </a:r>
            <a:r>
              <a:rPr lang="en-GB" sz="1200" baseline="30000" dirty="0">
                <a:solidFill>
                  <a:schemeClr val="bg1"/>
                </a:solidFill>
                <a:effectLst/>
                <a:ea typeface="DengXian" panose="02010600030101010101" pitchFamily="2" charset="-122"/>
                <a:cs typeface="Arial" panose="020B0604020202020204" pitchFamily="34" charset="0"/>
              </a:rPr>
              <a:t>th</a:t>
            </a:r>
            <a:r>
              <a:rPr lang="en-GB" sz="1200" dirty="0">
                <a:solidFill>
                  <a:schemeClr val="bg1"/>
                </a:solidFill>
                <a:effectLst/>
                <a:ea typeface="DengXian" panose="02010600030101010101" pitchFamily="2" charset="-122"/>
                <a:cs typeface="Arial" panose="020B0604020202020204" pitchFamily="34" charset="0"/>
              </a:rPr>
              <a:t> April 2023).</a:t>
            </a:r>
          </a:p>
          <a:p>
            <a:pPr>
              <a:lnSpc>
                <a:spcPct val="107000"/>
              </a:lnSpc>
              <a:spcAft>
                <a:spcPts val="800"/>
              </a:spcAft>
            </a:pPr>
            <a:r>
              <a:rPr lang="en-GB" sz="1200" dirty="0">
                <a:solidFill>
                  <a:schemeClr val="bg1"/>
                </a:solidFill>
                <a:ea typeface="DengXian" panose="02010600030101010101" pitchFamily="2" charset="-122"/>
                <a:cs typeface="Arial" panose="020B0604020202020204" pitchFamily="34" charset="0"/>
              </a:rPr>
              <a:t>Gov.uk (2022) </a:t>
            </a:r>
            <a:r>
              <a:rPr lang="en-GB" sz="1200" i="1" dirty="0">
                <a:solidFill>
                  <a:schemeClr val="bg1"/>
                </a:solidFill>
                <a:ea typeface="DengXian" panose="02010600030101010101" pitchFamily="2" charset="-122"/>
                <a:cs typeface="Arial" panose="020B0604020202020204" pitchFamily="34" charset="0"/>
              </a:rPr>
              <a:t>World first online safety laws introduced in parliament. </a:t>
            </a:r>
            <a:r>
              <a:rPr lang="en-GB" sz="1200" dirty="0">
                <a:solidFill>
                  <a:schemeClr val="bg1"/>
                </a:solidFill>
                <a:ea typeface="DengXian" panose="02010600030101010101" pitchFamily="2" charset="-122"/>
                <a:cs typeface="Arial" panose="020B0604020202020204" pitchFamily="34" charset="0"/>
              </a:rPr>
              <a:t>Available at: https://www.gov.uk/government/news/world-first-online-safety-laws-introduced-in-parliament (Accessed 16th April 2023).</a:t>
            </a:r>
            <a:endParaRPr lang="en-GB" sz="1200" dirty="0">
              <a:solidFill>
                <a:schemeClr val="bg1"/>
              </a:solidFill>
              <a:effectLst/>
              <a:ea typeface="DengXian" panose="02010600030101010101" pitchFamily="2" charset="-122"/>
              <a:cs typeface="Arial" panose="020B0604020202020204" pitchFamily="34" charset="0"/>
            </a:endParaRPr>
          </a:p>
          <a:p>
            <a:pPr>
              <a:lnSpc>
                <a:spcPct val="107000"/>
              </a:lnSpc>
              <a:spcAft>
                <a:spcPts val="800"/>
              </a:spcAft>
            </a:pPr>
            <a:r>
              <a:rPr lang="en-GB" sz="1200" dirty="0">
                <a:solidFill>
                  <a:schemeClr val="bg1"/>
                </a:solidFill>
                <a:effectLst/>
                <a:ea typeface="DengXian" panose="02010600030101010101" pitchFamily="2" charset="-122"/>
                <a:cs typeface="Arial" panose="020B0604020202020204" pitchFamily="34" charset="0"/>
              </a:rPr>
              <a:t>Madigan, S., Browne, D., Racine, N., Mori, C. and Tough, S., 2019. Association between screen time and children’s performance on a developmental screening test. </a:t>
            </a:r>
            <a:r>
              <a:rPr lang="en-GB" sz="1200" i="1" dirty="0">
                <a:solidFill>
                  <a:schemeClr val="bg1"/>
                </a:solidFill>
                <a:effectLst/>
                <a:ea typeface="DengXian" panose="02010600030101010101" pitchFamily="2" charset="-122"/>
                <a:cs typeface="Arial" panose="020B0604020202020204" pitchFamily="34" charset="0"/>
              </a:rPr>
              <a:t>JAMA </a:t>
            </a:r>
            <a:r>
              <a:rPr lang="en-GB" sz="1200" i="1" dirty="0" err="1">
                <a:solidFill>
                  <a:schemeClr val="bg1"/>
                </a:solidFill>
                <a:effectLst/>
                <a:ea typeface="DengXian" panose="02010600030101010101" pitchFamily="2" charset="-122"/>
                <a:cs typeface="Arial" panose="020B0604020202020204" pitchFamily="34" charset="0"/>
              </a:rPr>
              <a:t>pediatrics</a:t>
            </a:r>
            <a:r>
              <a:rPr lang="en-GB" sz="1200" dirty="0">
                <a:solidFill>
                  <a:schemeClr val="bg1"/>
                </a:solidFill>
                <a:effectLst/>
                <a:ea typeface="DengXian" panose="02010600030101010101" pitchFamily="2" charset="-122"/>
                <a:cs typeface="Arial" panose="020B0604020202020204" pitchFamily="34" charset="0"/>
              </a:rPr>
              <a:t>, </a:t>
            </a:r>
            <a:r>
              <a:rPr lang="en-GB" sz="1200" i="1" dirty="0">
                <a:solidFill>
                  <a:schemeClr val="bg1"/>
                </a:solidFill>
                <a:effectLst/>
                <a:ea typeface="DengXian" panose="02010600030101010101" pitchFamily="2" charset="-122"/>
                <a:cs typeface="Arial" panose="020B0604020202020204" pitchFamily="34" charset="0"/>
              </a:rPr>
              <a:t>173</a:t>
            </a:r>
            <a:r>
              <a:rPr lang="en-GB" sz="1200" dirty="0">
                <a:solidFill>
                  <a:schemeClr val="bg1"/>
                </a:solidFill>
                <a:effectLst/>
                <a:ea typeface="DengXian" panose="02010600030101010101" pitchFamily="2" charset="-122"/>
                <a:cs typeface="Arial" panose="020B0604020202020204" pitchFamily="34" charset="0"/>
              </a:rPr>
              <a:t>(3), pp.244-250.</a:t>
            </a:r>
          </a:p>
          <a:p>
            <a:pPr>
              <a:lnSpc>
                <a:spcPct val="107000"/>
              </a:lnSpc>
              <a:spcAft>
                <a:spcPts val="800"/>
              </a:spcAft>
            </a:pPr>
            <a:r>
              <a:rPr lang="en-GB" sz="1200" dirty="0">
                <a:solidFill>
                  <a:schemeClr val="bg1"/>
                </a:solidFill>
                <a:effectLst/>
                <a:ea typeface="DengXian" panose="02010600030101010101" pitchFamily="2" charset="-122"/>
                <a:cs typeface="Arial" panose="020B0604020202020204" pitchFamily="34" charset="0"/>
              </a:rPr>
              <a:t>Merriam-Webster (2023) </a:t>
            </a:r>
            <a:r>
              <a:rPr lang="en-GB" sz="1200" i="1" dirty="0">
                <a:solidFill>
                  <a:schemeClr val="bg1"/>
                </a:solidFill>
                <a:effectLst/>
                <a:ea typeface="DengXian" panose="02010600030101010101" pitchFamily="2" charset="-122"/>
                <a:cs typeface="Arial" panose="020B0604020202020204" pitchFamily="34" charset="0"/>
              </a:rPr>
              <a:t>social media. </a:t>
            </a:r>
            <a:r>
              <a:rPr lang="en-GB" sz="1200" dirty="0">
                <a:solidFill>
                  <a:schemeClr val="bg1"/>
                </a:solidFill>
                <a:effectLst/>
                <a:ea typeface="DengXian" panose="02010600030101010101" pitchFamily="2" charset="-122"/>
                <a:cs typeface="Arial" panose="020B0604020202020204" pitchFamily="34" charset="0"/>
              </a:rPr>
              <a:t>Available at: https://www.merriam-webster.com/dictionary/social%20media (Accessed on 6</a:t>
            </a:r>
            <a:r>
              <a:rPr lang="en-GB" sz="1200" baseline="30000" dirty="0">
                <a:solidFill>
                  <a:schemeClr val="bg1"/>
                </a:solidFill>
                <a:effectLst/>
                <a:ea typeface="DengXian" panose="02010600030101010101" pitchFamily="2" charset="-122"/>
                <a:cs typeface="Arial" panose="020B0604020202020204" pitchFamily="34" charset="0"/>
              </a:rPr>
              <a:t>th</a:t>
            </a:r>
            <a:r>
              <a:rPr lang="en-GB" sz="1200" dirty="0">
                <a:solidFill>
                  <a:schemeClr val="bg1"/>
                </a:solidFill>
                <a:effectLst/>
                <a:ea typeface="DengXian" panose="02010600030101010101" pitchFamily="2" charset="-122"/>
                <a:cs typeface="Arial" panose="020B0604020202020204" pitchFamily="34" charset="0"/>
              </a:rPr>
              <a:t> April 2023).</a:t>
            </a:r>
          </a:p>
          <a:p>
            <a:pPr>
              <a:lnSpc>
                <a:spcPct val="107000"/>
              </a:lnSpc>
              <a:spcAft>
                <a:spcPts val="800"/>
              </a:spcAft>
            </a:pPr>
            <a:r>
              <a:rPr lang="en-GB" sz="1200" dirty="0">
                <a:solidFill>
                  <a:schemeClr val="bg1"/>
                </a:solidFill>
                <a:cs typeface="Arial" panose="020B0604020202020204" pitchFamily="34" charset="0"/>
              </a:rPr>
              <a:t>NCT (2019) </a:t>
            </a:r>
            <a:r>
              <a:rPr lang="en-GB" sz="1200" i="1" dirty="0">
                <a:solidFill>
                  <a:schemeClr val="bg1"/>
                </a:solidFill>
                <a:cs typeface="Arial" panose="020B0604020202020204" pitchFamily="34" charset="0"/>
              </a:rPr>
              <a:t>Screen time for babies and toddlers: the evidence. </a:t>
            </a:r>
            <a:r>
              <a:rPr lang="en-GB" sz="1200" dirty="0">
                <a:solidFill>
                  <a:schemeClr val="bg1"/>
                </a:solidFill>
                <a:cs typeface="Arial" panose="020B0604020202020204" pitchFamily="34" charset="0"/>
              </a:rPr>
              <a:t>Available at: https://www.nct.org.uk/baby-toddler/games-and-play/screen-time-for-babies-and-toddlers-evidence (Accessed on 14th April 2023).</a:t>
            </a: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NPR (2018) </a:t>
            </a:r>
            <a:r>
              <a:rPr lang="en-GB" sz="1200" i="1" dirty="0">
                <a:solidFill>
                  <a:schemeClr val="bg1"/>
                </a:solidFill>
                <a:effectLst/>
                <a:ea typeface="DengXian" panose="02010600030101010101" pitchFamily="2" charset="-122"/>
                <a:cs typeface="Times New Roman" panose="02020603050405020304" pitchFamily="18" charset="0"/>
              </a:rPr>
              <a:t>5 proven benefits of play. </a:t>
            </a:r>
            <a:r>
              <a:rPr lang="en-GB" sz="1200" dirty="0">
                <a:solidFill>
                  <a:schemeClr val="bg1"/>
                </a:solidFill>
                <a:effectLst/>
                <a:ea typeface="DengXian" panose="02010600030101010101" pitchFamily="2" charset="-122"/>
                <a:cs typeface="Times New Roman" panose="02020603050405020304" pitchFamily="18" charset="0"/>
              </a:rPr>
              <a:t>Available at: https://www.npr.org/sections/ed/2018/08/31/642567651/5-proven-benefits-of-play (Accessed on 8th April 2023).</a:t>
            </a: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Ofcom (2022) </a:t>
            </a:r>
            <a:r>
              <a:rPr lang="en-GB" sz="1200" i="1" dirty="0">
                <a:solidFill>
                  <a:schemeClr val="bg1"/>
                </a:solidFill>
                <a:effectLst/>
                <a:ea typeface="DengXian" panose="02010600030101010101" pitchFamily="2" charset="-122"/>
                <a:cs typeface="Times New Roman" panose="02020603050405020304" pitchFamily="18" charset="0"/>
              </a:rPr>
              <a:t>Children and parents: media use and attitudes report 2022. </a:t>
            </a:r>
            <a:r>
              <a:rPr lang="en-GB" sz="1200" dirty="0">
                <a:solidFill>
                  <a:schemeClr val="bg1"/>
                </a:solidFill>
                <a:effectLst/>
                <a:ea typeface="DengXian" panose="02010600030101010101" pitchFamily="2" charset="-122"/>
                <a:cs typeface="Times New Roman" panose="02020603050405020304" pitchFamily="18" charset="0"/>
              </a:rPr>
              <a:t>Available at: https://www.ofcom.org.uk/__data/assets/pdf_file/0024/234609/childrens-media-use-and-attitudes-report-2022.pdf (Accessed on 6th April 2023).</a:t>
            </a: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O'Keeffe, G.S., Clarke-Pearson, K. and Council on Communications and Media, 2011. The impact of social media on children, adolescents, and families. </a:t>
            </a:r>
            <a:r>
              <a:rPr lang="en-GB" sz="1200" i="1" dirty="0" err="1">
                <a:solidFill>
                  <a:schemeClr val="bg1"/>
                </a:solidFill>
                <a:effectLst/>
                <a:ea typeface="DengXian" panose="02010600030101010101" pitchFamily="2" charset="-122"/>
                <a:cs typeface="Times New Roman" panose="02020603050405020304" pitchFamily="18" charset="0"/>
              </a:rPr>
              <a:t>Pediatrics</a:t>
            </a:r>
            <a:r>
              <a:rPr lang="en-GB" sz="1200" dirty="0">
                <a:solidFill>
                  <a:schemeClr val="bg1"/>
                </a:solidFill>
                <a:effectLst/>
                <a:ea typeface="DengXian" panose="02010600030101010101" pitchFamily="2" charset="-122"/>
                <a:cs typeface="Times New Roman" panose="02020603050405020304" pitchFamily="18" charset="0"/>
              </a:rPr>
              <a:t>, </a:t>
            </a:r>
            <a:r>
              <a:rPr lang="en-GB" sz="1200" i="1" dirty="0">
                <a:solidFill>
                  <a:schemeClr val="bg1"/>
                </a:solidFill>
                <a:effectLst/>
                <a:ea typeface="DengXian" panose="02010600030101010101" pitchFamily="2" charset="-122"/>
                <a:cs typeface="Times New Roman" panose="02020603050405020304" pitchFamily="18" charset="0"/>
              </a:rPr>
              <a:t>127</a:t>
            </a:r>
            <a:r>
              <a:rPr lang="en-GB" sz="1200" dirty="0">
                <a:solidFill>
                  <a:schemeClr val="bg1"/>
                </a:solidFill>
                <a:effectLst/>
                <a:ea typeface="DengXian" panose="02010600030101010101" pitchFamily="2" charset="-122"/>
                <a:cs typeface="Times New Roman" panose="02020603050405020304" pitchFamily="18" charset="0"/>
              </a:rPr>
              <a:t>(4), pp.800-804.</a:t>
            </a:r>
          </a:p>
          <a:p>
            <a:pPr>
              <a:lnSpc>
                <a:spcPct val="107000"/>
              </a:lnSpc>
              <a:spcAft>
                <a:spcPts val="800"/>
              </a:spcAft>
            </a:pPr>
            <a:r>
              <a:rPr lang="en-GB" sz="1200" dirty="0" err="1">
                <a:solidFill>
                  <a:schemeClr val="bg1"/>
                </a:solidFill>
                <a:effectLst/>
                <a:ea typeface="DengXian" panose="02010600030101010101" pitchFamily="2" charset="-122"/>
                <a:cs typeface="Times New Roman" panose="02020603050405020304" pitchFamily="18" charset="0"/>
              </a:rPr>
              <a:t>O’reilly</a:t>
            </a:r>
            <a:r>
              <a:rPr lang="en-GB" sz="1200" dirty="0">
                <a:solidFill>
                  <a:schemeClr val="bg1"/>
                </a:solidFill>
                <a:effectLst/>
                <a:ea typeface="DengXian" panose="02010600030101010101" pitchFamily="2" charset="-122"/>
                <a:cs typeface="Times New Roman" panose="02020603050405020304" pitchFamily="18" charset="0"/>
              </a:rPr>
              <a:t>, M., Dogra, N., Whiteman, N., Hughes, J., </a:t>
            </a:r>
            <a:r>
              <a:rPr lang="en-GB" sz="1200" dirty="0" err="1">
                <a:solidFill>
                  <a:schemeClr val="bg1"/>
                </a:solidFill>
                <a:effectLst/>
                <a:ea typeface="DengXian" panose="02010600030101010101" pitchFamily="2" charset="-122"/>
                <a:cs typeface="Times New Roman" panose="02020603050405020304" pitchFamily="18" charset="0"/>
              </a:rPr>
              <a:t>Eruyar</a:t>
            </a:r>
            <a:r>
              <a:rPr lang="en-GB" sz="1200" dirty="0">
                <a:solidFill>
                  <a:schemeClr val="bg1"/>
                </a:solidFill>
                <a:effectLst/>
                <a:ea typeface="DengXian" panose="02010600030101010101" pitchFamily="2" charset="-122"/>
                <a:cs typeface="Times New Roman" panose="02020603050405020304" pitchFamily="18" charset="0"/>
              </a:rPr>
              <a:t>, S. and Reilly, P., 2018. Is social media bad for mental health and wellbeing? Exploring the perspectives of adolescents. </a:t>
            </a:r>
            <a:r>
              <a:rPr lang="en-GB" sz="1200" i="1" dirty="0">
                <a:solidFill>
                  <a:schemeClr val="bg1"/>
                </a:solidFill>
                <a:effectLst/>
                <a:ea typeface="DengXian" panose="02010600030101010101" pitchFamily="2" charset="-122"/>
                <a:cs typeface="Times New Roman" panose="02020603050405020304" pitchFamily="18" charset="0"/>
              </a:rPr>
              <a:t>Clinical child psychology and psychiatry</a:t>
            </a:r>
            <a:r>
              <a:rPr lang="en-GB" sz="1200" dirty="0">
                <a:solidFill>
                  <a:schemeClr val="bg1"/>
                </a:solidFill>
                <a:effectLst/>
                <a:ea typeface="DengXian" panose="02010600030101010101" pitchFamily="2" charset="-122"/>
                <a:cs typeface="Times New Roman" panose="02020603050405020304" pitchFamily="18" charset="0"/>
              </a:rPr>
              <a:t>, </a:t>
            </a:r>
            <a:r>
              <a:rPr lang="en-GB" sz="1200" i="1" dirty="0">
                <a:solidFill>
                  <a:schemeClr val="bg1"/>
                </a:solidFill>
                <a:effectLst/>
                <a:ea typeface="DengXian" panose="02010600030101010101" pitchFamily="2" charset="-122"/>
                <a:cs typeface="Times New Roman" panose="02020603050405020304" pitchFamily="18" charset="0"/>
              </a:rPr>
              <a:t>23</a:t>
            </a:r>
            <a:r>
              <a:rPr lang="en-GB" sz="1200" dirty="0">
                <a:solidFill>
                  <a:schemeClr val="bg1"/>
                </a:solidFill>
                <a:effectLst/>
                <a:ea typeface="DengXian" panose="02010600030101010101" pitchFamily="2" charset="-122"/>
                <a:cs typeface="Times New Roman" panose="02020603050405020304" pitchFamily="18" charset="0"/>
              </a:rPr>
              <a:t>(4), pp.601-613.</a:t>
            </a: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Our world in data (2019) </a:t>
            </a:r>
            <a:r>
              <a:rPr lang="en-GB" sz="1200" i="1" dirty="0">
                <a:solidFill>
                  <a:schemeClr val="bg1"/>
                </a:solidFill>
                <a:effectLst/>
                <a:ea typeface="DengXian" panose="02010600030101010101" pitchFamily="2" charset="-122"/>
                <a:cs typeface="Times New Roman" panose="02020603050405020304" pitchFamily="18" charset="0"/>
              </a:rPr>
              <a:t>The rise of social media. </a:t>
            </a:r>
            <a:r>
              <a:rPr lang="en-GB" sz="1200" dirty="0">
                <a:solidFill>
                  <a:schemeClr val="bg1"/>
                </a:solidFill>
                <a:effectLst/>
                <a:ea typeface="DengXian" panose="02010600030101010101" pitchFamily="2" charset="-122"/>
                <a:cs typeface="Times New Roman" panose="02020603050405020304" pitchFamily="18" charset="0"/>
              </a:rPr>
              <a:t>Available at: https://ourworldindata.org/rise-of-social-media#:~:text=The%20first%20recognizable%20social%20media,make%20friends%20with%20other%20users. (Accessed on 6</a:t>
            </a:r>
            <a:r>
              <a:rPr lang="en-GB" sz="1200" baseline="30000" dirty="0">
                <a:solidFill>
                  <a:schemeClr val="bg1"/>
                </a:solidFill>
                <a:effectLst/>
                <a:ea typeface="DengXian" panose="02010600030101010101" pitchFamily="2" charset="-122"/>
                <a:cs typeface="Times New Roman" panose="02020603050405020304" pitchFamily="18" charset="0"/>
              </a:rPr>
              <a:t>th</a:t>
            </a:r>
            <a:r>
              <a:rPr lang="en-GB" sz="1200" dirty="0">
                <a:solidFill>
                  <a:schemeClr val="bg1"/>
                </a:solidFill>
                <a:effectLst/>
                <a:ea typeface="DengXian" panose="02010600030101010101" pitchFamily="2" charset="-122"/>
                <a:cs typeface="Times New Roman" panose="02020603050405020304" pitchFamily="18" charset="0"/>
              </a:rPr>
              <a:t> April 2023).</a:t>
            </a: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Oxford home schooling (2023) </a:t>
            </a:r>
            <a:r>
              <a:rPr lang="en-GB" sz="1200" i="1" dirty="0">
                <a:solidFill>
                  <a:schemeClr val="bg1"/>
                </a:solidFill>
                <a:effectLst/>
                <a:ea typeface="DengXian" panose="02010600030101010101" pitchFamily="2" charset="-122"/>
                <a:cs typeface="Times New Roman" panose="02020603050405020304" pitchFamily="18" charset="0"/>
              </a:rPr>
              <a:t>Children spend 56% more time on technology than they do playing outside. </a:t>
            </a:r>
            <a:r>
              <a:rPr lang="en-GB" sz="1200" dirty="0">
                <a:solidFill>
                  <a:schemeClr val="bg1"/>
                </a:solidFill>
                <a:effectLst/>
                <a:ea typeface="DengXian" panose="02010600030101010101" pitchFamily="2" charset="-122"/>
                <a:cs typeface="Times New Roman" panose="02020603050405020304" pitchFamily="18" charset="0"/>
              </a:rPr>
              <a:t>Available at: https://www.oxfordhomeschooling.co.uk/press/children-spend-56-more-time-on-technology-than-they-do-playing-outside/ (Accessed on 11</a:t>
            </a:r>
            <a:r>
              <a:rPr lang="en-GB" sz="1200" baseline="30000" dirty="0">
                <a:solidFill>
                  <a:schemeClr val="bg1"/>
                </a:solidFill>
                <a:effectLst/>
                <a:ea typeface="DengXian" panose="02010600030101010101" pitchFamily="2" charset="-122"/>
                <a:cs typeface="Times New Roman" panose="02020603050405020304" pitchFamily="18" charset="0"/>
              </a:rPr>
              <a:t>th</a:t>
            </a:r>
            <a:r>
              <a:rPr lang="en-GB" sz="1200" dirty="0">
                <a:solidFill>
                  <a:schemeClr val="bg1"/>
                </a:solidFill>
                <a:effectLst/>
                <a:ea typeface="DengXian" panose="02010600030101010101" pitchFamily="2" charset="-122"/>
                <a:cs typeface="Times New Roman" panose="02020603050405020304" pitchFamily="18" charset="0"/>
              </a:rPr>
              <a:t> April 2023).</a:t>
            </a:r>
          </a:p>
          <a:p>
            <a:pPr>
              <a:lnSpc>
                <a:spcPct val="107000"/>
              </a:lnSpc>
              <a:spcAft>
                <a:spcPts val="800"/>
              </a:spcAft>
            </a:pPr>
            <a:endParaRPr lang="en-GB" sz="1200" dirty="0">
              <a:solidFill>
                <a:schemeClr val="bg1"/>
              </a:solidFill>
              <a:effectLst/>
              <a:ea typeface="DengXian" panose="02010600030101010101" pitchFamily="2" charset="-122"/>
              <a:cs typeface="Times New Roman" panose="02020603050405020304" pitchFamily="18" charset="0"/>
            </a:endParaRPr>
          </a:p>
          <a:p>
            <a:pPr>
              <a:lnSpc>
                <a:spcPct val="107000"/>
              </a:lnSpc>
              <a:spcAft>
                <a:spcPts val="800"/>
              </a:spcAft>
            </a:pPr>
            <a:endParaRPr lang="en-GB" sz="1400" dirty="0">
              <a:solidFill>
                <a:schemeClr val="bg1"/>
              </a:solidFill>
              <a:cs typeface="Arial" panose="020B0604020202020204" pitchFamily="34" charset="0"/>
            </a:endParaRPr>
          </a:p>
          <a:p>
            <a:pPr>
              <a:lnSpc>
                <a:spcPct val="107000"/>
              </a:lnSpc>
              <a:spcAft>
                <a:spcPts val="800"/>
              </a:spcAft>
            </a:pPr>
            <a:endParaRPr lang="en-GB" sz="18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800" dirty="0">
              <a:solidFill>
                <a:schemeClr val="bg1"/>
              </a:solidFill>
              <a:effectLst/>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dirty="0">
              <a:solidFill>
                <a:schemeClr val="bg1"/>
              </a:solidFill>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600" dirty="0">
              <a:solidFill>
                <a:schemeClr val="bg1"/>
              </a:solidFill>
              <a:effectLst/>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600" dirty="0">
              <a:solidFill>
                <a:schemeClr val="bg1"/>
              </a:solidFill>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600" dirty="0">
              <a:solidFill>
                <a:schemeClr val="bg1"/>
              </a:solidFill>
              <a:effectLst/>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6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055997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3A3DBBA-8050-B0F4-90CC-8A016C95C3FF}"/>
              </a:ext>
            </a:extLst>
          </p:cNvPr>
          <p:cNvSpPr txBox="1"/>
          <p:nvPr/>
        </p:nvSpPr>
        <p:spPr>
          <a:xfrm>
            <a:off x="190500" y="431428"/>
            <a:ext cx="11810999" cy="4864986"/>
          </a:xfrm>
          <a:prstGeom prst="rect">
            <a:avLst/>
          </a:prstGeom>
          <a:noFill/>
        </p:spPr>
        <p:txBody>
          <a:bodyPr wrap="square">
            <a:spAutoFit/>
          </a:bodyPr>
          <a:lstStyle/>
          <a:p>
            <a:pPr>
              <a:lnSpc>
                <a:spcPct val="107000"/>
              </a:lnSpc>
              <a:spcAft>
                <a:spcPts val="800"/>
              </a:spcAft>
            </a:pPr>
            <a:r>
              <a:rPr lang="en-GB" sz="1200" dirty="0">
                <a:solidFill>
                  <a:schemeClr val="bg1"/>
                </a:solidFill>
                <a:ea typeface="DengXian" panose="02010600030101010101" pitchFamily="2" charset="-122"/>
                <a:cs typeface="Times New Roman" panose="02020603050405020304" pitchFamily="18" charset="0"/>
              </a:rPr>
              <a:t>Priory (2023) </a:t>
            </a:r>
            <a:r>
              <a:rPr lang="en-GB" sz="1200" i="1" dirty="0">
                <a:solidFill>
                  <a:schemeClr val="bg1"/>
                </a:solidFill>
                <a:ea typeface="DengXian" panose="02010600030101010101" pitchFamily="2" charset="-122"/>
                <a:cs typeface="Times New Roman" panose="02020603050405020304" pitchFamily="18" charset="0"/>
              </a:rPr>
              <a:t>Social media and mental health: How does social media affect mental health?. </a:t>
            </a:r>
            <a:r>
              <a:rPr lang="en-GB" sz="1200" dirty="0">
                <a:solidFill>
                  <a:schemeClr val="bg1"/>
                </a:solidFill>
                <a:ea typeface="DengXian" panose="02010600030101010101" pitchFamily="2" charset="-122"/>
                <a:cs typeface="Times New Roman" panose="02020603050405020304" pitchFamily="18" charset="0"/>
              </a:rPr>
              <a:t>Available at: https://www.priorygroup.com/mental-health/social-media-and-mental-health (Accessed on 15th April 2023).</a:t>
            </a:r>
            <a:endParaRPr lang="en-GB" sz="1200" dirty="0">
              <a:solidFill>
                <a:schemeClr val="bg1"/>
              </a:solidFill>
              <a:effectLst/>
              <a:ea typeface="DengXian" panose="02010600030101010101" pitchFamily="2" charset="-122"/>
              <a:cs typeface="Times New Roman" panose="02020603050405020304" pitchFamily="18" charset="0"/>
            </a:endParaRP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Reid </a:t>
            </a:r>
            <a:r>
              <a:rPr lang="en-GB" sz="1200" dirty="0" err="1">
                <a:solidFill>
                  <a:schemeClr val="bg1"/>
                </a:solidFill>
                <a:effectLst/>
                <a:ea typeface="DengXian" panose="02010600030101010101" pitchFamily="2" charset="-122"/>
                <a:cs typeface="Times New Roman" panose="02020603050405020304" pitchFamily="18" charset="0"/>
              </a:rPr>
              <a:t>Chassiakos</a:t>
            </a:r>
            <a:r>
              <a:rPr lang="en-GB" sz="1200" dirty="0">
                <a:solidFill>
                  <a:schemeClr val="bg1"/>
                </a:solidFill>
                <a:effectLst/>
                <a:ea typeface="DengXian" panose="02010600030101010101" pitchFamily="2" charset="-122"/>
                <a:cs typeface="Times New Roman" panose="02020603050405020304" pitchFamily="18" charset="0"/>
              </a:rPr>
              <a:t>, Y.L., </a:t>
            </a:r>
            <a:r>
              <a:rPr lang="en-GB" sz="1200" dirty="0" err="1">
                <a:solidFill>
                  <a:schemeClr val="bg1"/>
                </a:solidFill>
                <a:effectLst/>
                <a:ea typeface="DengXian" panose="02010600030101010101" pitchFamily="2" charset="-122"/>
                <a:cs typeface="Times New Roman" panose="02020603050405020304" pitchFamily="18" charset="0"/>
              </a:rPr>
              <a:t>Radesky</a:t>
            </a:r>
            <a:r>
              <a:rPr lang="en-GB" sz="1200" dirty="0">
                <a:solidFill>
                  <a:schemeClr val="bg1"/>
                </a:solidFill>
                <a:effectLst/>
                <a:ea typeface="DengXian" panose="02010600030101010101" pitchFamily="2" charset="-122"/>
                <a:cs typeface="Times New Roman" panose="02020603050405020304" pitchFamily="18" charset="0"/>
              </a:rPr>
              <a:t>, J., Christakis, D., Moreno, M.A., Cross, C., Hill, D., </a:t>
            </a:r>
            <a:r>
              <a:rPr lang="en-GB" sz="1200" dirty="0" err="1">
                <a:solidFill>
                  <a:schemeClr val="bg1"/>
                </a:solidFill>
                <a:effectLst/>
                <a:ea typeface="DengXian" panose="02010600030101010101" pitchFamily="2" charset="-122"/>
                <a:cs typeface="Times New Roman" panose="02020603050405020304" pitchFamily="18" charset="0"/>
              </a:rPr>
              <a:t>Ameenuddin</a:t>
            </a:r>
            <a:r>
              <a:rPr lang="en-GB" sz="1200" dirty="0">
                <a:solidFill>
                  <a:schemeClr val="bg1"/>
                </a:solidFill>
                <a:effectLst/>
                <a:ea typeface="DengXian" panose="02010600030101010101" pitchFamily="2" charset="-122"/>
                <a:cs typeface="Times New Roman" panose="02020603050405020304" pitchFamily="18" charset="0"/>
              </a:rPr>
              <a:t>, N., Hutchinson, J., Levine, A., Boyd, R. and Mendelson, R., 2016. Children and adolescents and digital media. </a:t>
            </a:r>
            <a:r>
              <a:rPr lang="en-GB" sz="1200" i="1" dirty="0" err="1">
                <a:solidFill>
                  <a:schemeClr val="bg1"/>
                </a:solidFill>
                <a:effectLst/>
                <a:ea typeface="DengXian" panose="02010600030101010101" pitchFamily="2" charset="-122"/>
                <a:cs typeface="Times New Roman" panose="02020603050405020304" pitchFamily="18" charset="0"/>
              </a:rPr>
              <a:t>Pediatrics</a:t>
            </a:r>
            <a:r>
              <a:rPr lang="en-GB" sz="1200" dirty="0">
                <a:solidFill>
                  <a:schemeClr val="bg1"/>
                </a:solidFill>
                <a:effectLst/>
                <a:ea typeface="DengXian" panose="02010600030101010101" pitchFamily="2" charset="-122"/>
                <a:cs typeface="Times New Roman" panose="02020603050405020304" pitchFamily="18" charset="0"/>
              </a:rPr>
              <a:t>, </a:t>
            </a:r>
            <a:r>
              <a:rPr lang="en-GB" sz="1200" i="1" dirty="0">
                <a:solidFill>
                  <a:schemeClr val="bg1"/>
                </a:solidFill>
                <a:effectLst/>
                <a:ea typeface="DengXian" panose="02010600030101010101" pitchFamily="2" charset="-122"/>
                <a:cs typeface="Times New Roman" panose="02020603050405020304" pitchFamily="18" charset="0"/>
              </a:rPr>
              <a:t>138</a:t>
            </a:r>
            <a:r>
              <a:rPr lang="en-GB" sz="1200" dirty="0">
                <a:solidFill>
                  <a:schemeClr val="bg1"/>
                </a:solidFill>
                <a:effectLst/>
                <a:ea typeface="DengXian" panose="02010600030101010101" pitchFamily="2" charset="-122"/>
                <a:cs typeface="Times New Roman" panose="02020603050405020304" pitchFamily="18" charset="0"/>
              </a:rPr>
              <a:t>(5).</a:t>
            </a: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Research gate (2004) </a:t>
            </a:r>
            <a:r>
              <a:rPr lang="en-GB" sz="1200" i="1" dirty="0">
                <a:solidFill>
                  <a:schemeClr val="bg1"/>
                </a:solidFill>
                <a:effectLst/>
                <a:ea typeface="DengXian" panose="02010600030101010101" pitchFamily="2" charset="-122"/>
                <a:cs typeface="Times New Roman" panose="02020603050405020304" pitchFamily="18" charset="0"/>
              </a:rPr>
              <a:t>What is the digital era? </a:t>
            </a:r>
            <a:r>
              <a:rPr lang="en-GB" sz="1200" dirty="0">
                <a:solidFill>
                  <a:schemeClr val="bg1"/>
                </a:solidFill>
                <a:effectLst/>
                <a:ea typeface="DengXian" panose="02010600030101010101" pitchFamily="2" charset="-122"/>
                <a:cs typeface="Times New Roman" panose="02020603050405020304" pitchFamily="18" charset="0"/>
              </a:rPr>
              <a:t>Available at: https://www.researchgate.net/publication/344307301_What_is_the_Digital_Era (Accessed on 5th April 2023).</a:t>
            </a: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Rethinking childhood (2013) </a:t>
            </a:r>
            <a:r>
              <a:rPr lang="en-GB" sz="1200" i="1" dirty="0">
                <a:solidFill>
                  <a:schemeClr val="bg1"/>
                </a:solidFill>
                <a:effectLst/>
                <a:ea typeface="DengXian" panose="02010600030101010101" pitchFamily="2" charset="-122"/>
                <a:cs typeface="Times New Roman" panose="02020603050405020304" pitchFamily="18" charset="0"/>
              </a:rPr>
              <a:t>Is technology the enemy of an outdoor child? </a:t>
            </a:r>
            <a:r>
              <a:rPr lang="en-GB" sz="1200" dirty="0">
                <a:solidFill>
                  <a:schemeClr val="bg1"/>
                </a:solidFill>
                <a:effectLst/>
                <a:ea typeface="DengXian" panose="02010600030101010101" pitchFamily="2" charset="-122"/>
                <a:cs typeface="Times New Roman" panose="02020603050405020304" pitchFamily="18" charset="0"/>
              </a:rPr>
              <a:t>Available at: https://rethinkingchildhood.com/2013/10/23/technology-outdoor-childhood/ (Accessed on 11</a:t>
            </a:r>
            <a:r>
              <a:rPr lang="en-GB" sz="1200" baseline="30000" dirty="0">
                <a:solidFill>
                  <a:schemeClr val="bg1"/>
                </a:solidFill>
                <a:effectLst/>
                <a:ea typeface="DengXian" panose="02010600030101010101" pitchFamily="2" charset="-122"/>
                <a:cs typeface="Times New Roman" panose="02020603050405020304" pitchFamily="18" charset="0"/>
              </a:rPr>
              <a:t>th</a:t>
            </a:r>
            <a:r>
              <a:rPr lang="en-GB" sz="1200" dirty="0">
                <a:solidFill>
                  <a:schemeClr val="bg1"/>
                </a:solidFill>
                <a:effectLst/>
                <a:ea typeface="DengXian" panose="02010600030101010101" pitchFamily="2" charset="-122"/>
                <a:cs typeface="Times New Roman" panose="02020603050405020304" pitchFamily="18" charset="0"/>
              </a:rPr>
              <a:t> April 2023). </a:t>
            </a: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Richards, D., Caldwell, P.H. and Go, H., 2015. Impact of social media on the health of children and young people. </a:t>
            </a:r>
            <a:r>
              <a:rPr lang="en-GB" sz="1200" i="1" dirty="0">
                <a:solidFill>
                  <a:schemeClr val="bg1"/>
                </a:solidFill>
                <a:effectLst/>
                <a:ea typeface="DengXian" panose="02010600030101010101" pitchFamily="2" charset="-122"/>
                <a:cs typeface="Times New Roman" panose="02020603050405020304" pitchFamily="18" charset="0"/>
              </a:rPr>
              <a:t>Journal of paediatrics and child health</a:t>
            </a:r>
            <a:r>
              <a:rPr lang="en-GB" sz="1200" dirty="0">
                <a:solidFill>
                  <a:schemeClr val="bg1"/>
                </a:solidFill>
                <a:effectLst/>
                <a:ea typeface="DengXian" panose="02010600030101010101" pitchFamily="2" charset="-122"/>
                <a:cs typeface="Times New Roman" panose="02020603050405020304" pitchFamily="18" charset="0"/>
              </a:rPr>
              <a:t>, </a:t>
            </a:r>
            <a:r>
              <a:rPr lang="en-GB" sz="1200" i="1" dirty="0">
                <a:solidFill>
                  <a:schemeClr val="bg1"/>
                </a:solidFill>
                <a:effectLst/>
                <a:ea typeface="DengXian" panose="02010600030101010101" pitchFamily="2" charset="-122"/>
                <a:cs typeface="Times New Roman" panose="02020603050405020304" pitchFamily="18" charset="0"/>
              </a:rPr>
              <a:t>51</a:t>
            </a:r>
            <a:r>
              <a:rPr lang="en-GB" sz="1200" dirty="0">
                <a:solidFill>
                  <a:schemeClr val="bg1"/>
                </a:solidFill>
                <a:effectLst/>
                <a:ea typeface="DengXian" panose="02010600030101010101" pitchFamily="2" charset="-122"/>
                <a:cs typeface="Times New Roman" panose="02020603050405020304" pitchFamily="18" charset="0"/>
              </a:rPr>
              <a:t>(12), pp.1152-1157.</a:t>
            </a: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Salon (2021) </a:t>
            </a:r>
            <a:r>
              <a:rPr lang="en-GB" sz="1200" i="1" dirty="0">
                <a:solidFill>
                  <a:schemeClr val="bg1"/>
                </a:solidFill>
                <a:effectLst/>
                <a:ea typeface="DengXian" panose="02010600030101010101" pitchFamily="2" charset="-122"/>
                <a:cs typeface="Times New Roman" panose="02020603050405020304" pitchFamily="18" charset="0"/>
              </a:rPr>
              <a:t>A generation of kids has used social media their whole lives. </a:t>
            </a:r>
            <a:r>
              <a:rPr lang="en-GB" sz="1200" i="1" dirty="0" err="1">
                <a:solidFill>
                  <a:schemeClr val="bg1"/>
                </a:solidFill>
                <a:effectLst/>
                <a:ea typeface="DengXian" panose="02010600030101010101" pitchFamily="2" charset="-122"/>
                <a:cs typeface="Times New Roman" panose="02020603050405020304" pitchFamily="18" charset="0"/>
              </a:rPr>
              <a:t>Heres</a:t>
            </a:r>
            <a:r>
              <a:rPr lang="en-GB" sz="1200" i="1" dirty="0">
                <a:solidFill>
                  <a:schemeClr val="bg1"/>
                </a:solidFill>
                <a:effectLst/>
                <a:ea typeface="DengXian" panose="02010600030101010101" pitchFamily="2" charset="-122"/>
                <a:cs typeface="Times New Roman" panose="02020603050405020304" pitchFamily="18" charset="0"/>
              </a:rPr>
              <a:t> how it’s changing them. </a:t>
            </a:r>
            <a:r>
              <a:rPr lang="en-GB" sz="1200" dirty="0">
                <a:solidFill>
                  <a:schemeClr val="bg1"/>
                </a:solidFill>
                <a:effectLst/>
                <a:ea typeface="DengXian" panose="02010600030101010101" pitchFamily="2" charset="-122"/>
                <a:cs typeface="Times New Roman" panose="02020603050405020304" pitchFamily="18" charset="0"/>
              </a:rPr>
              <a:t>Available at: https://www.salon.com/2021/02/11/a-generation-of-kids-has-used-social-media-their-whole-lives-heres-how-its-changing-them/ (Accessed on 11</a:t>
            </a:r>
            <a:r>
              <a:rPr lang="en-GB" sz="1200" baseline="30000" dirty="0">
                <a:solidFill>
                  <a:schemeClr val="bg1"/>
                </a:solidFill>
                <a:effectLst/>
                <a:ea typeface="DengXian" panose="02010600030101010101" pitchFamily="2" charset="-122"/>
                <a:cs typeface="Times New Roman" panose="02020603050405020304" pitchFamily="18" charset="0"/>
              </a:rPr>
              <a:t>th</a:t>
            </a:r>
            <a:r>
              <a:rPr lang="en-GB" sz="1200" dirty="0">
                <a:solidFill>
                  <a:schemeClr val="bg1"/>
                </a:solidFill>
                <a:effectLst/>
                <a:ea typeface="DengXian" panose="02010600030101010101" pitchFamily="2" charset="-122"/>
                <a:cs typeface="Times New Roman" panose="02020603050405020304" pitchFamily="18" charset="0"/>
              </a:rPr>
              <a:t> April 2023).</a:t>
            </a:r>
          </a:p>
          <a:p>
            <a:pPr>
              <a:lnSpc>
                <a:spcPct val="107000"/>
              </a:lnSpc>
              <a:spcAft>
                <a:spcPts val="800"/>
              </a:spcAft>
            </a:pPr>
            <a:r>
              <a:rPr lang="en-GB" sz="1200" dirty="0">
                <a:solidFill>
                  <a:schemeClr val="bg1"/>
                </a:solidFill>
                <a:effectLst/>
                <a:ea typeface="DengXian" panose="02010600030101010101" pitchFamily="2" charset="-122"/>
                <a:cs typeface="Arial" panose="020B0604020202020204" pitchFamily="34" charset="0"/>
              </a:rPr>
              <a:t>Steiner-Adair, C. and Barker, T.H., 2014. </a:t>
            </a:r>
            <a:r>
              <a:rPr lang="en-GB" sz="1200" i="1" dirty="0">
                <a:solidFill>
                  <a:schemeClr val="bg1"/>
                </a:solidFill>
                <a:effectLst/>
                <a:ea typeface="DengXian" panose="02010600030101010101" pitchFamily="2" charset="-122"/>
                <a:cs typeface="Arial" panose="020B0604020202020204" pitchFamily="34" charset="0"/>
              </a:rPr>
              <a:t>The big disconnect: Protecting childhood and family relationships in the digital age</a:t>
            </a:r>
            <a:r>
              <a:rPr lang="en-GB" sz="1200" dirty="0">
                <a:solidFill>
                  <a:schemeClr val="bg1"/>
                </a:solidFill>
                <a:effectLst/>
                <a:ea typeface="DengXian" panose="02010600030101010101" pitchFamily="2" charset="-122"/>
                <a:cs typeface="Arial" panose="020B0604020202020204" pitchFamily="34" charset="0"/>
              </a:rPr>
              <a:t>. HarperCollins Publishers.</a:t>
            </a: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UK parliament (2023) </a:t>
            </a:r>
            <a:r>
              <a:rPr lang="en-GB" sz="1200" i="1" dirty="0">
                <a:solidFill>
                  <a:schemeClr val="bg1"/>
                </a:solidFill>
                <a:effectLst/>
                <a:ea typeface="DengXian" panose="02010600030101010101" pitchFamily="2" charset="-122"/>
                <a:cs typeface="Times New Roman" panose="02020603050405020304" pitchFamily="18" charset="0"/>
              </a:rPr>
              <a:t>Online safety bill. </a:t>
            </a:r>
            <a:r>
              <a:rPr lang="en-GB" sz="1200" dirty="0">
                <a:solidFill>
                  <a:schemeClr val="bg1"/>
                </a:solidFill>
                <a:effectLst/>
                <a:ea typeface="DengXian" panose="02010600030101010101" pitchFamily="2" charset="-122"/>
                <a:cs typeface="Times New Roman" panose="02020603050405020304" pitchFamily="18" charset="0"/>
              </a:rPr>
              <a:t>Available at: https://bills.parliament.uk/bills/3137#timeline (Accessed on 11</a:t>
            </a:r>
            <a:r>
              <a:rPr lang="en-GB" sz="1200" baseline="30000" dirty="0">
                <a:solidFill>
                  <a:schemeClr val="bg1"/>
                </a:solidFill>
                <a:effectLst/>
                <a:ea typeface="DengXian" panose="02010600030101010101" pitchFamily="2" charset="-122"/>
                <a:cs typeface="Times New Roman" panose="02020603050405020304" pitchFamily="18" charset="0"/>
              </a:rPr>
              <a:t>th</a:t>
            </a:r>
            <a:r>
              <a:rPr lang="en-GB" sz="1200" dirty="0">
                <a:solidFill>
                  <a:schemeClr val="bg1"/>
                </a:solidFill>
                <a:effectLst/>
                <a:ea typeface="DengXian" panose="02010600030101010101" pitchFamily="2" charset="-122"/>
                <a:cs typeface="Times New Roman" panose="02020603050405020304" pitchFamily="18" charset="0"/>
              </a:rPr>
              <a:t> April 2023).</a:t>
            </a:r>
          </a:p>
          <a:p>
            <a:pPr>
              <a:lnSpc>
                <a:spcPct val="107000"/>
              </a:lnSpc>
              <a:spcAft>
                <a:spcPts val="800"/>
              </a:spcAft>
            </a:pPr>
            <a:r>
              <a:rPr lang="en-GB" sz="1200" dirty="0">
                <a:solidFill>
                  <a:schemeClr val="bg1"/>
                </a:solidFill>
                <a:effectLst/>
                <a:ea typeface="DengXian" panose="02010600030101010101" pitchFamily="2" charset="-122"/>
                <a:cs typeface="Times New Roman" panose="02020603050405020304" pitchFamily="18" charset="0"/>
              </a:rPr>
              <a:t>Viner, R.M., </a:t>
            </a:r>
            <a:r>
              <a:rPr lang="en-GB" sz="1200" dirty="0" err="1">
                <a:solidFill>
                  <a:schemeClr val="bg1"/>
                </a:solidFill>
                <a:effectLst/>
                <a:ea typeface="DengXian" panose="02010600030101010101" pitchFamily="2" charset="-122"/>
                <a:cs typeface="Times New Roman" panose="02020603050405020304" pitchFamily="18" charset="0"/>
              </a:rPr>
              <a:t>Gireesh</a:t>
            </a:r>
            <a:r>
              <a:rPr lang="en-GB" sz="1200" dirty="0">
                <a:solidFill>
                  <a:schemeClr val="bg1"/>
                </a:solidFill>
                <a:effectLst/>
                <a:ea typeface="DengXian" panose="02010600030101010101" pitchFamily="2" charset="-122"/>
                <a:cs typeface="Times New Roman" panose="02020603050405020304" pitchFamily="18" charset="0"/>
              </a:rPr>
              <a:t>, A., </a:t>
            </a:r>
            <a:r>
              <a:rPr lang="en-GB" sz="1200" dirty="0" err="1">
                <a:solidFill>
                  <a:schemeClr val="bg1"/>
                </a:solidFill>
                <a:effectLst/>
                <a:ea typeface="DengXian" panose="02010600030101010101" pitchFamily="2" charset="-122"/>
                <a:cs typeface="Times New Roman" panose="02020603050405020304" pitchFamily="18" charset="0"/>
              </a:rPr>
              <a:t>Stiglic</a:t>
            </a:r>
            <a:r>
              <a:rPr lang="en-GB" sz="1200" dirty="0">
                <a:solidFill>
                  <a:schemeClr val="bg1"/>
                </a:solidFill>
                <a:effectLst/>
                <a:ea typeface="DengXian" panose="02010600030101010101" pitchFamily="2" charset="-122"/>
                <a:cs typeface="Times New Roman" panose="02020603050405020304" pitchFamily="18" charset="0"/>
              </a:rPr>
              <a:t>, N., Hudson, L.D., </a:t>
            </a:r>
            <a:r>
              <a:rPr lang="en-GB" sz="1200" dirty="0" err="1">
                <a:solidFill>
                  <a:schemeClr val="bg1"/>
                </a:solidFill>
                <a:effectLst/>
                <a:ea typeface="DengXian" panose="02010600030101010101" pitchFamily="2" charset="-122"/>
                <a:cs typeface="Times New Roman" panose="02020603050405020304" pitchFamily="18" charset="0"/>
              </a:rPr>
              <a:t>Goddings</a:t>
            </a:r>
            <a:r>
              <a:rPr lang="en-GB" sz="1200" dirty="0">
                <a:solidFill>
                  <a:schemeClr val="bg1"/>
                </a:solidFill>
                <a:effectLst/>
                <a:ea typeface="DengXian" panose="02010600030101010101" pitchFamily="2" charset="-122"/>
                <a:cs typeface="Times New Roman" panose="02020603050405020304" pitchFamily="18" charset="0"/>
              </a:rPr>
              <a:t>, A.L., Ward, J.L. and Nicholls, D.E., 2019. Roles of cyberbullying, sleep, and physical activity in mediating the effects of social media use on mental health and wellbeing among young people in England: a secondary analysis of longitudinal data. </a:t>
            </a:r>
            <a:r>
              <a:rPr lang="en-GB" sz="1200" i="1" dirty="0">
                <a:solidFill>
                  <a:schemeClr val="bg1"/>
                </a:solidFill>
                <a:effectLst/>
                <a:ea typeface="DengXian" panose="02010600030101010101" pitchFamily="2" charset="-122"/>
                <a:cs typeface="Times New Roman" panose="02020603050405020304" pitchFamily="18" charset="0"/>
              </a:rPr>
              <a:t>The Lancet Child &amp; Adolescent Health</a:t>
            </a:r>
            <a:r>
              <a:rPr lang="en-GB" sz="1200" dirty="0">
                <a:solidFill>
                  <a:schemeClr val="bg1"/>
                </a:solidFill>
                <a:effectLst/>
                <a:ea typeface="DengXian" panose="02010600030101010101" pitchFamily="2" charset="-122"/>
                <a:cs typeface="Times New Roman" panose="02020603050405020304" pitchFamily="18" charset="0"/>
              </a:rPr>
              <a:t>, </a:t>
            </a:r>
            <a:r>
              <a:rPr lang="en-GB" sz="1200" i="1" dirty="0">
                <a:solidFill>
                  <a:schemeClr val="bg1"/>
                </a:solidFill>
                <a:effectLst/>
                <a:ea typeface="DengXian" panose="02010600030101010101" pitchFamily="2" charset="-122"/>
                <a:cs typeface="Times New Roman" panose="02020603050405020304" pitchFamily="18" charset="0"/>
              </a:rPr>
              <a:t>3</a:t>
            </a:r>
            <a:r>
              <a:rPr lang="en-GB" sz="1200" dirty="0">
                <a:solidFill>
                  <a:schemeClr val="bg1"/>
                </a:solidFill>
                <a:effectLst/>
                <a:ea typeface="DengXian" panose="02010600030101010101" pitchFamily="2" charset="-122"/>
                <a:cs typeface="Times New Roman" panose="02020603050405020304" pitchFamily="18" charset="0"/>
              </a:rPr>
              <a:t>(10), pp.685-696.</a:t>
            </a:r>
          </a:p>
          <a:p>
            <a:pPr>
              <a:lnSpc>
                <a:spcPct val="107000"/>
              </a:lnSpc>
              <a:spcAft>
                <a:spcPts val="800"/>
              </a:spcAft>
            </a:pPr>
            <a:endParaRPr lang="en-GB" sz="1200" dirty="0">
              <a:solidFill>
                <a:schemeClr val="bg1"/>
              </a:solidFill>
              <a:effectLst/>
              <a:ea typeface="DengXian" panose="02010600030101010101" pitchFamily="2" charset="-122"/>
              <a:cs typeface="Times New Roman" panose="02020603050405020304" pitchFamily="18" charset="0"/>
            </a:endParaRPr>
          </a:p>
          <a:p>
            <a:pPr>
              <a:lnSpc>
                <a:spcPct val="107000"/>
              </a:lnSpc>
              <a:spcAft>
                <a:spcPts val="800"/>
              </a:spcAft>
            </a:pPr>
            <a:endParaRPr lang="en-GB" sz="1400" dirty="0">
              <a:solidFill>
                <a:schemeClr val="bg1"/>
              </a:solidFill>
              <a:effectLst/>
              <a:ea typeface="DengXian" panose="02010600030101010101" pitchFamily="2" charset="-122"/>
              <a:cs typeface="Times New Roman" panose="02020603050405020304" pitchFamily="18" charset="0"/>
            </a:endParaRPr>
          </a:p>
          <a:p>
            <a:pPr>
              <a:lnSpc>
                <a:spcPct val="107000"/>
              </a:lnSpc>
              <a:spcAft>
                <a:spcPts val="800"/>
              </a:spcAft>
            </a:pPr>
            <a:endParaRPr lang="en-GB" sz="16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242341981"/>
      </p:ext>
    </p:extLst>
  </p:cSld>
  <p:clrMapOvr>
    <a:masterClrMapping/>
  </p:clrMapOvr>
</p:sld>
</file>

<file path=ppt/theme/theme1.xml><?xml version="1.0" encoding="utf-8"?>
<a:theme xmlns:a="http://schemas.openxmlformats.org/drawingml/2006/main" name="PortalVTI">
  <a:themeElements>
    <a:clrScheme name="AnalogousFromLightSeedLeftStep">
      <a:dk1>
        <a:srgbClr val="000000"/>
      </a:dk1>
      <a:lt1>
        <a:srgbClr val="FFFFFF"/>
      </a:lt1>
      <a:dk2>
        <a:srgbClr val="24393F"/>
      </a:dk2>
      <a:lt2>
        <a:srgbClr val="E8E8E2"/>
      </a:lt2>
      <a:accent1>
        <a:srgbClr val="88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otalTime>3015</TotalTime>
  <Words>2164</Words>
  <Application>Microsoft Office PowerPoint</Application>
  <PresentationFormat>Widescreen</PresentationFormat>
  <Paragraphs>110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Trade Gothic Next Cond</vt:lpstr>
      <vt:lpstr>Trade Gothic Next Light</vt:lpstr>
      <vt:lpstr>PortalVTI</vt:lpstr>
      <vt:lpstr>Children, young people and the media</vt:lpstr>
      <vt:lpstr>Key terms explained   </vt:lpstr>
      <vt:lpstr>The beginning of social media</vt:lpstr>
      <vt:lpstr>Changes in childhood activities</vt:lpstr>
      <vt:lpstr>Media exposure </vt:lpstr>
      <vt:lpstr>Negative affects of social media </vt:lpstr>
      <vt:lpstr>Positives affects of social media</vt:lpstr>
      <vt:lpstr>Maintaining safety online</vt:lpstr>
      <vt:lpstr>Recommendations and 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the media</dc:title>
  <dc:creator>Natalie Ford (2007772)</dc:creator>
  <cp:lastModifiedBy>Natalie Ford (2007772)</cp:lastModifiedBy>
  <cp:revision>2</cp:revision>
  <dcterms:created xsi:type="dcterms:W3CDTF">2023-04-14T09:23:50Z</dcterms:created>
  <dcterms:modified xsi:type="dcterms:W3CDTF">2023-04-16T11:48:17Z</dcterms:modified>
</cp:coreProperties>
</file>