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324" r:id="rId3"/>
    <p:sldId id="310" r:id="rId4"/>
    <p:sldId id="309" r:id="rId5"/>
    <p:sldId id="328" r:id="rId6"/>
    <p:sldId id="311" r:id="rId7"/>
    <p:sldId id="329" r:id="rId8"/>
    <p:sldId id="330" r:id="rId9"/>
    <p:sldId id="331" r:id="rId10"/>
    <p:sldId id="312" r:id="rId11"/>
    <p:sldId id="313" r:id="rId12"/>
    <p:sldId id="332" r:id="rId13"/>
    <p:sldId id="333" r:id="rId14"/>
    <p:sldId id="334" r:id="rId15"/>
    <p:sldId id="315" r:id="rId16"/>
    <p:sldId id="317" r:id="rId17"/>
    <p:sldId id="318" r:id="rId18"/>
    <p:sldId id="323" r:id="rId19"/>
    <p:sldId id="319" r:id="rId20"/>
    <p:sldId id="336" r:id="rId21"/>
    <p:sldId id="320" r:id="rId22"/>
    <p:sldId id="321" r:id="rId23"/>
    <p:sldId id="322" r:id="rId24"/>
    <p:sldId id="33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82908" autoAdjust="0"/>
  </p:normalViewPr>
  <p:slideViewPr>
    <p:cSldViewPr snapToGrid="0" snapToObjects="1">
      <p:cViewPr>
        <p:scale>
          <a:sx n="75" d="100"/>
          <a:sy n="75" d="100"/>
        </p:scale>
        <p:origin x="-456" y="-80"/>
      </p:cViewPr>
      <p:guideLst>
        <p:guide orient="horz" pos="2160"/>
        <p:guide pos="2880"/>
      </p:guideLst>
    </p:cSldViewPr>
  </p:slideViewPr>
  <p:notesTextViewPr>
    <p:cViewPr>
      <p:scale>
        <a:sx n="100" d="100"/>
        <a:sy n="100" d="100"/>
      </p:scale>
      <p:origin x="0" y="88"/>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06/11/2011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a:spLocks noGrp="1" noChangeArrowheads="1"/>
          </p:cNvSpPr>
          <p:nvPr>
            <p:ph type="sldNum" sz="quarter" idx="5"/>
          </p:nvPr>
        </p:nvSpPr>
        <p:spPr>
          <a:noFill/>
        </p:spPr>
        <p:txBody>
          <a:bodyPr/>
          <a:lstStyle/>
          <a:p>
            <a:fld id="{045CE4E9-9AF2-421D-98B0-A9F6B72CD5F7}" type="slidenum">
              <a:rPr lang="en-US" smtClean="0"/>
              <a:pPr/>
              <a:t>3</a:t>
            </a:fld>
            <a:endParaRPr lang="en-US"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r>
              <a:rPr lang="en-US" dirty="0" smtClean="0"/>
              <a:t>Principles of hierarchical network </a:t>
            </a:r>
          </a:p>
          <a:p>
            <a:pPr lvl="1"/>
            <a:r>
              <a:rPr lang="en-US" dirty="0" smtClean="0"/>
              <a:t>Network Diameter</a:t>
            </a:r>
          </a:p>
          <a:p>
            <a:pPr lvl="1"/>
            <a:r>
              <a:rPr lang="en-US" dirty="0" smtClean="0"/>
              <a:t>Bandwidth aggregation  - add multiple links to increase bandwidth – </a:t>
            </a:r>
            <a:r>
              <a:rPr lang="en-US" dirty="0" err="1" smtClean="0"/>
              <a:t>Etherchannel</a:t>
            </a:r>
            <a:r>
              <a:rPr lang="en-US" dirty="0" smtClean="0"/>
              <a:t> (Cisco prop)</a:t>
            </a:r>
          </a:p>
          <a:p>
            <a:pPr lvl="1"/>
            <a:r>
              <a:rPr lang="en-US" dirty="0" smtClean="0"/>
              <a:t>Redundant links</a:t>
            </a:r>
          </a:p>
          <a:p>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1"/>
          <p:cNvSpPr>
            <a:spLocks noGrp="1" noChangeArrowheads="1"/>
          </p:cNvSpPr>
          <p:nvPr>
            <p:ph type="sldNum" sz="quarter" idx="5"/>
          </p:nvPr>
        </p:nvSpPr>
        <p:spPr>
          <a:noFill/>
        </p:spPr>
        <p:txBody>
          <a:bodyPr/>
          <a:lstStyle/>
          <a:p>
            <a:fld id="{909FD45F-4A82-4CC2-9EC1-317EBA2DDDEC}" type="slidenum">
              <a:rPr lang="en-US" smtClean="0"/>
              <a:pPr/>
              <a:t>4</a:t>
            </a:fld>
            <a:endParaRPr lang="en-US" smtClean="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r>
              <a:rPr lang="en-US" smtClean="0"/>
              <a:t>Access Layer – PC, router, hub, bridges, IP phones, wireless AP – connecting devices to network</a:t>
            </a:r>
          </a:p>
          <a:p>
            <a:pPr>
              <a:buFontTx/>
              <a:buNone/>
            </a:pPr>
            <a:endParaRPr lang="en-US" smtClean="0"/>
          </a:p>
          <a:p>
            <a:r>
              <a:rPr lang="en-US" smtClean="0"/>
              <a:t>Distribution Layer – Controls flow of network traffic using policies and delineates broadcast using routing – High performance switches with high availability &amp; high performance#</a:t>
            </a:r>
          </a:p>
          <a:p>
            <a:pPr>
              <a:buFontTx/>
              <a:buNone/>
            </a:pPr>
            <a:endParaRPr lang="en-US" smtClean="0"/>
          </a:p>
          <a:p>
            <a:r>
              <a:rPr lang="en-US" smtClean="0"/>
              <a:t>Core Layer – backbone – capable of forwarding large amount of traffic.</a:t>
            </a:r>
          </a:p>
          <a:p>
            <a:pPr>
              <a:buFontTx/>
              <a:buNone/>
            </a:pPr>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1"/>
          <p:cNvSpPr>
            <a:spLocks noGrp="1" noChangeArrowheads="1"/>
          </p:cNvSpPr>
          <p:nvPr>
            <p:ph type="sldNum" sz="quarter" idx="5"/>
          </p:nvPr>
        </p:nvSpPr>
        <p:spPr>
          <a:noFill/>
        </p:spPr>
        <p:txBody>
          <a:bodyPr/>
          <a:lstStyle/>
          <a:p>
            <a:fld id="{26BD1D61-36EA-4C21-AA80-423E879FA826}" type="slidenum">
              <a:rPr lang="en-US" smtClean="0"/>
              <a:pPr/>
              <a:t>6</a:t>
            </a:fld>
            <a:endParaRPr lang="en-US"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endParaRPr lang="en-GB" dirty="0" smtClean="0"/>
          </a:p>
          <a:p>
            <a:r>
              <a:rPr lang="en-GB" dirty="0" smtClean="0"/>
              <a:t>Converged </a:t>
            </a:r>
            <a:r>
              <a:rPr lang="en-GB" dirty="0" smtClean="0"/>
              <a:t>networks also required extensive management in relation to Quality of Service (</a:t>
            </a:r>
            <a:r>
              <a:rPr lang="en-GB" dirty="0" err="1" smtClean="0"/>
              <a:t>QoS</a:t>
            </a:r>
            <a:r>
              <a:rPr lang="en-GB" dirty="0" smtClean="0"/>
              <a:t>), because voice and video data traffic needed to be classified and prioritized on the network.</a:t>
            </a:r>
          </a:p>
          <a:p>
            <a:r>
              <a:rPr lang="en-GB" dirty="0" smtClean="0"/>
              <a:t>Converged networks give you options that had not existed previously. You can now tie voice and video communications directly into an employee's personal computer system</a:t>
            </a:r>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p:spPr>
        <p:txBody>
          <a:bodyPr/>
          <a:lstStyle/>
          <a:p>
            <a:fld id="{73A48A3E-1FFF-4EBC-9C54-B8421348A372}" type="slidenum">
              <a:rPr lang="en-US" smtClean="0"/>
              <a:pPr/>
              <a:t>10</a:t>
            </a:fld>
            <a:endParaRPr lang="en-US"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F7EFB3D4-0C37-48E2-A711-DD8A110C9746}" type="slidenum">
              <a:rPr lang="en-US" smtClean="0"/>
              <a:pPr/>
              <a:t>11</a:t>
            </a:fld>
            <a:endParaRPr lang="en-US"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dirty="0" smtClean="0"/>
              <a:t>Performance – support port density, forwarding rate, link aggregation for the network</a:t>
            </a:r>
          </a:p>
          <a:p>
            <a:pPr>
              <a:buFontTx/>
              <a:buNone/>
            </a:pPr>
            <a:endParaRPr lang="en-US" dirty="0" smtClean="0"/>
          </a:p>
          <a:p>
            <a:r>
              <a:rPr lang="en-US" dirty="0" smtClean="0"/>
              <a:t>Port density - </a:t>
            </a:r>
            <a:r>
              <a:rPr lang="en-GB" dirty="0" smtClean="0"/>
              <a:t>number of ports available on a single switch</a:t>
            </a:r>
          </a:p>
          <a:p>
            <a:pPr>
              <a:buFontTx/>
              <a:buNone/>
            </a:pPr>
            <a:endParaRPr lang="en-US" dirty="0" smtClean="0"/>
          </a:p>
          <a:p>
            <a:r>
              <a:rPr lang="en-US" dirty="0" smtClean="0"/>
              <a:t>Link Aggregation - </a:t>
            </a:r>
            <a:r>
              <a:rPr lang="en-GB" dirty="0" smtClean="0"/>
              <a:t>you should determine if there are enough ports on a switch to aggregate to support the required bandwidth – between </a:t>
            </a:r>
            <a:r>
              <a:rPr lang="en-GB" dirty="0" err="1" smtClean="0"/>
              <a:t>dist</a:t>
            </a:r>
            <a:r>
              <a:rPr lang="en-GB" dirty="0" smtClean="0"/>
              <a:t> &amp; core – reduce bottleneck of traffic </a:t>
            </a:r>
          </a:p>
          <a:p>
            <a:pPr>
              <a:buFontTx/>
              <a:buNone/>
            </a:pPr>
            <a:endParaRPr lang="en-US" dirty="0" smtClean="0"/>
          </a:p>
          <a:p>
            <a:r>
              <a:rPr lang="en-US" dirty="0" smtClean="0"/>
              <a:t>Forwarding Rates - </a:t>
            </a:r>
            <a:r>
              <a:rPr lang="en-GB" dirty="0" smtClean="0"/>
              <a:t>processing capabilities of a switch by rating how much data the switch can process per second (24 ports – 24Gbps)</a:t>
            </a:r>
          </a:p>
          <a:p>
            <a:pPr>
              <a:buFontTx/>
              <a:buNone/>
            </a:pPr>
            <a:endParaRPr lang="en-US" dirty="0" smtClean="0"/>
          </a:p>
          <a:p>
            <a:r>
              <a:rPr lang="en-GB" dirty="0" err="1" smtClean="0"/>
              <a:t>PoE</a:t>
            </a:r>
            <a:r>
              <a:rPr lang="en-GB" dirty="0" smtClean="0"/>
              <a:t> -  deliver power to a device over the existing Ethernet cabling.</a:t>
            </a:r>
          </a:p>
          <a:p>
            <a:endParaRPr lang="en-GB" dirty="0" smtClean="0"/>
          </a:p>
          <a:p>
            <a:r>
              <a:rPr lang="en-GB" dirty="0" smtClean="0"/>
              <a:t>Layer 3 Functionality </a:t>
            </a:r>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8B705B4-6454-44C6-A7A5-CA02005058E4}" type="slidenum">
              <a:rPr lang="en-US" smtClean="0"/>
              <a:pPr/>
              <a:t>15</a:t>
            </a:fld>
            <a:endParaRPr lang="en-US"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GB" dirty="0" smtClean="0"/>
          </a:p>
          <a:p>
            <a:r>
              <a:rPr lang="en-GB" dirty="0" smtClean="0"/>
              <a:t>Cisco has seven switch product lines </a:t>
            </a:r>
          </a:p>
          <a:p>
            <a:pPr lvl="2"/>
            <a:r>
              <a:rPr lang="fr-FR" dirty="0" err="1" smtClean="0"/>
              <a:t>Catalyst</a:t>
            </a:r>
            <a:r>
              <a:rPr lang="fr-FR" dirty="0" smtClean="0"/>
              <a:t> Express 500</a:t>
            </a:r>
          </a:p>
          <a:p>
            <a:pPr lvl="2"/>
            <a:r>
              <a:rPr lang="fr-FR" dirty="0" err="1" smtClean="0"/>
              <a:t>Catalyst</a:t>
            </a:r>
            <a:r>
              <a:rPr lang="fr-FR" dirty="0" smtClean="0"/>
              <a:t> 2960</a:t>
            </a:r>
          </a:p>
          <a:p>
            <a:pPr lvl="2"/>
            <a:r>
              <a:rPr lang="fr-FR" dirty="0" err="1" smtClean="0"/>
              <a:t>Catalyst</a:t>
            </a:r>
            <a:r>
              <a:rPr lang="fr-FR" dirty="0" smtClean="0"/>
              <a:t> 3560</a:t>
            </a:r>
          </a:p>
          <a:p>
            <a:pPr lvl="2"/>
            <a:r>
              <a:rPr lang="fr-FR" dirty="0" err="1" smtClean="0"/>
              <a:t>Catalyst</a:t>
            </a:r>
            <a:r>
              <a:rPr lang="fr-FR" dirty="0" smtClean="0"/>
              <a:t> 3750</a:t>
            </a:r>
          </a:p>
          <a:p>
            <a:pPr lvl="2"/>
            <a:r>
              <a:rPr lang="fr-FR" dirty="0" err="1" smtClean="0"/>
              <a:t>Catalyst</a:t>
            </a:r>
            <a:r>
              <a:rPr lang="fr-FR" dirty="0" smtClean="0"/>
              <a:t> 4500</a:t>
            </a:r>
          </a:p>
          <a:p>
            <a:pPr lvl="2"/>
            <a:r>
              <a:rPr lang="fr-FR" dirty="0" err="1" smtClean="0"/>
              <a:t>Catalyst</a:t>
            </a:r>
            <a:r>
              <a:rPr lang="fr-FR" dirty="0" smtClean="0"/>
              <a:t> 4900</a:t>
            </a:r>
          </a:p>
          <a:p>
            <a:pPr lvl="2"/>
            <a:r>
              <a:rPr lang="fr-FR" dirty="0" err="1" smtClean="0"/>
              <a:t>Catalyst</a:t>
            </a:r>
            <a:r>
              <a:rPr lang="fr-FR" dirty="0" smtClean="0"/>
              <a:t> 6500</a:t>
            </a:r>
          </a:p>
          <a:p>
            <a:pPr lvl="2"/>
            <a:endParaRPr lang="fr-FR" dirty="0" smtClean="0"/>
          </a:p>
          <a:p>
            <a:pPr lvl="2"/>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285E33FD-115E-4EAC-8FA4-27BCAED54F1B}" type="slidenum">
              <a:rPr lang="en-US" smtClean="0"/>
              <a:pPr/>
              <a:t>16</a:t>
            </a:fld>
            <a:endParaRPr 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r>
              <a:rPr lang="en-US" dirty="0" smtClean="0"/>
              <a:t>Latency is the time a frame or a packet takes to travel from the source station to the final destination.</a:t>
            </a:r>
          </a:p>
          <a:p>
            <a:r>
              <a:rPr lang="en-US" dirty="0" smtClean="0"/>
              <a:t>First, there is the time it takes the source NIC to place voltage pulses on the wire, and the time it takes the destination NIC to interpret these pulses. </a:t>
            </a:r>
          </a:p>
          <a:p>
            <a:r>
              <a:rPr lang="en-US" dirty="0" smtClean="0"/>
              <a:t>Second, there is the actual propagation delay as the signal takes time to travel through the cable. </a:t>
            </a:r>
          </a:p>
          <a:p>
            <a:r>
              <a:rPr lang="en-US" dirty="0" smtClean="0"/>
              <a:t>Third, latency is added based on network devices that are in the path between two devices. </a:t>
            </a:r>
          </a:p>
          <a:p>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B7E286C2-55D0-4FB6-A693-F95C862C4D2F}" type="slidenum">
              <a:rPr lang="en-US" smtClean="0"/>
              <a:pPr/>
              <a:t>17</a:t>
            </a:fld>
            <a:endParaRPr 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B7E286C2-55D0-4FB6-A693-F95C862C4D2F}" type="slidenum">
              <a:rPr lang="en-US" smtClean="0"/>
              <a:pPr/>
              <a:t>18</a:t>
            </a:fld>
            <a:endParaRPr 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7F9D107E-A2C0-4545-AA9B-DC10DF4A4E49}" type="slidenum">
              <a:rPr lang="en-US" smtClean="0"/>
              <a:pPr/>
              <a:t>19</a:t>
            </a:fld>
            <a:endParaRPr 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reason fragment-free switching stores only the first 64 bytes of the frame is that most network errors and collisions occur during the first 64 bytes. </a:t>
            </a:r>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20</a:t>
            </a:fld>
            <a:endParaRPr lang="en-US"/>
          </a:p>
        </p:txBody>
      </p:sp>
    </p:spTree>
    <p:extLst>
      <p:ext uri="{BB962C8B-B14F-4D97-AF65-F5344CB8AC3E}">
        <p14:creationId xmlns:p14="http://schemas.microsoft.com/office/powerpoint/2010/main" val="2004022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p:spPr>
        <p:txBody>
          <a:bodyPr/>
          <a:lstStyle/>
          <a:p>
            <a:fld id="{1ECCA765-A8A6-49AD-B47C-E450DDE6D5E8}" type="slidenum">
              <a:rPr lang="en-US" smtClean="0"/>
              <a:pPr/>
              <a:t>21</a:t>
            </a:fld>
            <a:endParaRPr 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endParaRPr 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p:spPr>
        <p:txBody>
          <a:bodyPr/>
          <a:lstStyle/>
          <a:p>
            <a:fld id="{8CD6B91B-3118-40FD-960D-3689A9515764}" type="slidenum">
              <a:rPr lang="en-US" smtClean="0"/>
              <a:pPr/>
              <a:t>22</a:t>
            </a:fld>
            <a:endParaRPr 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r>
              <a:rPr lang="en-US" dirty="0" smtClean="0"/>
              <a:t>An Ethernet switch may use a buffering technique to store frames before forwarding them. </a:t>
            </a:r>
          </a:p>
          <a:p>
            <a:r>
              <a:rPr lang="en-US" dirty="0" smtClean="0"/>
              <a:t>Buffering may also be used when the destination port is busy due to congestion and the switch stores the frame until it can be transmitted. The use of memory to store the data is called memory buffering.</a:t>
            </a:r>
          </a:p>
          <a:p>
            <a:r>
              <a:rPr lang="en-US" dirty="0" smtClean="0"/>
              <a:t>Memory buffering is built into the hardware of the switch and, other than increasing the amount of memory available, is not configurable. </a:t>
            </a:r>
            <a:endParaRPr 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p:spPr>
        <p:txBody>
          <a:bodyPr/>
          <a:lstStyle/>
          <a:p>
            <a:fld id="{E1964486-8E3F-402F-8297-531F51C6D0D4}" type="slidenum">
              <a:rPr lang="en-US" smtClean="0"/>
              <a:pPr/>
              <a:t>23</a:t>
            </a:fld>
            <a:endParaRPr 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r>
              <a:rPr lang="en-US" dirty="0" smtClean="0"/>
              <a:t>A Layer 2 LAN switch performs switching and filtering based only on the OSI Data Link layer (Layer 2) MAC address. A Layer 2 switch is completely transparent to network protocols and user applications. Recall that a Layer 2 switch builds a MAC address table that it uses to make forwarding decisions.</a:t>
            </a:r>
          </a:p>
          <a:p>
            <a:endParaRPr lang="en-US" dirty="0" smtClean="0"/>
          </a:p>
          <a:p>
            <a:r>
              <a:rPr lang="en-US" dirty="0" smtClean="0"/>
              <a:t>A Layer 3 switch, such as the Catalyst 3560, functions similarly to a Layer 2 switch, such as the Catalyst 2960, but instead of using only the Layer 2 MAC address information for forwarding decisions, a Layer 3 switch can also use IP address information. Instead of only learning which MAC addresses are associated with each of its ports, a Layer 3 switch can also learn which IP addresses are associated with its interfaces. </a:t>
            </a:r>
            <a:r>
              <a:rPr lang="en-US" smtClean="0"/>
              <a:t>This allows the Layer 3 switch to direct traffic throughout the network based on IP address information. </a:t>
            </a:r>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06/11/2011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06/11/2011</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Design and Applied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5527902" y="6271461"/>
            <a:ext cx="349567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Hierarchical</a:t>
            </a:r>
            <a:r>
              <a:rPr lang="en-US" b="1" baseline="0" dirty="0" smtClean="0">
                <a:solidFill>
                  <a:schemeClr val="tx2">
                    <a:lumMod val="90000"/>
                    <a:lumOff val="10000"/>
                  </a:schemeClr>
                </a:solidFill>
                <a:latin typeface="Apple Chancery"/>
                <a:cs typeface="Apple Chancery"/>
              </a:rPr>
              <a:t> Network  Model</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8.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2800" y="1170362"/>
            <a:ext cx="7704667" cy="2250172"/>
          </a:xfrm>
        </p:spPr>
        <p:txBody>
          <a:bodyPr/>
          <a:lstStyle/>
          <a:p>
            <a:r>
              <a:rPr lang="en-US" altLang="ja-JP" sz="4400" dirty="0" smtClean="0">
                <a:solidFill>
                  <a:schemeClr val="accent1">
                    <a:lumMod val="75000"/>
                  </a:schemeClr>
                </a:solidFill>
                <a:ea typeface="ＭＳ Ｐゴシック" charset="-128"/>
              </a:rPr>
              <a:t>Hierarchical </a:t>
            </a:r>
            <a:r>
              <a:rPr lang="en-US" altLang="ja-JP" sz="4400" dirty="0" smtClean="0">
                <a:solidFill>
                  <a:schemeClr val="accent1">
                    <a:lumMod val="75000"/>
                  </a:schemeClr>
                </a:solidFill>
                <a:ea typeface="ＭＳ Ｐゴシック" charset="-128"/>
              </a:rPr>
              <a:t>Network </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Model</a:t>
            </a:r>
            <a:r>
              <a:rPr lang="en-US" altLang="ja-JP" sz="4400" dirty="0">
                <a:solidFill>
                  <a:schemeClr val="accent1">
                    <a:lumMod val="75000"/>
                  </a:schemeClr>
                </a:solidFill>
                <a:ea typeface="ＭＳ Ｐゴシック" charset="-128"/>
              </a:rPr>
              <a:t> </a:t>
            </a:r>
            <a:r>
              <a:rPr lang="en-US" altLang="ja-JP" sz="4400" dirty="0" smtClean="0">
                <a:solidFill>
                  <a:schemeClr val="accent1">
                    <a:lumMod val="75000"/>
                  </a:schemeClr>
                </a:solidFill>
                <a:ea typeface="ＭＳ Ｐゴシック" charset="-128"/>
              </a:rPr>
              <a:t>&amp;</a:t>
            </a:r>
            <a:r>
              <a:rPr lang="en-US" altLang="ja-JP" sz="4400" dirty="0" smtClean="0">
                <a:solidFill>
                  <a:schemeClr val="accent1">
                    <a:lumMod val="75000"/>
                  </a:schemeClr>
                </a:solidFill>
                <a:ea typeface="ＭＳ Ｐゴシック" charset="-128"/>
              </a:rPr>
              <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LAN Switching</a:t>
            </a:r>
            <a:endParaRPr lang="en-US" sz="4400" dirty="0">
              <a:solidFill>
                <a:schemeClr val="accent1">
                  <a:lumMod val="75000"/>
                </a:schemeClr>
              </a:solidFill>
              <a:latin typeface="Arial"/>
              <a:cs typeface="Arial"/>
            </a:endParaRPr>
          </a:p>
        </p:txBody>
      </p:sp>
      <p:sp>
        <p:nvSpPr>
          <p:cNvPr id="3" name="TextBox 2"/>
          <p:cNvSpPr txBox="1"/>
          <p:nvPr/>
        </p:nvSpPr>
        <p:spPr>
          <a:xfrm>
            <a:off x="3848296" y="3854027"/>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4</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The Hierarchical Network Model</a:t>
            </a:r>
            <a:endParaRPr lang="en-US" sz="3600" dirty="0"/>
          </a:p>
        </p:txBody>
      </p:sp>
      <p:sp>
        <p:nvSpPr>
          <p:cNvPr id="3" name="Content Placeholder 2"/>
          <p:cNvSpPr>
            <a:spLocks noGrp="1"/>
          </p:cNvSpPr>
          <p:nvPr>
            <p:ph idx="1"/>
          </p:nvPr>
        </p:nvSpPr>
        <p:spPr/>
        <p:txBody>
          <a:bodyPr>
            <a:normAutofit lnSpcReduction="10000"/>
          </a:bodyPr>
          <a:lstStyle/>
          <a:p>
            <a:r>
              <a:rPr lang="en-US" dirty="0">
                <a:solidFill>
                  <a:schemeClr val="accent2">
                    <a:lumMod val="50000"/>
                  </a:schemeClr>
                </a:solidFill>
              </a:rPr>
              <a:t>When building a LAN that satisfies the needs of a small- or medium-sized business, your plan is more likely to be successful if a hierarchical design model is used</a:t>
            </a:r>
            <a:r>
              <a:rPr lang="en-US" dirty="0" smtClean="0">
                <a:solidFill>
                  <a:schemeClr val="accent2">
                    <a:lumMod val="50000"/>
                  </a:schemeClr>
                </a:solidFill>
              </a:rPr>
              <a:t>.</a:t>
            </a:r>
          </a:p>
          <a:p>
            <a:r>
              <a:rPr lang="en-US" dirty="0">
                <a:solidFill>
                  <a:schemeClr val="accent2">
                    <a:lumMod val="50000"/>
                  </a:schemeClr>
                </a:solidFill>
              </a:rPr>
              <a:t>Compared to other network designs, a hierarchical network is easier to manage and expand, and problems are solved more quickly. </a:t>
            </a:r>
            <a:endParaRPr lang="en-US" dirty="0" smtClean="0">
              <a:solidFill>
                <a:schemeClr val="accent2">
                  <a:lumMod val="50000"/>
                </a:schemeClr>
              </a:solidFill>
            </a:endParaRPr>
          </a:p>
          <a:p>
            <a:r>
              <a:rPr lang="en-US" dirty="0">
                <a:solidFill>
                  <a:schemeClr val="accent2">
                    <a:lumMod val="50000"/>
                  </a:schemeClr>
                </a:solidFill>
              </a:rPr>
              <a:t>Hierarchical network design involves dividing the network into discrete layers. Each layer provides specific functions that define its role within the overall network</a:t>
            </a:r>
          </a:p>
        </p:txBody>
      </p:sp>
    </p:spTree>
    <p:extLst>
      <p:ext uri="{BB962C8B-B14F-4D97-AF65-F5344CB8AC3E}">
        <p14:creationId xmlns:p14="http://schemas.microsoft.com/office/powerpoint/2010/main" val="267684367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76225" y="420688"/>
            <a:ext cx="7208308" cy="971550"/>
          </a:xfrm>
        </p:spPr>
        <p:txBody>
          <a:bodyPr/>
          <a:lstStyle/>
          <a:p>
            <a:pPr algn="l" eaLnBrk="1" hangingPunct="1"/>
            <a:r>
              <a:rPr lang="en-US" altLang="ja-JP" sz="3600" dirty="0" smtClean="0">
                <a:ea typeface="ＭＳ Ｐゴシック" charset="-128"/>
              </a:rPr>
              <a:t>Hierarchical </a:t>
            </a:r>
            <a:r>
              <a:rPr lang="en-US" altLang="ja-JP" sz="3600" dirty="0" smtClean="0">
                <a:ea typeface="ＭＳ Ｐゴシック" charset="-128"/>
              </a:rPr>
              <a:t>Network Model</a:t>
            </a:r>
            <a:endParaRPr lang="en-US" sz="3600" dirty="0" smtClean="0"/>
          </a:p>
        </p:txBody>
      </p:sp>
      <p:sp>
        <p:nvSpPr>
          <p:cNvPr id="7171" name="Rectangle 3"/>
          <p:cNvSpPr>
            <a:spLocks noGrp="1" noChangeArrowheads="1"/>
          </p:cNvSpPr>
          <p:nvPr>
            <p:ph type="body" idx="1"/>
          </p:nvPr>
        </p:nvSpPr>
        <p:spPr>
          <a:xfrm>
            <a:off x="655638" y="1392238"/>
            <a:ext cx="7940675" cy="5076825"/>
          </a:xfrm>
        </p:spPr>
        <p:txBody>
          <a:bodyPr/>
          <a:lstStyle/>
          <a:p>
            <a:pPr>
              <a:buFont typeface="Wingdings" pitchFamily="2" charset="2"/>
              <a:buNone/>
            </a:pPr>
            <a:endParaRPr lang="en-US" smtClean="0"/>
          </a:p>
          <a:p>
            <a:pPr>
              <a:buFont typeface="Symbol" pitchFamily="18" charset="2"/>
              <a:buChar char=""/>
            </a:pPr>
            <a:endParaRPr lang="en-US" smtClean="0"/>
          </a:p>
        </p:txBody>
      </p:sp>
      <p:pic>
        <p:nvPicPr>
          <p:cNvPr id="7172" name="Picture 4"/>
          <p:cNvPicPr>
            <a:picLocks noChangeAspect="1" noChangeArrowheads="1"/>
          </p:cNvPicPr>
          <p:nvPr/>
        </p:nvPicPr>
        <p:blipFill>
          <a:blip r:embed="rId3"/>
          <a:srcRect/>
          <a:stretch>
            <a:fillRect/>
          </a:stretch>
        </p:blipFill>
        <p:spPr bwMode="auto">
          <a:xfrm>
            <a:off x="944881" y="1589723"/>
            <a:ext cx="7498080" cy="4059237"/>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655638" y="1392238"/>
            <a:ext cx="7940675" cy="5076825"/>
          </a:xfrm>
        </p:spPr>
        <p:txBody>
          <a:bodyPr/>
          <a:lstStyle/>
          <a:p>
            <a:pPr>
              <a:buFont typeface="Wingdings" pitchFamily="2" charset="2"/>
              <a:buNone/>
            </a:pPr>
            <a:endParaRPr lang="en-US" smtClean="0"/>
          </a:p>
          <a:p>
            <a:pPr>
              <a:buFont typeface="Symbol" pitchFamily="18" charset="2"/>
              <a:buChar char=""/>
            </a:pPr>
            <a:endParaRPr lang="en-US" smtClean="0"/>
          </a:p>
        </p:txBody>
      </p:sp>
      <p:pic>
        <p:nvPicPr>
          <p:cNvPr id="6149" name="Picture 12"/>
          <p:cNvPicPr>
            <a:picLocks noChangeAspect="1" noChangeArrowheads="1"/>
          </p:cNvPicPr>
          <p:nvPr/>
        </p:nvPicPr>
        <p:blipFill>
          <a:blip r:embed="rId3"/>
          <a:srcRect/>
          <a:stretch>
            <a:fillRect/>
          </a:stretch>
        </p:blipFill>
        <p:spPr bwMode="auto">
          <a:xfrm>
            <a:off x="389468" y="1191154"/>
            <a:ext cx="8336302" cy="4471897"/>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934" y="107576"/>
            <a:ext cx="8873066" cy="1336956"/>
          </a:xfrm>
        </p:spPr>
        <p:txBody>
          <a:bodyPr/>
          <a:lstStyle/>
          <a:p>
            <a:r>
              <a:rPr lang="en-US" sz="3200" dirty="0" smtClean="0"/>
              <a:t>Principles of Hierarchical Network Design</a:t>
            </a:r>
            <a:endParaRPr lang="en-US" sz="3200" dirty="0"/>
          </a:p>
        </p:txBody>
      </p:sp>
      <p:sp>
        <p:nvSpPr>
          <p:cNvPr id="3" name="Content Placeholder 2"/>
          <p:cNvSpPr>
            <a:spLocks noGrp="1"/>
          </p:cNvSpPr>
          <p:nvPr>
            <p:ph idx="1"/>
          </p:nvPr>
        </p:nvSpPr>
        <p:spPr/>
        <p:txBody>
          <a:bodyPr>
            <a:normAutofit fontScale="85000" lnSpcReduction="10000"/>
          </a:bodyPr>
          <a:lstStyle/>
          <a:p>
            <a:r>
              <a:rPr lang="en-US" dirty="0">
                <a:solidFill>
                  <a:srgbClr val="12252C"/>
                </a:solidFill>
              </a:rPr>
              <a:t>Just because a network seems to have a hierarchical design does not mean that the network is well designed. </a:t>
            </a:r>
            <a:endParaRPr lang="en-US" dirty="0" smtClean="0">
              <a:solidFill>
                <a:srgbClr val="12252C"/>
              </a:solidFill>
            </a:endParaRPr>
          </a:p>
          <a:p>
            <a:r>
              <a:rPr lang="en-US" dirty="0" smtClean="0">
                <a:solidFill>
                  <a:srgbClr val="12252C"/>
                </a:solidFill>
              </a:rPr>
              <a:t>Network Diameter</a:t>
            </a:r>
          </a:p>
          <a:p>
            <a:pPr lvl="1"/>
            <a:r>
              <a:rPr lang="en-US" dirty="0">
                <a:solidFill>
                  <a:srgbClr val="12252C"/>
                </a:solidFill>
              </a:rPr>
              <a:t>Network diameter is the number of devices that a packet has to cross before it reaches its destination.</a:t>
            </a:r>
            <a:endParaRPr lang="en-US" dirty="0" smtClean="0">
              <a:solidFill>
                <a:srgbClr val="12252C"/>
              </a:solidFill>
            </a:endParaRPr>
          </a:p>
          <a:p>
            <a:r>
              <a:rPr lang="en-US" dirty="0">
                <a:solidFill>
                  <a:srgbClr val="12252C"/>
                </a:solidFill>
              </a:rPr>
              <a:t>Bandwidth </a:t>
            </a:r>
            <a:r>
              <a:rPr lang="en-US" dirty="0" smtClean="0">
                <a:solidFill>
                  <a:srgbClr val="12252C"/>
                </a:solidFill>
              </a:rPr>
              <a:t>Aggregation</a:t>
            </a:r>
          </a:p>
          <a:p>
            <a:pPr lvl="1"/>
            <a:r>
              <a:rPr lang="en-US" dirty="0">
                <a:solidFill>
                  <a:srgbClr val="12252C"/>
                </a:solidFill>
              </a:rPr>
              <a:t>Bandwidth aggregation is the practice of considering the specific bandwidth requirements of each part of the hierarchy. </a:t>
            </a:r>
            <a:endParaRPr lang="en-US" dirty="0" smtClean="0">
              <a:solidFill>
                <a:srgbClr val="12252C"/>
              </a:solidFill>
            </a:endParaRPr>
          </a:p>
          <a:p>
            <a:r>
              <a:rPr lang="en-US" dirty="0">
                <a:solidFill>
                  <a:srgbClr val="12252C"/>
                </a:solidFill>
              </a:rPr>
              <a:t>Redundancy</a:t>
            </a:r>
          </a:p>
          <a:p>
            <a:pPr lvl="1"/>
            <a:r>
              <a:rPr lang="en-US" dirty="0">
                <a:solidFill>
                  <a:srgbClr val="12252C"/>
                </a:solidFill>
              </a:rPr>
              <a:t>Redundancy is one part of creating a highly available network. Redundancy can be provided in a number of ways. </a:t>
            </a:r>
          </a:p>
        </p:txBody>
      </p:sp>
    </p:spTree>
    <p:extLst>
      <p:ext uri="{BB962C8B-B14F-4D97-AF65-F5344CB8AC3E}">
        <p14:creationId xmlns:p14="http://schemas.microsoft.com/office/powerpoint/2010/main" val="3985423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76225" y="251354"/>
            <a:ext cx="3022600" cy="838200"/>
          </a:xfrm>
        </p:spPr>
        <p:txBody>
          <a:bodyPr/>
          <a:lstStyle/>
          <a:p>
            <a:pPr algn="l" eaLnBrk="1" hangingPunct="1"/>
            <a:r>
              <a:rPr lang="en-US" altLang="ja-JP" sz="3600" dirty="0" smtClean="0">
                <a:ea typeface="ＭＳ Ｐゴシック" charset="-128"/>
              </a:rPr>
              <a:t>Convergence</a:t>
            </a:r>
            <a:endParaRPr lang="en-US" sz="3600" dirty="0" smtClean="0"/>
          </a:p>
        </p:txBody>
      </p:sp>
      <p:pic>
        <p:nvPicPr>
          <p:cNvPr id="8195" name="Picture 4"/>
          <p:cNvPicPr>
            <a:picLocks noChangeAspect="1" noChangeArrowheads="1"/>
          </p:cNvPicPr>
          <p:nvPr/>
        </p:nvPicPr>
        <p:blipFill>
          <a:blip r:embed="rId3"/>
          <a:srcRect/>
          <a:stretch>
            <a:fillRect/>
          </a:stretch>
        </p:blipFill>
        <p:spPr bwMode="auto">
          <a:xfrm>
            <a:off x="276225" y="1333398"/>
            <a:ext cx="4228042" cy="2679806"/>
          </a:xfrm>
          <a:prstGeom prst="rect">
            <a:avLst/>
          </a:prstGeom>
          <a:noFill/>
          <a:ln w="9525" algn="ctr">
            <a:noFill/>
            <a:miter lim="800000"/>
            <a:headEnd/>
            <a:tailEnd/>
          </a:ln>
        </p:spPr>
      </p:pic>
      <p:sp>
        <p:nvSpPr>
          <p:cNvPr id="4" name="Content Placeholder 2"/>
          <p:cNvSpPr>
            <a:spLocks noGrp="1"/>
          </p:cNvSpPr>
          <p:nvPr>
            <p:ph idx="1"/>
          </p:nvPr>
        </p:nvSpPr>
        <p:spPr>
          <a:xfrm>
            <a:off x="4504266" y="1540935"/>
            <a:ext cx="4639733" cy="2540001"/>
          </a:xfrm>
        </p:spPr>
        <p:txBody>
          <a:bodyPr>
            <a:normAutofit fontScale="92500" lnSpcReduction="10000"/>
          </a:bodyPr>
          <a:lstStyle/>
          <a:p>
            <a:r>
              <a:rPr lang="en-US" sz="1800" dirty="0">
                <a:solidFill>
                  <a:srgbClr val="12252C"/>
                </a:solidFill>
              </a:rPr>
              <a:t>Convergence is the process of combining voice and video communications on a data network</a:t>
            </a:r>
            <a:r>
              <a:rPr lang="en-US" sz="1800" dirty="0" smtClean="0">
                <a:solidFill>
                  <a:srgbClr val="12252C"/>
                </a:solidFill>
              </a:rPr>
              <a:t>.</a:t>
            </a:r>
          </a:p>
          <a:p>
            <a:r>
              <a:rPr lang="en-US" sz="1800" dirty="0">
                <a:solidFill>
                  <a:srgbClr val="12252C"/>
                </a:solidFill>
              </a:rPr>
              <a:t>Converged networks have existed for a while now, but were only feasible in large enterprise organizations because of the network infrastructure requirements and complex </a:t>
            </a:r>
            <a:r>
              <a:rPr lang="en-US" sz="1800" dirty="0" smtClean="0">
                <a:solidFill>
                  <a:srgbClr val="12252C"/>
                </a:solidFill>
              </a:rPr>
              <a:t>management. </a:t>
            </a:r>
            <a:endParaRPr lang="en-US" sz="1800" dirty="0">
              <a:solidFill>
                <a:srgbClr val="12252C"/>
              </a:solidFill>
            </a:endParaRPr>
          </a:p>
        </p:txBody>
      </p:sp>
      <p:sp>
        <p:nvSpPr>
          <p:cNvPr id="5" name="Content Placeholder 2"/>
          <p:cNvSpPr txBox="1">
            <a:spLocks/>
          </p:cNvSpPr>
          <p:nvPr/>
        </p:nvSpPr>
        <p:spPr>
          <a:xfrm>
            <a:off x="276225" y="4182534"/>
            <a:ext cx="8596842" cy="2167466"/>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1800" dirty="0">
                <a:solidFill>
                  <a:srgbClr val="12252C"/>
                </a:solidFill>
              </a:rPr>
              <a:t>There were high network costs associated with convergence because more expensive switch hardware was required to support the additional bandwidth requirements</a:t>
            </a:r>
            <a:r>
              <a:rPr lang="en-US" sz="1800" dirty="0" smtClean="0">
                <a:solidFill>
                  <a:srgbClr val="12252C"/>
                </a:solidFill>
              </a:rPr>
              <a:t>.</a:t>
            </a:r>
          </a:p>
          <a:p>
            <a:r>
              <a:rPr lang="en-US" sz="1800" dirty="0">
                <a:solidFill>
                  <a:srgbClr val="12252C"/>
                </a:solidFill>
              </a:rPr>
              <a:t>Converged networks also required extensive management in relation to Quality of Service (</a:t>
            </a:r>
            <a:r>
              <a:rPr lang="en-US" sz="1800" dirty="0" err="1">
                <a:solidFill>
                  <a:srgbClr val="12252C"/>
                </a:solidFill>
              </a:rPr>
              <a:t>QoS</a:t>
            </a:r>
            <a:r>
              <a:rPr lang="en-US" sz="1800" dirty="0">
                <a:solidFill>
                  <a:srgbClr val="12252C"/>
                </a:solidFill>
              </a:rPr>
              <a:t>), </a:t>
            </a:r>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1" y="229378"/>
            <a:ext cx="8848725" cy="1336956"/>
          </a:xfrm>
        </p:spPr>
        <p:txBody>
          <a:bodyPr/>
          <a:lstStyle/>
          <a:p>
            <a:r>
              <a:rPr lang="en-US" sz="2800" dirty="0" smtClean="0"/>
              <a:t>Considerations for Hierarchical Network Switches</a:t>
            </a:r>
            <a:endParaRPr lang="en-US" sz="2800" dirty="0"/>
          </a:p>
        </p:txBody>
      </p:sp>
      <p:sp>
        <p:nvSpPr>
          <p:cNvPr id="3" name="Content Placeholder 2"/>
          <p:cNvSpPr>
            <a:spLocks noGrp="1"/>
          </p:cNvSpPr>
          <p:nvPr>
            <p:ph idx="1"/>
          </p:nvPr>
        </p:nvSpPr>
        <p:spPr/>
        <p:txBody>
          <a:bodyPr>
            <a:normAutofit fontScale="92500"/>
          </a:bodyPr>
          <a:lstStyle/>
          <a:p>
            <a:r>
              <a:rPr lang="en-US" dirty="0" smtClean="0"/>
              <a:t>Traffic Flow analysis</a:t>
            </a:r>
            <a:endParaRPr lang="en-US" dirty="0"/>
          </a:p>
          <a:p>
            <a:pPr lvl="1"/>
            <a:r>
              <a:rPr lang="en-US" dirty="0"/>
              <a:t>To select the appropriate switch for a layer in a hierarchical network, you need to have specifications that detail the target traffic flows, user communities, data servers, and data storage servers</a:t>
            </a:r>
            <a:r>
              <a:rPr lang="en-US" dirty="0" smtClean="0"/>
              <a:t>.</a:t>
            </a:r>
          </a:p>
          <a:p>
            <a:pPr lvl="1"/>
            <a:r>
              <a:rPr lang="en-US" dirty="0"/>
              <a:t>When selecting switch hardware, determine which switches are needed in the core, distribution, and access layers to accommodate the bandwidth requirements of your network. </a:t>
            </a:r>
            <a:endParaRPr lang="en-US" dirty="0" smtClean="0"/>
          </a:p>
          <a:p>
            <a:pPr lvl="1"/>
            <a:r>
              <a:rPr lang="en-US" dirty="0"/>
              <a:t>Traffic flow analysis is the process of measuring the bandwidth usage on a network and analyzing the data for the purpose of performance tuning, capacity planning, and making hardware improvement decisions.</a:t>
            </a:r>
          </a:p>
        </p:txBody>
      </p:sp>
    </p:spTree>
    <p:extLst>
      <p:ext uri="{BB962C8B-B14F-4D97-AF65-F5344CB8AC3E}">
        <p14:creationId xmlns:p14="http://schemas.microsoft.com/office/powerpoint/2010/main" val="397070306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1" y="229378"/>
            <a:ext cx="8848725" cy="1336956"/>
          </a:xfrm>
        </p:spPr>
        <p:txBody>
          <a:bodyPr/>
          <a:lstStyle/>
          <a:p>
            <a:r>
              <a:rPr lang="en-US" sz="2800" dirty="0" smtClean="0"/>
              <a:t>Considerations for Hierarchical Network Switches</a:t>
            </a:r>
            <a:endParaRPr lang="en-US" sz="2800" dirty="0"/>
          </a:p>
        </p:txBody>
      </p:sp>
      <p:sp>
        <p:nvSpPr>
          <p:cNvPr id="3" name="Content Placeholder 2"/>
          <p:cNvSpPr>
            <a:spLocks noGrp="1"/>
          </p:cNvSpPr>
          <p:nvPr>
            <p:ph idx="1"/>
          </p:nvPr>
        </p:nvSpPr>
        <p:spPr/>
        <p:txBody>
          <a:bodyPr>
            <a:normAutofit/>
          </a:bodyPr>
          <a:lstStyle/>
          <a:p>
            <a:r>
              <a:rPr lang="en-US" dirty="0" smtClean="0"/>
              <a:t>User Communities analysis</a:t>
            </a:r>
            <a:endParaRPr lang="en-US" dirty="0"/>
          </a:p>
          <a:p>
            <a:pPr lvl="1"/>
            <a:r>
              <a:rPr lang="en-US" dirty="0"/>
              <a:t>User community analysis is the process of identifying various groupings of users and their impact on network performance. </a:t>
            </a:r>
            <a:endParaRPr lang="en-US" dirty="0" smtClean="0"/>
          </a:p>
          <a:p>
            <a:pPr lvl="1"/>
            <a:r>
              <a:rPr lang="en-US" dirty="0"/>
              <a:t>In a typical office building, end users are grouped according to their job function, because they require similar access to resources and applications. </a:t>
            </a:r>
            <a:endParaRPr lang="en-US" dirty="0" smtClean="0"/>
          </a:p>
          <a:p>
            <a:r>
              <a:rPr lang="en-US" dirty="0" smtClean="0"/>
              <a:t>Future Growth</a:t>
            </a:r>
          </a:p>
          <a:p>
            <a:pPr lvl="1"/>
            <a:r>
              <a:rPr lang="en-US" dirty="0"/>
              <a:t>A solid network plan includes the rate of personnel growth over the past five years to be able to anticipate the future growth. </a:t>
            </a:r>
          </a:p>
        </p:txBody>
      </p:sp>
    </p:spTree>
    <p:extLst>
      <p:ext uri="{BB962C8B-B14F-4D97-AF65-F5344CB8AC3E}">
        <p14:creationId xmlns:p14="http://schemas.microsoft.com/office/powerpoint/2010/main" val="253991919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1" y="229378"/>
            <a:ext cx="8848725" cy="1336956"/>
          </a:xfrm>
        </p:spPr>
        <p:txBody>
          <a:bodyPr/>
          <a:lstStyle/>
          <a:p>
            <a:r>
              <a:rPr lang="en-US" sz="2800" dirty="0" smtClean="0"/>
              <a:t>Considerations for Hierarchical Network Switches</a:t>
            </a:r>
            <a:endParaRPr lang="en-US" sz="2800" dirty="0"/>
          </a:p>
        </p:txBody>
      </p:sp>
      <p:sp>
        <p:nvSpPr>
          <p:cNvPr id="3" name="Content Placeholder 2"/>
          <p:cNvSpPr>
            <a:spLocks noGrp="1"/>
          </p:cNvSpPr>
          <p:nvPr>
            <p:ph idx="1"/>
          </p:nvPr>
        </p:nvSpPr>
        <p:spPr>
          <a:xfrm>
            <a:off x="549275" y="1811867"/>
            <a:ext cx="8042276" cy="4131733"/>
          </a:xfrm>
        </p:spPr>
        <p:txBody>
          <a:bodyPr>
            <a:normAutofit lnSpcReduction="10000"/>
          </a:bodyPr>
          <a:lstStyle/>
          <a:p>
            <a:r>
              <a:rPr lang="en-US" dirty="0" smtClean="0"/>
              <a:t>Data Stores and Data Server analysis</a:t>
            </a:r>
            <a:endParaRPr lang="en-US" dirty="0"/>
          </a:p>
          <a:p>
            <a:pPr lvl="1"/>
            <a:r>
              <a:rPr lang="en-US" dirty="0"/>
              <a:t>When analyzing traffic on a network, consider where the data stores and servers are located so that you can determine the impact of traffic on the network. </a:t>
            </a:r>
            <a:endParaRPr lang="en-US" dirty="0" smtClean="0"/>
          </a:p>
          <a:p>
            <a:pPr lvl="1"/>
            <a:r>
              <a:rPr lang="en-US" dirty="0" smtClean="0"/>
              <a:t>Data </a:t>
            </a:r>
            <a:r>
              <a:rPr lang="en-US" dirty="0"/>
              <a:t>stores can be servers, storage area networks (SANs), network-attached storage (NAS), tape backup units, or any other device or component where large quantities of data are stored</a:t>
            </a:r>
            <a:r>
              <a:rPr lang="en-US" dirty="0" smtClean="0"/>
              <a:t>.</a:t>
            </a:r>
          </a:p>
          <a:p>
            <a:r>
              <a:rPr lang="en-US" dirty="0" smtClean="0"/>
              <a:t>Client-server communication </a:t>
            </a:r>
          </a:p>
          <a:p>
            <a:r>
              <a:rPr lang="en-US" dirty="0" smtClean="0"/>
              <a:t>Server-server Communication </a:t>
            </a:r>
            <a:endParaRPr lang="en-US" dirty="0"/>
          </a:p>
        </p:txBody>
      </p:sp>
    </p:spTree>
    <p:extLst>
      <p:ext uri="{BB962C8B-B14F-4D97-AF65-F5344CB8AC3E}">
        <p14:creationId xmlns:p14="http://schemas.microsoft.com/office/powerpoint/2010/main" val="231653070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76225" y="217488"/>
            <a:ext cx="3584575" cy="838200"/>
          </a:xfrm>
        </p:spPr>
        <p:txBody>
          <a:bodyPr/>
          <a:lstStyle/>
          <a:p>
            <a:pPr eaLnBrk="1" hangingPunct="1"/>
            <a:r>
              <a:rPr lang="en-US" altLang="ja-JP" sz="3600" dirty="0" smtClean="0">
                <a:ea typeface="ＭＳ Ｐゴシック" charset="-128"/>
              </a:rPr>
              <a:t>Switch Features</a:t>
            </a:r>
            <a:endParaRPr lang="en-US" sz="3600" dirty="0" smtClean="0"/>
          </a:p>
        </p:txBody>
      </p:sp>
      <p:sp>
        <p:nvSpPr>
          <p:cNvPr id="9219" name="Rectangle 3"/>
          <p:cNvSpPr>
            <a:spLocks noGrp="1" noChangeArrowheads="1"/>
          </p:cNvSpPr>
          <p:nvPr>
            <p:ph type="body" idx="1"/>
          </p:nvPr>
        </p:nvSpPr>
        <p:spPr>
          <a:xfrm>
            <a:off x="655638" y="1851025"/>
            <a:ext cx="7940675" cy="4618038"/>
          </a:xfrm>
        </p:spPr>
        <p:txBody>
          <a:bodyPr/>
          <a:lstStyle/>
          <a:p>
            <a:endParaRPr lang="en-US" smtClean="0"/>
          </a:p>
          <a:p>
            <a:pPr>
              <a:buFont typeface="Symbol" pitchFamily="18" charset="2"/>
              <a:buChar char=""/>
            </a:pPr>
            <a:endParaRPr lang="en-US" smtClean="0"/>
          </a:p>
        </p:txBody>
      </p:sp>
      <p:pic>
        <p:nvPicPr>
          <p:cNvPr id="9220" name="Picture 4"/>
          <p:cNvPicPr>
            <a:picLocks noChangeAspect="1" noChangeArrowheads="1"/>
          </p:cNvPicPr>
          <p:nvPr/>
        </p:nvPicPr>
        <p:blipFill>
          <a:blip r:embed="rId3"/>
          <a:srcRect/>
          <a:stretch>
            <a:fillRect/>
          </a:stretch>
        </p:blipFill>
        <p:spPr bwMode="auto">
          <a:xfrm>
            <a:off x="894080" y="1258888"/>
            <a:ext cx="7528560" cy="4562792"/>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76225" y="420688"/>
            <a:ext cx="8488363" cy="838200"/>
          </a:xfrm>
        </p:spPr>
        <p:txBody>
          <a:bodyPr/>
          <a:lstStyle/>
          <a:p>
            <a:pPr eaLnBrk="1" hangingPunct="1"/>
            <a:r>
              <a:rPr lang="en-US" altLang="ja-JP" sz="2400" smtClean="0">
                <a:ea typeface="ＭＳ Ｐゴシック" charset="-128"/>
              </a:rPr>
              <a:t>Switch Features</a:t>
            </a:r>
            <a:endParaRPr lang="en-US" sz="2800" smtClean="0"/>
          </a:p>
        </p:txBody>
      </p:sp>
      <p:pic>
        <p:nvPicPr>
          <p:cNvPr id="10243" name="Picture 4"/>
          <p:cNvPicPr>
            <a:picLocks noChangeAspect="1" noChangeArrowheads="1"/>
          </p:cNvPicPr>
          <p:nvPr/>
        </p:nvPicPr>
        <p:blipFill>
          <a:blip r:embed="rId3"/>
          <a:srcRect/>
          <a:stretch>
            <a:fillRect/>
          </a:stretch>
        </p:blipFill>
        <p:spPr bwMode="auto">
          <a:xfrm>
            <a:off x="0" y="1719580"/>
            <a:ext cx="4513262" cy="3513138"/>
          </a:xfrm>
          <a:prstGeom prst="rect">
            <a:avLst/>
          </a:prstGeom>
          <a:noFill/>
          <a:ln w="9525" algn="ctr">
            <a:noFill/>
            <a:miter lim="800000"/>
            <a:headEnd/>
            <a:tailEnd/>
          </a:ln>
        </p:spPr>
      </p:pic>
      <p:pic>
        <p:nvPicPr>
          <p:cNvPr id="10244" name="Picture 5"/>
          <p:cNvPicPr>
            <a:picLocks noChangeAspect="1" noChangeArrowheads="1"/>
          </p:cNvPicPr>
          <p:nvPr/>
        </p:nvPicPr>
        <p:blipFill>
          <a:blip r:embed="rId4"/>
          <a:srcRect/>
          <a:stretch>
            <a:fillRect/>
          </a:stretch>
        </p:blipFill>
        <p:spPr bwMode="auto">
          <a:xfrm>
            <a:off x="4767263" y="2227580"/>
            <a:ext cx="4376737" cy="2643188"/>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83125" cy="1026957"/>
          </a:xfrm>
        </p:spPr>
        <p:txBody>
          <a:bodyPr/>
          <a:lstStyle/>
          <a:p>
            <a:r>
              <a:rPr lang="en-US" dirty="0" smtClean="0"/>
              <a:t>Access Layer</a:t>
            </a:r>
            <a:endParaRPr lang="en-US" dirty="0"/>
          </a:p>
        </p:txBody>
      </p:sp>
      <p:sp>
        <p:nvSpPr>
          <p:cNvPr id="3" name="Content Placeholder 2"/>
          <p:cNvSpPr>
            <a:spLocks noGrp="1"/>
          </p:cNvSpPr>
          <p:nvPr>
            <p:ph idx="1"/>
          </p:nvPr>
        </p:nvSpPr>
        <p:spPr>
          <a:xfrm>
            <a:off x="3725333" y="1600200"/>
            <a:ext cx="4866218" cy="4495799"/>
          </a:xfrm>
        </p:spPr>
        <p:txBody>
          <a:bodyPr>
            <a:normAutofit fontScale="92500" lnSpcReduction="20000"/>
          </a:bodyPr>
          <a:lstStyle/>
          <a:p>
            <a:r>
              <a:rPr lang="en-US" dirty="0">
                <a:solidFill>
                  <a:srgbClr val="12252C"/>
                </a:solidFill>
              </a:rPr>
              <a:t>The access layer interfaces with end devices, such as PCs, printers, and IP phones, to provide access to the rest of the network. </a:t>
            </a:r>
            <a:endParaRPr lang="en-US" dirty="0" smtClean="0">
              <a:solidFill>
                <a:srgbClr val="12252C"/>
              </a:solidFill>
            </a:endParaRPr>
          </a:p>
          <a:p>
            <a:r>
              <a:rPr lang="en-US" dirty="0" smtClean="0">
                <a:solidFill>
                  <a:srgbClr val="12252C"/>
                </a:solidFill>
              </a:rPr>
              <a:t>The </a:t>
            </a:r>
            <a:r>
              <a:rPr lang="en-US" dirty="0">
                <a:solidFill>
                  <a:srgbClr val="12252C"/>
                </a:solidFill>
              </a:rPr>
              <a:t>access layer can include routers, switches, bridges, hubs, and wireless access points (AP). </a:t>
            </a:r>
            <a:endParaRPr lang="en-US" dirty="0" smtClean="0">
              <a:solidFill>
                <a:srgbClr val="12252C"/>
              </a:solidFill>
            </a:endParaRPr>
          </a:p>
          <a:p>
            <a:r>
              <a:rPr lang="en-US" dirty="0" smtClean="0">
                <a:solidFill>
                  <a:srgbClr val="12252C"/>
                </a:solidFill>
              </a:rPr>
              <a:t>The </a:t>
            </a:r>
            <a:r>
              <a:rPr lang="en-US" dirty="0">
                <a:solidFill>
                  <a:srgbClr val="12252C"/>
                </a:solidFill>
              </a:rPr>
              <a:t>main purpose of the access layer is to provide a means of connecting devices to the network and controlling which devices are allowed to communicate on the network.</a:t>
            </a:r>
          </a:p>
        </p:txBody>
      </p:sp>
      <p:pic>
        <p:nvPicPr>
          <p:cNvPr id="4" name="Picture 4"/>
          <p:cNvPicPr>
            <a:picLocks noChangeAspect="1" noChangeArrowheads="1"/>
          </p:cNvPicPr>
          <p:nvPr/>
        </p:nvPicPr>
        <p:blipFill>
          <a:blip r:embed="rId2"/>
          <a:srcRect/>
          <a:stretch>
            <a:fillRect/>
          </a:stretch>
        </p:blipFill>
        <p:spPr bwMode="auto">
          <a:xfrm>
            <a:off x="206375" y="2451100"/>
            <a:ext cx="3579813" cy="2587625"/>
          </a:xfrm>
          <a:prstGeom prst="rect">
            <a:avLst/>
          </a:prstGeom>
          <a:noFill/>
          <a:ln w="9525" algn="ctr">
            <a:noFill/>
            <a:miter lim="800000"/>
            <a:headEnd/>
            <a:tailEnd/>
          </a:ln>
        </p:spPr>
      </p:pic>
    </p:spTree>
    <p:extLst>
      <p:ext uri="{BB962C8B-B14F-4D97-AF65-F5344CB8AC3E}">
        <p14:creationId xmlns:p14="http://schemas.microsoft.com/office/powerpoint/2010/main" val="40106527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576"/>
            <a:ext cx="8591551" cy="1336956"/>
          </a:xfrm>
        </p:spPr>
        <p:txBody>
          <a:bodyPr/>
          <a:lstStyle/>
          <a:p>
            <a:r>
              <a:rPr lang="en-US" dirty="0" smtClean="0"/>
              <a:t>Distribution Layer</a:t>
            </a:r>
            <a:endParaRPr lang="en-US" dirty="0"/>
          </a:p>
        </p:txBody>
      </p:sp>
      <p:sp>
        <p:nvSpPr>
          <p:cNvPr id="3" name="Content Placeholder 2"/>
          <p:cNvSpPr>
            <a:spLocks noGrp="1"/>
          </p:cNvSpPr>
          <p:nvPr>
            <p:ph idx="1"/>
          </p:nvPr>
        </p:nvSpPr>
        <p:spPr>
          <a:xfrm>
            <a:off x="4216399" y="1600201"/>
            <a:ext cx="4690534" cy="4343400"/>
          </a:xfrm>
        </p:spPr>
        <p:txBody>
          <a:bodyPr>
            <a:normAutofit fontScale="85000" lnSpcReduction="10000"/>
          </a:bodyPr>
          <a:lstStyle/>
          <a:p>
            <a:r>
              <a:rPr lang="en-US" dirty="0">
                <a:solidFill>
                  <a:srgbClr val="12252C"/>
                </a:solidFill>
              </a:rPr>
              <a:t>The distribution layer aggregates the data received from the access layer switches before it is transmitted to the core layer for routing to its final destination</a:t>
            </a:r>
            <a:r>
              <a:rPr lang="en-US" dirty="0" smtClean="0">
                <a:solidFill>
                  <a:srgbClr val="12252C"/>
                </a:solidFill>
              </a:rPr>
              <a:t>.</a:t>
            </a:r>
          </a:p>
          <a:p>
            <a:r>
              <a:rPr lang="en-US" dirty="0">
                <a:solidFill>
                  <a:srgbClr val="12252C"/>
                </a:solidFill>
              </a:rPr>
              <a:t>The distribution layer controls the flow of network traffic using policies and delineates broadcast domains by performing routing functions between virtual LANs (VLANs) defined at the access layer. VLANs allow you to segment the traffic on a switch into separate </a:t>
            </a:r>
            <a:r>
              <a:rPr lang="en-US" dirty="0" err="1">
                <a:solidFill>
                  <a:srgbClr val="12252C"/>
                </a:solidFill>
              </a:rPr>
              <a:t>subnetworks</a:t>
            </a:r>
            <a:r>
              <a:rPr lang="en-US" dirty="0">
                <a:solidFill>
                  <a:srgbClr val="12252C"/>
                </a:solidFill>
              </a:rPr>
              <a:t>.</a:t>
            </a:r>
          </a:p>
        </p:txBody>
      </p:sp>
      <p:pic>
        <p:nvPicPr>
          <p:cNvPr id="4" name="Picture 5"/>
          <p:cNvPicPr>
            <a:picLocks noChangeAspect="1" noChangeArrowheads="1"/>
          </p:cNvPicPr>
          <p:nvPr/>
        </p:nvPicPr>
        <p:blipFill>
          <a:blip r:embed="rId2"/>
          <a:srcRect/>
          <a:stretch>
            <a:fillRect/>
          </a:stretch>
        </p:blipFill>
        <p:spPr bwMode="auto">
          <a:xfrm>
            <a:off x="276437" y="1889125"/>
            <a:ext cx="4106614" cy="3106208"/>
          </a:xfrm>
          <a:prstGeom prst="rect">
            <a:avLst/>
          </a:prstGeom>
          <a:noFill/>
          <a:ln w="9525" algn="ctr">
            <a:noFill/>
            <a:miter lim="800000"/>
            <a:headEnd/>
            <a:tailEnd/>
          </a:ln>
        </p:spPr>
      </p:pic>
    </p:spTree>
    <p:extLst>
      <p:ext uri="{BB962C8B-B14F-4D97-AF65-F5344CB8AC3E}">
        <p14:creationId xmlns:p14="http://schemas.microsoft.com/office/powerpoint/2010/main" val="123086872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910"/>
            <a:ext cx="6096000" cy="916890"/>
          </a:xfrm>
        </p:spPr>
        <p:txBody>
          <a:bodyPr/>
          <a:lstStyle/>
          <a:p>
            <a:r>
              <a:rPr lang="en-US" dirty="0" smtClean="0"/>
              <a:t>Core Layer</a:t>
            </a:r>
            <a:endParaRPr lang="en-US" dirty="0"/>
          </a:p>
        </p:txBody>
      </p:sp>
      <p:sp>
        <p:nvSpPr>
          <p:cNvPr id="3" name="Content Placeholder 2"/>
          <p:cNvSpPr>
            <a:spLocks noGrp="1"/>
          </p:cNvSpPr>
          <p:nvPr>
            <p:ph idx="1"/>
          </p:nvPr>
        </p:nvSpPr>
        <p:spPr>
          <a:xfrm>
            <a:off x="4605866" y="1473199"/>
            <a:ext cx="4334933" cy="4470401"/>
          </a:xfrm>
        </p:spPr>
        <p:txBody>
          <a:bodyPr>
            <a:normAutofit fontScale="77500" lnSpcReduction="20000"/>
          </a:bodyPr>
          <a:lstStyle/>
          <a:p>
            <a:r>
              <a:rPr lang="en-US" dirty="0">
                <a:solidFill>
                  <a:srgbClr val="12252C"/>
                </a:solidFill>
              </a:rPr>
              <a:t>The core layer of the hierarchical design is the high-speed backbone of the internetwork. </a:t>
            </a:r>
            <a:endParaRPr lang="en-US" dirty="0" smtClean="0">
              <a:solidFill>
                <a:srgbClr val="12252C"/>
              </a:solidFill>
            </a:endParaRPr>
          </a:p>
          <a:p>
            <a:r>
              <a:rPr lang="en-US" dirty="0" smtClean="0">
                <a:solidFill>
                  <a:srgbClr val="12252C"/>
                </a:solidFill>
              </a:rPr>
              <a:t>The </a:t>
            </a:r>
            <a:r>
              <a:rPr lang="en-US" dirty="0">
                <a:solidFill>
                  <a:srgbClr val="12252C"/>
                </a:solidFill>
              </a:rPr>
              <a:t>core layer is critical for interconnectivity between distribution layer devices, so it is important for the core to be highly available and redundant. </a:t>
            </a:r>
            <a:endParaRPr lang="en-US" dirty="0" smtClean="0">
              <a:solidFill>
                <a:srgbClr val="12252C"/>
              </a:solidFill>
            </a:endParaRPr>
          </a:p>
          <a:p>
            <a:r>
              <a:rPr lang="en-US" dirty="0" smtClean="0">
                <a:solidFill>
                  <a:srgbClr val="12252C"/>
                </a:solidFill>
              </a:rPr>
              <a:t>The </a:t>
            </a:r>
            <a:r>
              <a:rPr lang="en-US" dirty="0">
                <a:solidFill>
                  <a:srgbClr val="12252C"/>
                </a:solidFill>
              </a:rPr>
              <a:t>core area can also connect to Internet resources. The core aggregates the traffic from all the distribution layer devices, so it must be capable of forwarding large amounts of data quickly. </a:t>
            </a:r>
          </a:p>
        </p:txBody>
      </p:sp>
      <p:pic>
        <p:nvPicPr>
          <p:cNvPr id="4" name="Picture 6"/>
          <p:cNvPicPr>
            <a:picLocks noChangeAspect="1" noChangeArrowheads="1"/>
          </p:cNvPicPr>
          <p:nvPr/>
        </p:nvPicPr>
        <p:blipFill>
          <a:blip r:embed="rId2"/>
          <a:srcRect/>
          <a:stretch>
            <a:fillRect/>
          </a:stretch>
        </p:blipFill>
        <p:spPr bwMode="auto">
          <a:xfrm>
            <a:off x="162982" y="1981198"/>
            <a:ext cx="4442883" cy="3098802"/>
          </a:xfrm>
          <a:prstGeom prst="rect">
            <a:avLst/>
          </a:prstGeom>
          <a:noFill/>
          <a:ln w="9525" algn="ctr">
            <a:noFill/>
            <a:miter lim="800000"/>
            <a:headEnd/>
            <a:tailEnd/>
          </a:ln>
        </p:spPr>
      </p:pic>
    </p:spTree>
    <p:extLst>
      <p:ext uri="{BB962C8B-B14F-4D97-AF65-F5344CB8AC3E}">
        <p14:creationId xmlns:p14="http://schemas.microsoft.com/office/powerpoint/2010/main" val="218826686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76225" y="420687"/>
            <a:ext cx="8488363" cy="1374245"/>
          </a:xfrm>
        </p:spPr>
        <p:txBody>
          <a:bodyPr/>
          <a:lstStyle/>
          <a:p>
            <a:pPr eaLnBrk="1" hangingPunct="1"/>
            <a:r>
              <a:rPr lang="en-US" sz="2800" dirty="0" smtClean="0"/>
              <a:t>Switches for Small and Medium Size </a:t>
            </a:r>
            <a:br>
              <a:rPr lang="en-US" sz="2800" dirty="0" smtClean="0"/>
            </a:br>
            <a:r>
              <a:rPr lang="en-US" sz="2800" dirty="0" smtClean="0"/>
              <a:t>Business (SMB)</a:t>
            </a:r>
          </a:p>
        </p:txBody>
      </p:sp>
      <p:sp>
        <p:nvSpPr>
          <p:cNvPr id="12291" name="Rectangle 3"/>
          <p:cNvSpPr>
            <a:spLocks noGrp="1" noChangeArrowheads="1"/>
          </p:cNvSpPr>
          <p:nvPr>
            <p:ph type="body" idx="1"/>
          </p:nvPr>
        </p:nvSpPr>
        <p:spPr>
          <a:xfrm>
            <a:off x="655638" y="2252663"/>
            <a:ext cx="7940675" cy="4216400"/>
          </a:xfrm>
        </p:spPr>
        <p:txBody>
          <a:bodyPr/>
          <a:lstStyle/>
          <a:p>
            <a:endParaRPr lang="en-US" smtClean="0"/>
          </a:p>
          <a:p>
            <a:pPr>
              <a:buFont typeface="Symbol" pitchFamily="18" charset="2"/>
              <a:buChar char=""/>
            </a:pPr>
            <a:endParaRPr lang="en-US" smtClean="0"/>
          </a:p>
        </p:txBody>
      </p:sp>
      <p:pic>
        <p:nvPicPr>
          <p:cNvPr id="12292" name="Picture 4"/>
          <p:cNvPicPr>
            <a:picLocks noChangeAspect="1" noChangeArrowheads="1"/>
          </p:cNvPicPr>
          <p:nvPr/>
        </p:nvPicPr>
        <p:blipFill>
          <a:blip r:embed="rId3"/>
          <a:srcRect/>
          <a:stretch>
            <a:fillRect/>
          </a:stretch>
        </p:blipFill>
        <p:spPr bwMode="auto">
          <a:xfrm>
            <a:off x="423333" y="2252663"/>
            <a:ext cx="8172980" cy="3448367"/>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8145463" cy="1625600"/>
          </a:xfrm>
        </p:spPr>
        <p:txBody>
          <a:bodyPr/>
          <a:lstStyle/>
          <a:p>
            <a:pPr eaLnBrk="1" hangingPunct="1"/>
            <a:r>
              <a:rPr lang="en-CA" altLang="ja-JP" sz="2800" dirty="0" smtClean="0">
                <a:ea typeface="ＭＳ Ｐゴシック" charset="-128"/>
              </a:rPr>
              <a:t>Design Consideration of Ethernet/802.3</a:t>
            </a:r>
            <a:endParaRPr lang="en-US" sz="2800" dirty="0" smtClean="0">
              <a:ea typeface="ＭＳ Ｐゴシック" charset="-128"/>
            </a:endParaRPr>
          </a:p>
        </p:txBody>
      </p:sp>
      <p:pic>
        <p:nvPicPr>
          <p:cNvPr id="8195" name="Picture 4"/>
          <p:cNvPicPr>
            <a:picLocks noChangeAspect="1" noChangeArrowheads="1"/>
          </p:cNvPicPr>
          <p:nvPr/>
        </p:nvPicPr>
        <p:blipFill>
          <a:blip r:embed="rId3"/>
          <a:srcRect/>
          <a:stretch>
            <a:fillRect/>
          </a:stretch>
        </p:blipFill>
        <p:spPr bwMode="auto">
          <a:xfrm>
            <a:off x="234950" y="2576513"/>
            <a:ext cx="4122738" cy="2633662"/>
          </a:xfrm>
          <a:prstGeom prst="rect">
            <a:avLst/>
          </a:prstGeom>
          <a:noFill/>
          <a:ln w="9525" algn="ctr">
            <a:noFill/>
            <a:miter lim="800000"/>
            <a:headEnd/>
            <a:tailEnd/>
          </a:ln>
        </p:spPr>
      </p:pic>
      <p:pic>
        <p:nvPicPr>
          <p:cNvPr id="8196" name="Picture 4"/>
          <p:cNvPicPr>
            <a:picLocks noChangeAspect="1" noChangeArrowheads="1"/>
          </p:cNvPicPr>
          <p:nvPr/>
        </p:nvPicPr>
        <p:blipFill>
          <a:blip r:embed="rId4"/>
          <a:srcRect/>
          <a:stretch>
            <a:fillRect/>
          </a:stretch>
        </p:blipFill>
        <p:spPr bwMode="auto">
          <a:xfrm>
            <a:off x="4764088" y="2421467"/>
            <a:ext cx="4225925" cy="2632075"/>
          </a:xfrm>
          <a:prstGeom prst="rect">
            <a:avLst/>
          </a:prstGeom>
          <a:noFill/>
          <a:ln w="9525" algn="ctr">
            <a:noFill/>
            <a:miter lim="800000"/>
            <a:headEnd/>
            <a:tailEnd/>
          </a:ln>
        </p:spPr>
      </p:pic>
      <p:sp>
        <p:nvSpPr>
          <p:cNvPr id="8197" name="TextBox 4"/>
          <p:cNvSpPr txBox="1">
            <a:spLocks noChangeArrowheads="1"/>
          </p:cNvSpPr>
          <p:nvPr/>
        </p:nvSpPr>
        <p:spPr bwMode="auto">
          <a:xfrm>
            <a:off x="5574665" y="4419600"/>
            <a:ext cx="2732088" cy="258763"/>
          </a:xfrm>
          <a:prstGeom prst="rect">
            <a:avLst/>
          </a:prstGeom>
          <a:noFill/>
          <a:ln w="9525">
            <a:noFill/>
            <a:miter lim="800000"/>
            <a:headEnd/>
            <a:tailEnd/>
          </a:ln>
        </p:spPr>
        <p:txBody>
          <a:bodyPr>
            <a:spAutoFit/>
          </a:bodyPr>
          <a:lstStyle/>
          <a:p>
            <a:r>
              <a:rPr lang="en-GB" sz="1200" b="1"/>
              <a:t>Collision and Broadcast Domains</a:t>
            </a:r>
          </a:p>
        </p:txBody>
      </p:sp>
      <p:sp>
        <p:nvSpPr>
          <p:cNvPr id="2" name="TextBox 1"/>
          <p:cNvSpPr txBox="1"/>
          <p:nvPr/>
        </p:nvSpPr>
        <p:spPr>
          <a:xfrm>
            <a:off x="5950455" y="2035202"/>
            <a:ext cx="2339365" cy="369332"/>
          </a:xfrm>
          <a:prstGeom prst="rect">
            <a:avLst/>
          </a:prstGeom>
          <a:noFill/>
        </p:spPr>
        <p:txBody>
          <a:bodyPr wrap="none" rtlCol="0">
            <a:spAutoFit/>
          </a:bodyPr>
          <a:lstStyle/>
          <a:p>
            <a:r>
              <a:rPr lang="en-US" dirty="0" smtClean="0"/>
              <a:t>Broadcast Domains</a:t>
            </a:r>
            <a:endParaRPr lang="en-US" dirty="0"/>
          </a:p>
        </p:txBody>
      </p:sp>
      <p:sp>
        <p:nvSpPr>
          <p:cNvPr id="7" name="TextBox 6"/>
          <p:cNvSpPr txBox="1"/>
          <p:nvPr/>
        </p:nvSpPr>
        <p:spPr>
          <a:xfrm>
            <a:off x="1022855" y="2102936"/>
            <a:ext cx="2007769" cy="369332"/>
          </a:xfrm>
          <a:prstGeom prst="rect">
            <a:avLst/>
          </a:prstGeom>
          <a:noFill/>
        </p:spPr>
        <p:txBody>
          <a:bodyPr wrap="none" rtlCol="0">
            <a:spAutoFit/>
          </a:bodyPr>
          <a:lstStyle/>
          <a:p>
            <a:r>
              <a:rPr lang="en-US" dirty="0" smtClean="0"/>
              <a:t>Network Latency</a:t>
            </a:r>
            <a:endParaRPr lang="en-US" dirty="0"/>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0" y="226107"/>
            <a:ext cx="5604933" cy="1035424"/>
          </a:xfrm>
        </p:spPr>
        <p:txBody>
          <a:bodyPr/>
          <a:lstStyle/>
          <a:p>
            <a:pPr eaLnBrk="1" hangingPunct="1"/>
            <a:r>
              <a:rPr lang="en-CA" altLang="ja-JP" sz="2800" dirty="0" smtClean="0">
                <a:ea typeface="ＭＳ Ｐゴシック" charset="-128"/>
              </a:rPr>
              <a:t>LAN design Consideration</a:t>
            </a:r>
            <a:br>
              <a:rPr lang="en-CA" altLang="ja-JP" sz="2800" dirty="0" smtClean="0">
                <a:ea typeface="ＭＳ Ｐゴシック" charset="-128"/>
              </a:rPr>
            </a:br>
            <a:endParaRPr lang="en-US" sz="2800" dirty="0" smtClean="0">
              <a:ea typeface="ＭＳ Ｐゴシック" charset="-128"/>
            </a:endParaRPr>
          </a:p>
        </p:txBody>
      </p:sp>
      <p:pic>
        <p:nvPicPr>
          <p:cNvPr id="9220" name="Picture 4"/>
          <p:cNvPicPr>
            <a:picLocks noChangeAspect="1" noChangeArrowheads="1"/>
          </p:cNvPicPr>
          <p:nvPr/>
        </p:nvPicPr>
        <p:blipFill>
          <a:blip r:embed="rId3"/>
          <a:srcRect/>
          <a:stretch>
            <a:fillRect/>
          </a:stretch>
        </p:blipFill>
        <p:spPr bwMode="auto">
          <a:xfrm>
            <a:off x="569595" y="1153160"/>
            <a:ext cx="8165330" cy="4587240"/>
          </a:xfrm>
          <a:prstGeom prst="rect">
            <a:avLst/>
          </a:prstGeom>
          <a:noFill/>
          <a:ln w="9525" algn="ctr">
            <a:noFill/>
            <a:miter lim="800000"/>
            <a:headEnd/>
            <a:tailEnd/>
          </a:ln>
        </p:spPr>
      </p:pic>
      <p:sp>
        <p:nvSpPr>
          <p:cNvPr id="9221" name="TextBox 4"/>
          <p:cNvSpPr txBox="1">
            <a:spLocks noChangeArrowheads="1"/>
          </p:cNvSpPr>
          <p:nvPr/>
        </p:nvSpPr>
        <p:spPr bwMode="auto">
          <a:xfrm>
            <a:off x="3897313" y="1143000"/>
            <a:ext cx="1447800" cy="244475"/>
          </a:xfrm>
          <a:prstGeom prst="rect">
            <a:avLst/>
          </a:prstGeom>
          <a:noFill/>
          <a:ln w="9525">
            <a:noFill/>
            <a:miter lim="800000"/>
            <a:headEnd/>
            <a:tailEnd/>
          </a:ln>
        </p:spPr>
        <p:txBody>
          <a:bodyPr wrap="none">
            <a:spAutoFit/>
          </a:bodyPr>
          <a:lstStyle/>
          <a:p>
            <a:r>
              <a:rPr lang="en-GB" sz="1100" b="1"/>
              <a:t>LAN Segmentation</a:t>
            </a:r>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5"/>
            <a:ext cx="8042276" cy="1805891"/>
          </a:xfrm>
        </p:spPr>
        <p:txBody>
          <a:bodyPr/>
          <a:lstStyle/>
          <a:p>
            <a:pPr eaLnBrk="1" hangingPunct="1"/>
            <a:r>
              <a:rPr lang="en-CA" altLang="ja-JP" sz="2800" dirty="0" smtClean="0">
                <a:ea typeface="ＭＳ Ｐゴシック" charset="-128"/>
              </a:rPr>
              <a:t>LAN design Consideration</a:t>
            </a:r>
            <a:br>
              <a:rPr lang="en-CA" altLang="ja-JP" sz="2800" dirty="0" smtClean="0">
                <a:ea typeface="ＭＳ Ｐゴシック" charset="-128"/>
              </a:rPr>
            </a:br>
            <a:endParaRPr lang="en-US" sz="2800" dirty="0" smtClean="0">
              <a:ea typeface="ＭＳ Ｐゴシック" charset="-128"/>
            </a:endParaRPr>
          </a:p>
        </p:txBody>
      </p:sp>
      <p:pic>
        <p:nvPicPr>
          <p:cNvPr id="9219" name="Picture 4"/>
          <p:cNvPicPr>
            <a:picLocks noChangeAspect="1" noChangeArrowheads="1"/>
          </p:cNvPicPr>
          <p:nvPr/>
        </p:nvPicPr>
        <p:blipFill>
          <a:blip r:embed="rId3"/>
          <a:srcRect/>
          <a:stretch>
            <a:fillRect/>
          </a:stretch>
        </p:blipFill>
        <p:spPr bwMode="auto">
          <a:xfrm>
            <a:off x="180976" y="2044700"/>
            <a:ext cx="4125912" cy="2489200"/>
          </a:xfrm>
          <a:prstGeom prst="rect">
            <a:avLst/>
          </a:prstGeom>
          <a:noFill/>
          <a:ln w="9525" algn="ctr">
            <a:noFill/>
            <a:miter lim="800000"/>
            <a:headEnd/>
            <a:tailEnd/>
          </a:ln>
        </p:spPr>
      </p:pic>
      <p:pic>
        <p:nvPicPr>
          <p:cNvPr id="9222" name="Picture 5"/>
          <p:cNvPicPr>
            <a:picLocks noChangeAspect="1" noChangeArrowheads="1"/>
          </p:cNvPicPr>
          <p:nvPr/>
        </p:nvPicPr>
        <p:blipFill>
          <a:blip r:embed="rId4"/>
          <a:srcRect/>
          <a:stretch>
            <a:fillRect/>
          </a:stretch>
        </p:blipFill>
        <p:spPr bwMode="auto">
          <a:xfrm>
            <a:off x="4479608" y="2044700"/>
            <a:ext cx="4452937" cy="2095500"/>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5"/>
          <p:cNvSpPr>
            <a:spLocks noGrp="1" noChangeArrowheads="1"/>
          </p:cNvSpPr>
          <p:nvPr>
            <p:ph type="title"/>
          </p:nvPr>
        </p:nvSpPr>
        <p:spPr>
          <a:noFill/>
        </p:spPr>
        <p:txBody>
          <a:bodyPr/>
          <a:lstStyle/>
          <a:p>
            <a:pPr eaLnBrk="1" hangingPunct="1"/>
            <a:r>
              <a:rPr lang="en-CA" altLang="ja-JP" sz="2800" smtClean="0">
                <a:ea typeface="ＭＳ Ｐゴシック" charset="-128"/>
              </a:rPr>
              <a:t>Switch forwarding methods</a:t>
            </a:r>
            <a:endParaRPr lang="en-US" sz="2800" smtClean="0"/>
          </a:p>
        </p:txBody>
      </p:sp>
      <p:pic>
        <p:nvPicPr>
          <p:cNvPr id="2" name="Picture 1"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75" y="1710267"/>
            <a:ext cx="8042276" cy="3864759"/>
          </a:xfrm>
          <a:prstGeom prst="rect">
            <a:avLst/>
          </a:prstGeom>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Cut-through Switching</a:t>
            </a:r>
            <a:endParaRPr lang="en-US" dirty="0"/>
          </a:p>
        </p:txBody>
      </p:sp>
      <p:sp>
        <p:nvSpPr>
          <p:cNvPr id="3" name="Content Placeholder 2"/>
          <p:cNvSpPr>
            <a:spLocks noGrp="1"/>
          </p:cNvSpPr>
          <p:nvPr>
            <p:ph idx="1"/>
          </p:nvPr>
        </p:nvSpPr>
        <p:spPr/>
        <p:txBody>
          <a:bodyPr/>
          <a:lstStyle/>
          <a:p>
            <a:r>
              <a:rPr lang="en-US" dirty="0"/>
              <a:t>There are two variants of cut-through switching</a:t>
            </a:r>
            <a:r>
              <a:rPr lang="en-US" dirty="0" smtClean="0"/>
              <a:t>:</a:t>
            </a:r>
          </a:p>
          <a:p>
            <a:pPr lvl="1"/>
            <a:r>
              <a:rPr lang="en-US" dirty="0" smtClean="0"/>
              <a:t>Fast-forward </a:t>
            </a:r>
            <a:r>
              <a:rPr lang="en-US" dirty="0"/>
              <a:t>switching: Fast-forward switching offers the lowest level of latency. Fast-forward switching immediately forwards a packet after reading the destination address. </a:t>
            </a:r>
            <a:endParaRPr lang="en-US" dirty="0" smtClean="0"/>
          </a:p>
          <a:p>
            <a:pPr lvl="1"/>
            <a:endParaRPr lang="en-US" dirty="0" smtClean="0"/>
          </a:p>
          <a:p>
            <a:pPr lvl="1"/>
            <a:r>
              <a:rPr lang="en-US" dirty="0" smtClean="0"/>
              <a:t>Fragment-free </a:t>
            </a:r>
            <a:r>
              <a:rPr lang="en-US" dirty="0"/>
              <a:t>switching: In fragment-free switching, the switch stores the first 64 bytes of the frame before forwarding. Fragment-free switching can be viewed as a compromise between store-and-forward switching and cut-through switching. </a:t>
            </a:r>
          </a:p>
        </p:txBody>
      </p:sp>
    </p:spTree>
    <p:extLst>
      <p:ext uri="{BB962C8B-B14F-4D97-AF65-F5344CB8AC3E}">
        <p14:creationId xmlns:p14="http://schemas.microsoft.com/office/powerpoint/2010/main" val="305779479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0" y="327025"/>
            <a:ext cx="8145463" cy="838200"/>
          </a:xfrm>
        </p:spPr>
        <p:txBody>
          <a:bodyPr/>
          <a:lstStyle/>
          <a:p>
            <a:pPr eaLnBrk="1" hangingPunct="1"/>
            <a:r>
              <a:rPr lang="en-CA" altLang="ja-JP" sz="2800" smtClean="0">
                <a:ea typeface="ＭＳ Ｐゴシック" charset="-128"/>
              </a:rPr>
              <a:t>Symmetric and Asymmetric Switching</a:t>
            </a:r>
            <a:r>
              <a:rPr lang="en-US" altLang="ja-JP" sz="2800" smtClean="0">
                <a:ea typeface="ＭＳ Ｐゴシック" charset="-128"/>
              </a:rPr>
              <a:t> </a:t>
            </a:r>
            <a:endParaRPr lang="en-US" sz="2800" smtClean="0">
              <a:ea typeface="ＭＳ Ｐゴシック" charset="-128"/>
            </a:endParaRPr>
          </a:p>
        </p:txBody>
      </p:sp>
      <p:pic>
        <p:nvPicPr>
          <p:cNvPr id="11267" name="Picture 4"/>
          <p:cNvPicPr>
            <a:picLocks noChangeAspect="1" noChangeArrowheads="1"/>
          </p:cNvPicPr>
          <p:nvPr/>
        </p:nvPicPr>
        <p:blipFill>
          <a:blip r:embed="rId3"/>
          <a:srcRect/>
          <a:stretch>
            <a:fillRect/>
          </a:stretch>
        </p:blipFill>
        <p:spPr bwMode="auto">
          <a:xfrm>
            <a:off x="719138" y="1360488"/>
            <a:ext cx="7793037" cy="4329111"/>
          </a:xfrm>
          <a:prstGeom prst="rect">
            <a:avLst/>
          </a:prstGeom>
          <a:noFill/>
          <a:ln w="9525" algn="ctr">
            <a:noFill/>
            <a:miter lim="800000"/>
            <a:headEnd/>
            <a:tailEnd/>
          </a:ln>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4733925" cy="908424"/>
          </a:xfrm>
        </p:spPr>
        <p:txBody>
          <a:bodyPr/>
          <a:lstStyle/>
          <a:p>
            <a:pPr eaLnBrk="1" hangingPunct="1"/>
            <a:r>
              <a:rPr lang="en-CA" altLang="ja-JP" sz="3600" dirty="0" smtClean="0">
                <a:ea typeface="ＭＳ Ｐゴシック" charset="-128"/>
              </a:rPr>
              <a:t>Memory Buffering</a:t>
            </a:r>
            <a:endParaRPr lang="en-US" sz="3600" dirty="0" smtClean="0">
              <a:ea typeface="ＭＳ Ｐゴシック" charset="-128"/>
            </a:endParaRPr>
          </a:p>
        </p:txBody>
      </p:sp>
      <p:pic>
        <p:nvPicPr>
          <p:cNvPr id="2050" name="Picture 2"/>
          <p:cNvPicPr>
            <a:picLocks noChangeAspect="1" noChangeArrowheads="1"/>
          </p:cNvPicPr>
          <p:nvPr/>
        </p:nvPicPr>
        <p:blipFill>
          <a:blip r:embed="rId3"/>
          <a:srcRect/>
          <a:stretch>
            <a:fillRect/>
          </a:stretch>
        </p:blipFill>
        <p:spPr bwMode="auto">
          <a:xfrm>
            <a:off x="549275" y="1442507"/>
            <a:ext cx="7951258" cy="4055189"/>
          </a:xfrm>
          <a:prstGeom prst="rect">
            <a:avLst/>
          </a:prstGeom>
          <a:noFill/>
          <a:ln w="9525">
            <a:noFill/>
            <a:miter lim="800000"/>
            <a:headEnd/>
            <a:tailEnd/>
          </a:ln>
          <a:effectLst/>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CA" altLang="ja-JP" sz="2800" smtClean="0">
                <a:ea typeface="ＭＳ Ｐゴシック" charset="-128"/>
              </a:rPr>
              <a:t>Layer 2 with Layer 3 switching</a:t>
            </a:r>
            <a:endParaRPr lang="en-US" sz="2800" smtClean="0">
              <a:ea typeface="ＭＳ Ｐゴシック" charset="-128"/>
            </a:endParaRPr>
          </a:p>
        </p:txBody>
      </p:sp>
      <p:pic>
        <p:nvPicPr>
          <p:cNvPr id="1026" name="Picture 2"/>
          <p:cNvPicPr>
            <a:picLocks noChangeAspect="1" noChangeArrowheads="1"/>
          </p:cNvPicPr>
          <p:nvPr/>
        </p:nvPicPr>
        <p:blipFill>
          <a:blip r:embed="rId3"/>
          <a:srcRect/>
          <a:stretch>
            <a:fillRect/>
          </a:stretch>
        </p:blipFill>
        <p:spPr bwMode="auto">
          <a:xfrm>
            <a:off x="406400" y="1913468"/>
            <a:ext cx="8185151" cy="3761880"/>
          </a:xfrm>
          <a:prstGeom prst="rect">
            <a:avLst/>
          </a:prstGeom>
          <a:noFill/>
          <a:ln w="9525">
            <a:noFill/>
            <a:miter lim="800000"/>
            <a:headEnd/>
            <a:tailEnd/>
          </a:ln>
          <a:effectLst/>
        </p:spPr>
      </p:pic>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481358"/>
          </a:xfrm>
        </p:spPr>
        <p:txBody>
          <a:bodyPr/>
          <a:lstStyle/>
          <a:p>
            <a:r>
              <a:rPr lang="en-US" sz="6000" dirty="0" smtClean="0"/>
              <a:t>Summary </a:t>
            </a:r>
            <a:br>
              <a:rPr lang="en-US" sz="6000" dirty="0" smtClean="0"/>
            </a:br>
            <a:r>
              <a:rPr lang="en-US" sz="6000" dirty="0" smtClean="0"/>
              <a:t>&amp;</a:t>
            </a:r>
            <a:br>
              <a:rPr lang="en-US" sz="6000" dirty="0" smtClean="0"/>
            </a:br>
            <a:r>
              <a:rPr lang="en-US" sz="6000" dirty="0" smtClean="0"/>
              <a:t>Questions</a:t>
            </a:r>
            <a:endParaRPr lang="en-US" sz="6000" dirty="0"/>
          </a:p>
        </p:txBody>
      </p:sp>
    </p:spTree>
    <p:extLst>
      <p:ext uri="{BB962C8B-B14F-4D97-AF65-F5344CB8AC3E}">
        <p14:creationId xmlns:p14="http://schemas.microsoft.com/office/powerpoint/2010/main" val="42195732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4181</TotalTime>
  <Words>1535</Words>
  <Application>Microsoft Macintosh PowerPoint</Application>
  <PresentationFormat>On-screen Show (4:3)</PresentationFormat>
  <Paragraphs>125</Paragraphs>
  <Slides>24</Slides>
  <Notes>14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Breeze</vt:lpstr>
      <vt:lpstr>Hierarchical Network  Model &amp; LAN Switching</vt:lpstr>
      <vt:lpstr>The Hierarchical Network Model</vt:lpstr>
      <vt:lpstr>Hierarchical Network Model</vt:lpstr>
      <vt:lpstr>PowerPoint Presentation</vt:lpstr>
      <vt:lpstr>Principles of Hierarchical Network Design</vt:lpstr>
      <vt:lpstr>Convergence</vt:lpstr>
      <vt:lpstr>Considerations for Hierarchical Network Switches</vt:lpstr>
      <vt:lpstr>Considerations for Hierarchical Network Switches</vt:lpstr>
      <vt:lpstr>Considerations for Hierarchical Network Switches</vt:lpstr>
      <vt:lpstr>Switch Features</vt:lpstr>
      <vt:lpstr>Switch Features</vt:lpstr>
      <vt:lpstr>Access Layer</vt:lpstr>
      <vt:lpstr>Distribution Layer</vt:lpstr>
      <vt:lpstr>Core Layer</vt:lpstr>
      <vt:lpstr>Switches for Small and Medium Size  Business (SMB)</vt:lpstr>
      <vt:lpstr>Design Consideration of Ethernet/802.3</vt:lpstr>
      <vt:lpstr>LAN design Consideration </vt:lpstr>
      <vt:lpstr>LAN design Consideration </vt:lpstr>
      <vt:lpstr>Switch forwarding methods</vt:lpstr>
      <vt:lpstr>Cut-through Switching</vt:lpstr>
      <vt:lpstr>Symmetric and Asymmetric Switching </vt:lpstr>
      <vt:lpstr>Memory Buffering</vt:lpstr>
      <vt:lpstr>Layer 2 with Layer 3 switching</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252</cp:revision>
  <dcterms:created xsi:type="dcterms:W3CDTF">2011-10-03T10:20:59Z</dcterms:created>
  <dcterms:modified xsi:type="dcterms:W3CDTF">2011-11-06T19:39:41Z</dcterms:modified>
</cp:coreProperties>
</file>