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 id="259" r:id="rId5"/>
    <p:sldId id="264" r:id="rId6"/>
    <p:sldId id="260" r:id="rId7"/>
    <p:sldId id="261" r:id="rId8"/>
    <p:sldId id="262" r:id="rId9"/>
    <p:sldId id="263"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E0BE99-0EB6-2AF7-C74C-EEBD179311ED}" v="5" dt="2024-07-02T07:43:11.6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68" d="100"/>
          <a:sy n="68" d="100"/>
        </p:scale>
        <p:origin x="81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7/30/2024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7/30/2024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7/30/2024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7/30/2024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1.webp" TargetMode="External"/><Relationship Id="rId2" Type="http://schemas.openxmlformats.org/officeDocument/2006/relationships/hyperlink" Target="https://www.marriott.com/marriott/aboutmarriott.m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50550-6C39-B563-D3F0-C17DC33A1CF5}"/>
              </a:ext>
            </a:extLst>
          </p:cNvPr>
          <p:cNvSpPr>
            <a:spLocks noGrp="1"/>
          </p:cNvSpPr>
          <p:nvPr>
            <p:ph type="title"/>
          </p:nvPr>
        </p:nvSpPr>
        <p:spPr>
          <a:xfrm>
            <a:off x="793662" y="88309"/>
            <a:ext cx="10066122" cy="1627960"/>
          </a:xfrm>
        </p:spPr>
        <p:txBody>
          <a:bodyPr anchor="b">
            <a:normAutofit/>
          </a:bodyPr>
          <a:lstStyle/>
          <a:p>
            <a:r>
              <a:rPr lang="en-GB" sz="1600" b="1" i="1" dirty="0">
                <a:latin typeface="Arial"/>
                <a:cs typeface="Arial"/>
              </a:rPr>
              <a:t>Student Name: Harsh Somnathi</a:t>
            </a:r>
            <a:endParaRPr lang="en-US" sz="1600" b="1" dirty="0">
              <a:latin typeface="Arial"/>
              <a:cs typeface="Arial"/>
            </a:endParaRPr>
          </a:p>
          <a:p>
            <a:r>
              <a:rPr lang="en-GB" sz="1600" b="1" i="1" dirty="0">
                <a:latin typeface="Arial"/>
                <a:cs typeface="Arial"/>
              </a:rPr>
              <a:t>Student Number:2331963</a:t>
            </a:r>
            <a:endParaRPr lang="en-US" sz="1600" b="1" dirty="0">
              <a:latin typeface="Arial"/>
              <a:cs typeface="Arial"/>
            </a:endParaRPr>
          </a:p>
          <a:p>
            <a:r>
              <a:rPr lang="en-GB" sz="1600" b="1" i="1" dirty="0">
                <a:latin typeface="Arial"/>
                <a:cs typeface="Arial"/>
              </a:rPr>
              <a:t>Course Name: Human Capital management </a:t>
            </a:r>
            <a:endParaRPr lang="en-US" sz="1600" b="1" dirty="0">
              <a:latin typeface="Arial"/>
              <a:cs typeface="Arial"/>
            </a:endParaRPr>
          </a:p>
          <a:p>
            <a:r>
              <a:rPr lang="en-GB" sz="1600" b="1" i="1" dirty="0">
                <a:latin typeface="Arial"/>
                <a:cs typeface="Arial"/>
              </a:rPr>
              <a:t>Lecturer Name: Nishi Ramsurrun</a:t>
            </a:r>
            <a:endParaRPr lang="en-US" sz="1600" b="1" dirty="0">
              <a:latin typeface="Arial"/>
              <a:cs typeface="Arial"/>
            </a:endParaRPr>
          </a:p>
          <a:p>
            <a:r>
              <a:rPr lang="en-GB" sz="1600" b="1" i="1" dirty="0">
                <a:latin typeface="Arial"/>
                <a:cs typeface="Arial"/>
              </a:rPr>
              <a:t>Session: June 2024 Term </a:t>
            </a:r>
            <a:endParaRPr lang="en-US" sz="1600" b="1" i="1" dirty="0">
              <a:latin typeface="Arial"/>
              <a:cs typeface="Arial"/>
            </a:endParaRPr>
          </a:p>
          <a:p>
            <a:endParaRPr lang="en-GB" sz="1600" b="1" dirty="0">
              <a:latin typeface="Arial"/>
              <a:cs typeface="Arial"/>
            </a:endParaRPr>
          </a:p>
        </p:txBody>
      </p:sp>
      <p:sp>
        <p:nvSpPr>
          <p:cNvPr id="30" name="Rectangle 2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478C6230-9DE8-5F9B-FE86-0C1B0EB62EEB}"/>
              </a:ext>
            </a:extLst>
          </p:cNvPr>
          <p:cNvSpPr>
            <a:spLocks noGrp="1"/>
          </p:cNvSpPr>
          <p:nvPr>
            <p:ph idx="1"/>
          </p:nvPr>
        </p:nvSpPr>
        <p:spPr>
          <a:xfrm>
            <a:off x="793661" y="2599509"/>
            <a:ext cx="4530898" cy="3639450"/>
          </a:xfrm>
        </p:spPr>
        <p:txBody>
          <a:bodyPr vert="horz" lIns="91440" tIns="45720" rIns="91440" bIns="45720" rtlCol="0" anchor="ctr">
            <a:normAutofit/>
          </a:bodyPr>
          <a:lstStyle/>
          <a:p>
            <a:pPr>
              <a:spcBef>
                <a:spcPct val="0"/>
              </a:spcBef>
              <a:buFont typeface="Wingdings" panose="020B0604020202020204" pitchFamily="34" charset="0"/>
              <a:buChar char="§"/>
            </a:pPr>
            <a:endParaRPr lang="en-US" sz="2000" b="1" dirty="0">
              <a:latin typeface="Arial"/>
              <a:cs typeface="Arial"/>
            </a:endParaRPr>
          </a:p>
          <a:p>
            <a:pPr>
              <a:spcBef>
                <a:spcPct val="0"/>
              </a:spcBef>
              <a:buFont typeface="Wingdings" panose="020B0604020202020204" pitchFamily="34" charset="0"/>
              <a:buChar char="§"/>
            </a:pPr>
            <a:endParaRPr lang="en-US" sz="2000" b="1" dirty="0">
              <a:latin typeface="Arial"/>
              <a:cs typeface="Segoe UI"/>
            </a:endParaRPr>
          </a:p>
          <a:p>
            <a:pPr>
              <a:buFont typeface="Wingdings" panose="020B0604020202020204" pitchFamily="34" charset="0"/>
              <a:buChar char="§"/>
            </a:pPr>
            <a:endParaRPr lang="en-US" sz="2000" b="1" dirty="0"/>
          </a:p>
        </p:txBody>
      </p:sp>
      <p:pic>
        <p:nvPicPr>
          <p:cNvPr id="7" name="Picture 6" descr="A black background with white text&#10;&#10;Description automatically generated">
            <a:extLst>
              <a:ext uri="{FF2B5EF4-FFF2-40B4-BE49-F238E27FC236}">
                <a16:creationId xmlns:a16="http://schemas.microsoft.com/office/drawing/2014/main" id="{B9E415BA-9F5C-FA19-5B03-1738AA215376}"/>
              </a:ext>
            </a:extLst>
          </p:cNvPr>
          <p:cNvPicPr>
            <a:picLocks noChangeAspect="1"/>
          </p:cNvPicPr>
          <p:nvPr/>
        </p:nvPicPr>
        <p:blipFill>
          <a:blip r:embed="rId2"/>
          <a:stretch>
            <a:fillRect/>
          </a:stretch>
        </p:blipFill>
        <p:spPr>
          <a:xfrm>
            <a:off x="5911532" y="3485143"/>
            <a:ext cx="5150277" cy="1712467"/>
          </a:xfrm>
          <a:prstGeom prst="rect">
            <a:avLst/>
          </a:prstGeom>
        </p:spPr>
      </p:pic>
      <p:sp>
        <p:nvSpPr>
          <p:cNvPr id="38" name="Rectangle 3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48840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913C2CB-E436-4647-88C8-6EB8A221E6AA}"/>
              </a:ext>
            </a:extLst>
          </p:cNvPr>
          <p:cNvPicPr>
            <a:picLocks noChangeAspect="1"/>
          </p:cNvPicPr>
          <p:nvPr/>
        </p:nvPicPr>
        <p:blipFill>
          <a:blip r:embed="rId2"/>
          <a:stretch>
            <a:fillRect/>
          </a:stretch>
        </p:blipFill>
        <p:spPr>
          <a:xfrm>
            <a:off x="880420" y="984292"/>
            <a:ext cx="10431160" cy="4889416"/>
          </a:xfrm>
          <a:prstGeom prst="rect">
            <a:avLst/>
          </a:prstGeom>
        </p:spPr>
      </p:pic>
      <p:pic>
        <p:nvPicPr>
          <p:cNvPr id="8" name="Picture 7">
            <a:extLst>
              <a:ext uri="{FF2B5EF4-FFF2-40B4-BE49-F238E27FC236}">
                <a16:creationId xmlns:a16="http://schemas.microsoft.com/office/drawing/2014/main" id="{EBDC2B66-D9B6-44E3-9D64-8E2AB95A23C9}"/>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0" y="23223"/>
            <a:ext cx="12192000" cy="6858000"/>
          </a:xfrm>
          <a:prstGeom prst="rect">
            <a:avLst/>
          </a:prstGeom>
        </p:spPr>
      </p:pic>
      <p:sp>
        <p:nvSpPr>
          <p:cNvPr id="9" name="TextBox 8">
            <a:extLst>
              <a:ext uri="{FF2B5EF4-FFF2-40B4-BE49-F238E27FC236}">
                <a16:creationId xmlns:a16="http://schemas.microsoft.com/office/drawing/2014/main" id="{A356AE53-771A-4478-8EE5-A4A22F6302BD}"/>
              </a:ext>
            </a:extLst>
          </p:cNvPr>
          <p:cNvSpPr txBox="1"/>
          <p:nvPr/>
        </p:nvSpPr>
        <p:spPr>
          <a:xfrm>
            <a:off x="1856937" y="2436560"/>
            <a:ext cx="9236766" cy="1015663"/>
          </a:xfrm>
          <a:prstGeom prst="rect">
            <a:avLst/>
          </a:prstGeom>
          <a:noFill/>
          <a:ln>
            <a:solidFill>
              <a:schemeClr val="tx1"/>
            </a:solidFill>
          </a:ln>
        </p:spPr>
        <p:txBody>
          <a:bodyPr wrap="square" rtlCol="0">
            <a:spAutoFit/>
          </a:bodyPr>
          <a:lstStyle>
            <a:defPPr>
              <a:defRPr lang="en-US"/>
            </a:defPPr>
            <a:lvl1pPr>
              <a:defRPr sz="6000" b="1">
                <a:latin typeface="Arial" panose="020B0604020202020204" pitchFamily="34" charset="0"/>
                <a:cs typeface="Arial" panose="020B0604020202020204" pitchFamily="34" charset="0"/>
              </a:defRPr>
            </a:lvl1pPr>
          </a:lstStyle>
          <a:p>
            <a:r>
              <a:rPr lang="en-US" dirty="0"/>
              <a:t>Marriot Hotel Overview</a:t>
            </a:r>
            <a:endParaRPr lang="en-IN" dirty="0"/>
          </a:p>
        </p:txBody>
      </p:sp>
    </p:spTree>
    <p:extLst>
      <p:ext uri="{BB962C8B-B14F-4D97-AF65-F5344CB8AC3E}">
        <p14:creationId xmlns:p14="http://schemas.microsoft.com/office/powerpoint/2010/main" val="41071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C2C3E-413A-22DC-17D7-07F3A1F4B78D}"/>
              </a:ext>
            </a:extLst>
          </p:cNvPr>
          <p:cNvSpPr>
            <a:spLocks noGrp="1"/>
          </p:cNvSpPr>
          <p:nvPr>
            <p:ph type="title"/>
          </p:nvPr>
        </p:nvSpPr>
        <p:spPr/>
        <p:txBody>
          <a:bodyPr/>
          <a:lstStyle/>
          <a:p>
            <a:r>
              <a:rPr lang="en-US" dirty="0"/>
              <a:t>Table of Contents                                            </a:t>
            </a:r>
            <a:r>
              <a:rPr lang="en-US" sz="2800" dirty="0"/>
              <a:t>Slide No.</a:t>
            </a:r>
          </a:p>
        </p:txBody>
      </p:sp>
      <p:sp>
        <p:nvSpPr>
          <p:cNvPr id="3" name="Content Placeholder 2">
            <a:extLst>
              <a:ext uri="{FF2B5EF4-FFF2-40B4-BE49-F238E27FC236}">
                <a16:creationId xmlns:a16="http://schemas.microsoft.com/office/drawing/2014/main" id="{87EA8A05-F115-74E9-6E21-3F03F85DE9EA}"/>
              </a:ext>
            </a:extLst>
          </p:cNvPr>
          <p:cNvSpPr>
            <a:spLocks noGrp="1"/>
          </p:cNvSpPr>
          <p:nvPr>
            <p:ph idx="1"/>
          </p:nvPr>
        </p:nvSpPr>
        <p:spPr>
          <a:xfrm>
            <a:off x="838200" y="1825625"/>
            <a:ext cx="10515600" cy="4667250"/>
          </a:xfrm>
        </p:spPr>
        <p:txBody>
          <a:bodyPr>
            <a:noAutofit/>
          </a:bodyPr>
          <a:lstStyle/>
          <a:p>
            <a:pPr>
              <a:buFont typeface="Wingdings" panose="05000000000000000000" pitchFamily="2" charset="2"/>
              <a:buChar char="§"/>
            </a:pPr>
            <a:r>
              <a:rPr lang="en-US" sz="2400" dirty="0"/>
              <a:t>Introduction on Marriot Hotel                                                                                   4</a:t>
            </a:r>
          </a:p>
          <a:p>
            <a:pPr>
              <a:buFont typeface="Wingdings" panose="05000000000000000000" pitchFamily="2" charset="2"/>
              <a:buChar char="§"/>
            </a:pPr>
            <a:r>
              <a:rPr lang="en-US" sz="2400" dirty="0"/>
              <a:t>Strategic Goal of Marriot Hotel                                                                                 5</a:t>
            </a:r>
          </a:p>
          <a:p>
            <a:pPr>
              <a:buFont typeface="Wingdings" panose="05000000000000000000" pitchFamily="2" charset="2"/>
              <a:buChar char="§"/>
            </a:pPr>
            <a:r>
              <a:rPr lang="en-US" sz="2400" dirty="0"/>
              <a:t> Job Analysis / Position                                                                                                 6</a:t>
            </a:r>
          </a:p>
          <a:p>
            <a:pPr>
              <a:buFont typeface="Wingdings" panose="05000000000000000000" pitchFamily="2" charset="2"/>
              <a:buChar char="§"/>
            </a:pPr>
            <a:r>
              <a:rPr lang="en-US" sz="2400" dirty="0"/>
              <a:t>Job Description                                                                                                                7</a:t>
            </a:r>
          </a:p>
          <a:p>
            <a:pPr>
              <a:buFont typeface="Wingdings" panose="05000000000000000000" pitchFamily="2" charset="2"/>
              <a:buChar char="§"/>
            </a:pPr>
            <a:r>
              <a:rPr lang="en-US" sz="2400" dirty="0"/>
              <a:t>Person Specification                                                                                                     8</a:t>
            </a:r>
          </a:p>
          <a:p>
            <a:pPr>
              <a:buFont typeface="Wingdings" panose="05000000000000000000" pitchFamily="2" charset="2"/>
              <a:buChar char="§"/>
            </a:pPr>
            <a:r>
              <a:rPr lang="en-US" sz="2400" dirty="0"/>
              <a:t>Required skills                                                                                                                  9</a:t>
            </a:r>
          </a:p>
          <a:p>
            <a:pPr>
              <a:buFont typeface="Wingdings" panose="05000000000000000000" pitchFamily="2" charset="2"/>
              <a:buChar char="§"/>
            </a:pPr>
            <a:r>
              <a:rPr lang="en-US" sz="2400" dirty="0"/>
              <a:t>Pay and working Conditions                                                                                     10</a:t>
            </a:r>
          </a:p>
          <a:p>
            <a:pPr>
              <a:buFont typeface="Wingdings" panose="05000000000000000000" pitchFamily="2" charset="2"/>
              <a:buChar char="§"/>
            </a:pPr>
            <a:r>
              <a:rPr lang="en-US" sz="2400" dirty="0"/>
              <a:t>Flexible working arrangement with justifications                                           11</a:t>
            </a:r>
          </a:p>
          <a:p>
            <a:pPr>
              <a:buFont typeface="Wingdings" panose="05000000000000000000" pitchFamily="2" charset="2"/>
              <a:buChar char="§"/>
            </a:pPr>
            <a:r>
              <a:rPr lang="en-US" sz="2400" dirty="0"/>
              <a:t>Conclusion                                                                                                                       12</a:t>
            </a:r>
          </a:p>
          <a:p>
            <a:pPr>
              <a:buFont typeface="Wingdings" panose="05000000000000000000" pitchFamily="2" charset="2"/>
              <a:buChar char="§"/>
            </a:pPr>
            <a:r>
              <a:rPr lang="en-US" sz="2400" dirty="0"/>
              <a:t>References                                                                                                                        13</a:t>
            </a:r>
          </a:p>
        </p:txBody>
      </p:sp>
    </p:spTree>
    <p:extLst>
      <p:ext uri="{BB962C8B-B14F-4D97-AF65-F5344CB8AC3E}">
        <p14:creationId xmlns:p14="http://schemas.microsoft.com/office/powerpoint/2010/main" val="2837008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F361-DABB-28B7-7E23-96D58892A10F}"/>
              </a:ext>
            </a:extLst>
          </p:cNvPr>
          <p:cNvSpPr>
            <a:spLocks noGrp="1"/>
          </p:cNvSpPr>
          <p:nvPr>
            <p:ph type="title"/>
          </p:nvPr>
        </p:nvSpPr>
        <p:spPr/>
        <p:txBody>
          <a:bodyPr/>
          <a:lstStyle/>
          <a:p>
            <a:r>
              <a:rPr lang="en-US" dirty="0"/>
              <a:t>Introduction of Marriot Hotel</a:t>
            </a:r>
          </a:p>
        </p:txBody>
      </p:sp>
      <p:sp>
        <p:nvSpPr>
          <p:cNvPr id="3" name="Content Placeholder 2">
            <a:extLst>
              <a:ext uri="{FF2B5EF4-FFF2-40B4-BE49-F238E27FC236}">
                <a16:creationId xmlns:a16="http://schemas.microsoft.com/office/drawing/2014/main" id="{8AF19670-C83A-6E91-EB31-3F1F2E529A02}"/>
              </a:ext>
            </a:extLst>
          </p:cNvPr>
          <p:cNvSpPr>
            <a:spLocks noGrp="1"/>
          </p:cNvSpPr>
          <p:nvPr>
            <p:ph idx="1"/>
          </p:nvPr>
        </p:nvSpPr>
        <p:spPr/>
        <p:txBody>
          <a:bodyPr/>
          <a:lstStyle/>
          <a:p>
            <a:pPr>
              <a:buFont typeface="Wingdings" panose="05000000000000000000" pitchFamily="2" charset="2"/>
              <a:buChar char="§"/>
            </a:pPr>
            <a:r>
              <a:rPr lang="en-US" sz="2400" dirty="0">
                <a:ln w="0"/>
              </a:rPr>
              <a:t>Establishment in 1927 by J. Willard Marriot.</a:t>
            </a:r>
          </a:p>
          <a:p>
            <a:pPr>
              <a:buFont typeface="Wingdings" panose="05000000000000000000" pitchFamily="2" charset="2"/>
              <a:buChar char="§"/>
            </a:pPr>
            <a:r>
              <a:rPr lang="en-US" sz="2400" dirty="0">
                <a:ln w="0"/>
              </a:rPr>
              <a:t>One of the largest hotel chains worldwide.</a:t>
            </a:r>
          </a:p>
          <a:p>
            <a:pPr>
              <a:buFont typeface="Wingdings" panose="05000000000000000000" pitchFamily="2" charset="2"/>
              <a:buChar char="§"/>
            </a:pPr>
            <a:r>
              <a:rPr lang="en-US" sz="2400" dirty="0">
                <a:ln w="0"/>
              </a:rPr>
              <a:t>Over 7,000 properties across 131 countries.</a:t>
            </a:r>
          </a:p>
          <a:p>
            <a:pPr>
              <a:buFont typeface="Wingdings" panose="05000000000000000000" pitchFamily="2" charset="2"/>
              <a:buChar char="§"/>
            </a:pPr>
            <a:r>
              <a:rPr lang="en-US" sz="2400" dirty="0">
                <a:ln w="0"/>
              </a:rPr>
              <a:t>Known for luxury and exceptional customer service.</a:t>
            </a:r>
          </a:p>
          <a:p>
            <a:pPr>
              <a:buFont typeface="Wingdings" panose="05000000000000000000" pitchFamily="2" charset="2"/>
              <a:buChar char="§"/>
            </a:pPr>
            <a:r>
              <a:rPr lang="en-US" sz="2400" dirty="0">
                <a:ln w="0"/>
              </a:rPr>
              <a:t> Commitment to sustainability and Innovation.</a:t>
            </a:r>
          </a:p>
          <a:p>
            <a:pPr marL="0" indent="0">
              <a:buNone/>
            </a:pPr>
            <a:r>
              <a:rPr lang="en-US" sz="2400" dirty="0">
                <a:ln w="0"/>
              </a:rPr>
              <a:t>   (Marriot,2023)</a:t>
            </a:r>
          </a:p>
          <a:p>
            <a:pPr>
              <a:buFont typeface="Wingdings" panose="05000000000000000000" pitchFamily="2" charset="2"/>
              <a:buChar char="§"/>
            </a:pPr>
            <a:endParaRPr lang="en-US" dirty="0"/>
          </a:p>
        </p:txBody>
      </p:sp>
    </p:spTree>
    <p:extLst>
      <p:ext uri="{BB962C8B-B14F-4D97-AF65-F5344CB8AC3E}">
        <p14:creationId xmlns:p14="http://schemas.microsoft.com/office/powerpoint/2010/main" val="2040752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AABDB-8F00-C61B-35EB-DC475C36A7E2}"/>
              </a:ext>
            </a:extLst>
          </p:cNvPr>
          <p:cNvSpPr>
            <a:spLocks noGrp="1"/>
          </p:cNvSpPr>
          <p:nvPr>
            <p:ph type="title"/>
          </p:nvPr>
        </p:nvSpPr>
        <p:spPr>
          <a:xfrm>
            <a:off x="1035148" y="322922"/>
            <a:ext cx="10515600" cy="1325563"/>
          </a:xfrm>
        </p:spPr>
        <p:txBody>
          <a:bodyPr/>
          <a:lstStyle/>
          <a:p>
            <a:r>
              <a:rPr lang="en-US" dirty="0"/>
              <a:t>Strategic Goal of Marriot Hotel</a:t>
            </a:r>
          </a:p>
        </p:txBody>
      </p:sp>
      <p:sp>
        <p:nvSpPr>
          <p:cNvPr id="3" name="Content Placeholder 2">
            <a:extLst>
              <a:ext uri="{FF2B5EF4-FFF2-40B4-BE49-F238E27FC236}">
                <a16:creationId xmlns:a16="http://schemas.microsoft.com/office/drawing/2014/main" id="{9D4FFDE4-75D6-BD7D-B099-CAA05ED1BD79}"/>
              </a:ext>
            </a:extLst>
          </p:cNvPr>
          <p:cNvSpPr>
            <a:spLocks noGrp="1"/>
          </p:cNvSpPr>
          <p:nvPr>
            <p:ph idx="1"/>
          </p:nvPr>
        </p:nvSpPr>
        <p:spPr/>
        <p:txBody>
          <a:bodyPr/>
          <a:lstStyle/>
          <a:p>
            <a:pPr>
              <a:buFont typeface="Wingdings" panose="05000000000000000000" pitchFamily="2" charset="2"/>
              <a:buChar char="§"/>
            </a:pPr>
            <a:r>
              <a:rPr lang="en-US" sz="2800" dirty="0">
                <a:ln w="0"/>
              </a:rPr>
              <a:t>Expand global footprint through strategic acquisition and partnerships.</a:t>
            </a:r>
          </a:p>
          <a:p>
            <a:pPr>
              <a:buFont typeface="Wingdings" panose="05000000000000000000" pitchFamily="2" charset="2"/>
              <a:buChar char="§"/>
            </a:pPr>
            <a:r>
              <a:rPr lang="en-US" sz="2800" dirty="0">
                <a:ln w="0"/>
              </a:rPr>
              <a:t> Enhance Digital transformation on improve guest experiences.</a:t>
            </a:r>
          </a:p>
          <a:p>
            <a:pPr>
              <a:buFont typeface="Wingdings" panose="05000000000000000000" pitchFamily="2" charset="2"/>
              <a:buChar char="§"/>
            </a:pPr>
            <a:r>
              <a:rPr lang="en-US" sz="2800" dirty="0">
                <a:ln w="0"/>
              </a:rPr>
              <a:t> Focus on sustainability and reducing environmental impact.</a:t>
            </a:r>
          </a:p>
          <a:p>
            <a:pPr>
              <a:buFont typeface="Wingdings" panose="05000000000000000000" pitchFamily="2" charset="2"/>
              <a:buChar char="§"/>
            </a:pPr>
            <a:r>
              <a:rPr lang="en-US" sz="2800" dirty="0">
                <a:ln w="0"/>
              </a:rPr>
              <a:t> Foster a diverse and inclusive workforce</a:t>
            </a:r>
          </a:p>
          <a:p>
            <a:pPr>
              <a:buFont typeface="Wingdings" panose="05000000000000000000" pitchFamily="2" charset="2"/>
              <a:buChar char="§"/>
            </a:pPr>
            <a:r>
              <a:rPr lang="en-US" sz="2800" dirty="0">
                <a:ln w="0"/>
              </a:rPr>
              <a:t> Maintain financial strength and stability.</a:t>
            </a:r>
          </a:p>
          <a:p>
            <a:pPr>
              <a:buFont typeface="Wingdings" panose="05000000000000000000" pitchFamily="2" charset="2"/>
              <a:buChar char="§"/>
            </a:pPr>
            <a:endParaRPr lang="en-US" dirty="0"/>
          </a:p>
        </p:txBody>
      </p:sp>
    </p:spTree>
    <p:extLst>
      <p:ext uri="{BB962C8B-B14F-4D97-AF65-F5344CB8AC3E}">
        <p14:creationId xmlns:p14="http://schemas.microsoft.com/office/powerpoint/2010/main" val="1602719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991CD-F6B7-A7D5-C199-5355872CA9FA}"/>
              </a:ext>
            </a:extLst>
          </p:cNvPr>
          <p:cNvSpPr>
            <a:spLocks noGrp="1"/>
          </p:cNvSpPr>
          <p:nvPr>
            <p:ph type="title"/>
          </p:nvPr>
        </p:nvSpPr>
        <p:spPr/>
        <p:txBody>
          <a:bodyPr/>
          <a:lstStyle/>
          <a:p>
            <a:r>
              <a:rPr lang="en-US" dirty="0"/>
              <a:t>Job Analysis / Position </a:t>
            </a:r>
          </a:p>
        </p:txBody>
      </p:sp>
      <p:sp>
        <p:nvSpPr>
          <p:cNvPr id="3" name="Content Placeholder 2">
            <a:extLst>
              <a:ext uri="{FF2B5EF4-FFF2-40B4-BE49-F238E27FC236}">
                <a16:creationId xmlns:a16="http://schemas.microsoft.com/office/drawing/2014/main" id="{7E487311-F0DE-210D-B30D-5470AFEF2AFF}"/>
              </a:ext>
            </a:extLst>
          </p:cNvPr>
          <p:cNvSpPr>
            <a:spLocks noGrp="1"/>
          </p:cNvSpPr>
          <p:nvPr>
            <p:ph idx="1"/>
          </p:nvPr>
        </p:nvSpPr>
        <p:spPr/>
        <p:txBody>
          <a:bodyPr>
            <a:normAutofit fontScale="92500" lnSpcReduction="20000"/>
          </a:bodyPr>
          <a:lstStyle/>
          <a:p>
            <a:pPr marL="0" indent="0">
              <a:buNone/>
            </a:pPr>
            <a:r>
              <a:rPr lang="en-US" dirty="0">
                <a:latin typeface="+mj-lt"/>
              </a:rPr>
              <a:t>Position: Event manager</a:t>
            </a:r>
          </a:p>
          <a:p>
            <a:pPr>
              <a:buFont typeface="Wingdings" panose="05000000000000000000" pitchFamily="2" charset="2"/>
              <a:buChar char="Ø"/>
            </a:pPr>
            <a:endParaRPr lang="en-US" dirty="0">
              <a:latin typeface="+mj-lt"/>
            </a:endParaRPr>
          </a:p>
          <a:p>
            <a:pPr marL="0" indent="0">
              <a:buNone/>
            </a:pPr>
            <a:r>
              <a:rPr lang="en-US" dirty="0">
                <a:latin typeface="+mj-lt"/>
              </a:rPr>
              <a:t>Role:</a:t>
            </a:r>
          </a:p>
          <a:p>
            <a:pPr>
              <a:buFont typeface="Wingdings" panose="05000000000000000000" pitchFamily="2" charset="2"/>
              <a:buChar char="§"/>
            </a:pPr>
            <a:r>
              <a:rPr lang="en-US" sz="2600" b="0" i="0" dirty="0">
                <a:solidFill>
                  <a:srgbClr val="000000"/>
                </a:solidFill>
                <a:effectLst/>
                <a:highlight>
                  <a:srgbClr val="FFFFFF"/>
                </a:highlight>
              </a:rPr>
              <a:t>The role of an event manager in a hotel is vital for the success of events held at the venue.</a:t>
            </a:r>
          </a:p>
          <a:p>
            <a:pPr>
              <a:buFont typeface="Wingdings" panose="05000000000000000000" pitchFamily="2" charset="2"/>
              <a:buChar char="§"/>
            </a:pPr>
            <a:r>
              <a:rPr lang="en-US" sz="2600" b="0" i="0" dirty="0">
                <a:solidFill>
                  <a:srgbClr val="000000"/>
                </a:solidFill>
                <a:effectLst/>
                <a:highlight>
                  <a:srgbClr val="FFFFFF"/>
                </a:highlight>
              </a:rPr>
              <a:t>Collaborate with catering, housekeeping, and maintenance teams in other hotel departments to make sure all event details are taken care of.</a:t>
            </a:r>
          </a:p>
          <a:p>
            <a:pPr>
              <a:buFont typeface="Wingdings" panose="05000000000000000000" pitchFamily="2" charset="2"/>
              <a:buChar char="§"/>
            </a:pPr>
            <a:r>
              <a:rPr lang="en-US" sz="2600" b="0" i="0" dirty="0">
                <a:solidFill>
                  <a:srgbClr val="000000"/>
                </a:solidFill>
                <a:effectLst/>
                <a:highlight>
                  <a:srgbClr val="FFFFFF"/>
                </a:highlight>
              </a:rPr>
              <a:t>Discuss terms and conditions with vendors and suppliers to secure the most favorable prices and quality of services.</a:t>
            </a:r>
            <a:endParaRPr lang="en-US" sz="2600" b="0" i="0" dirty="0">
              <a:solidFill>
                <a:srgbClr val="000000"/>
              </a:solidFill>
              <a:highlight>
                <a:srgbClr val="FFFFFF"/>
              </a:highlight>
            </a:endParaRPr>
          </a:p>
          <a:p>
            <a:pPr>
              <a:buFont typeface="Wingdings" panose="05000000000000000000" pitchFamily="2" charset="2"/>
              <a:buChar char="§"/>
            </a:pPr>
            <a:r>
              <a:rPr lang="en-US" sz="2600" kern="100" dirty="0">
                <a:effectLst/>
                <a:ea typeface="Calibri" panose="020F0502020204030204" pitchFamily="34" charset="0"/>
                <a:cs typeface="Times New Roman" panose="02020603050405020304" pitchFamily="18" charset="0"/>
              </a:rPr>
              <a:t>Provide training and clear instructions to ensure every staff member understands their roles.</a:t>
            </a:r>
          </a:p>
          <a:p>
            <a:pPr>
              <a:buFont typeface="Wingdings" panose="05000000000000000000" pitchFamily="2" charset="2"/>
              <a:buChar char="§"/>
            </a:pPr>
            <a:r>
              <a:rPr lang="en-US" sz="2600" b="0" i="0" dirty="0">
                <a:solidFill>
                  <a:srgbClr val="000000"/>
                </a:solidFill>
                <a:effectLst/>
                <a:highlight>
                  <a:srgbClr val="FFFFFF"/>
                </a:highlight>
              </a:rPr>
              <a:t>Manage billing and make sure all financial transactions are finished.</a:t>
            </a:r>
            <a:endParaRPr lang="en-US" sz="2600" kern="100" dirty="0">
              <a:effectLst/>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US" sz="2000" b="0" i="0" dirty="0">
              <a:solidFill>
                <a:srgbClr val="000000"/>
              </a:solidFill>
              <a:effectLst/>
              <a:highlight>
                <a:srgbClr val="FFFFFF"/>
              </a:highlight>
            </a:endParaRPr>
          </a:p>
          <a:p>
            <a:pPr>
              <a:buFont typeface="Wingdings" panose="05000000000000000000" pitchFamily="2" charset="2"/>
              <a:buChar char="§"/>
            </a:pPr>
            <a:endParaRPr lang="en-US" sz="1800" dirty="0">
              <a:effectLst/>
              <a:latin typeface="+mj-lt"/>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US" sz="1600" dirty="0">
              <a:effectLst/>
              <a:latin typeface="+mj-lt"/>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US" sz="1600" dirty="0">
              <a:latin typeface="+mj-lt"/>
            </a:endParaRPr>
          </a:p>
          <a:p>
            <a:pPr>
              <a:buFont typeface="Wingdings" panose="05000000000000000000" pitchFamily="2" charset="2"/>
              <a:buChar char="Ø"/>
            </a:pPr>
            <a:endParaRPr lang="en-US" dirty="0">
              <a:latin typeface="+mj-lt"/>
            </a:endParaRPr>
          </a:p>
        </p:txBody>
      </p:sp>
    </p:spTree>
    <p:extLst>
      <p:ext uri="{BB962C8B-B14F-4D97-AF65-F5344CB8AC3E}">
        <p14:creationId xmlns:p14="http://schemas.microsoft.com/office/powerpoint/2010/main" val="1338022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AB9D8-1BFA-5C79-EE09-BAFFD86956B3}"/>
              </a:ext>
            </a:extLst>
          </p:cNvPr>
          <p:cNvSpPr>
            <a:spLocks noGrp="1"/>
          </p:cNvSpPr>
          <p:nvPr>
            <p:ph type="title"/>
          </p:nvPr>
        </p:nvSpPr>
        <p:spPr/>
        <p:txBody>
          <a:bodyPr/>
          <a:lstStyle/>
          <a:p>
            <a:r>
              <a:rPr lang="en-US" dirty="0"/>
              <a:t>Job Description </a:t>
            </a:r>
          </a:p>
        </p:txBody>
      </p:sp>
      <p:sp>
        <p:nvSpPr>
          <p:cNvPr id="3" name="Content Placeholder 2">
            <a:extLst>
              <a:ext uri="{FF2B5EF4-FFF2-40B4-BE49-F238E27FC236}">
                <a16:creationId xmlns:a16="http://schemas.microsoft.com/office/drawing/2014/main" id="{2844656F-6113-1188-EA93-63605849BEBA}"/>
              </a:ext>
            </a:extLst>
          </p:cNvPr>
          <p:cNvSpPr>
            <a:spLocks noGrp="1"/>
          </p:cNvSpPr>
          <p:nvPr>
            <p:ph idx="1"/>
          </p:nvPr>
        </p:nvSpPr>
        <p:spPr/>
        <p:txBody>
          <a:bodyPr>
            <a:noAutofit/>
          </a:bodyPr>
          <a:lstStyle/>
          <a:p>
            <a:pPr>
              <a:buFont typeface="Wingdings" panose="05000000000000000000" pitchFamily="2" charset="2"/>
              <a:buChar char="§"/>
            </a:pPr>
            <a:r>
              <a:rPr lang="en-US" sz="2000" b="0" i="0" dirty="0">
                <a:solidFill>
                  <a:srgbClr val="000000"/>
                </a:solidFill>
                <a:effectLst/>
                <a:highlight>
                  <a:srgbClr val="FFFFFF"/>
                </a:highlight>
              </a:rPr>
              <a:t>We are looking for an energetic and well-organized Event Manager to supervise and manage all elements of event organization and implementation. The chosen applicant will have the task of arranging, coordinating, and overseeing different kinds of events, including corporate events, conferences, seminars, exhibitions, product launches, and social events. The Event Manager will collaborate with clients, vendors, and internal teams to guarantee events are successful and meet expectations.</a:t>
            </a:r>
          </a:p>
          <a:p>
            <a:pPr marL="0" indent="0">
              <a:buNone/>
            </a:pPr>
            <a:r>
              <a:rPr lang="en-US" sz="2000" b="1" kern="100" dirty="0">
                <a:effectLst/>
                <a:ea typeface="Calibri" panose="020F0502020204030204" pitchFamily="34" charset="0"/>
                <a:cs typeface="Times New Roman" panose="02020603050405020304" pitchFamily="18" charset="0"/>
              </a:rPr>
              <a:t>Key Responsibilities :- </a:t>
            </a:r>
          </a:p>
          <a:p>
            <a:pPr marL="342900" indent="-342900">
              <a:buFont typeface="+mj-lt"/>
              <a:buAutoNum type="arabicPeriod"/>
            </a:pPr>
            <a:r>
              <a:rPr lang="en-US" sz="2000" kern="100" dirty="0">
                <a:effectLst/>
                <a:ea typeface="Calibri" panose="020F0502020204030204" pitchFamily="34" charset="0"/>
                <a:cs typeface="Times New Roman" panose="02020603050405020304" pitchFamily="18" charset="0"/>
              </a:rPr>
              <a:t>Event Planning and Coordination</a:t>
            </a:r>
          </a:p>
          <a:p>
            <a:pPr marL="342900" indent="-342900">
              <a:buFont typeface="+mj-lt"/>
              <a:buAutoNum type="arabicPeriod"/>
            </a:pPr>
            <a:r>
              <a:rPr lang="en-US" sz="2000" kern="100" dirty="0">
                <a:effectLst/>
                <a:ea typeface="Calibri" panose="020F0502020204030204" pitchFamily="34" charset="0"/>
                <a:cs typeface="Times New Roman" panose="02020603050405020304" pitchFamily="18" charset="0"/>
              </a:rPr>
              <a:t>Budget Management</a:t>
            </a:r>
          </a:p>
          <a:p>
            <a:pPr marL="342900" indent="-342900">
              <a:buFont typeface="+mj-lt"/>
              <a:buAutoNum type="arabicPeriod"/>
            </a:pPr>
            <a:r>
              <a:rPr lang="en-US" sz="2000" kern="100" dirty="0">
                <a:effectLst/>
                <a:ea typeface="Calibri" panose="020F0502020204030204" pitchFamily="34" charset="0"/>
                <a:cs typeface="Times New Roman" panose="02020603050405020304" pitchFamily="18" charset="0"/>
              </a:rPr>
              <a:t>Team Leadership</a:t>
            </a:r>
          </a:p>
          <a:p>
            <a:pPr marL="342900" indent="-342900">
              <a:buFont typeface="+mj-lt"/>
              <a:buAutoNum type="arabicPeriod"/>
            </a:pPr>
            <a:r>
              <a:rPr lang="en-US" sz="2000" kern="100" dirty="0">
                <a:effectLst/>
                <a:ea typeface="Calibri" panose="020F0502020204030204" pitchFamily="34" charset="0"/>
                <a:cs typeface="Times New Roman" panose="02020603050405020304" pitchFamily="18" charset="0"/>
              </a:rPr>
              <a:t>On-Site Management</a:t>
            </a:r>
          </a:p>
          <a:p>
            <a:pPr marL="342900" indent="-342900">
              <a:buFont typeface="+mj-lt"/>
              <a:buAutoNum type="arabicPeriod"/>
            </a:pPr>
            <a:r>
              <a:rPr lang="en-US" sz="2000" kern="100" dirty="0">
                <a:effectLst/>
                <a:ea typeface="Calibri" panose="020F0502020204030204" pitchFamily="34" charset="0"/>
                <a:cs typeface="Times New Roman" panose="02020603050405020304" pitchFamily="18" charset="0"/>
              </a:rPr>
              <a:t>Marketing and Promotion</a:t>
            </a:r>
          </a:p>
          <a:p>
            <a:pPr marL="0" indent="0">
              <a:buNone/>
            </a:pPr>
            <a:br>
              <a:rPr lang="en-US" sz="2000" dirty="0"/>
            </a:br>
            <a:endParaRPr lang="en-US" sz="2000" dirty="0"/>
          </a:p>
        </p:txBody>
      </p:sp>
    </p:spTree>
    <p:extLst>
      <p:ext uri="{BB962C8B-B14F-4D97-AF65-F5344CB8AC3E}">
        <p14:creationId xmlns:p14="http://schemas.microsoft.com/office/powerpoint/2010/main" val="1590118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25550-4EDB-C97C-85A6-9D2B506248BC}"/>
              </a:ext>
            </a:extLst>
          </p:cNvPr>
          <p:cNvSpPr>
            <a:spLocks noGrp="1"/>
          </p:cNvSpPr>
          <p:nvPr>
            <p:ph type="title"/>
          </p:nvPr>
        </p:nvSpPr>
        <p:spPr/>
        <p:txBody>
          <a:bodyPr/>
          <a:lstStyle/>
          <a:p>
            <a:r>
              <a:rPr lang="en-US" dirty="0"/>
              <a:t>Person Specification </a:t>
            </a:r>
          </a:p>
        </p:txBody>
      </p:sp>
      <p:sp>
        <p:nvSpPr>
          <p:cNvPr id="3" name="Content Placeholder 2">
            <a:extLst>
              <a:ext uri="{FF2B5EF4-FFF2-40B4-BE49-F238E27FC236}">
                <a16:creationId xmlns:a16="http://schemas.microsoft.com/office/drawing/2014/main" id="{EED9F95C-2EE7-A9FF-75E1-DAC2A9FEA362}"/>
              </a:ext>
            </a:extLst>
          </p:cNvPr>
          <p:cNvSpPr>
            <a:spLocks noGrp="1"/>
          </p:cNvSpPr>
          <p:nvPr>
            <p:ph idx="1"/>
          </p:nvPr>
        </p:nvSpPr>
        <p:spPr/>
        <p:txBody>
          <a:bodyPr>
            <a:noAutofit/>
          </a:bodyPr>
          <a:lstStyle/>
          <a:p>
            <a:pPr marL="0" indent="0" algn="ctr">
              <a:buNone/>
            </a:pPr>
            <a:r>
              <a:rPr lang="en-US" sz="2000" b="1" kern="100" dirty="0">
                <a:effectLst/>
                <a:ea typeface="Calibri" panose="020F0502020204030204" pitchFamily="34" charset="0"/>
                <a:cs typeface="Times New Roman" panose="02020603050405020304" pitchFamily="18" charset="0"/>
              </a:rPr>
              <a:t>Qualifications and Experience</a:t>
            </a:r>
          </a:p>
          <a:p>
            <a:pPr>
              <a:buFont typeface="Wingdings" panose="05000000000000000000" pitchFamily="2" charset="2"/>
              <a:buChar char="§"/>
            </a:pPr>
            <a:r>
              <a:rPr lang="en-US" sz="2000" b="0" i="0" dirty="0">
                <a:solidFill>
                  <a:srgbClr val="000000"/>
                </a:solidFill>
                <a:effectLst/>
                <a:highlight>
                  <a:srgbClr val="FFFFFF"/>
                </a:highlight>
              </a:rPr>
              <a:t>Bachelor's degree in Event Management, Hospitality, Public Relations, Marketing, or a similar field of study.</a:t>
            </a:r>
            <a:endParaRPr lang="en-US" sz="2000" b="1" kern="100" dirty="0">
              <a:effectLst/>
              <a:ea typeface="Calibri" panose="020F0502020204030204" pitchFamily="34" charset="0"/>
              <a:cs typeface="Times New Roman" panose="02020603050405020304" pitchFamily="18" charset="0"/>
            </a:endParaRPr>
          </a:p>
          <a:p>
            <a:pPr>
              <a:buFont typeface="Wingdings" panose="05000000000000000000" pitchFamily="2" charset="2"/>
              <a:buChar char="§"/>
            </a:pPr>
            <a:r>
              <a:rPr lang="en-US" sz="2000" kern="100" dirty="0">
                <a:effectLst/>
                <a:ea typeface="Calibri" panose="020F0502020204030204" pitchFamily="34" charset="0"/>
                <a:cs typeface="Times New Roman" panose="02020603050405020304" pitchFamily="18" charset="0"/>
              </a:rPr>
              <a:t>Certification in event planning or project management(e.g., Certified Meeting Professional (CMP).</a:t>
            </a:r>
            <a:endParaRPr lang="en-US" sz="2000" b="1" kern="100" dirty="0">
              <a:ea typeface="Calibri" panose="020F0502020204030204" pitchFamily="34" charset="0"/>
              <a:cs typeface="Times New Roman" panose="02020603050405020304" pitchFamily="18" charset="0"/>
            </a:endParaRPr>
          </a:p>
          <a:p>
            <a:pPr>
              <a:buFont typeface="Wingdings" panose="05000000000000000000" pitchFamily="2" charset="2"/>
              <a:buChar char="§"/>
            </a:pPr>
            <a:r>
              <a:rPr lang="en-US" sz="2000" kern="100" dirty="0">
                <a:effectLst/>
                <a:ea typeface="Calibri" panose="020F0502020204030204" pitchFamily="34" charset="0"/>
                <a:cs typeface="Times New Roman" panose="02020603050405020304" pitchFamily="18" charset="0"/>
              </a:rPr>
              <a:t>At least 3-5 years of experience in event planning or management.</a:t>
            </a:r>
            <a:endParaRPr lang="en-US" sz="2000" kern="100" dirty="0">
              <a:ea typeface="Calibri" panose="020F0502020204030204" pitchFamily="34" charset="0"/>
              <a:cs typeface="Times New Roman" panose="02020603050405020304" pitchFamily="18" charset="0"/>
            </a:endParaRPr>
          </a:p>
          <a:p>
            <a:pPr>
              <a:buFont typeface="Wingdings" panose="05000000000000000000" pitchFamily="2" charset="2"/>
              <a:buChar char="§"/>
            </a:pPr>
            <a:r>
              <a:rPr lang="en-US" sz="2000" b="0" i="0" dirty="0">
                <a:solidFill>
                  <a:srgbClr val="000000"/>
                </a:solidFill>
                <a:effectLst/>
                <a:highlight>
                  <a:srgbClr val="FFFFFF"/>
                </a:highlight>
              </a:rPr>
              <a:t>Experience in coordinating a diverse range of events, including conferences, weddings, corporate meetings, festivals, and trade shows. </a:t>
            </a:r>
          </a:p>
          <a:p>
            <a:pPr marL="0" indent="0" algn="ctr">
              <a:buNone/>
            </a:pPr>
            <a:r>
              <a:rPr lang="en-US" sz="2000" b="1" dirty="0">
                <a:latin typeface="Calibri" panose="020F0502020204030204" pitchFamily="34" charset="0"/>
                <a:ea typeface="Calibri" panose="020F0502020204030204" pitchFamily="34" charset="0"/>
                <a:cs typeface="Times New Roman" panose="02020603050405020304" pitchFamily="18" charset="0"/>
              </a:rPr>
              <a:t>Personal Attributes</a:t>
            </a:r>
          </a:p>
          <a:p>
            <a:pPr>
              <a:buFont typeface="Wingdings" panose="05000000000000000000" pitchFamily="2" charset="2"/>
              <a:buChar char="§"/>
            </a:pPr>
            <a:r>
              <a:rPr lang="en-US" sz="2000" b="0" i="0" dirty="0">
                <a:solidFill>
                  <a:srgbClr val="000000"/>
                </a:solidFill>
                <a:effectLst/>
                <a:highlight>
                  <a:srgbClr val="FFFFFF"/>
                </a:highlight>
              </a:rPr>
              <a:t>A high degree of professionalism and dedication to achieving excellence.</a:t>
            </a:r>
          </a:p>
          <a:p>
            <a:pPr>
              <a:buFont typeface="Wingdings" panose="05000000000000000000" pitchFamily="2" charset="2"/>
              <a:buChar char="§"/>
            </a:pPr>
            <a:r>
              <a:rPr lang="en-US" sz="2000" b="0" i="0" dirty="0">
                <a:solidFill>
                  <a:srgbClr val="000000"/>
                </a:solidFill>
                <a:effectLst/>
                <a:highlight>
                  <a:srgbClr val="FFFFFF"/>
                </a:highlight>
              </a:rPr>
              <a:t>Great leadership skills and the capacity to encourage and energize a group.</a:t>
            </a:r>
          </a:p>
          <a:p>
            <a:pPr>
              <a:buFont typeface="Wingdings" panose="05000000000000000000" pitchFamily="2" charset="2"/>
              <a:buChar char="§"/>
            </a:pPr>
            <a:r>
              <a:rPr lang="en-US" sz="2000" b="0" i="0" dirty="0">
                <a:solidFill>
                  <a:srgbClr val="000000"/>
                </a:solidFill>
                <a:effectLst/>
                <a:highlight>
                  <a:srgbClr val="FFFFFF"/>
                </a:highlight>
              </a:rPr>
              <a:t>Ability to be flexible and adapt to fast-paced, dynamic work environment.</a:t>
            </a:r>
            <a:endParaRPr lang="en-US" sz="2000" dirty="0">
              <a:solidFill>
                <a:srgbClr val="000000"/>
              </a:solidFill>
              <a:highlight>
                <a:srgbClr val="FFFFFF"/>
              </a:highlight>
            </a:endParaRPr>
          </a:p>
          <a:p>
            <a:pPr marL="0" indent="0" algn="ctr">
              <a:buNone/>
            </a:pPr>
            <a:r>
              <a:rPr lang="en-US" sz="2000" dirty="0">
                <a:solidFill>
                  <a:srgbClr val="000000"/>
                </a:solidFill>
                <a:highlight>
                  <a:srgbClr val="FFFFFF"/>
                </a:highlight>
              </a:rPr>
              <a:t> </a:t>
            </a:r>
            <a:endParaRPr lang="en-US" sz="2000" kern="100" dirty="0">
              <a:effectLst/>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US" sz="2000" kern="100" dirty="0">
              <a:effectLst/>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US" sz="2000" kern="100" dirty="0">
              <a:effectLst/>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US" sz="2000" dirty="0"/>
          </a:p>
        </p:txBody>
      </p:sp>
    </p:spTree>
    <p:extLst>
      <p:ext uri="{BB962C8B-B14F-4D97-AF65-F5344CB8AC3E}">
        <p14:creationId xmlns:p14="http://schemas.microsoft.com/office/powerpoint/2010/main" val="3744180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E6B03-000D-DA59-BF70-B802E94783AC}"/>
              </a:ext>
            </a:extLst>
          </p:cNvPr>
          <p:cNvSpPr>
            <a:spLocks noGrp="1"/>
          </p:cNvSpPr>
          <p:nvPr>
            <p:ph type="title"/>
          </p:nvPr>
        </p:nvSpPr>
        <p:spPr/>
        <p:txBody>
          <a:bodyPr/>
          <a:lstStyle/>
          <a:p>
            <a:r>
              <a:rPr lang="en-US" dirty="0"/>
              <a:t>Required skills </a:t>
            </a:r>
          </a:p>
        </p:txBody>
      </p:sp>
      <p:sp>
        <p:nvSpPr>
          <p:cNvPr id="3" name="Content Placeholder 2">
            <a:extLst>
              <a:ext uri="{FF2B5EF4-FFF2-40B4-BE49-F238E27FC236}">
                <a16:creationId xmlns:a16="http://schemas.microsoft.com/office/drawing/2014/main" id="{41836773-4167-9D1D-39C2-175F7332FB7C}"/>
              </a:ext>
            </a:extLst>
          </p:cNvPr>
          <p:cNvSpPr>
            <a:spLocks noGrp="1"/>
          </p:cNvSpPr>
          <p:nvPr>
            <p:ph idx="1"/>
          </p:nvPr>
        </p:nvSpPr>
        <p:spPr/>
        <p:txBody>
          <a:bodyPr>
            <a:normAutofit/>
          </a:bodyPr>
          <a:lstStyle/>
          <a:p>
            <a:pPr>
              <a:buFont typeface="Wingdings" panose="05000000000000000000" pitchFamily="2" charset="2"/>
              <a:buChar char="§"/>
            </a:pPr>
            <a:r>
              <a:rPr lang="en-US" sz="2000" dirty="0">
                <a:effectLst/>
                <a:ea typeface="Calibri" panose="020F0502020204030204" pitchFamily="34" charset="0"/>
                <a:cs typeface="Times New Roman" panose="02020603050405020304" pitchFamily="18" charset="0"/>
              </a:rPr>
              <a:t>Leadership Skills.</a:t>
            </a:r>
          </a:p>
          <a:p>
            <a:pPr>
              <a:buFont typeface="Wingdings" panose="05000000000000000000" pitchFamily="2" charset="2"/>
              <a:buChar char="§"/>
            </a:pPr>
            <a:r>
              <a:rPr lang="en-US" sz="2000" kern="100" dirty="0">
                <a:effectLst/>
                <a:ea typeface="Calibri" panose="020F0502020204030204" pitchFamily="34" charset="0"/>
                <a:cs typeface="Times New Roman" panose="02020603050405020304" pitchFamily="18" charset="0"/>
              </a:rPr>
              <a:t>Ability to work independently and as part of a team.</a:t>
            </a:r>
          </a:p>
          <a:p>
            <a:pPr>
              <a:buFont typeface="Wingdings" panose="05000000000000000000" pitchFamily="2" charset="2"/>
              <a:buChar char="§"/>
            </a:pPr>
            <a:r>
              <a:rPr lang="en-US" sz="2000" kern="100" dirty="0">
                <a:effectLst/>
                <a:ea typeface="Calibri" panose="020F0502020204030204" pitchFamily="34" charset="0"/>
                <a:cs typeface="Times New Roman" panose="02020603050405020304" pitchFamily="18" charset="0"/>
              </a:rPr>
              <a:t>Creativity and problem-solving abilities.</a:t>
            </a:r>
            <a:endParaRPr lang="en-US" sz="2000" dirty="0">
              <a:ea typeface="Calibri" panose="020F0502020204030204" pitchFamily="34" charset="0"/>
              <a:cs typeface="Times New Roman" panose="02020603050405020304" pitchFamily="18" charset="0"/>
            </a:endParaRPr>
          </a:p>
          <a:p>
            <a:pPr>
              <a:buFont typeface="Wingdings" panose="05000000000000000000" pitchFamily="2" charset="2"/>
              <a:buChar char="§"/>
            </a:pPr>
            <a:r>
              <a:rPr lang="en-US" sz="2000" dirty="0">
                <a:ea typeface="Calibri" panose="020F0502020204030204" pitchFamily="34" charset="0"/>
                <a:cs typeface="Times New Roman" panose="02020603050405020304" pitchFamily="18" charset="0"/>
              </a:rPr>
              <a:t>T</a:t>
            </a:r>
            <a:r>
              <a:rPr lang="en-US" sz="2000" dirty="0">
                <a:effectLst/>
                <a:ea typeface="Calibri" panose="020F0502020204030204" pitchFamily="34" charset="0"/>
                <a:cs typeface="Times New Roman" panose="02020603050405020304" pitchFamily="18" charset="0"/>
              </a:rPr>
              <a:t>ime-management skills.</a:t>
            </a:r>
          </a:p>
          <a:p>
            <a:pPr>
              <a:buFont typeface="Wingdings" panose="05000000000000000000" pitchFamily="2" charset="2"/>
              <a:buChar char="§"/>
            </a:pPr>
            <a:r>
              <a:rPr lang="en-US" sz="2000" dirty="0">
                <a:effectLst/>
                <a:ea typeface="Calibri" panose="020F0502020204030204" pitchFamily="34" charset="0"/>
                <a:cs typeface="Times New Roman" panose="02020603050405020304" pitchFamily="18" charset="0"/>
              </a:rPr>
              <a:t>Communication Skills.</a:t>
            </a:r>
            <a:endParaRPr lang="en-US" sz="2000" dirty="0">
              <a:ea typeface="Calibri" panose="020F0502020204030204" pitchFamily="34" charset="0"/>
              <a:cs typeface="Times New Roman" panose="02020603050405020304" pitchFamily="18" charset="0"/>
            </a:endParaRPr>
          </a:p>
          <a:p>
            <a:pPr>
              <a:buFont typeface="Wingdings" panose="05000000000000000000" pitchFamily="2" charset="2"/>
              <a:buChar char="§"/>
            </a:pPr>
            <a:r>
              <a:rPr lang="en-US" sz="2000" kern="100" dirty="0">
                <a:effectLst/>
                <a:ea typeface="Calibri" panose="020F0502020204030204" pitchFamily="34" charset="0"/>
                <a:cs typeface="Times New Roman" panose="02020603050405020304" pitchFamily="18" charset="0"/>
              </a:rPr>
              <a:t>Strong negotiation and vendor management skills.</a:t>
            </a:r>
          </a:p>
          <a:p>
            <a:pPr>
              <a:buFont typeface="Wingdings" panose="05000000000000000000" pitchFamily="2" charset="2"/>
              <a:buChar char="§"/>
            </a:pPr>
            <a:r>
              <a:rPr lang="en-US" sz="2000" b="0" i="0" dirty="0">
                <a:solidFill>
                  <a:srgbClr val="000000"/>
                </a:solidFill>
                <a:effectLst/>
                <a:highlight>
                  <a:srgbClr val="FFFFFF"/>
                </a:highlight>
              </a:rPr>
              <a:t>High level of skill in using Microsoft Office Suite, including Word, Excel, and PowerPoint.</a:t>
            </a:r>
            <a:br>
              <a:rPr lang="en-US" sz="2000" dirty="0"/>
            </a:br>
            <a:endParaRPr lang="en-US" sz="2000" kern="100" dirty="0">
              <a:effectLst/>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US" sz="2000" dirty="0">
              <a:effectLst/>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US" sz="2000" dirty="0"/>
          </a:p>
        </p:txBody>
      </p:sp>
    </p:spTree>
    <p:extLst>
      <p:ext uri="{BB962C8B-B14F-4D97-AF65-F5344CB8AC3E}">
        <p14:creationId xmlns:p14="http://schemas.microsoft.com/office/powerpoint/2010/main" val="2706160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A9A1B-549C-CBB3-D90E-7941C4925104}"/>
              </a:ext>
            </a:extLst>
          </p:cNvPr>
          <p:cNvSpPr>
            <a:spLocks noGrp="1"/>
          </p:cNvSpPr>
          <p:nvPr>
            <p:ph type="title"/>
          </p:nvPr>
        </p:nvSpPr>
        <p:spPr/>
        <p:txBody>
          <a:bodyPr/>
          <a:lstStyle/>
          <a:p>
            <a:r>
              <a:rPr lang="en-US" dirty="0"/>
              <a:t>Pay and working Conditions </a:t>
            </a:r>
          </a:p>
        </p:txBody>
      </p:sp>
      <p:sp>
        <p:nvSpPr>
          <p:cNvPr id="3" name="Content Placeholder 2">
            <a:extLst>
              <a:ext uri="{FF2B5EF4-FFF2-40B4-BE49-F238E27FC236}">
                <a16:creationId xmlns:a16="http://schemas.microsoft.com/office/drawing/2014/main" id="{031A7076-D69B-DD65-FA52-5BFAA10EEA45}"/>
              </a:ext>
            </a:extLst>
          </p:cNvPr>
          <p:cNvSpPr>
            <a:spLocks noGrp="1"/>
          </p:cNvSpPr>
          <p:nvPr>
            <p:ph idx="1"/>
          </p:nvPr>
        </p:nvSpPr>
        <p:spPr>
          <a:xfrm>
            <a:off x="633046" y="1392702"/>
            <a:ext cx="10720754" cy="4784261"/>
          </a:xfrm>
        </p:spPr>
        <p:txBody>
          <a:bodyPr>
            <a:noAutofit/>
          </a:bodyPr>
          <a:lstStyle/>
          <a:p>
            <a:pPr marL="0" indent="0" algn="ctr">
              <a:buNone/>
            </a:pPr>
            <a:r>
              <a:rPr lang="en-US" b="1" dirty="0"/>
              <a:t>Pay</a:t>
            </a:r>
          </a:p>
          <a:p>
            <a:pPr>
              <a:buFont typeface="Wingdings" panose="05000000000000000000" pitchFamily="2" charset="2"/>
              <a:buChar char="§"/>
            </a:pPr>
            <a:r>
              <a:rPr lang="en-US" sz="2000" dirty="0"/>
              <a:t>Competitive salary based on experience.</a:t>
            </a:r>
          </a:p>
          <a:p>
            <a:pPr>
              <a:buFont typeface="Wingdings" panose="05000000000000000000" pitchFamily="2" charset="2"/>
              <a:buChar char="§"/>
            </a:pPr>
            <a:r>
              <a:rPr lang="en-US" sz="2000" dirty="0">
                <a:solidFill>
                  <a:srgbClr val="000000"/>
                </a:solidFill>
                <a:highlight>
                  <a:srgbClr val="FFFFFF"/>
                </a:highlight>
              </a:rPr>
              <a:t>G</a:t>
            </a:r>
            <a:r>
              <a:rPr lang="en-US" sz="2000" b="0" i="0" dirty="0">
                <a:solidFill>
                  <a:srgbClr val="000000"/>
                </a:solidFill>
                <a:effectLst/>
                <a:highlight>
                  <a:srgbClr val="FFFFFF"/>
                </a:highlight>
              </a:rPr>
              <a:t>et bonuses depending on the outcome of their events, customer happiness, or the overall performance of the company.</a:t>
            </a:r>
          </a:p>
          <a:p>
            <a:pPr marL="0" indent="0" algn="ctr">
              <a:buNone/>
            </a:pPr>
            <a:r>
              <a:rPr lang="en-US" b="1" dirty="0"/>
              <a:t>Working Conditions </a:t>
            </a:r>
          </a:p>
          <a:p>
            <a:pPr>
              <a:buFont typeface="Wingdings" panose="05000000000000000000" pitchFamily="2" charset="2"/>
              <a:buChar char="§"/>
            </a:pPr>
            <a:r>
              <a:rPr lang="en-US" sz="2000" b="0" i="0" dirty="0">
                <a:solidFill>
                  <a:srgbClr val="000000"/>
                </a:solidFill>
                <a:effectLst/>
                <a:highlight>
                  <a:srgbClr val="FFFFFF"/>
                </a:highlight>
              </a:rPr>
              <a:t>Event manager usually work in office settings, but they also dedicate a considerable amount of time at event venues.</a:t>
            </a:r>
          </a:p>
          <a:p>
            <a:pPr>
              <a:buFont typeface="Wingdings" panose="05000000000000000000" pitchFamily="2" charset="2"/>
              <a:buChar char="§"/>
            </a:pPr>
            <a:r>
              <a:rPr lang="en-US" sz="2000" b="0" i="0" dirty="0">
                <a:solidFill>
                  <a:srgbClr val="000000"/>
                </a:solidFill>
                <a:effectLst/>
                <a:highlight>
                  <a:srgbClr val="FFFFFF"/>
                </a:highlight>
              </a:rPr>
              <a:t>Extended periods of time are usual, especially when nearing the completion phases of an event or on the actual event days.</a:t>
            </a:r>
          </a:p>
          <a:p>
            <a:pPr>
              <a:buFont typeface="Wingdings" panose="05000000000000000000" pitchFamily="2" charset="2"/>
              <a:buChar char="§"/>
            </a:pPr>
            <a:r>
              <a:rPr lang="en-US" sz="2000" kern="100" dirty="0">
                <a:effectLst/>
                <a:ea typeface="Calibri" panose="020F0502020204030204" pitchFamily="34" charset="0"/>
                <a:cs typeface="Times New Roman" panose="02020603050405020304" pitchFamily="18" charset="0"/>
              </a:rPr>
              <a:t>Event manager </a:t>
            </a:r>
            <a:r>
              <a:rPr lang="en-US" sz="2000" kern="100" dirty="0">
                <a:ea typeface="Calibri" panose="020F0502020204030204" pitchFamily="34" charset="0"/>
                <a:cs typeface="Times New Roman" panose="02020603050405020304" pitchFamily="18" charset="0"/>
              </a:rPr>
              <a:t>have a</a:t>
            </a:r>
            <a:r>
              <a:rPr lang="en-US" sz="2000" kern="100" dirty="0">
                <a:effectLst/>
                <a:ea typeface="Calibri" panose="020F0502020204030204" pitchFamily="34" charset="0"/>
                <a:cs typeface="Times New Roman" panose="02020603050405020304" pitchFamily="18" charset="0"/>
              </a:rPr>
              <a:t> strong problem-solving skills </a:t>
            </a:r>
            <a:r>
              <a:rPr lang="en-US" sz="2000" kern="100" dirty="0">
                <a:ea typeface="Calibri" panose="020F0502020204030204" pitchFamily="34" charset="0"/>
                <a:cs typeface="Times New Roman" panose="02020603050405020304" pitchFamily="18" charset="0"/>
              </a:rPr>
              <a:t> and work</a:t>
            </a:r>
            <a:r>
              <a:rPr lang="en-US" sz="2000" kern="100" dirty="0">
                <a:effectLst/>
                <a:ea typeface="Calibri" panose="020F0502020204030204" pitchFamily="34" charset="0"/>
                <a:cs typeface="Times New Roman" panose="02020603050405020304" pitchFamily="18" charset="0"/>
              </a:rPr>
              <a:t> under pressure.</a:t>
            </a:r>
          </a:p>
          <a:p>
            <a:pPr>
              <a:buFont typeface="Wingdings" panose="05000000000000000000" pitchFamily="2" charset="2"/>
              <a:buChar char="§"/>
            </a:pPr>
            <a:endParaRPr lang="en-US" b="0" i="0" dirty="0">
              <a:solidFill>
                <a:srgbClr val="000000"/>
              </a:solidFill>
              <a:effectLst/>
              <a:highlight>
                <a:srgbClr val="FFFFFF"/>
              </a:highlight>
            </a:endParaRPr>
          </a:p>
        </p:txBody>
      </p:sp>
    </p:spTree>
    <p:extLst>
      <p:ext uri="{BB962C8B-B14F-4D97-AF65-F5344CB8AC3E}">
        <p14:creationId xmlns:p14="http://schemas.microsoft.com/office/powerpoint/2010/main" val="2329650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01B45-570A-A62B-8CF9-667DF5D2E0BA}"/>
              </a:ext>
            </a:extLst>
          </p:cNvPr>
          <p:cNvSpPr>
            <a:spLocks noGrp="1"/>
          </p:cNvSpPr>
          <p:nvPr>
            <p:ph type="title"/>
          </p:nvPr>
        </p:nvSpPr>
        <p:spPr/>
        <p:txBody>
          <a:bodyPr/>
          <a:lstStyle/>
          <a:p>
            <a:r>
              <a:rPr lang="en-US" dirty="0"/>
              <a:t>Flexible working arrangement with justifications </a:t>
            </a:r>
          </a:p>
        </p:txBody>
      </p:sp>
      <p:sp>
        <p:nvSpPr>
          <p:cNvPr id="3" name="Content Placeholder 2">
            <a:extLst>
              <a:ext uri="{FF2B5EF4-FFF2-40B4-BE49-F238E27FC236}">
                <a16:creationId xmlns:a16="http://schemas.microsoft.com/office/drawing/2014/main" id="{BF5C7F7B-E488-4494-31D4-BDBA4ACFED6B}"/>
              </a:ext>
            </a:extLst>
          </p:cNvPr>
          <p:cNvSpPr>
            <a:spLocks noGrp="1"/>
          </p:cNvSpPr>
          <p:nvPr>
            <p:ph idx="1"/>
          </p:nvPr>
        </p:nvSpPr>
        <p:spPr>
          <a:xfrm>
            <a:off x="838200" y="1825625"/>
            <a:ext cx="10515600" cy="4667250"/>
          </a:xfrm>
        </p:spPr>
        <p:txBody>
          <a:bodyPr>
            <a:noAutofit/>
          </a:bodyPr>
          <a:lstStyle/>
          <a:p>
            <a:pPr marL="0" indent="0">
              <a:buNone/>
            </a:pPr>
            <a:r>
              <a:rPr lang="en-US" sz="2000" b="1" kern="100" dirty="0">
                <a:effectLst/>
                <a:ea typeface="Calibri" panose="020F0502020204030204" pitchFamily="34" charset="0"/>
                <a:cs typeface="Times New Roman" panose="02020603050405020304" pitchFamily="18" charset="0"/>
              </a:rPr>
              <a:t>1. Remote Work</a:t>
            </a:r>
            <a:endParaRPr lang="en-US" sz="2000" kern="100" dirty="0">
              <a:effectLst/>
              <a:ea typeface="Calibri" panose="020F0502020204030204" pitchFamily="34" charset="0"/>
              <a:cs typeface="Times New Roman" panose="02020603050405020304" pitchFamily="18" charset="0"/>
            </a:endParaRPr>
          </a:p>
          <a:p>
            <a:pPr marL="0" indent="0">
              <a:buNone/>
            </a:pPr>
            <a:r>
              <a:rPr lang="en-US" sz="2000" b="1" kern="100" dirty="0">
                <a:effectLst/>
                <a:ea typeface="Calibri" panose="020F0502020204030204" pitchFamily="34" charset="0"/>
                <a:cs typeface="Times New Roman" panose="02020603050405020304" pitchFamily="18" charset="0"/>
              </a:rPr>
              <a:t>Justification:</a:t>
            </a:r>
            <a:endParaRPr lang="en-US" sz="2000" kern="100" dirty="0">
              <a:effectLst/>
              <a:ea typeface="Calibri" panose="020F0502020204030204" pitchFamily="34" charset="0"/>
              <a:cs typeface="Times New Roman" panose="02020603050405020304" pitchFamily="18" charset="0"/>
            </a:endParaRPr>
          </a:p>
          <a:p>
            <a:pPr marL="0" indent="0">
              <a:buNone/>
            </a:pPr>
            <a:r>
              <a:rPr lang="en-US" sz="2000" b="1" dirty="0">
                <a:effectLst/>
                <a:ea typeface="Calibri" panose="020F0502020204030204" pitchFamily="34" charset="0"/>
                <a:cs typeface="Times New Roman" panose="02020603050405020304" pitchFamily="18" charset="0"/>
              </a:rPr>
              <a:t>Increased Productivity: </a:t>
            </a:r>
            <a:r>
              <a:rPr lang="en-US" sz="2000" b="0" i="0" dirty="0">
                <a:solidFill>
                  <a:srgbClr val="000000"/>
                </a:solidFill>
                <a:effectLst/>
                <a:highlight>
                  <a:srgbClr val="FFFFFF"/>
                </a:highlight>
              </a:rPr>
              <a:t>Working remotely can boost productivity by removing the need for commuting and offering a more comfortable workspace.</a:t>
            </a:r>
          </a:p>
          <a:p>
            <a:pPr marL="0" indent="0">
              <a:buNone/>
            </a:pPr>
            <a:endParaRPr lang="en-US" sz="2000" dirty="0">
              <a:effectLst/>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2000" b="1" kern="100" dirty="0">
                <a:effectLst/>
                <a:ea typeface="Calibri" panose="020F0502020204030204" pitchFamily="34" charset="0"/>
                <a:cs typeface="Times New Roman" panose="02020603050405020304" pitchFamily="18" charset="0"/>
              </a:rPr>
              <a:t>2. Flexible Hours</a:t>
            </a:r>
            <a:endParaRPr lang="en-US" sz="2000" kern="100" dirty="0">
              <a:effectLst/>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2000" b="1" kern="100" dirty="0">
                <a:effectLst/>
                <a:ea typeface="Calibri" panose="020F0502020204030204" pitchFamily="34" charset="0"/>
                <a:cs typeface="Times New Roman" panose="02020603050405020304" pitchFamily="18" charset="0"/>
              </a:rPr>
              <a:t>Justification:</a:t>
            </a:r>
            <a:endParaRPr lang="en-US" sz="2000" kern="100" dirty="0">
              <a:effectLst/>
              <a:ea typeface="Calibri" panose="020F0502020204030204" pitchFamily="34" charset="0"/>
              <a:cs typeface="Times New Roman" panose="02020603050405020304" pitchFamily="18" charset="0"/>
            </a:endParaRPr>
          </a:p>
          <a:p>
            <a:pPr marL="0" indent="0">
              <a:buNone/>
            </a:pPr>
            <a:r>
              <a:rPr lang="en-US" sz="2000" b="1" dirty="0">
                <a:effectLst/>
                <a:ea typeface="Calibri" panose="020F0502020204030204" pitchFamily="34" charset="0"/>
                <a:cs typeface="Times New Roman" panose="02020603050405020304" pitchFamily="18" charset="0"/>
              </a:rPr>
              <a:t>Enhanced Creativity:</a:t>
            </a:r>
            <a:r>
              <a:rPr lang="en-US" sz="2000" dirty="0">
                <a:effectLst/>
                <a:ea typeface="Calibri" panose="020F0502020204030204" pitchFamily="34" charset="0"/>
                <a:cs typeface="Times New Roman" panose="02020603050405020304" pitchFamily="18" charset="0"/>
              </a:rPr>
              <a:t> Flexible hours can foster creativity as employees can work during their most productive times.</a:t>
            </a:r>
          </a:p>
          <a:p>
            <a:pPr marL="0" indent="0">
              <a:buNone/>
            </a:pPr>
            <a:endParaRPr lang="en-US" sz="2000" dirty="0">
              <a:effectLst/>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2000" b="1" kern="100" dirty="0">
                <a:ea typeface="Calibri" panose="020F0502020204030204" pitchFamily="34" charset="0"/>
                <a:cs typeface="Times New Roman" panose="02020603050405020304" pitchFamily="18" charset="0"/>
              </a:rPr>
              <a:t>3</a:t>
            </a:r>
            <a:r>
              <a:rPr lang="en-US" sz="2000" b="1" kern="100" dirty="0">
                <a:effectLst/>
                <a:ea typeface="Calibri" panose="020F0502020204030204" pitchFamily="34" charset="0"/>
                <a:cs typeface="Times New Roman" panose="02020603050405020304" pitchFamily="18" charset="0"/>
              </a:rPr>
              <a:t>. Job Sharing</a:t>
            </a:r>
            <a:endParaRPr lang="en-US" sz="2000" kern="100" dirty="0">
              <a:effectLst/>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2000" b="1" kern="100" dirty="0">
                <a:effectLst/>
                <a:ea typeface="Calibri" panose="020F0502020204030204" pitchFamily="34" charset="0"/>
                <a:cs typeface="Times New Roman" panose="02020603050405020304" pitchFamily="18" charset="0"/>
              </a:rPr>
              <a:t>Justification:</a:t>
            </a:r>
          </a:p>
          <a:p>
            <a:pPr marL="0" marR="0" indent="0">
              <a:lnSpc>
                <a:spcPct val="107000"/>
              </a:lnSpc>
              <a:spcBef>
                <a:spcPts val="0"/>
              </a:spcBef>
              <a:spcAft>
                <a:spcPts val="800"/>
              </a:spcAft>
              <a:buNone/>
            </a:pPr>
            <a:r>
              <a:rPr lang="en-US" sz="2000" b="1" dirty="0">
                <a:effectLst/>
                <a:ea typeface="Calibri" panose="020F0502020204030204" pitchFamily="34" charset="0"/>
                <a:cs typeface="Times New Roman" panose="02020603050405020304" pitchFamily="18" charset="0"/>
              </a:rPr>
              <a:t>Reduced Burnout:</a:t>
            </a:r>
            <a:r>
              <a:rPr lang="en-US" sz="2000" dirty="0">
                <a:effectLst/>
                <a:ea typeface="Calibri" panose="020F0502020204030204" pitchFamily="34" charset="0"/>
                <a:cs typeface="Times New Roman" panose="02020603050405020304" pitchFamily="18" charset="0"/>
              </a:rPr>
              <a:t> Sharing responsibilities can prevent overload and reduce stress.</a:t>
            </a:r>
            <a:endParaRPr lang="en-US" sz="2000" kern="100" dirty="0">
              <a:effectLst/>
              <a:ea typeface="Calibri" panose="020F0502020204030204" pitchFamily="34" charset="0"/>
              <a:cs typeface="Times New Roman" panose="02020603050405020304" pitchFamily="18" charset="0"/>
            </a:endParaRPr>
          </a:p>
          <a:p>
            <a:pPr marL="0" indent="0">
              <a:buNone/>
            </a:pPr>
            <a:endParaRPr lang="en-US" sz="2000" kern="100" dirty="0">
              <a:effectLst/>
              <a:ea typeface="Calibri" panose="020F0502020204030204" pitchFamily="34" charset="0"/>
              <a:cs typeface="Times New Roman" panose="02020603050405020304" pitchFamily="18" charset="0"/>
            </a:endParaRPr>
          </a:p>
          <a:p>
            <a:pPr marL="0" indent="0">
              <a:buNone/>
            </a:pPr>
            <a:endParaRPr lang="en-US" sz="2000" dirty="0"/>
          </a:p>
        </p:txBody>
      </p:sp>
    </p:spTree>
    <p:extLst>
      <p:ext uri="{BB962C8B-B14F-4D97-AF65-F5344CB8AC3E}">
        <p14:creationId xmlns:p14="http://schemas.microsoft.com/office/powerpoint/2010/main" val="4172916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790D-4D94-FD22-70D2-76DC4269BAF7}"/>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C08A2CA2-1445-9956-BE03-D9BBF6FCDE75}"/>
              </a:ext>
            </a:extLst>
          </p:cNvPr>
          <p:cNvSpPr>
            <a:spLocks noGrp="1"/>
          </p:cNvSpPr>
          <p:nvPr>
            <p:ph idx="1"/>
          </p:nvPr>
        </p:nvSpPr>
        <p:spPr/>
        <p:txBody>
          <a:bodyPr>
            <a:normAutofit/>
          </a:bodyPr>
          <a:lstStyle/>
          <a:p>
            <a:pPr marL="0" indent="0">
              <a:buNone/>
            </a:pPr>
            <a:r>
              <a:rPr lang="en-US" sz="2400" dirty="0"/>
              <a:t>An event manager at Marriott hotel is </a:t>
            </a:r>
            <a:r>
              <a:rPr lang="en-US" sz="2400" b="0" i="0" dirty="0">
                <a:solidFill>
                  <a:srgbClr val="000000"/>
                </a:solidFill>
                <a:effectLst/>
                <a:highlight>
                  <a:srgbClr val="FFFFFF"/>
                </a:highlight>
              </a:rPr>
              <a:t>ensuring events run smoothly, meeting client expectations, and overseeing all logistical, financial, and operational details. </a:t>
            </a:r>
            <a:r>
              <a:rPr lang="en-US" sz="2400" dirty="0">
                <a:solidFill>
                  <a:srgbClr val="000000"/>
                </a:solidFill>
                <a:highlight>
                  <a:srgbClr val="FFFFFF"/>
                </a:highlight>
              </a:rPr>
              <a:t>To </a:t>
            </a:r>
            <a:r>
              <a:rPr lang="en-US" sz="2400" b="0" i="0">
                <a:solidFill>
                  <a:srgbClr val="000000"/>
                </a:solidFill>
                <a:effectLst/>
                <a:highlight>
                  <a:srgbClr val="FFFFFF"/>
                </a:highlight>
              </a:rPr>
              <a:t>play essential </a:t>
            </a:r>
            <a:r>
              <a:rPr lang="en-US" sz="2400" b="0" i="0" dirty="0">
                <a:solidFill>
                  <a:srgbClr val="000000"/>
                </a:solidFill>
                <a:effectLst/>
                <a:highlight>
                  <a:srgbClr val="FFFFFF"/>
                </a:highlight>
              </a:rPr>
              <a:t>role in the hotel business events, helping to enhance its reputation and increase its income.</a:t>
            </a:r>
            <a:endParaRPr lang="en-US" sz="2400" dirty="0"/>
          </a:p>
        </p:txBody>
      </p:sp>
    </p:spTree>
    <p:extLst>
      <p:ext uri="{BB962C8B-B14F-4D97-AF65-F5344CB8AC3E}">
        <p14:creationId xmlns:p14="http://schemas.microsoft.com/office/powerpoint/2010/main" val="32648089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3F2AE-DFE5-477F-BC0A-989F1707199D}"/>
              </a:ext>
            </a:extLst>
          </p:cNvPr>
          <p:cNvSpPr>
            <a:spLocks noGrp="1"/>
          </p:cNvSpPr>
          <p:nvPr>
            <p:ph type="title"/>
          </p:nvPr>
        </p:nvSpPr>
        <p:spPr/>
        <p:txBody>
          <a:bodyPr/>
          <a:lstStyle/>
          <a:p>
            <a:r>
              <a:rPr lang="en-US" dirty="0"/>
              <a:t>List of References </a:t>
            </a:r>
          </a:p>
        </p:txBody>
      </p:sp>
      <p:sp>
        <p:nvSpPr>
          <p:cNvPr id="3" name="Content Placeholder 2">
            <a:extLst>
              <a:ext uri="{FF2B5EF4-FFF2-40B4-BE49-F238E27FC236}">
                <a16:creationId xmlns:a16="http://schemas.microsoft.com/office/drawing/2014/main" id="{F69EECF2-CA29-D5FA-6FAE-07E04EB4EE02}"/>
              </a:ext>
            </a:extLst>
          </p:cNvPr>
          <p:cNvSpPr>
            <a:spLocks noGrp="1"/>
          </p:cNvSpPr>
          <p:nvPr>
            <p:ph idx="1"/>
          </p:nvPr>
        </p:nvSpPr>
        <p:spPr>
          <a:xfrm>
            <a:off x="534572" y="1463040"/>
            <a:ext cx="10819228" cy="4713923"/>
          </a:xfrm>
        </p:spPr>
        <p:txBody>
          <a:bodyPr vert="horz" lIns="91440" tIns="45720" rIns="91440" bIns="45720" rtlCol="0" anchor="t">
            <a:normAutofit/>
          </a:bodyPr>
          <a:lstStyle/>
          <a:p>
            <a:pPr algn="just">
              <a:buFont typeface="Wingdings" panose="05000000000000000000" pitchFamily="2" charset="2"/>
              <a:buChar char="§"/>
            </a:pPr>
            <a:r>
              <a:rPr lang="en-US" sz="2000" dirty="0">
                <a:ea typeface="+mn-lt"/>
                <a:cs typeface="+mn-lt"/>
              </a:rPr>
              <a:t>Armstrong, M. (2009) </a:t>
            </a:r>
            <a:r>
              <a:rPr lang="en-US" sz="2000" i="1" dirty="0">
                <a:ea typeface="+mn-lt"/>
                <a:cs typeface="+mn-lt"/>
              </a:rPr>
              <a:t>Armstrong’s handbook of performance management: an evidence-based guide to delivering high performance.</a:t>
            </a:r>
            <a:r>
              <a:rPr lang="en-US" sz="2000" dirty="0">
                <a:ea typeface="+mn-lt"/>
                <a:cs typeface="+mn-lt"/>
              </a:rPr>
              <a:t> 4th ed. London: Kogan Page.</a:t>
            </a:r>
            <a:endParaRPr lang="en-US" sz="2000" dirty="0"/>
          </a:p>
          <a:p>
            <a:pPr algn="just">
              <a:buFont typeface="Wingdings" panose="05000000000000000000" pitchFamily="2" charset="2"/>
              <a:buChar char="§"/>
            </a:pPr>
            <a:r>
              <a:rPr lang="en-US" sz="2000" dirty="0">
                <a:ea typeface="+mn-lt"/>
                <a:cs typeface="+mn-lt"/>
              </a:rPr>
              <a:t>Armstrong, M. (2015) </a:t>
            </a:r>
            <a:r>
              <a:rPr lang="en-US" sz="2000" i="1" dirty="0">
                <a:ea typeface="+mn-lt"/>
                <a:cs typeface="+mn-lt"/>
              </a:rPr>
              <a:t>Armstrong’s handbook of performance management</a:t>
            </a:r>
            <a:r>
              <a:rPr lang="en-US" sz="2000" dirty="0">
                <a:ea typeface="+mn-lt"/>
                <a:cs typeface="+mn-lt"/>
              </a:rPr>
              <a:t>. London: Kogan Page</a:t>
            </a:r>
            <a:endParaRPr lang="en-US" sz="2000" dirty="0"/>
          </a:p>
          <a:p>
            <a:pPr algn="just">
              <a:buFont typeface="Wingdings" panose="05000000000000000000" pitchFamily="2" charset="2"/>
              <a:buChar char="§"/>
            </a:pPr>
            <a:r>
              <a:rPr lang="en-US" sz="2000" dirty="0">
                <a:ea typeface="+mn-lt"/>
                <a:cs typeface="+mn-lt"/>
              </a:rPr>
              <a:t>Armstrong, M. and BARON, A. (2004) </a:t>
            </a:r>
            <a:r>
              <a:rPr lang="en-US" sz="2000" i="1" dirty="0">
                <a:ea typeface="+mn-lt"/>
                <a:cs typeface="+mn-lt"/>
              </a:rPr>
              <a:t>Managing performance: performance management in action</a:t>
            </a:r>
            <a:r>
              <a:rPr lang="en-US" sz="2000" dirty="0">
                <a:ea typeface="+mn-lt"/>
                <a:cs typeface="+mn-lt"/>
              </a:rPr>
              <a:t>. London: Chartered Institute of Personnel and Development</a:t>
            </a:r>
          </a:p>
          <a:p>
            <a:pPr>
              <a:buFont typeface="Wingdings" panose="05000000000000000000" pitchFamily="2" charset="2"/>
              <a:buChar char="§"/>
            </a:pPr>
            <a:r>
              <a:rPr lang="en-US" sz="2000" dirty="0"/>
              <a:t>Marriott International, Inc. (2021). About Marriott International. Retrieved from </a:t>
            </a:r>
            <a:r>
              <a:rPr lang="en-US" sz="2000" dirty="0">
                <a:hlinkClick r:id="rId2"/>
              </a:rPr>
              <a:t>https://www.marriott.com/marriott/aboutmarriott.mi</a:t>
            </a:r>
            <a:r>
              <a:rPr lang="en-US" sz="2000" dirty="0"/>
              <a:t> </a:t>
            </a:r>
          </a:p>
          <a:p>
            <a:pPr>
              <a:buFont typeface="Wingdings" panose="05000000000000000000" pitchFamily="2" charset="2"/>
              <a:buChar char="§"/>
            </a:pPr>
            <a:r>
              <a:rPr lang="en-US" sz="2000" dirty="0"/>
              <a:t>Marriott International, 2023. Careers. [online] Available at: </a:t>
            </a:r>
            <a:r>
              <a:rPr lang="en-US" sz="2000" dirty="0">
                <a:hlinkClick r:id="rId3" action="ppaction://hlinkfile"/>
              </a:rPr>
              <a:t>https://www.marriott.com/careers </a:t>
            </a:r>
            <a:r>
              <a:rPr lang="en-US" sz="2000" dirty="0"/>
              <a:t>[Accessed 23 July 2024].</a:t>
            </a:r>
          </a:p>
          <a:p>
            <a:pPr>
              <a:buFont typeface="Wingdings" panose="05000000000000000000" pitchFamily="2" charset="2"/>
              <a:buChar char="§"/>
            </a:pPr>
            <a:r>
              <a:rPr lang="en-US" sz="2000" dirty="0"/>
              <a:t>Smith, J. (2020). The Hospitality Industry: An Overview. Journal of Hospitality Management.</a:t>
            </a:r>
          </a:p>
          <a:p>
            <a:pPr>
              <a:buFont typeface="Wingdings" panose="05000000000000000000" pitchFamily="2" charset="2"/>
              <a:buChar char="§"/>
            </a:pPr>
            <a:r>
              <a:rPr lang="en-US" sz="2000" dirty="0"/>
              <a:t>Johnson, L. (2019). Sustainable Practices in Hospitality. Green Hotelier.</a:t>
            </a:r>
          </a:p>
          <a:p>
            <a:pPr>
              <a:buFont typeface="Wingdings" panose="05000000000000000000" pitchFamily="2" charset="2"/>
              <a:buChar char="§"/>
            </a:pPr>
            <a:r>
              <a:rPr lang="en-US" sz="2000" dirty="0"/>
              <a:t>Brown, A. (2018). Digital Transformation in Hotels. Hospitality Technology.</a:t>
            </a:r>
          </a:p>
          <a:p>
            <a:pPr algn="just">
              <a:buFont typeface="Wingdings" panose="05000000000000000000" pitchFamily="2" charset="2"/>
              <a:buChar char="§"/>
            </a:pPr>
            <a:endParaRPr lang="en-US" sz="2000" dirty="0"/>
          </a:p>
          <a:p>
            <a:pPr>
              <a:buFont typeface="Wingdings" panose="05000000000000000000" pitchFamily="2" charset="2"/>
              <a:buChar char="§"/>
            </a:pPr>
            <a:endParaRPr lang="en-US" sz="2000" dirty="0"/>
          </a:p>
        </p:txBody>
      </p:sp>
    </p:spTree>
    <p:extLst>
      <p:ext uri="{BB962C8B-B14F-4D97-AF65-F5344CB8AC3E}">
        <p14:creationId xmlns:p14="http://schemas.microsoft.com/office/powerpoint/2010/main" val="4590812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372</TotalTime>
  <Words>932</Words>
  <Application>Microsoft Office PowerPoint</Application>
  <PresentationFormat>Widescreen</PresentationFormat>
  <Paragraphs>103</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Wingdings</vt:lpstr>
      <vt:lpstr>office theme</vt:lpstr>
      <vt:lpstr>Student Name: Harsh Somnathi Student Number:2331963 Course Name: Human Capital management  Lecturer Name: Nishi Ramsurrun Session: June 2024 Term  </vt:lpstr>
      <vt:lpstr>PowerPoint Presentation</vt:lpstr>
      <vt:lpstr>Table of Contents                                            Slide No.</vt:lpstr>
      <vt:lpstr>Introduction of Marriot Hotel</vt:lpstr>
      <vt:lpstr>Strategic Goal of Marriot Hotel</vt:lpstr>
      <vt:lpstr>Job Analysis / Position </vt:lpstr>
      <vt:lpstr>Job Description </vt:lpstr>
      <vt:lpstr>Person Specification </vt:lpstr>
      <vt:lpstr>Required skills </vt:lpstr>
      <vt:lpstr>Pay and working Conditions </vt:lpstr>
      <vt:lpstr>Flexible working arrangement with justifications </vt:lpstr>
      <vt:lpstr>Conclusion </vt:lpstr>
      <vt:lpstr>List of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DELL</cp:lastModifiedBy>
  <cp:revision>130</cp:revision>
  <dcterms:created xsi:type="dcterms:W3CDTF">2024-06-27T11:21:54Z</dcterms:created>
  <dcterms:modified xsi:type="dcterms:W3CDTF">2024-07-30T11:46:40Z</dcterms:modified>
</cp:coreProperties>
</file>