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0" autoAdjust="0"/>
    <p:restoredTop sz="94660"/>
  </p:normalViewPr>
  <p:slideViewPr>
    <p:cSldViewPr snapToGrid="0">
      <p:cViewPr>
        <p:scale>
          <a:sx n="58" d="100"/>
          <a:sy n="58" d="100"/>
        </p:scale>
        <p:origin x="172" y="9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AAEA8-32E7-9918-F561-E66032C0C9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22AB45-7CF6-7F23-A4CA-C9DCC98EB8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E272C7-A4F2-E1B1-8E75-F764300C8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D77A2A-1C55-1809-51C3-9522BA35A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9D0747-597D-07B4-9F34-D41584F14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780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436F8-11D7-5BD2-28E8-F0B560362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83DF6-077E-22A9-EC65-13E52F415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838DC7-5D28-93E6-6A22-38A518DD3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A49974-F369-7990-8319-E9403752E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DC97CE-72B0-CDB8-8E8A-B6CCC751A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939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347E0-889F-90CA-A4BF-B2FABE627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EF468E-1D97-2902-FF63-079944E142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AC03E-EFEC-1858-5DF2-DBC71F406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743D0-7D40-51D1-6E59-81CEDD4BF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96CDB-F7D5-CFC9-CA9F-AE4D37611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295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65996-37C3-390E-556A-7620E4461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2CC04-7C49-0A55-EDE5-CC57686FF5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7234F7-2D52-45D0-5C81-4599AFFBFD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5C3621-CB79-7BD7-6475-E1E26A828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213FE6-D04B-D8DA-9766-447922308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1303C0-D9B9-3325-A7ED-C5D35D9FD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310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5834F-08B9-547C-F2DA-F23F7C24D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C9865D-E00E-FBC7-BBFA-4BEB3E3982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73CA47-C92D-D6AF-29D4-5C29B356F9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419775-B79B-CAD0-576D-674E85B822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ACBDF6-BB48-F883-7B01-1C459EFCAB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17F32B-9A25-78C7-A706-D11F79CB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483678-6472-6CD0-E527-E05CFF1BC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8AB937-1B0D-5659-705F-2A3CB42AE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772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52CB-9D78-A0CF-BA05-A8283A2BE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57D4EC-0B94-B62F-0458-A9607C6B1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4F1C9C-0DE9-2227-4E03-1720BE088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EB042C-CA69-AE5B-856E-98391B09C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376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677385-F53F-9CEE-2A97-1E263A404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DD14DA-CA51-B090-661E-7DDF85046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E8A98C-157E-0C9D-A2E7-98EB9FB57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882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53F76-9829-20CD-8717-BFC77624D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5FFB6-CCCA-DBB6-F9AB-FC4A5D34E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35611E-D87C-071F-7843-6607F82365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1EDEAC-E6B0-39BE-2785-F23B96AA96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82326C-6E4C-3AA0-0FCC-987F6E2A0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401B5A-C54C-1492-2CA2-C7A04835C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7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F4136-7188-F428-3DF7-C88B402AD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77A20-F458-93B3-6278-13E0815491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921E05-FAB1-2D2A-861E-15056F930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03DA1A-85BE-FF5F-CDA3-659FA72FF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4D763-B5BD-7CFB-A9DE-3F08845F3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8EE662-7FF9-B949-3DFE-185F1D3DA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553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03C25-A6AF-63FB-1782-C8B04C148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64998-4810-5A9C-A5F5-1DE12921D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A636A7-AB8F-61B5-ACDB-09F0ECAF4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17548-FFEC-7636-567C-AB5AEE89E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42903-1A4B-040B-4683-493728549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604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B52198-7724-C553-2EC0-A35907B619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DC0C57-F674-9642-CBD1-DD2F235F6C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3912EB-FA1E-4E48-7E6B-BCB9FC09A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4EBAB-4E9D-2D8A-64F8-165167035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0EF5D1-BE7C-43B7-B88E-5D7B258C2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123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F8214-F628-7248-D90F-1D630AEAA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0F3D45-359E-59C8-69EE-74FBB70AD1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4C7DC-84EE-CBED-4385-5C7A5C42DB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68E6ED-D0EE-4C99-BDAF-AF0B4162DFD8}" type="datetimeFigureOut">
              <a:rPr lang="en-GB" smtClean="0"/>
              <a:t>26/07/2024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050CF-120C-782F-1771-99236761AE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3D717-BAD5-5A8D-7B6B-E9DA0FF778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AF7978-B9E6-4654-9820-E2FAC9D8BC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254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1DB4F-4192-39E6-A987-EA163FCC67D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3200" b="1" dirty="0">
                <a:latin typeface="+mn-lt"/>
              </a:rPr>
              <a:t>An Assessment and Critique of Notions of Body; Subjectivity &amp; Objectivity; Phenomena and Spatiality; </a:t>
            </a:r>
            <a:br>
              <a:rPr lang="en-GB" sz="3200" b="1" dirty="0">
                <a:latin typeface="+mn-lt"/>
              </a:rPr>
            </a:br>
            <a:r>
              <a:rPr lang="en-GB" sz="3200" b="1" dirty="0">
                <a:latin typeface="+mn-lt"/>
              </a:rPr>
              <a:t>in Maurice </a:t>
            </a:r>
            <a:r>
              <a:rPr lang="en-GB" sz="3200" b="1" dirty="0" err="1">
                <a:latin typeface="+mn-lt"/>
              </a:rPr>
              <a:t>Merlau</a:t>
            </a:r>
            <a:r>
              <a:rPr lang="en-GB" sz="3200" b="1" dirty="0">
                <a:latin typeface="+mn-lt"/>
              </a:rPr>
              <a:t>-Ponty’s: </a:t>
            </a:r>
            <a:r>
              <a:rPr lang="en-GB" sz="3200" b="1" i="1" dirty="0">
                <a:latin typeface="+mn-lt"/>
              </a:rPr>
              <a:t>Phenomenology of Perception</a:t>
            </a:r>
            <a:r>
              <a:rPr lang="en-GB" sz="1800" b="1" i="1" dirty="0">
                <a:latin typeface="+mn-lt"/>
              </a:rPr>
              <a:t>1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25E0E1-7F8E-0237-0B78-EA61C94BE9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01884" y="3602037"/>
            <a:ext cx="7007629" cy="2798763"/>
          </a:xfrm>
        </p:spPr>
        <p:txBody>
          <a:bodyPr>
            <a:normAutofit/>
          </a:bodyPr>
          <a:lstStyle/>
          <a:p>
            <a:r>
              <a:rPr lang="en-GB" b="1" dirty="0"/>
              <a:t>Compiled and presented by </a:t>
            </a:r>
          </a:p>
          <a:p>
            <a:r>
              <a:rPr lang="en-GB" b="1" dirty="0"/>
              <a:t>James A. D. Cassels </a:t>
            </a:r>
          </a:p>
          <a:p>
            <a:r>
              <a:rPr lang="en-GB" b="1" dirty="0"/>
              <a:t>Philosophy B.A. </a:t>
            </a:r>
          </a:p>
          <a:p>
            <a:r>
              <a:rPr lang="en-GB" b="1" dirty="0"/>
              <a:t>Lampeter </a:t>
            </a:r>
          </a:p>
          <a:p>
            <a:r>
              <a:rPr lang="en-GB" b="1" dirty="0"/>
              <a:t>UWTSD</a:t>
            </a:r>
          </a:p>
          <a:p>
            <a:r>
              <a:rPr lang="en-GB" b="1" dirty="0"/>
              <a:t>2024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021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2367D-2D7B-B90D-64EC-0FFB39CEF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</a:t>
            </a:r>
            <a:r>
              <a:rPr lang="en-GB" sz="3600"/>
              <a:t>Maurice Merlau-Ponty</a:t>
            </a:r>
            <a:r>
              <a:rPr lang="en-GB"/>
              <a:t>    ~        </a:t>
            </a:r>
            <a:r>
              <a:rPr lang="en-GB" sz="3600"/>
              <a:t>Rene Descartes </a:t>
            </a:r>
            <a:r>
              <a:rPr lang="en-GB" sz="2800" i="1"/>
              <a:t>Phenomenology of perception       </a:t>
            </a:r>
            <a:r>
              <a:rPr lang="en-GB"/>
              <a:t>~   </a:t>
            </a:r>
            <a:r>
              <a:rPr lang="en-GB" sz="2800" i="1"/>
              <a:t>Meditations on first philosophy</a:t>
            </a:r>
            <a:endParaRPr lang="en-GB" sz="2800" i="1" dirty="0"/>
          </a:p>
        </p:txBody>
      </p:sp>
      <p:pic>
        <p:nvPicPr>
          <p:cNvPr id="6" name="Content Placeholder 5" descr="Line Spacing Exactly At A person with a heart and clock pts">
            <a:extLst>
              <a:ext uri="{FF2B5EF4-FFF2-40B4-BE49-F238E27FC236}">
                <a16:creationId xmlns:a16="http://schemas.microsoft.com/office/drawing/2014/main" id="{F6EB3EC8-F553-8786-A384-AA51778FE4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7883" y="1825625"/>
            <a:ext cx="3002233" cy="4351338"/>
          </a:xfrm>
        </p:spPr>
      </p:pic>
      <p:pic>
        <p:nvPicPr>
          <p:cNvPr id="8" name="Content Placeholder 7" descr="Generating...">
            <a:extLst>
              <a:ext uri="{FF2B5EF4-FFF2-40B4-BE49-F238E27FC236}">
                <a16:creationId xmlns:a16="http://schemas.microsoft.com/office/drawing/2014/main" id="{B9A446CA-06F6-8904-0834-587E08A8B01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2465" y="1825625"/>
            <a:ext cx="3481070" cy="4351338"/>
          </a:xfrm>
        </p:spPr>
      </p:pic>
    </p:spTree>
    <p:extLst>
      <p:ext uri="{BB962C8B-B14F-4D97-AF65-F5344CB8AC3E}">
        <p14:creationId xmlns:p14="http://schemas.microsoft.com/office/powerpoint/2010/main" val="2966373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F3EDA-E94C-9936-DD84-BDEFEC0A3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423740" cy="16002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Background is key to perception in Ponty’s </a:t>
            </a:r>
            <a:r>
              <a:rPr lang="en-GB" i="1" dirty="0"/>
              <a:t>Phenomenology of Perception</a:t>
            </a:r>
            <a:r>
              <a:rPr lang="en-GB" dirty="0"/>
              <a:t>.</a:t>
            </a:r>
          </a:p>
        </p:txBody>
      </p:sp>
      <p:pic>
        <p:nvPicPr>
          <p:cNvPr id="6" name="Picture Placeholder 5" descr="Powered by Office Services">
            <a:extLst>
              <a:ext uri="{FF2B5EF4-FFF2-40B4-BE49-F238E27FC236}">
                <a16:creationId xmlns:a16="http://schemas.microsoft.com/office/drawing/2014/main" id="{8DFF5FDA-2D59-2EB4-885A-CA5FD185C34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4" r="9704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E35D46-E6A4-B1AE-BA99-F8C3DF8C5A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9614" y="2057400"/>
            <a:ext cx="3932237" cy="3811588"/>
          </a:xfrm>
        </p:spPr>
        <p:txBody>
          <a:bodyPr>
            <a:noAutofit/>
          </a:bodyPr>
          <a:lstStyle/>
          <a:p>
            <a:endParaRPr lang="en-GB" sz="3200" dirty="0"/>
          </a:p>
          <a:p>
            <a:r>
              <a:rPr lang="en-GB" sz="3200" dirty="0"/>
              <a:t>Background</a:t>
            </a:r>
          </a:p>
          <a:p>
            <a:endParaRPr lang="en-GB" sz="3200" dirty="0"/>
          </a:p>
          <a:p>
            <a:r>
              <a:rPr lang="en-GB" sz="3200" dirty="0"/>
              <a:t>Context</a:t>
            </a:r>
          </a:p>
          <a:p>
            <a:endParaRPr lang="en-GB" sz="3200" dirty="0"/>
          </a:p>
          <a:p>
            <a:r>
              <a:rPr lang="en-GB" sz="3200" dirty="0"/>
              <a:t>Environment</a:t>
            </a:r>
          </a:p>
        </p:txBody>
      </p:sp>
    </p:spTree>
    <p:extLst>
      <p:ext uri="{BB962C8B-B14F-4D97-AF65-F5344CB8AC3E}">
        <p14:creationId xmlns:p14="http://schemas.microsoft.com/office/powerpoint/2010/main" val="4493196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CA66E-1138-7578-86D6-E5191405B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World;</a:t>
            </a:r>
            <a:br>
              <a:rPr lang="en-GB" dirty="0"/>
            </a:br>
            <a:r>
              <a:rPr lang="en-GB" dirty="0"/>
              <a:t>Mind;</a:t>
            </a:r>
            <a:br>
              <a:rPr lang="en-GB" dirty="0"/>
            </a:br>
            <a:r>
              <a:rPr lang="en-GB" dirty="0"/>
              <a:t>body</a:t>
            </a:r>
            <a:br>
              <a:rPr lang="en-GB" dirty="0"/>
            </a:br>
            <a:r>
              <a:rPr lang="en-GB" dirty="0"/>
              <a:t>Phenomena…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BDF831-03A5-2D09-C0E1-2EE0CB51F49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ctr"/>
            <a:endParaRPr lang="en-US" sz="2400" dirty="0">
              <a:solidFill>
                <a:srgbClr val="1D2125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US" sz="2400" dirty="0">
                <a:solidFill>
                  <a:srgbClr val="1D2125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functionality of perception, hence; understanding, is necessarily  supported within the framework of a background, therefore; a mind distinct from the material world, as in dualism, simply cannot constitute perception.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4272472-E14C-3EA7-E51C-99C9CB5C03B9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9" r="7819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341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CEAE1-C92F-664C-D6CD-DE4F42EB6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Descartes ontology is distinct from the world of bodies…</a:t>
            </a:r>
          </a:p>
        </p:txBody>
      </p:sp>
      <p:pic>
        <p:nvPicPr>
          <p:cNvPr id="6" name="Picture Placeholder 5" descr="Powered by Office Services">
            <a:extLst>
              <a:ext uri="{FF2B5EF4-FFF2-40B4-BE49-F238E27FC236}">
                <a16:creationId xmlns:a16="http://schemas.microsoft.com/office/drawing/2014/main" id="{CBA3AAC7-BBA7-93DF-B54A-E21BE25526B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96" r="14096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F609F6-3DAE-CE21-5EB7-3C252C998FC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1D2125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Whereas in Ponty, the phenomenon of his being and perceiving, is instead co-relative to the extended arena of objectivity, phenomena and spatiality.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45170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FEAE179-C525-48F3-AD47-0E9E2B6F2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4EF96-F933-03ED-C909-F0B455DFE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89" y="4883544"/>
            <a:ext cx="3876086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Gestalt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458818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Placeholder 7" descr="Powered by Office Services">
            <a:extLst>
              <a:ext uri="{FF2B5EF4-FFF2-40B4-BE49-F238E27FC236}">
                <a16:creationId xmlns:a16="http://schemas.microsoft.com/office/drawing/2014/main" id="{10CF14B6-5830-AD69-A57B-AED0CE436CE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87"/>
          <a:stretch/>
        </p:blipFill>
        <p:spPr>
          <a:xfrm>
            <a:off x="959205" y="364142"/>
            <a:ext cx="10369645" cy="386799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01107" y="5661132"/>
            <a:ext cx="146304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FB10B6-F0D0-DE28-36A0-C83D5D478C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62719" y="4883544"/>
            <a:ext cx="6586915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ctr">
              <a:buFont typeface="Arial" panose="020B0604020202020204" pitchFamily="34" charset="0"/>
              <a:buChar char="•"/>
            </a:pPr>
            <a:r>
              <a:rPr lang="en-US" sz="3200" dirty="0"/>
              <a:t>Transcendence of overall conglomerate parts</a:t>
            </a:r>
          </a:p>
        </p:txBody>
      </p:sp>
    </p:spTree>
    <p:extLst>
      <p:ext uri="{BB962C8B-B14F-4D97-AF65-F5344CB8AC3E}">
        <p14:creationId xmlns:p14="http://schemas.microsoft.com/office/powerpoint/2010/main" val="2938377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CB0F90-AE02-072F-B15C-746D91CC3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dirty="0"/>
              <a:t>Edmund Husserl (1859-1938)</a:t>
            </a:r>
            <a:br>
              <a:rPr lang="en-US" sz="5400" dirty="0"/>
            </a:br>
            <a:r>
              <a:rPr lang="en-US" sz="3100" i="1" dirty="0"/>
              <a:t>Transcendental Reductionism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991489-A399-55B0-FEB5-00F755E48D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 algn="ctr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1D2125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Ponty rejects Husserl’s </a:t>
            </a:r>
            <a:r>
              <a:rPr lang="en-US" sz="2400" i="1" dirty="0">
                <a:solidFill>
                  <a:srgbClr val="1D2125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Transcendental-reductionism</a:t>
            </a:r>
            <a:r>
              <a:rPr lang="en-US" sz="2400" dirty="0">
                <a:solidFill>
                  <a:srgbClr val="1D2125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; - that all imminent descriptions of the contents of consciousness are necessarily negative of the external-world, with the</a:t>
            </a:r>
            <a:r>
              <a:rPr lang="en-GB" sz="2400" dirty="0">
                <a:solidFill>
                  <a:srgbClr val="1C1D1E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contents of mind being ‘individuated’– by its intrinsic qualities and structures, rather than in relation to the outer world’, </a:t>
            </a:r>
            <a:endParaRPr lang="en-US" sz="2400" dirty="0"/>
          </a:p>
        </p:txBody>
      </p:sp>
      <p:pic>
        <p:nvPicPr>
          <p:cNvPr id="6" name="Picture Placeholder 5" descr="Powered by Office Services">
            <a:extLst>
              <a:ext uri="{FF2B5EF4-FFF2-40B4-BE49-F238E27FC236}">
                <a16:creationId xmlns:a16="http://schemas.microsoft.com/office/drawing/2014/main" id="{BFE1D4EE-8D51-8B5A-BE24-59848EA9B64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27" r="2" b="812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201240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8BDC0A-9AEE-ED3F-98EC-03DB04C92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1800" i="1" dirty="0"/>
              <a:t>Phenomenology of Perception </a:t>
            </a:r>
            <a:r>
              <a:rPr lang="en-US" sz="1800" dirty="0"/>
              <a:t>left unresolved tensions in Ponty</a:t>
            </a:r>
          </a:p>
        </p:txBody>
      </p:sp>
      <p:pic>
        <p:nvPicPr>
          <p:cNvPr id="6" name="Picture Placeholder 5" descr="Powered by Office Services">
            <a:extLst>
              <a:ext uri="{FF2B5EF4-FFF2-40B4-BE49-F238E27FC236}">
                <a16:creationId xmlns:a16="http://schemas.microsoft.com/office/drawing/2014/main" id="{3826565A-5D17-2ED0-E1BB-784E6148AA9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65" r="-1" b="6464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5B9584-E17B-B570-609E-9091E0C23E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43193" y="2418408"/>
            <a:ext cx="2942813" cy="354026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ctr">
              <a:buFont typeface="Arial" panose="020B0604020202020204" pitchFamily="34" charset="0"/>
              <a:buChar char="•"/>
            </a:pPr>
            <a:r>
              <a:rPr lang="en-US" sz="2800" dirty="0"/>
              <a:t>In The Visible and the Invisible, Ponty concedes to his ultimate failure in sufficiently rejecting Dualism and reductionism</a:t>
            </a:r>
            <a:r>
              <a:rPr lang="en-US" sz="2000" dirty="0"/>
              <a:t>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430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53B1-AE80-2EF9-1B26-731D547E4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</a:t>
            </a:r>
            <a:br>
              <a:rPr lang="en-GB" dirty="0"/>
            </a:br>
            <a:r>
              <a:rPr lang="en-GB" dirty="0"/>
              <a:t>Centre of Perception</a:t>
            </a:r>
            <a:br>
              <a:rPr lang="en-GB" dirty="0"/>
            </a:br>
            <a:endParaRPr lang="en-GB" dirty="0"/>
          </a:p>
        </p:txBody>
      </p:sp>
      <p:pic>
        <p:nvPicPr>
          <p:cNvPr id="6" name="Picture Placeholder 5" descr="Powered by Office Services">
            <a:extLst>
              <a:ext uri="{FF2B5EF4-FFF2-40B4-BE49-F238E27FC236}">
                <a16:creationId xmlns:a16="http://schemas.microsoft.com/office/drawing/2014/main" id="{3956BB36-29DE-F152-2E18-67B0DECA505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0" b="10520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73C857-4C50-700D-55C9-98B8153DA24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ctr"/>
            <a:r>
              <a:rPr lang="en-US" sz="3200" dirty="0">
                <a:solidFill>
                  <a:srgbClr val="1C1D1E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 is </a:t>
            </a:r>
            <a:r>
              <a:rPr lang="en-GB" sz="3200" dirty="0">
                <a:solidFill>
                  <a:srgbClr val="1C1D1E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assemblage point to the perceiver/perceived, the subject/object, mental/physical, and phenomenal/material – worlds.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2116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CC865B-4F77-5D16-51F6-FD0143626240}"/>
              </a:ext>
            </a:extLst>
          </p:cNvPr>
          <p:cNvSpPr txBox="1"/>
          <p:nvPr/>
        </p:nvSpPr>
        <p:spPr>
          <a:xfrm>
            <a:off x="539827" y="764774"/>
            <a:ext cx="11281272" cy="59495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Bibliography;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Carman, Taylor, ‘Merleau-Ponty and the Mystery of Perception’,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Philosophy Compass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, 4.4 (2009) &lt;https://compass.onlinelibrary.wiley.com/doi/10.1111/j.1747-9991.2009.00221.x&gt; [accessed 25 July 2024]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Descartes, Rene,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Meditations on First Philosophy with Selections from the Objections and Replies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, ed. by John Cottingham (Cambridge University Press, 1996)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Jack, Reynolds, ‘Maurice Merleau-Ponty (1908—1961)’,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Inernet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Encyclopedia of Philosophy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(IEP) &lt;https://iep.utm.edu/merleau/&gt; [accessed 26 July 2024]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Ponty,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Merlau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Phenomenology of Perception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, trans. by Colin Smith (Routledge, 2010)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Ponty,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Merlau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, and Alphonso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Lingis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The Visible and the Invisible (Studies in Phenomenology and Existential Philosophy)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 (Nort Wester University Press, 1969)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Images; </a:t>
            </a:r>
            <a:r>
              <a:rPr lang="en-US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https://www.bing.com</a:t>
            </a:r>
            <a:r>
              <a:rPr lang="en-US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40305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444</Words>
  <Application>Microsoft Office PowerPoint</Application>
  <PresentationFormat>Widescreen</PresentationFormat>
  <Paragraphs>41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An Assessment and Critique of Notions of Body; Subjectivity &amp; Objectivity; Phenomena and Spatiality;  in Maurice Merlau-Ponty’s: Phenomenology of Perception1 </vt:lpstr>
      <vt:lpstr> Maurice Merlau-Ponty    ~        Rene Descartes Phenomenology of perception       ~   Meditations on first philosophy</vt:lpstr>
      <vt:lpstr>Background is key to perception in Ponty’s Phenomenology of Perception.</vt:lpstr>
      <vt:lpstr>World; Mind; body Phenomena…</vt:lpstr>
      <vt:lpstr>Descartes ontology is distinct from the world of bodies…</vt:lpstr>
      <vt:lpstr>Gestalt</vt:lpstr>
      <vt:lpstr>Edmund Husserl (1859-1938) Transcendental Reductionism </vt:lpstr>
      <vt:lpstr>Phenomenology of Perception left unresolved tensions in Ponty</vt:lpstr>
      <vt:lpstr>The  Centre of Perception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Assessment and Critique of the Notions of Body; Subjectivity &amp; Objectivity; Phenomena and Spatiality;  in Maurice Merlau-Ponty’s: Phenomenology of Perception1</dc:title>
  <dc:creator>Jamie Cassels</dc:creator>
  <cp:lastModifiedBy>Jamie Cassels</cp:lastModifiedBy>
  <cp:revision>4</cp:revision>
  <dcterms:created xsi:type="dcterms:W3CDTF">2024-07-22T17:58:04Z</dcterms:created>
  <dcterms:modified xsi:type="dcterms:W3CDTF">2024-07-26T12:30:47Z</dcterms:modified>
</cp:coreProperties>
</file>