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1800" autoAdjust="0"/>
  </p:normalViewPr>
  <p:slideViewPr>
    <p:cSldViewPr snapToGrid="0">
      <p:cViewPr varScale="1">
        <p:scale>
          <a:sx n="52" d="100"/>
          <a:sy n="52" d="100"/>
        </p:scale>
        <p:origin x="7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426FD1-BFD0-4029-B77A-1BA3393A2476}" type="datetimeFigureOut">
              <a:rPr lang="en-GB" smtClean="0"/>
              <a:t>24/05/2018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26EE7C-7401-461B-A065-A577D7D6A31D}" type="slidenum">
              <a:rPr lang="en-GB" smtClean="0"/>
              <a:t>‹#›</a:t>
            </a:fld>
            <a:endParaRPr lang="en-GB"/>
          </a:p>
        </p:txBody>
      </p:sp>
    </p:spTree>
    <p:extLst>
      <p:ext uri="{BB962C8B-B14F-4D97-AF65-F5344CB8AC3E}">
        <p14:creationId xmlns:p14="http://schemas.microsoft.com/office/powerpoint/2010/main" val="954652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Marx was Born in 1818 in Trier, he later died 1883 in London. The Most famous of his works are; </a:t>
            </a:r>
            <a:r>
              <a:rPr lang="en-GB" sz="1200" i="1" kern="1200" dirty="0">
                <a:solidFill>
                  <a:schemeClr val="tx1"/>
                </a:solidFill>
                <a:effectLst/>
                <a:latin typeface="+mn-lt"/>
                <a:ea typeface="+mn-ea"/>
                <a:cs typeface="+mn-cs"/>
              </a:rPr>
              <a:t>Communist Manifesto </a:t>
            </a:r>
            <a:r>
              <a:rPr lang="en-GB" sz="1200" kern="1200" dirty="0">
                <a:solidFill>
                  <a:schemeClr val="tx1"/>
                </a:solidFill>
                <a:effectLst/>
                <a:latin typeface="+mn-lt"/>
                <a:ea typeface="+mn-ea"/>
                <a:cs typeface="+mn-cs"/>
              </a:rPr>
              <a:t>(co-written with Engels) and </a:t>
            </a:r>
            <a:r>
              <a:rPr lang="en-GB" sz="1200" i="1" kern="1200" dirty="0">
                <a:solidFill>
                  <a:schemeClr val="tx1"/>
                </a:solidFill>
                <a:effectLst/>
                <a:latin typeface="+mn-lt"/>
                <a:ea typeface="+mn-ea"/>
                <a:cs typeface="+mn-cs"/>
              </a:rPr>
              <a:t>Das Capital </a:t>
            </a:r>
            <a:r>
              <a:rPr lang="en-GB" sz="1200" kern="1200" dirty="0">
                <a:solidFill>
                  <a:schemeClr val="tx1"/>
                </a:solidFill>
                <a:effectLst/>
                <a:latin typeface="+mn-lt"/>
                <a:ea typeface="+mn-ea"/>
                <a:cs typeface="+mn-cs"/>
              </a:rPr>
              <a:t>(written between 1850s and his death, finished by Engels). Marxist main influential theories of ideology, politics of power and his critique of capitalist systems of oppression, entered the academic vocabulary in the late 1960s and many young anthropologists began to engage intellectually with the old, theory of social classes and historical change. As we will later see grafting Marxist theory onto contemporary anthropology was not an easy task and was often met with criticism. </a:t>
            </a:r>
          </a:p>
          <a:p>
            <a:endParaRPr lang="en-GB" dirty="0"/>
          </a:p>
        </p:txBody>
      </p:sp>
      <p:sp>
        <p:nvSpPr>
          <p:cNvPr id="4" name="Slide Number Placeholder 3"/>
          <p:cNvSpPr>
            <a:spLocks noGrp="1"/>
          </p:cNvSpPr>
          <p:nvPr>
            <p:ph type="sldNum" sz="quarter" idx="10"/>
          </p:nvPr>
        </p:nvSpPr>
        <p:spPr/>
        <p:txBody>
          <a:bodyPr/>
          <a:lstStyle/>
          <a:p>
            <a:fld id="{6926EE7C-7401-461B-A065-A577D7D6A31D}" type="slidenum">
              <a:rPr lang="en-GB" smtClean="0"/>
              <a:t>2</a:t>
            </a:fld>
            <a:endParaRPr lang="en-GB"/>
          </a:p>
        </p:txBody>
      </p:sp>
    </p:spTree>
    <p:extLst>
      <p:ext uri="{BB962C8B-B14F-4D97-AF65-F5344CB8AC3E}">
        <p14:creationId xmlns:p14="http://schemas.microsoft.com/office/powerpoint/2010/main" val="2556878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Marx fundamentally believed that, capitalism had an oppressive and treacherous effect on society. He believed there are many faults and conflicts that are characteristic of capitalism and the capitalist system. His main objections were in relation to exploitation and alienation. Marx writings were in response to the socio-political environment in which he was living, and the rapid changes that were taking place in Europe as a result of industrialisation, particularly in Germany.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Capitalist ideology insists the profit belongs to whomever controls capital (material goods and means to produce and distribute those goods; the natural resources and tools.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t>
            </a:r>
            <a:r>
              <a:rPr lang="en-GB" sz="1200" kern="1200" dirty="0" err="1">
                <a:solidFill>
                  <a:schemeClr val="tx1"/>
                </a:solidFill>
                <a:effectLst/>
                <a:latin typeface="+mn-lt"/>
                <a:ea typeface="+mn-ea"/>
                <a:cs typeface="+mn-cs"/>
              </a:rPr>
              <a:t>Captial</a:t>
            </a:r>
            <a:r>
              <a:rPr lang="en-GB" sz="1200" kern="1200" dirty="0">
                <a:solidFill>
                  <a:schemeClr val="tx1"/>
                </a:solidFill>
                <a:effectLst/>
                <a:latin typeface="+mn-lt"/>
                <a:ea typeface="+mn-ea"/>
                <a:cs typeface="+mn-cs"/>
              </a:rPr>
              <a:t>’ (1867) one of Marx most complete and mature works. Shows how the capitalist system is exploitative in that it ‘transfers the fruit of the work of the majority to a minority’ and questions why this condition continues.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Marx point here, is that the production of commodities is a socially constructed process, which is strongly dependent on exploitation, which gives rise to conflicted relationships between the classes within society. Thus making class conflict and revolutionary uprising of the lower classes inevitable.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according to Marx is due to the fact that, within a capitalist society, the worker (Proletariat) only has one commodity to sell, that is their labour power, which under capitalist system of oppression they are obligated to sell solely to the capitalist who are the means of production(Bourgeoise).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Marx emphasised his theory of surplus value as the cornerstone of his theory and critique of capitalism in Capital. Marx theory is a powerful critique of this pervasive ideology.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World uprising of all working classes (proletarian's), will encourage the shift towards communism, this theory is developed fully in ‘Capital’ (1867), and is introduced in ‘The Communist Manifesto’ (1848).</a:t>
            </a:r>
          </a:p>
          <a:p>
            <a:endParaRPr lang="en-GB" dirty="0"/>
          </a:p>
        </p:txBody>
      </p:sp>
      <p:sp>
        <p:nvSpPr>
          <p:cNvPr id="4" name="Slide Number Placeholder 3"/>
          <p:cNvSpPr>
            <a:spLocks noGrp="1"/>
          </p:cNvSpPr>
          <p:nvPr>
            <p:ph type="sldNum" sz="quarter" idx="10"/>
          </p:nvPr>
        </p:nvSpPr>
        <p:spPr/>
        <p:txBody>
          <a:bodyPr/>
          <a:lstStyle/>
          <a:p>
            <a:fld id="{6926EE7C-7401-461B-A065-A577D7D6A31D}" type="slidenum">
              <a:rPr lang="en-GB" smtClean="0"/>
              <a:t>3</a:t>
            </a:fld>
            <a:endParaRPr lang="en-GB"/>
          </a:p>
        </p:txBody>
      </p:sp>
    </p:spTree>
    <p:extLst>
      <p:ext uri="{BB962C8B-B14F-4D97-AF65-F5344CB8AC3E}">
        <p14:creationId xmlns:p14="http://schemas.microsoft.com/office/powerpoint/2010/main" val="1103484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Marx understood that inherent within capitalism was also a system of power; it is an economic necessity which disguises political decisions under the premise of economic development. For example, although it is an accepted economic method for dealing with inflation, raising interest rates protect the wealthy, while causing unemployment among the poor. The political decision under capitalism to privilege the wealthy at the expense of the workers is hidden behind economies.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political powers are entangled within and reproduced by ideology. Ideology can be summed up as the; control of knowledge to maintain existing or establish social class structures. Clearly, Marx saw ideologies as pertaining to ‘politics, laws, morality, religion, metaphysics etc’ (Roseberry,1997). This is part of Marxist theory that has become of great interest to anthropologists, as we can begin to examine knowledge and discourses of power in a new light.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Marx contests that a society cannot change its existing means of production and class structures without first changing the existing ideologies. Thus, when analysing belief systems and ideologies, we are actually assessing the relationships of production and consumption. This then, is a key component within many the anthropology of economy. </a:t>
            </a:r>
          </a:p>
          <a:p>
            <a:endParaRPr lang="en-GB" dirty="0"/>
          </a:p>
        </p:txBody>
      </p:sp>
      <p:sp>
        <p:nvSpPr>
          <p:cNvPr id="4" name="Slide Number Placeholder 3"/>
          <p:cNvSpPr>
            <a:spLocks noGrp="1"/>
          </p:cNvSpPr>
          <p:nvPr>
            <p:ph type="sldNum" sz="quarter" idx="10"/>
          </p:nvPr>
        </p:nvSpPr>
        <p:spPr/>
        <p:txBody>
          <a:bodyPr/>
          <a:lstStyle/>
          <a:p>
            <a:fld id="{6926EE7C-7401-461B-A065-A577D7D6A31D}" type="slidenum">
              <a:rPr lang="en-GB" smtClean="0"/>
              <a:t>4</a:t>
            </a:fld>
            <a:endParaRPr lang="en-GB"/>
          </a:p>
        </p:txBody>
      </p:sp>
    </p:spTree>
    <p:extLst>
      <p:ext uri="{BB962C8B-B14F-4D97-AF65-F5344CB8AC3E}">
        <p14:creationId xmlns:p14="http://schemas.microsoft.com/office/powerpoint/2010/main" val="1756516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Marx has influenced anthropological thinking from the 1960’s when many young anthropologists began to engage intellectually with the old, theory of social classes and historical change.  He is known most commonly for his, development of modern socialism, communism and creating Marxism. His ideas have been derived from the influence of Hegel. Marx anthropology was developed as a critique and alternative ethnographic analysis to the dominant, Eurocentric views and Euro-American capitalism in the social sciences. </a:t>
            </a:r>
          </a:p>
          <a:p>
            <a:r>
              <a:rPr lang="en-GB" sz="1200" kern="1200" dirty="0">
                <a:solidFill>
                  <a:schemeClr val="tx1"/>
                </a:solidFill>
                <a:effectLst/>
                <a:latin typeface="+mn-lt"/>
                <a:ea typeface="+mn-ea"/>
                <a:cs typeface="+mn-cs"/>
              </a:rPr>
              <a:t>Beginning with the civil rights and other social movements in the 1960’s an increasing number of anthropologists become interested in social activism, promoting a thorough investigation of the work of Marx and his intellectual progeny (Gordon, 2005).</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idea of power which is more explicitly stated in Marx than in any other social theorist. As a result, Marx has contributed significantly to political anthropology.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Marxist analysis has also extended the debate on power in terms of the role of dominant ideologies fashioned by hegemonic interests, thus highlighting the role of dominant classes exerting their control, authority and indeed power over others who conform or occasionally chose to resist the capitalist ideologies.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Many Marxist anthropologists, focuses on the ways material factors cause social transformation. Includes studying the forces of production and the means of consumption, whilst looking closely through a Marxist analysis of the power structures and ideologies that are embedded. As stated before this sort of anthropological enquiry, inspired by Marx, was developed as a alternative to the dominant ethnocentric views and capitalist accounts that were </a:t>
            </a:r>
            <a:r>
              <a:rPr lang="en-GB" sz="1200" kern="1200" dirty="0" err="1">
                <a:solidFill>
                  <a:schemeClr val="tx1"/>
                </a:solidFill>
                <a:effectLst/>
                <a:latin typeface="+mn-lt"/>
                <a:ea typeface="+mn-ea"/>
                <a:cs typeface="+mn-cs"/>
              </a:rPr>
              <a:t>characterisc</a:t>
            </a:r>
            <a:r>
              <a:rPr lang="en-GB" sz="1200" kern="1200" dirty="0">
                <a:solidFill>
                  <a:schemeClr val="tx1"/>
                </a:solidFill>
                <a:effectLst/>
                <a:latin typeface="+mn-lt"/>
                <a:ea typeface="+mn-ea"/>
                <a:cs typeface="+mn-cs"/>
              </a:rPr>
              <a:t> of the social sciences at the time preceding to the 1960s. </a:t>
            </a:r>
          </a:p>
          <a:p>
            <a:endParaRPr lang="en-GB" dirty="0"/>
          </a:p>
        </p:txBody>
      </p:sp>
      <p:sp>
        <p:nvSpPr>
          <p:cNvPr id="4" name="Slide Number Placeholder 3"/>
          <p:cNvSpPr>
            <a:spLocks noGrp="1"/>
          </p:cNvSpPr>
          <p:nvPr>
            <p:ph type="sldNum" sz="quarter" idx="10"/>
          </p:nvPr>
        </p:nvSpPr>
        <p:spPr/>
        <p:txBody>
          <a:bodyPr/>
          <a:lstStyle/>
          <a:p>
            <a:fld id="{6926EE7C-7401-461B-A065-A577D7D6A31D}" type="slidenum">
              <a:rPr lang="en-GB" smtClean="0"/>
              <a:t>5</a:t>
            </a:fld>
            <a:endParaRPr lang="en-GB"/>
          </a:p>
        </p:txBody>
      </p:sp>
    </p:spTree>
    <p:extLst>
      <p:ext uri="{BB962C8B-B14F-4D97-AF65-F5344CB8AC3E}">
        <p14:creationId xmlns:p14="http://schemas.microsoft.com/office/powerpoint/2010/main" val="3503651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Eric wolf; Conducting ethnographic fieldwork in Puerto Rico, found there are three significant modes of the capitalist production here which he assessed using Marxist theory of power, ideology and critique of capitalist systems.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Which leads on from Marx own theories and critiques of both the German and English capitalist economic systems. Within Wolfs analysis of this capitalist system, he begins to construct his theory of symbols and meanings, as emerging historically along the lines of power. </a:t>
            </a:r>
          </a:p>
          <a:p>
            <a:endParaRPr lang="en-GB" dirty="0"/>
          </a:p>
        </p:txBody>
      </p:sp>
      <p:sp>
        <p:nvSpPr>
          <p:cNvPr id="4" name="Slide Number Placeholder 3"/>
          <p:cNvSpPr>
            <a:spLocks noGrp="1"/>
          </p:cNvSpPr>
          <p:nvPr>
            <p:ph type="sldNum" sz="quarter" idx="10"/>
          </p:nvPr>
        </p:nvSpPr>
        <p:spPr/>
        <p:txBody>
          <a:bodyPr/>
          <a:lstStyle/>
          <a:p>
            <a:fld id="{6926EE7C-7401-461B-A065-A577D7D6A31D}" type="slidenum">
              <a:rPr lang="en-GB" smtClean="0"/>
              <a:t>6</a:t>
            </a:fld>
            <a:endParaRPr lang="en-GB"/>
          </a:p>
        </p:txBody>
      </p:sp>
    </p:spTree>
    <p:extLst>
      <p:ext uri="{BB962C8B-B14F-4D97-AF65-F5344CB8AC3E}">
        <p14:creationId xmlns:p14="http://schemas.microsoft.com/office/powerpoint/2010/main" val="407048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Bourdieu was a French anthropologist who was deeply influenced by Marx and as a result wrote on a wide range of subjects including class, sports, art, taste, architecture, power, gender and exchange and his own influence on anthropology and anthropological methods of enquiry have been far ranging and profound. </a:t>
            </a:r>
          </a:p>
          <a:p>
            <a:endParaRPr lang="en-GB" dirty="0"/>
          </a:p>
        </p:txBody>
      </p:sp>
      <p:sp>
        <p:nvSpPr>
          <p:cNvPr id="4" name="Slide Number Placeholder 3"/>
          <p:cNvSpPr>
            <a:spLocks noGrp="1"/>
          </p:cNvSpPr>
          <p:nvPr>
            <p:ph type="sldNum" sz="quarter" idx="10"/>
          </p:nvPr>
        </p:nvSpPr>
        <p:spPr/>
        <p:txBody>
          <a:bodyPr/>
          <a:lstStyle/>
          <a:p>
            <a:fld id="{6926EE7C-7401-461B-A065-A577D7D6A31D}" type="slidenum">
              <a:rPr lang="en-GB" smtClean="0"/>
              <a:t>7</a:t>
            </a:fld>
            <a:endParaRPr lang="en-GB"/>
          </a:p>
        </p:txBody>
      </p:sp>
    </p:spTree>
    <p:extLst>
      <p:ext uri="{BB962C8B-B14F-4D97-AF65-F5344CB8AC3E}">
        <p14:creationId xmlns:p14="http://schemas.microsoft.com/office/powerpoint/2010/main" val="807152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central figure in critiquing Marx was Foucault (1980) who began with a rejection of what he called ‘global totalitarian theories’ (p80) and instead counterpoised what he called ‘local’ and ‘subjugated’ knowledges- knowledge of relations, struggles and effects that are denied or suppressed by ‘totalitarian’ theories. Such knowledge therefore undercuts or subverts the ‘tyranny of globalising discourses’ (p83).  Thus, arguing that Marxist theory is a universalistic </a:t>
            </a:r>
            <a:r>
              <a:rPr lang="en-GB" sz="1200" kern="1200">
                <a:solidFill>
                  <a:schemeClr val="tx1"/>
                </a:solidFill>
                <a:effectLst/>
                <a:latin typeface="+mn-lt"/>
                <a:ea typeface="+mn-ea"/>
                <a:cs typeface="+mn-cs"/>
              </a:rPr>
              <a:t>and evolutionary.</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can also be argued that even if a society does away with capitalism you might still have enormous problems of conflict and domination in society. As we see from the example of Russia and China, state bureaucracies as well as capitalists can have a huge influence of the hierarchy and economy of a society.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Sahlins (1976)  has also critiqued Marxism for its reductionism and for not treating symbolic culture as an autonomous realm.   </a:t>
            </a:r>
          </a:p>
          <a:p>
            <a:r>
              <a:rPr lang="en-GB" sz="1200" kern="1200" dirty="0">
                <a:solidFill>
                  <a:schemeClr val="tx1"/>
                </a:solidFill>
                <a:effectLst/>
                <a:latin typeface="+mn-lt"/>
                <a:ea typeface="+mn-ea"/>
                <a:cs typeface="+mn-cs"/>
              </a:rPr>
              <a:t>Criticisms of Marx within Anthropology; a common rejection of Marx stems from the critique that his theoretical approach was evolutionary and ethnocentrically focused on the socioeconomic experiences of Europe.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26EE7C-7401-461B-A065-A577D7D6A31D}" type="slidenum">
              <a:rPr lang="en-GB" smtClean="0"/>
              <a:t>8</a:t>
            </a:fld>
            <a:endParaRPr lang="en-GB"/>
          </a:p>
        </p:txBody>
      </p:sp>
    </p:spTree>
    <p:extLst>
      <p:ext uri="{BB962C8B-B14F-4D97-AF65-F5344CB8AC3E}">
        <p14:creationId xmlns:p14="http://schemas.microsoft.com/office/powerpoint/2010/main" val="3778767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Marxism is in summary the study of social classes, class conflict, economics, production and distribution and their relationships to social change within a community. There are many who would opt not to use a Marxist approach when conducting ethnographic analyses, however his influence has been far and wide within many different disciplines, specifically development and development anthropology. The proof of this is that nearly 180 years have passed since Marx first book publication, and we continue to review and discuss his theories today for what his ideas can teach us about the world today. </a:t>
            </a:r>
          </a:p>
          <a:p>
            <a:endParaRPr lang="en-GB" dirty="0"/>
          </a:p>
        </p:txBody>
      </p:sp>
      <p:sp>
        <p:nvSpPr>
          <p:cNvPr id="4" name="Slide Number Placeholder 3"/>
          <p:cNvSpPr>
            <a:spLocks noGrp="1"/>
          </p:cNvSpPr>
          <p:nvPr>
            <p:ph type="sldNum" sz="quarter" idx="10"/>
          </p:nvPr>
        </p:nvSpPr>
        <p:spPr/>
        <p:txBody>
          <a:bodyPr/>
          <a:lstStyle/>
          <a:p>
            <a:fld id="{6926EE7C-7401-461B-A065-A577D7D6A31D}" type="slidenum">
              <a:rPr lang="en-GB" smtClean="0"/>
              <a:t>9</a:t>
            </a:fld>
            <a:endParaRPr lang="en-GB"/>
          </a:p>
        </p:txBody>
      </p:sp>
    </p:spTree>
    <p:extLst>
      <p:ext uri="{BB962C8B-B14F-4D97-AF65-F5344CB8AC3E}">
        <p14:creationId xmlns:p14="http://schemas.microsoft.com/office/powerpoint/2010/main" val="23790204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5/24/2018</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5/24/2018</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5/24/2018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5/24/2018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5/24/2018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5/24/2018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5/24/2018</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5/24/2018</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5/24/2018</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B0C2-2C20-444F-91F8-61CC1C737CB5}"/>
              </a:ext>
            </a:extLst>
          </p:cNvPr>
          <p:cNvSpPr>
            <a:spLocks noGrp="1"/>
          </p:cNvSpPr>
          <p:nvPr>
            <p:ph type="ctrTitle"/>
          </p:nvPr>
        </p:nvSpPr>
        <p:spPr>
          <a:xfrm>
            <a:off x="1233268" y="1098388"/>
            <a:ext cx="10318418" cy="4394988"/>
          </a:xfrm>
        </p:spPr>
        <p:txBody>
          <a:bodyPr/>
          <a:lstStyle/>
          <a:p>
            <a:r>
              <a:rPr lang="en-GB" sz="4000" dirty="0">
                <a:latin typeface="Arial Black" panose="020B0A04020102020204" pitchFamily="34" charset="0"/>
              </a:rPr>
              <a:t>Karl Marx,</a:t>
            </a:r>
            <a:br>
              <a:rPr lang="en-GB" sz="4000" dirty="0">
                <a:latin typeface="Arial Black" panose="020B0A04020102020204" pitchFamily="34" charset="0"/>
              </a:rPr>
            </a:br>
            <a:r>
              <a:rPr lang="en-GB" sz="4000" dirty="0">
                <a:latin typeface="Arial Black" panose="020B0A04020102020204" pitchFamily="34" charset="0"/>
              </a:rPr>
              <a:t>and his influence on anthropology</a:t>
            </a:r>
          </a:p>
        </p:txBody>
      </p:sp>
      <p:sp>
        <p:nvSpPr>
          <p:cNvPr id="3" name="Subtitle 2">
            <a:extLst>
              <a:ext uri="{FF2B5EF4-FFF2-40B4-BE49-F238E27FC236}">
                <a16:creationId xmlns:a16="http://schemas.microsoft.com/office/drawing/2014/main" id="{2E95177F-E962-4D34-944A-A8F2326DE55C}"/>
              </a:ext>
            </a:extLst>
          </p:cNvPr>
          <p:cNvSpPr>
            <a:spLocks noGrp="1"/>
          </p:cNvSpPr>
          <p:nvPr>
            <p:ph type="subTitle" idx="1"/>
          </p:nvPr>
        </p:nvSpPr>
        <p:spPr/>
        <p:txBody>
          <a:bodyPr/>
          <a:lstStyle/>
          <a:p>
            <a:r>
              <a:rPr lang="en-GB" dirty="0"/>
              <a:t>BY KATE ROUGH; 1400985</a:t>
            </a:r>
          </a:p>
        </p:txBody>
      </p:sp>
    </p:spTree>
    <p:extLst>
      <p:ext uri="{BB962C8B-B14F-4D97-AF65-F5344CB8AC3E}">
        <p14:creationId xmlns:p14="http://schemas.microsoft.com/office/powerpoint/2010/main" val="682182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0DC55-57B3-4FB5-857C-D13D21BC0BCD}"/>
              </a:ext>
            </a:extLst>
          </p:cNvPr>
          <p:cNvSpPr>
            <a:spLocks noGrp="1"/>
          </p:cNvSpPr>
          <p:nvPr>
            <p:ph type="title"/>
          </p:nvPr>
        </p:nvSpPr>
        <p:spPr/>
        <p:txBody>
          <a:bodyPr>
            <a:normAutofit fontScale="90000"/>
          </a:bodyPr>
          <a:lstStyle/>
          <a:p>
            <a:br>
              <a:rPr lang="en-GB" sz="5400" dirty="0"/>
            </a:br>
            <a:r>
              <a:rPr lang="en-GB" sz="5400" dirty="0"/>
              <a:t>Personal life </a:t>
            </a:r>
            <a:br>
              <a:rPr lang="en-GB" dirty="0"/>
            </a:br>
            <a:endParaRPr lang="en-GB" dirty="0"/>
          </a:p>
        </p:txBody>
      </p:sp>
      <p:sp>
        <p:nvSpPr>
          <p:cNvPr id="3" name="Content Placeholder 2">
            <a:extLst>
              <a:ext uri="{FF2B5EF4-FFF2-40B4-BE49-F238E27FC236}">
                <a16:creationId xmlns:a16="http://schemas.microsoft.com/office/drawing/2014/main" id="{A1A24415-427E-44E7-BF49-B885AC7AD03B}"/>
              </a:ext>
            </a:extLst>
          </p:cNvPr>
          <p:cNvSpPr>
            <a:spLocks noGrp="1"/>
          </p:cNvSpPr>
          <p:nvPr>
            <p:ph idx="1"/>
          </p:nvPr>
        </p:nvSpPr>
        <p:spPr/>
        <p:txBody>
          <a:bodyPr/>
          <a:lstStyle/>
          <a:p>
            <a:r>
              <a:rPr lang="en-GB" dirty="0">
                <a:solidFill>
                  <a:schemeClr val="tx1"/>
                </a:solidFill>
              </a:rPr>
              <a:t>Born 1818 in Trier, died 1883 in London.</a:t>
            </a:r>
          </a:p>
          <a:p>
            <a:r>
              <a:rPr lang="en-GB" dirty="0">
                <a:solidFill>
                  <a:schemeClr val="tx1"/>
                </a:solidFill>
              </a:rPr>
              <a:t>Most famous works are; </a:t>
            </a:r>
            <a:r>
              <a:rPr lang="en-GB" i="1" dirty="0">
                <a:solidFill>
                  <a:schemeClr val="tx1"/>
                </a:solidFill>
              </a:rPr>
              <a:t>Communist Manifesto </a:t>
            </a:r>
            <a:r>
              <a:rPr lang="en-GB" dirty="0">
                <a:solidFill>
                  <a:schemeClr val="tx1"/>
                </a:solidFill>
              </a:rPr>
              <a:t>(co-written with Engels) and </a:t>
            </a:r>
            <a:r>
              <a:rPr lang="en-GB" i="1" dirty="0">
                <a:solidFill>
                  <a:schemeClr val="tx1"/>
                </a:solidFill>
              </a:rPr>
              <a:t>Das Capital </a:t>
            </a:r>
            <a:r>
              <a:rPr lang="en-GB" dirty="0">
                <a:solidFill>
                  <a:schemeClr val="tx1"/>
                </a:solidFill>
              </a:rPr>
              <a:t>(written between 1850s and his death, finished by Engels). </a:t>
            </a:r>
          </a:p>
          <a:p>
            <a:r>
              <a:rPr lang="en-GB" dirty="0">
                <a:solidFill>
                  <a:schemeClr val="tx1"/>
                </a:solidFill>
              </a:rPr>
              <a:t>Marx was a revolutionary who focused his efforts on understanding capitalism in order to overthrow it.</a:t>
            </a:r>
          </a:p>
          <a:p>
            <a:r>
              <a:rPr lang="en-GB" dirty="0">
                <a:solidFill>
                  <a:schemeClr val="tx1"/>
                </a:solidFill>
              </a:rPr>
              <a:t>More than 150 years have passed since Marx and Engle’s In the ‘Communist Manifesto’ urged the workers of the world to unite.</a:t>
            </a:r>
          </a:p>
          <a:p>
            <a:endParaRPr lang="en-GB" dirty="0"/>
          </a:p>
        </p:txBody>
      </p:sp>
    </p:spTree>
    <p:extLst>
      <p:ext uri="{BB962C8B-B14F-4D97-AF65-F5344CB8AC3E}">
        <p14:creationId xmlns:p14="http://schemas.microsoft.com/office/powerpoint/2010/main" val="3385764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5C481-08A0-4145-A6D4-B77F978E758E}"/>
              </a:ext>
            </a:extLst>
          </p:cNvPr>
          <p:cNvSpPr>
            <a:spLocks noGrp="1"/>
          </p:cNvSpPr>
          <p:nvPr>
            <p:ph type="title"/>
          </p:nvPr>
        </p:nvSpPr>
        <p:spPr/>
        <p:txBody>
          <a:bodyPr>
            <a:normAutofit fontScale="90000"/>
          </a:bodyPr>
          <a:lstStyle/>
          <a:p>
            <a:br>
              <a:rPr lang="en-GB" dirty="0"/>
            </a:br>
            <a:r>
              <a:rPr lang="en-GB" dirty="0"/>
              <a:t>Critique of capitalism</a:t>
            </a:r>
            <a:br>
              <a:rPr lang="en-GB" dirty="0"/>
            </a:br>
            <a:endParaRPr lang="en-GB" dirty="0"/>
          </a:p>
        </p:txBody>
      </p:sp>
      <p:sp>
        <p:nvSpPr>
          <p:cNvPr id="3" name="Content Placeholder 2">
            <a:extLst>
              <a:ext uri="{FF2B5EF4-FFF2-40B4-BE49-F238E27FC236}">
                <a16:creationId xmlns:a16="http://schemas.microsoft.com/office/drawing/2014/main" id="{4891D1AE-62DB-4AC0-AC90-2AA7201928CA}"/>
              </a:ext>
            </a:extLst>
          </p:cNvPr>
          <p:cNvSpPr>
            <a:spLocks noGrp="1"/>
          </p:cNvSpPr>
          <p:nvPr>
            <p:ph idx="1"/>
          </p:nvPr>
        </p:nvSpPr>
        <p:spPr/>
        <p:txBody>
          <a:bodyPr>
            <a:normAutofit fontScale="92500" lnSpcReduction="10000"/>
          </a:bodyPr>
          <a:lstStyle/>
          <a:p>
            <a:r>
              <a:rPr lang="en-GB" dirty="0">
                <a:solidFill>
                  <a:schemeClr val="tx1"/>
                </a:solidFill>
              </a:rPr>
              <a:t>Marx writings were in response to the socio-political environment in which he was living, and the rapid changes that were taking place in Europe as a result of industrialisation, particularly in Germany.</a:t>
            </a:r>
            <a:br>
              <a:rPr lang="en-GB" dirty="0">
                <a:solidFill>
                  <a:schemeClr val="tx1"/>
                </a:solidFill>
              </a:rPr>
            </a:br>
            <a:endParaRPr lang="en-GB" dirty="0">
              <a:solidFill>
                <a:schemeClr val="tx1"/>
              </a:solidFill>
            </a:endParaRPr>
          </a:p>
          <a:p>
            <a:r>
              <a:rPr lang="en-GB" dirty="0">
                <a:solidFill>
                  <a:schemeClr val="tx1"/>
                </a:solidFill>
              </a:rPr>
              <a:t>Capitalist ideology=argues the profit belongs to whomever controls capital; material goods and means to produce and distribute those goods; the natural resources, tools, and the means of distribution (</a:t>
            </a:r>
            <a:r>
              <a:rPr lang="en-GB" dirty="0" err="1">
                <a:solidFill>
                  <a:schemeClr val="tx1"/>
                </a:solidFill>
              </a:rPr>
              <a:t>Kalb</a:t>
            </a:r>
            <a:r>
              <a:rPr lang="en-GB" dirty="0">
                <a:solidFill>
                  <a:schemeClr val="tx1"/>
                </a:solidFill>
              </a:rPr>
              <a:t>, 2015).</a:t>
            </a:r>
            <a:br>
              <a:rPr lang="en-GB" dirty="0">
                <a:solidFill>
                  <a:schemeClr val="tx1"/>
                </a:solidFill>
              </a:rPr>
            </a:br>
            <a:endParaRPr lang="en-GB" dirty="0">
              <a:solidFill>
                <a:schemeClr val="tx1"/>
              </a:solidFill>
            </a:endParaRPr>
          </a:p>
          <a:p>
            <a:r>
              <a:rPr lang="en-GB" dirty="0">
                <a:solidFill>
                  <a:schemeClr val="tx1"/>
                </a:solidFill>
              </a:rPr>
              <a:t>In ‘</a:t>
            </a:r>
            <a:r>
              <a:rPr lang="en-GB" dirty="0" err="1">
                <a:solidFill>
                  <a:schemeClr val="tx1"/>
                </a:solidFill>
              </a:rPr>
              <a:t>Captial</a:t>
            </a:r>
            <a:r>
              <a:rPr lang="en-GB" dirty="0">
                <a:solidFill>
                  <a:schemeClr val="tx1"/>
                </a:solidFill>
              </a:rPr>
              <a:t>’ (1867) one of Marx most complete and mature works. Shows how the capitalist system is exploitative in that it ‘transfers the fruit of the work of the majority to a minority’ and questions why this condition continues. </a:t>
            </a:r>
          </a:p>
        </p:txBody>
      </p:sp>
    </p:spTree>
    <p:extLst>
      <p:ext uri="{BB962C8B-B14F-4D97-AF65-F5344CB8AC3E}">
        <p14:creationId xmlns:p14="http://schemas.microsoft.com/office/powerpoint/2010/main" val="1605753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D4BFE-037E-4E9F-9066-B3A06CA1A103}"/>
              </a:ext>
            </a:extLst>
          </p:cNvPr>
          <p:cNvSpPr>
            <a:spLocks noGrp="1"/>
          </p:cNvSpPr>
          <p:nvPr>
            <p:ph type="title"/>
          </p:nvPr>
        </p:nvSpPr>
        <p:spPr/>
        <p:txBody>
          <a:bodyPr/>
          <a:lstStyle/>
          <a:p>
            <a:br>
              <a:rPr lang="en-GB" u="sng" dirty="0"/>
            </a:br>
            <a:r>
              <a:rPr lang="en-GB" dirty="0"/>
              <a:t>Politics of power</a:t>
            </a:r>
          </a:p>
        </p:txBody>
      </p:sp>
      <p:sp>
        <p:nvSpPr>
          <p:cNvPr id="3" name="Content Placeholder 2">
            <a:extLst>
              <a:ext uri="{FF2B5EF4-FFF2-40B4-BE49-F238E27FC236}">
                <a16:creationId xmlns:a16="http://schemas.microsoft.com/office/drawing/2014/main" id="{0E7AECA0-DA5F-4402-9945-1C2C8C4EACAD}"/>
              </a:ext>
            </a:extLst>
          </p:cNvPr>
          <p:cNvSpPr>
            <a:spLocks noGrp="1"/>
          </p:cNvSpPr>
          <p:nvPr>
            <p:ph idx="1"/>
          </p:nvPr>
        </p:nvSpPr>
        <p:spPr/>
        <p:txBody>
          <a:bodyPr/>
          <a:lstStyle/>
          <a:p>
            <a:r>
              <a:rPr lang="en-GB" dirty="0">
                <a:solidFill>
                  <a:schemeClr val="tx1"/>
                </a:solidFill>
              </a:rPr>
              <a:t>Inherent within capitalism was also a system of power; it is an economic necessity which disguises political decisions under the premise of economic development.</a:t>
            </a:r>
          </a:p>
          <a:p>
            <a:endParaRPr lang="en-GB" dirty="0">
              <a:solidFill>
                <a:schemeClr val="tx1"/>
              </a:solidFill>
            </a:endParaRPr>
          </a:p>
          <a:p>
            <a:r>
              <a:rPr lang="en-GB" dirty="0">
                <a:solidFill>
                  <a:schemeClr val="tx1"/>
                </a:solidFill>
              </a:rPr>
              <a:t>These political powers are entangled within and reproduced by ideology. Ideology can be summed up as the; control of knowledge to maintain existing or establish social class structures. Clearly, Marx saw ideologies as pertaining to ‘politics, laws, morality, religion, metaphysics etc’. </a:t>
            </a:r>
          </a:p>
          <a:p>
            <a:pPr marL="0" indent="0">
              <a:buNone/>
            </a:pPr>
            <a:endParaRPr lang="en-GB" dirty="0"/>
          </a:p>
        </p:txBody>
      </p:sp>
    </p:spTree>
    <p:extLst>
      <p:ext uri="{BB962C8B-B14F-4D97-AF65-F5344CB8AC3E}">
        <p14:creationId xmlns:p14="http://schemas.microsoft.com/office/powerpoint/2010/main" val="2419078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8043B-D4D9-4E19-84D5-9388E1BA9D0E}"/>
              </a:ext>
            </a:extLst>
          </p:cNvPr>
          <p:cNvSpPr>
            <a:spLocks noGrp="1"/>
          </p:cNvSpPr>
          <p:nvPr>
            <p:ph type="title"/>
          </p:nvPr>
        </p:nvSpPr>
        <p:spPr/>
        <p:txBody>
          <a:bodyPr>
            <a:normAutofit fontScale="90000"/>
          </a:bodyPr>
          <a:lstStyle/>
          <a:p>
            <a:br>
              <a:rPr lang="en-GB" dirty="0"/>
            </a:br>
            <a:r>
              <a:rPr lang="en-GB" dirty="0"/>
              <a:t>Influence on anthropology;</a:t>
            </a:r>
            <a:br>
              <a:rPr lang="en-GB" dirty="0"/>
            </a:br>
            <a:endParaRPr lang="en-GB" dirty="0"/>
          </a:p>
        </p:txBody>
      </p:sp>
      <p:sp>
        <p:nvSpPr>
          <p:cNvPr id="3" name="Content Placeholder 2">
            <a:extLst>
              <a:ext uri="{FF2B5EF4-FFF2-40B4-BE49-F238E27FC236}">
                <a16:creationId xmlns:a16="http://schemas.microsoft.com/office/drawing/2014/main" id="{97F986C4-14D8-4430-AD8D-60A8587C75C8}"/>
              </a:ext>
            </a:extLst>
          </p:cNvPr>
          <p:cNvSpPr>
            <a:spLocks noGrp="1"/>
          </p:cNvSpPr>
          <p:nvPr>
            <p:ph idx="1"/>
          </p:nvPr>
        </p:nvSpPr>
        <p:spPr/>
        <p:txBody>
          <a:bodyPr>
            <a:normAutofit lnSpcReduction="10000"/>
          </a:bodyPr>
          <a:lstStyle/>
          <a:p>
            <a:r>
              <a:rPr lang="en-GB" dirty="0">
                <a:solidFill>
                  <a:schemeClr val="tx1"/>
                </a:solidFill>
              </a:rPr>
              <a:t>Marx has influenced anthropological thinking from the 1960’s when many young anthropologists began to engage intellectually with the old, theory of social classes and historical change. </a:t>
            </a:r>
            <a:br>
              <a:rPr lang="en-GB" dirty="0">
                <a:solidFill>
                  <a:schemeClr val="tx1"/>
                </a:solidFill>
              </a:rPr>
            </a:br>
            <a:endParaRPr lang="en-GB" dirty="0">
              <a:solidFill>
                <a:schemeClr val="tx1"/>
              </a:solidFill>
            </a:endParaRPr>
          </a:p>
          <a:p>
            <a:r>
              <a:rPr lang="en-GB" dirty="0">
                <a:solidFill>
                  <a:schemeClr val="tx1"/>
                </a:solidFill>
              </a:rPr>
              <a:t>Example; Johan </a:t>
            </a:r>
            <a:r>
              <a:rPr lang="en-GB" dirty="0" err="1">
                <a:solidFill>
                  <a:schemeClr val="tx1"/>
                </a:solidFill>
              </a:rPr>
              <a:t>Gaultung’s</a:t>
            </a:r>
            <a:r>
              <a:rPr lang="en-GB" dirty="0">
                <a:solidFill>
                  <a:schemeClr val="tx1"/>
                </a:solidFill>
              </a:rPr>
              <a:t> ethnographic analysis developed as a Marxist inspired structural theory of imperialism (Galtung 1971) which shows global inequality as a maintained force, which has been upheld through the alliance of elites in the centres and the peripheries. </a:t>
            </a:r>
            <a:br>
              <a:rPr lang="en-GB" dirty="0">
                <a:solidFill>
                  <a:schemeClr val="tx1"/>
                </a:solidFill>
              </a:rPr>
            </a:br>
            <a:endParaRPr lang="en-GB" dirty="0">
              <a:solidFill>
                <a:schemeClr val="tx1"/>
              </a:solidFill>
            </a:endParaRPr>
          </a:p>
          <a:p>
            <a:r>
              <a:rPr lang="en-GB" dirty="0">
                <a:solidFill>
                  <a:schemeClr val="tx1"/>
                </a:solidFill>
              </a:rPr>
              <a:t>Many Marxist anthropologists, focuses on the ways material factors cause social transformation. </a:t>
            </a:r>
          </a:p>
          <a:p>
            <a:endParaRPr lang="en-GB" dirty="0"/>
          </a:p>
        </p:txBody>
      </p:sp>
    </p:spTree>
    <p:extLst>
      <p:ext uri="{BB962C8B-B14F-4D97-AF65-F5344CB8AC3E}">
        <p14:creationId xmlns:p14="http://schemas.microsoft.com/office/powerpoint/2010/main" val="4182087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542B0-704F-451C-A04D-1879B5E79692}"/>
              </a:ext>
            </a:extLst>
          </p:cNvPr>
          <p:cNvSpPr>
            <a:spLocks noGrp="1"/>
          </p:cNvSpPr>
          <p:nvPr>
            <p:ph type="title"/>
          </p:nvPr>
        </p:nvSpPr>
        <p:spPr/>
        <p:txBody>
          <a:bodyPr>
            <a:normAutofit fontScale="90000"/>
          </a:bodyPr>
          <a:lstStyle/>
          <a:p>
            <a:br>
              <a:rPr lang="en-GB" dirty="0"/>
            </a:br>
            <a:r>
              <a:rPr lang="en-GB" dirty="0"/>
              <a:t>Ethnographic example;</a:t>
            </a:r>
            <a:br>
              <a:rPr lang="en-GB" dirty="0"/>
            </a:br>
            <a:endParaRPr lang="en-GB" dirty="0"/>
          </a:p>
        </p:txBody>
      </p:sp>
      <p:sp>
        <p:nvSpPr>
          <p:cNvPr id="3" name="Content Placeholder 2">
            <a:extLst>
              <a:ext uri="{FF2B5EF4-FFF2-40B4-BE49-F238E27FC236}">
                <a16:creationId xmlns:a16="http://schemas.microsoft.com/office/drawing/2014/main" id="{EF2923CE-5A2A-4038-B847-CBEC444AD323}"/>
              </a:ext>
            </a:extLst>
          </p:cNvPr>
          <p:cNvSpPr>
            <a:spLocks noGrp="1"/>
          </p:cNvSpPr>
          <p:nvPr>
            <p:ph idx="1"/>
          </p:nvPr>
        </p:nvSpPr>
        <p:spPr>
          <a:xfrm>
            <a:off x="1251678" y="2356340"/>
            <a:ext cx="10178322" cy="3593591"/>
          </a:xfrm>
        </p:spPr>
        <p:txBody>
          <a:bodyPr/>
          <a:lstStyle/>
          <a:p>
            <a:r>
              <a:rPr lang="en-GB" dirty="0">
                <a:solidFill>
                  <a:schemeClr val="tx1"/>
                </a:solidFill>
              </a:rPr>
              <a:t> Eric wolf; Conducting ethnographic fieldwork in Puerto Rico, found there are three significant modes of the capitalist production here which he assessed using Marxist theory of power, ideology and critique of capitalist systems; </a:t>
            </a:r>
          </a:p>
          <a:p>
            <a:pPr marL="0" indent="0">
              <a:buNone/>
            </a:pPr>
            <a:br>
              <a:rPr lang="en-GB" dirty="0">
                <a:solidFill>
                  <a:schemeClr val="tx1"/>
                </a:solidFill>
              </a:rPr>
            </a:br>
            <a:r>
              <a:rPr lang="en-GB" dirty="0">
                <a:solidFill>
                  <a:schemeClr val="tx1"/>
                </a:solidFill>
              </a:rPr>
              <a:t>1.) Capitalists control the means of production  </a:t>
            </a:r>
            <a:br>
              <a:rPr lang="en-GB" dirty="0">
                <a:solidFill>
                  <a:schemeClr val="tx1"/>
                </a:solidFill>
              </a:rPr>
            </a:br>
            <a:endParaRPr lang="en-GB" dirty="0">
              <a:solidFill>
                <a:schemeClr val="tx1"/>
              </a:solidFill>
            </a:endParaRPr>
          </a:p>
          <a:p>
            <a:pPr marL="0" indent="0">
              <a:buNone/>
            </a:pPr>
            <a:r>
              <a:rPr lang="en-GB" dirty="0">
                <a:solidFill>
                  <a:schemeClr val="tx1"/>
                </a:solidFill>
              </a:rPr>
              <a:t>2.) Labours must therefore sell labour to capitalists </a:t>
            </a:r>
            <a:br>
              <a:rPr lang="en-GB" dirty="0">
                <a:solidFill>
                  <a:schemeClr val="tx1"/>
                </a:solidFill>
              </a:rPr>
            </a:br>
            <a:br>
              <a:rPr lang="en-GB" dirty="0">
                <a:solidFill>
                  <a:schemeClr val="tx1"/>
                </a:solidFill>
              </a:rPr>
            </a:br>
            <a:r>
              <a:rPr lang="en-GB" dirty="0">
                <a:solidFill>
                  <a:schemeClr val="tx1"/>
                </a:solidFill>
              </a:rPr>
              <a:t>3.) Results in a spiral of capital accumulation, labour exploitation and reorganisation production.</a:t>
            </a:r>
          </a:p>
          <a:p>
            <a:endParaRPr lang="en-GB" dirty="0"/>
          </a:p>
        </p:txBody>
      </p:sp>
    </p:spTree>
    <p:extLst>
      <p:ext uri="{BB962C8B-B14F-4D97-AF65-F5344CB8AC3E}">
        <p14:creationId xmlns:p14="http://schemas.microsoft.com/office/powerpoint/2010/main" val="812705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0923E-3F2D-4826-88CC-E68D5D433056}"/>
              </a:ext>
            </a:extLst>
          </p:cNvPr>
          <p:cNvSpPr>
            <a:spLocks noGrp="1"/>
          </p:cNvSpPr>
          <p:nvPr>
            <p:ph type="title"/>
          </p:nvPr>
        </p:nvSpPr>
        <p:spPr/>
        <p:txBody>
          <a:bodyPr>
            <a:normAutofit fontScale="90000"/>
          </a:bodyPr>
          <a:lstStyle/>
          <a:p>
            <a:br>
              <a:rPr lang="en-GB" dirty="0"/>
            </a:br>
            <a:r>
              <a:rPr lang="en-GB" dirty="0"/>
              <a:t>Bourdieu</a:t>
            </a:r>
            <a:br>
              <a:rPr lang="en-GB" dirty="0"/>
            </a:br>
            <a:endParaRPr lang="en-GB" dirty="0"/>
          </a:p>
        </p:txBody>
      </p:sp>
      <p:sp>
        <p:nvSpPr>
          <p:cNvPr id="3" name="Content Placeholder 2">
            <a:extLst>
              <a:ext uri="{FF2B5EF4-FFF2-40B4-BE49-F238E27FC236}">
                <a16:creationId xmlns:a16="http://schemas.microsoft.com/office/drawing/2014/main" id="{39EB348B-E8E3-4762-BD2D-40F24DFFD83E}"/>
              </a:ext>
            </a:extLst>
          </p:cNvPr>
          <p:cNvSpPr>
            <a:spLocks noGrp="1"/>
          </p:cNvSpPr>
          <p:nvPr>
            <p:ph idx="1"/>
          </p:nvPr>
        </p:nvSpPr>
        <p:spPr/>
        <p:txBody>
          <a:bodyPr/>
          <a:lstStyle/>
          <a:p>
            <a:r>
              <a:rPr lang="en-GB" dirty="0">
                <a:solidFill>
                  <a:schemeClr val="tx1"/>
                </a:solidFill>
              </a:rPr>
              <a:t>Bourdieu was a French anthropologist who was deeply influenced by Marx and as a result wrote on a wide range of subjects including class, sports, art, taste, architecture, power, gender and exchange and his own influence on anthropology and anthropological methods of enquiry have been far ranging and profound. </a:t>
            </a:r>
            <a:br>
              <a:rPr lang="en-GB" dirty="0">
                <a:solidFill>
                  <a:schemeClr val="tx1"/>
                </a:solidFill>
              </a:rPr>
            </a:br>
            <a:endParaRPr lang="en-GB" dirty="0">
              <a:solidFill>
                <a:schemeClr val="tx1"/>
              </a:solidFill>
            </a:endParaRPr>
          </a:p>
          <a:p>
            <a:endParaRPr lang="en-GB" dirty="0"/>
          </a:p>
        </p:txBody>
      </p:sp>
    </p:spTree>
    <p:extLst>
      <p:ext uri="{BB962C8B-B14F-4D97-AF65-F5344CB8AC3E}">
        <p14:creationId xmlns:p14="http://schemas.microsoft.com/office/powerpoint/2010/main" val="2737503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50A4D-7183-4618-BAB7-AA0A79092C68}"/>
              </a:ext>
            </a:extLst>
          </p:cNvPr>
          <p:cNvSpPr>
            <a:spLocks noGrp="1"/>
          </p:cNvSpPr>
          <p:nvPr>
            <p:ph type="title"/>
          </p:nvPr>
        </p:nvSpPr>
        <p:spPr/>
        <p:txBody>
          <a:bodyPr/>
          <a:lstStyle/>
          <a:p>
            <a:br>
              <a:rPr lang="en-GB" dirty="0"/>
            </a:br>
            <a:r>
              <a:rPr lang="en-GB" dirty="0"/>
              <a:t>Critique of Marxist theory</a:t>
            </a:r>
          </a:p>
        </p:txBody>
      </p:sp>
      <p:sp>
        <p:nvSpPr>
          <p:cNvPr id="3" name="Content Placeholder 2">
            <a:extLst>
              <a:ext uri="{FF2B5EF4-FFF2-40B4-BE49-F238E27FC236}">
                <a16:creationId xmlns:a16="http://schemas.microsoft.com/office/drawing/2014/main" id="{7BE64C4F-8BBA-4A5E-A4D8-1804DEEDD2EC}"/>
              </a:ext>
            </a:extLst>
          </p:cNvPr>
          <p:cNvSpPr>
            <a:spLocks noGrp="1"/>
          </p:cNvSpPr>
          <p:nvPr>
            <p:ph idx="1"/>
          </p:nvPr>
        </p:nvSpPr>
        <p:spPr/>
        <p:txBody>
          <a:bodyPr/>
          <a:lstStyle/>
          <a:p>
            <a:r>
              <a:rPr lang="en-GB" dirty="0">
                <a:solidFill>
                  <a:schemeClr val="tx1"/>
                </a:solidFill>
              </a:rPr>
              <a:t>A central figure in critiquing Marx was Foucault (1980) who began with a rejection of what he called ‘global totalitarian theories’ . </a:t>
            </a:r>
            <a:br>
              <a:rPr lang="en-GB" dirty="0">
                <a:solidFill>
                  <a:schemeClr val="tx1"/>
                </a:solidFill>
              </a:rPr>
            </a:br>
            <a:endParaRPr lang="en-GB" dirty="0">
              <a:solidFill>
                <a:schemeClr val="tx1"/>
              </a:solidFill>
            </a:endParaRPr>
          </a:p>
          <a:p>
            <a:r>
              <a:rPr lang="en-GB" dirty="0">
                <a:solidFill>
                  <a:schemeClr val="tx1"/>
                </a:solidFill>
              </a:rPr>
              <a:t>Sahlins (1976)  has also critiqued Marxism for its reductionism and for not treating symbolic culture as an autonomous realm. </a:t>
            </a:r>
            <a:br>
              <a:rPr lang="en-GB" dirty="0">
                <a:solidFill>
                  <a:schemeClr val="tx1"/>
                </a:solidFill>
              </a:rPr>
            </a:br>
            <a:endParaRPr lang="en-GB" dirty="0">
              <a:solidFill>
                <a:schemeClr val="tx1"/>
              </a:solidFill>
            </a:endParaRPr>
          </a:p>
          <a:p>
            <a:r>
              <a:rPr lang="en-GB" dirty="0">
                <a:solidFill>
                  <a:schemeClr val="tx1"/>
                </a:solidFill>
              </a:rPr>
              <a:t>Criticisms of Marx within Anthropology; a common rejection of Marx stems from the critique that his theoretical approach was evolutionary and ethnocentrically focused on the socioeconomic experiences of Europe.  </a:t>
            </a:r>
          </a:p>
          <a:p>
            <a:endParaRPr lang="en-GB" dirty="0"/>
          </a:p>
        </p:txBody>
      </p:sp>
    </p:spTree>
    <p:extLst>
      <p:ext uri="{BB962C8B-B14F-4D97-AF65-F5344CB8AC3E}">
        <p14:creationId xmlns:p14="http://schemas.microsoft.com/office/powerpoint/2010/main" val="2928450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10462-C544-488E-AF36-3C8DFA27CA37}"/>
              </a:ext>
            </a:extLst>
          </p:cNvPr>
          <p:cNvSpPr>
            <a:spLocks noGrp="1"/>
          </p:cNvSpPr>
          <p:nvPr>
            <p:ph type="title"/>
          </p:nvPr>
        </p:nvSpPr>
        <p:spPr>
          <a:xfrm>
            <a:off x="1251678" y="382384"/>
            <a:ext cx="10178322" cy="1629296"/>
          </a:xfrm>
        </p:spPr>
        <p:txBody>
          <a:bodyPr>
            <a:normAutofit/>
          </a:bodyPr>
          <a:lstStyle/>
          <a:p>
            <a:br>
              <a:rPr lang="en-GB" dirty="0"/>
            </a:br>
            <a:r>
              <a:rPr lang="en-GB" dirty="0"/>
              <a:t>Conclusion </a:t>
            </a:r>
          </a:p>
        </p:txBody>
      </p:sp>
      <p:sp>
        <p:nvSpPr>
          <p:cNvPr id="3" name="Content Placeholder 2">
            <a:extLst>
              <a:ext uri="{FF2B5EF4-FFF2-40B4-BE49-F238E27FC236}">
                <a16:creationId xmlns:a16="http://schemas.microsoft.com/office/drawing/2014/main" id="{C932C72D-FF59-465C-9C76-D3D242639BCB}"/>
              </a:ext>
            </a:extLst>
          </p:cNvPr>
          <p:cNvSpPr>
            <a:spLocks noGrp="1"/>
          </p:cNvSpPr>
          <p:nvPr>
            <p:ph idx="1"/>
          </p:nvPr>
        </p:nvSpPr>
        <p:spPr/>
        <p:txBody>
          <a:bodyPr/>
          <a:lstStyle/>
          <a:p>
            <a:r>
              <a:rPr lang="en-GB" dirty="0">
                <a:solidFill>
                  <a:schemeClr val="tx1"/>
                </a:solidFill>
              </a:rPr>
              <a:t>Marxism is in summary the study of social classes, class conflict, economics, production and distribution and their relationships to social change within a community. </a:t>
            </a:r>
            <a:br>
              <a:rPr lang="en-GB" dirty="0">
                <a:solidFill>
                  <a:schemeClr val="tx1"/>
                </a:solidFill>
              </a:rPr>
            </a:br>
            <a:endParaRPr lang="en-GB" dirty="0">
              <a:solidFill>
                <a:schemeClr val="tx1"/>
              </a:solidFill>
            </a:endParaRPr>
          </a:p>
          <a:p>
            <a:r>
              <a:rPr lang="en-GB" dirty="0">
                <a:solidFill>
                  <a:schemeClr val="tx1"/>
                </a:solidFill>
              </a:rPr>
              <a:t>Nearly a 180 years have passed since Marx first book publication, and we continue to review and discuss his theories today for what his ideas can teach us about the world today. </a:t>
            </a:r>
          </a:p>
          <a:p>
            <a:endParaRPr lang="en-GB" dirty="0"/>
          </a:p>
        </p:txBody>
      </p:sp>
    </p:spTree>
    <p:extLst>
      <p:ext uri="{BB962C8B-B14F-4D97-AF65-F5344CB8AC3E}">
        <p14:creationId xmlns:p14="http://schemas.microsoft.com/office/powerpoint/2010/main" val="1122180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EA88F-7071-4A19-B104-38676B18C87F}"/>
              </a:ext>
            </a:extLst>
          </p:cNvPr>
          <p:cNvSpPr>
            <a:spLocks noGrp="1"/>
          </p:cNvSpPr>
          <p:nvPr>
            <p:ph type="title"/>
          </p:nvPr>
        </p:nvSpPr>
        <p:spPr>
          <a:xfrm>
            <a:off x="1251678" y="58828"/>
            <a:ext cx="10178322" cy="1492132"/>
          </a:xfrm>
        </p:spPr>
        <p:txBody>
          <a:bodyPr/>
          <a:lstStyle/>
          <a:p>
            <a:br>
              <a:rPr lang="en-GB" dirty="0"/>
            </a:br>
            <a:r>
              <a:rPr lang="en-GB" dirty="0"/>
              <a:t>Bibliography </a:t>
            </a:r>
          </a:p>
        </p:txBody>
      </p:sp>
      <p:sp>
        <p:nvSpPr>
          <p:cNvPr id="3" name="Content Placeholder 2">
            <a:extLst>
              <a:ext uri="{FF2B5EF4-FFF2-40B4-BE49-F238E27FC236}">
                <a16:creationId xmlns:a16="http://schemas.microsoft.com/office/drawing/2014/main" id="{9B93E145-AB0A-490F-B3F2-4440A5961955}"/>
              </a:ext>
            </a:extLst>
          </p:cNvPr>
          <p:cNvSpPr>
            <a:spLocks noGrp="1"/>
          </p:cNvSpPr>
          <p:nvPr>
            <p:ph idx="1"/>
          </p:nvPr>
        </p:nvSpPr>
        <p:spPr>
          <a:xfrm>
            <a:off x="1251678" y="1283674"/>
            <a:ext cx="10178322" cy="5307040"/>
          </a:xfrm>
        </p:spPr>
        <p:txBody>
          <a:bodyPr>
            <a:normAutofit/>
          </a:bodyPr>
          <a:lstStyle/>
          <a:p>
            <a:endParaRPr lang="en-GB" dirty="0">
              <a:solidFill>
                <a:schemeClr val="tx1"/>
              </a:solidFill>
            </a:endParaRPr>
          </a:p>
          <a:p>
            <a:r>
              <a:rPr lang="en-US" sz="1800" dirty="0">
                <a:solidFill>
                  <a:schemeClr val="tx1"/>
                </a:solidFill>
              </a:rPr>
              <a:t>Foucault, Michel (1980). Truth and Power. In Power/Knowledge: Selected Interviews and Other Writings 1972–1977. Colin Gordon, ed. Pp. 109–133. New York: Pantheon Books.</a:t>
            </a:r>
            <a:br>
              <a:rPr lang="en-US" sz="1800" dirty="0">
                <a:solidFill>
                  <a:schemeClr val="tx1"/>
                </a:solidFill>
              </a:rPr>
            </a:br>
            <a:endParaRPr lang="en-US" sz="1800" dirty="0">
              <a:solidFill>
                <a:schemeClr val="tx1"/>
              </a:solidFill>
            </a:endParaRPr>
          </a:p>
          <a:p>
            <a:r>
              <a:rPr lang="en-GB" sz="1800" dirty="0">
                <a:solidFill>
                  <a:schemeClr val="tx1"/>
                </a:solidFill>
              </a:rPr>
              <a:t>Marx, K. and Engel, F. (1848). </a:t>
            </a:r>
            <a:r>
              <a:rPr lang="en-GB" sz="1800" i="1" dirty="0">
                <a:solidFill>
                  <a:schemeClr val="tx1"/>
                </a:solidFill>
              </a:rPr>
              <a:t>Communist Manifesto</a:t>
            </a:r>
            <a:r>
              <a:rPr lang="en-GB" sz="1800" dirty="0">
                <a:solidFill>
                  <a:schemeClr val="tx1"/>
                </a:solidFill>
              </a:rPr>
              <a:t>. 1st ed. Moscow: Progress Publishers, pp.14-27.</a:t>
            </a:r>
            <a:br>
              <a:rPr lang="en-GB" sz="1800" dirty="0">
                <a:solidFill>
                  <a:schemeClr val="tx1"/>
                </a:solidFill>
              </a:rPr>
            </a:br>
            <a:endParaRPr lang="en-GB" sz="1800" dirty="0">
              <a:solidFill>
                <a:schemeClr val="tx1"/>
              </a:solidFill>
            </a:endParaRPr>
          </a:p>
          <a:p>
            <a:r>
              <a:rPr lang="en-GB" sz="1800" dirty="0">
                <a:solidFill>
                  <a:schemeClr val="tx1"/>
                </a:solidFill>
              </a:rPr>
              <a:t>Marx, K and Engels, F (1932). The German Ideology. New York; International Publishers. </a:t>
            </a:r>
            <a:br>
              <a:rPr lang="en-GB" sz="1800" dirty="0">
                <a:solidFill>
                  <a:schemeClr val="tx1"/>
                </a:solidFill>
              </a:rPr>
            </a:br>
            <a:endParaRPr lang="en-GB" sz="1800" dirty="0">
              <a:solidFill>
                <a:schemeClr val="tx1"/>
              </a:solidFill>
            </a:endParaRPr>
          </a:p>
          <a:p>
            <a:r>
              <a:rPr lang="en-GB" sz="1800" dirty="0">
                <a:solidFill>
                  <a:schemeClr val="tx1"/>
                </a:solidFill>
              </a:rPr>
              <a:t>Marx, K (1867). Das Kapital. ‎Verlag von Otto Meisner. Germany. Vol 1.</a:t>
            </a:r>
            <a:br>
              <a:rPr lang="en-GB" sz="1800" dirty="0">
                <a:solidFill>
                  <a:schemeClr val="tx1"/>
                </a:solidFill>
              </a:rPr>
            </a:br>
            <a:endParaRPr lang="en-GB" sz="1800" dirty="0">
              <a:solidFill>
                <a:schemeClr val="tx1"/>
              </a:solidFill>
            </a:endParaRPr>
          </a:p>
          <a:p>
            <a:r>
              <a:rPr lang="en-GB" sz="1800" dirty="0">
                <a:solidFill>
                  <a:schemeClr val="tx1"/>
                </a:solidFill>
              </a:rPr>
              <a:t>Roseberry, W (1997). Marx and Anthropology. Annual Review, Anthropology, New York, 26; 25-46.</a:t>
            </a:r>
            <a:br>
              <a:rPr lang="en-GB" sz="1800" dirty="0">
                <a:solidFill>
                  <a:schemeClr val="tx1"/>
                </a:solidFill>
              </a:rPr>
            </a:br>
            <a:endParaRPr lang="en-GB" sz="1800" dirty="0">
              <a:solidFill>
                <a:schemeClr val="tx1"/>
              </a:solidFill>
            </a:endParaRPr>
          </a:p>
          <a:p>
            <a:r>
              <a:rPr lang="en-US" sz="1800" dirty="0">
                <a:solidFill>
                  <a:schemeClr val="tx1"/>
                </a:solidFill>
              </a:rPr>
              <a:t>Wolf, E (1982). Europe and the people without history. Berkeley: University of California Press. </a:t>
            </a:r>
            <a:br>
              <a:rPr lang="en-US" sz="1800" dirty="0">
                <a:solidFill>
                  <a:schemeClr val="tx1"/>
                </a:solidFill>
              </a:rPr>
            </a:br>
            <a:endParaRPr lang="en-GB" sz="1800" dirty="0">
              <a:solidFill>
                <a:schemeClr val="tx1"/>
              </a:solidFill>
            </a:endParaRPr>
          </a:p>
          <a:p>
            <a:r>
              <a:rPr lang="en-GB" sz="1800" dirty="0">
                <a:solidFill>
                  <a:schemeClr val="tx1"/>
                </a:solidFill>
              </a:rPr>
              <a:t>Sahlins (1976). Culture and Practical Reason. The university of Chicago Press. Chicago. </a:t>
            </a:r>
          </a:p>
        </p:txBody>
      </p:sp>
    </p:spTree>
    <p:extLst>
      <p:ext uri="{BB962C8B-B14F-4D97-AF65-F5344CB8AC3E}">
        <p14:creationId xmlns:p14="http://schemas.microsoft.com/office/powerpoint/2010/main" val="3294206184"/>
      </p:ext>
    </p:extLst>
  </p:cSld>
  <p:clrMapOvr>
    <a:masterClrMapping/>
  </p:clrMapOvr>
</p:sld>
</file>

<file path=ppt/theme/theme1.xml><?xml version="1.0" encoding="utf-8"?>
<a:theme xmlns:a="http://schemas.openxmlformats.org/drawingml/2006/main" name="Badg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219</TotalTime>
  <Words>1818</Words>
  <Application>Microsoft Office PowerPoint</Application>
  <PresentationFormat>Widescreen</PresentationFormat>
  <Paragraphs>87</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Black</vt:lpstr>
      <vt:lpstr>Calibri</vt:lpstr>
      <vt:lpstr>Gill Sans MT</vt:lpstr>
      <vt:lpstr>Impact</vt:lpstr>
      <vt:lpstr>Badge</vt:lpstr>
      <vt:lpstr>Karl Marx, and his influence on anthropology</vt:lpstr>
      <vt:lpstr> Personal life  </vt:lpstr>
      <vt:lpstr> Critique of capitalism </vt:lpstr>
      <vt:lpstr> Politics of power</vt:lpstr>
      <vt:lpstr> Influence on anthropology; </vt:lpstr>
      <vt:lpstr> Ethnographic example; </vt:lpstr>
      <vt:lpstr> Bourdieu </vt:lpstr>
      <vt:lpstr> Critique of Marxist theory</vt:lpstr>
      <vt:lpstr> Conclusion </vt:lpstr>
      <vt:lpstr>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Karl Marx, and his influence on anthropology</dc:title>
  <dc:creator>kate</dc:creator>
  <cp:lastModifiedBy>kate</cp:lastModifiedBy>
  <cp:revision>12</cp:revision>
  <dcterms:created xsi:type="dcterms:W3CDTF">2018-05-24T12:37:18Z</dcterms:created>
  <dcterms:modified xsi:type="dcterms:W3CDTF">2018-05-24T16:16:46Z</dcterms:modified>
</cp:coreProperties>
</file>