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56"/>
    <p:restoredTop sz="94676"/>
  </p:normalViewPr>
  <p:slideViewPr>
    <p:cSldViewPr snapToGrid="0" snapToObjects="1">
      <p:cViewPr>
        <p:scale>
          <a:sx n="92" d="100"/>
          <a:sy n="92" d="100"/>
        </p:scale>
        <p:origin x="1080" y="47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presProps" Target="presProps.xml"/><Relationship Id="rId8" Type="http://schemas.openxmlformats.org/officeDocument/2006/relationships/viewProps" Target="viewProps.xml"/><Relationship Id="rId9" Type="http://schemas.openxmlformats.org/officeDocument/2006/relationships/theme" Target="theme/theme1.xml"/><Relationship Id="rId10"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kumimoji="1" lang="zh-CN" altLang="en-US" smtClean="0"/>
              <a:t>单击此处编辑母版标题样式</a:t>
            </a:r>
            <a:endParaRPr kumimoji="1"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smtClean="0"/>
              <a:t>单击此处编辑母版副标题样式</a:t>
            </a:r>
            <a:endParaRPr kumimoji="1" lang="zh-CN" altLang="en-US"/>
          </a:p>
        </p:txBody>
      </p:sp>
      <p:sp>
        <p:nvSpPr>
          <p:cNvPr id="4" name="日期占位符 3"/>
          <p:cNvSpPr>
            <a:spLocks noGrp="1"/>
          </p:cNvSpPr>
          <p:nvPr>
            <p:ph type="dt" sz="half" idx="10"/>
          </p:nvPr>
        </p:nvSpPr>
        <p:spPr/>
        <p:txBody>
          <a:bodyPr/>
          <a:lstStyle/>
          <a:p>
            <a:fld id="{8A09AE98-7C4A-F946-955E-56B1AAE0614D}" type="datetimeFigureOut">
              <a:rPr kumimoji="1" lang="zh-CN" altLang="en-US" smtClean="0"/>
              <a:t>2020/3/4</a:t>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幻灯片编号占位符 5"/>
          <p:cNvSpPr>
            <a:spLocks noGrp="1"/>
          </p:cNvSpPr>
          <p:nvPr>
            <p:ph type="sldNum" sz="quarter" idx="12"/>
          </p:nvPr>
        </p:nvSpPr>
        <p:spPr/>
        <p:txBody>
          <a:bodyPr/>
          <a:lstStyle/>
          <a:p>
            <a:fld id="{606A64C8-E727-C742-87BF-23829B66BF60}" type="slidenum">
              <a:rPr kumimoji="1" lang="zh-CN" altLang="en-US" smtClean="0"/>
              <a:t>‹#›</a:t>
            </a:fld>
            <a:endParaRPr kumimoji="1" lang="zh-CN" altLang="en-US"/>
          </a:p>
        </p:txBody>
      </p:sp>
    </p:spTree>
    <p:extLst>
      <p:ext uri="{BB962C8B-B14F-4D97-AF65-F5344CB8AC3E}">
        <p14:creationId xmlns:p14="http://schemas.microsoft.com/office/powerpoint/2010/main" val="16168316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smtClean="0"/>
              <a:t>单击此处编辑母版标题样式</a:t>
            </a:r>
            <a:endParaRPr kumimoji="1" lang="zh-CN" altLang="en-US"/>
          </a:p>
        </p:txBody>
      </p:sp>
      <p:sp>
        <p:nvSpPr>
          <p:cNvPr id="3" name="内容占位符 2"/>
          <p:cNvSpPr>
            <a:spLocks noGrp="1"/>
          </p:cNvSpPr>
          <p:nvPr>
            <p:ph idx="1"/>
          </p:nvPr>
        </p:nvSpPr>
        <p:spPr/>
        <p:txBody>
          <a:bodyPr/>
          <a:lstStyle/>
          <a:p>
            <a:pPr lvl="0"/>
            <a:r>
              <a:rPr kumimoji="1" lang="zh-CN" altLang="en-US" smtClean="0"/>
              <a:t>单击此处编辑母版文本样式</a:t>
            </a:r>
          </a:p>
          <a:p>
            <a:pPr lvl="1"/>
            <a:r>
              <a:rPr kumimoji="1" lang="zh-CN" altLang="en-US" smtClean="0"/>
              <a:t>二级</a:t>
            </a:r>
          </a:p>
          <a:p>
            <a:pPr lvl="2"/>
            <a:r>
              <a:rPr kumimoji="1" lang="zh-CN" altLang="en-US" smtClean="0"/>
              <a:t>三级</a:t>
            </a:r>
          </a:p>
          <a:p>
            <a:pPr lvl="3"/>
            <a:r>
              <a:rPr kumimoji="1" lang="zh-CN" altLang="en-US" smtClean="0"/>
              <a:t>四级</a:t>
            </a:r>
          </a:p>
          <a:p>
            <a:pPr lvl="4"/>
            <a:r>
              <a:rPr kumimoji="1" lang="zh-CN" altLang="en-US" smtClean="0"/>
              <a:t>五级</a:t>
            </a:r>
            <a:endParaRPr kumimoji="1" lang="zh-CN" altLang="en-US"/>
          </a:p>
        </p:txBody>
      </p:sp>
      <p:sp>
        <p:nvSpPr>
          <p:cNvPr id="4" name="日期占位符 3"/>
          <p:cNvSpPr>
            <a:spLocks noGrp="1"/>
          </p:cNvSpPr>
          <p:nvPr>
            <p:ph type="dt" sz="half" idx="10"/>
          </p:nvPr>
        </p:nvSpPr>
        <p:spPr/>
        <p:txBody>
          <a:bodyPr/>
          <a:lstStyle/>
          <a:p>
            <a:fld id="{8A09AE98-7C4A-F946-955E-56B1AAE0614D}" type="datetimeFigureOut">
              <a:rPr kumimoji="1" lang="zh-CN" altLang="en-US" smtClean="0"/>
              <a:t>2020/3/4</a:t>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幻灯片编号占位符 5"/>
          <p:cNvSpPr>
            <a:spLocks noGrp="1"/>
          </p:cNvSpPr>
          <p:nvPr>
            <p:ph type="sldNum" sz="quarter" idx="12"/>
          </p:nvPr>
        </p:nvSpPr>
        <p:spPr/>
        <p:txBody>
          <a:bodyPr/>
          <a:lstStyle/>
          <a:p>
            <a:fld id="{606A64C8-E727-C742-87BF-23829B66BF60}" type="slidenum">
              <a:rPr kumimoji="1" lang="zh-CN" altLang="en-US" smtClean="0"/>
              <a:t>‹#›</a:t>
            </a:fld>
            <a:endParaRPr kumimoji="1" lang="zh-CN" altLang="en-US"/>
          </a:p>
        </p:txBody>
      </p:sp>
    </p:spTree>
    <p:extLst>
      <p:ext uri="{BB962C8B-B14F-4D97-AF65-F5344CB8AC3E}">
        <p14:creationId xmlns:p14="http://schemas.microsoft.com/office/powerpoint/2010/main" val="19796619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kumimoji="1" lang="zh-CN" altLang="en-US" smtClean="0"/>
              <a:t>单击此处编辑母版标题样式</a:t>
            </a:r>
            <a:endParaRPr kumimoji="1"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kumimoji="1" lang="zh-CN" altLang="en-US" smtClean="0"/>
              <a:t>单击此处编辑母版文本样式</a:t>
            </a:r>
          </a:p>
        </p:txBody>
      </p:sp>
      <p:sp>
        <p:nvSpPr>
          <p:cNvPr id="4" name="日期占位符 3"/>
          <p:cNvSpPr>
            <a:spLocks noGrp="1"/>
          </p:cNvSpPr>
          <p:nvPr>
            <p:ph type="dt" sz="half" idx="10"/>
          </p:nvPr>
        </p:nvSpPr>
        <p:spPr/>
        <p:txBody>
          <a:bodyPr/>
          <a:lstStyle/>
          <a:p>
            <a:fld id="{8A09AE98-7C4A-F946-955E-56B1AAE0614D}" type="datetimeFigureOut">
              <a:rPr kumimoji="1" lang="zh-CN" altLang="en-US" smtClean="0"/>
              <a:t>2020/3/4</a:t>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幻灯片编号占位符 5"/>
          <p:cNvSpPr>
            <a:spLocks noGrp="1"/>
          </p:cNvSpPr>
          <p:nvPr>
            <p:ph type="sldNum" sz="quarter" idx="12"/>
          </p:nvPr>
        </p:nvSpPr>
        <p:spPr/>
        <p:txBody>
          <a:bodyPr/>
          <a:lstStyle/>
          <a:p>
            <a:fld id="{606A64C8-E727-C742-87BF-23829B66BF60}" type="slidenum">
              <a:rPr kumimoji="1" lang="zh-CN" altLang="en-US" smtClean="0"/>
              <a:t>‹#›</a:t>
            </a:fld>
            <a:endParaRPr kumimoji="1" lang="zh-CN" altLang="en-US"/>
          </a:p>
        </p:txBody>
      </p:sp>
    </p:spTree>
    <p:extLst>
      <p:ext uri="{BB962C8B-B14F-4D97-AF65-F5344CB8AC3E}">
        <p14:creationId xmlns:p14="http://schemas.microsoft.com/office/powerpoint/2010/main" val="1214301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项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smtClean="0"/>
              <a:t>单击此处编辑母版标题样式</a:t>
            </a:r>
            <a:endParaRPr kumimoji="1" lang="zh-CN" altLang="en-US"/>
          </a:p>
        </p:txBody>
      </p:sp>
      <p:sp>
        <p:nvSpPr>
          <p:cNvPr id="3" name="内容占位符 2"/>
          <p:cNvSpPr>
            <a:spLocks noGrp="1"/>
          </p:cNvSpPr>
          <p:nvPr>
            <p:ph sz="half" idx="1"/>
          </p:nvPr>
        </p:nvSpPr>
        <p:spPr>
          <a:xfrm>
            <a:off x="838200" y="1825625"/>
            <a:ext cx="5181600" cy="4351338"/>
          </a:xfrm>
        </p:spPr>
        <p:txBody>
          <a:bodyPr/>
          <a:lstStyle/>
          <a:p>
            <a:pPr lvl="0"/>
            <a:r>
              <a:rPr kumimoji="1" lang="zh-CN" altLang="en-US" smtClean="0"/>
              <a:t>单击此处编辑母版文本样式</a:t>
            </a:r>
          </a:p>
          <a:p>
            <a:pPr lvl="1"/>
            <a:r>
              <a:rPr kumimoji="1" lang="zh-CN" altLang="en-US" smtClean="0"/>
              <a:t>二级</a:t>
            </a:r>
          </a:p>
          <a:p>
            <a:pPr lvl="2"/>
            <a:r>
              <a:rPr kumimoji="1" lang="zh-CN" altLang="en-US" smtClean="0"/>
              <a:t>三级</a:t>
            </a:r>
          </a:p>
          <a:p>
            <a:pPr lvl="3"/>
            <a:r>
              <a:rPr kumimoji="1" lang="zh-CN" altLang="en-US" smtClean="0"/>
              <a:t>四级</a:t>
            </a:r>
          </a:p>
          <a:p>
            <a:pPr lvl="4"/>
            <a:r>
              <a:rPr kumimoji="1" lang="zh-CN" altLang="en-US" smtClean="0"/>
              <a:t>五级</a:t>
            </a:r>
            <a:endParaRPr kumimoji="1" lang="zh-CN" altLang="en-US"/>
          </a:p>
        </p:txBody>
      </p:sp>
      <p:sp>
        <p:nvSpPr>
          <p:cNvPr id="4" name="内容占位符 3"/>
          <p:cNvSpPr>
            <a:spLocks noGrp="1"/>
          </p:cNvSpPr>
          <p:nvPr>
            <p:ph sz="half" idx="2"/>
          </p:nvPr>
        </p:nvSpPr>
        <p:spPr>
          <a:xfrm>
            <a:off x="6172200" y="1825625"/>
            <a:ext cx="5181600" cy="4351338"/>
          </a:xfrm>
        </p:spPr>
        <p:txBody>
          <a:bodyPr/>
          <a:lstStyle/>
          <a:p>
            <a:pPr lvl="0"/>
            <a:r>
              <a:rPr kumimoji="1" lang="zh-CN" altLang="en-US" smtClean="0"/>
              <a:t>单击此处编辑母版文本样式</a:t>
            </a:r>
          </a:p>
          <a:p>
            <a:pPr lvl="1"/>
            <a:r>
              <a:rPr kumimoji="1" lang="zh-CN" altLang="en-US" smtClean="0"/>
              <a:t>二级</a:t>
            </a:r>
          </a:p>
          <a:p>
            <a:pPr lvl="2"/>
            <a:r>
              <a:rPr kumimoji="1" lang="zh-CN" altLang="en-US" smtClean="0"/>
              <a:t>三级</a:t>
            </a:r>
          </a:p>
          <a:p>
            <a:pPr lvl="3"/>
            <a:r>
              <a:rPr kumimoji="1" lang="zh-CN" altLang="en-US" smtClean="0"/>
              <a:t>四级</a:t>
            </a:r>
          </a:p>
          <a:p>
            <a:pPr lvl="4"/>
            <a:r>
              <a:rPr kumimoji="1" lang="zh-CN" altLang="en-US" smtClean="0"/>
              <a:t>五级</a:t>
            </a:r>
            <a:endParaRPr kumimoji="1" lang="zh-CN" altLang="en-US"/>
          </a:p>
        </p:txBody>
      </p:sp>
      <p:sp>
        <p:nvSpPr>
          <p:cNvPr id="5" name="日期占位符 4"/>
          <p:cNvSpPr>
            <a:spLocks noGrp="1"/>
          </p:cNvSpPr>
          <p:nvPr>
            <p:ph type="dt" sz="half" idx="10"/>
          </p:nvPr>
        </p:nvSpPr>
        <p:spPr/>
        <p:txBody>
          <a:bodyPr/>
          <a:lstStyle/>
          <a:p>
            <a:fld id="{8A09AE98-7C4A-F946-955E-56B1AAE0614D}" type="datetimeFigureOut">
              <a:rPr kumimoji="1" lang="zh-CN" altLang="en-US" smtClean="0"/>
              <a:t>2020/3/4</a:t>
            </a:fld>
            <a:endParaRPr kumimoji="1" lang="zh-CN" altLang="en-US"/>
          </a:p>
        </p:txBody>
      </p:sp>
      <p:sp>
        <p:nvSpPr>
          <p:cNvPr id="6" name="页脚占位符 5"/>
          <p:cNvSpPr>
            <a:spLocks noGrp="1"/>
          </p:cNvSpPr>
          <p:nvPr>
            <p:ph type="ftr" sz="quarter" idx="11"/>
          </p:nvPr>
        </p:nvSpPr>
        <p:spPr/>
        <p:txBody>
          <a:bodyPr/>
          <a:lstStyle/>
          <a:p>
            <a:endParaRPr kumimoji="1" lang="zh-CN" altLang="en-US"/>
          </a:p>
        </p:txBody>
      </p:sp>
      <p:sp>
        <p:nvSpPr>
          <p:cNvPr id="7" name="幻灯片编号占位符 6"/>
          <p:cNvSpPr>
            <a:spLocks noGrp="1"/>
          </p:cNvSpPr>
          <p:nvPr>
            <p:ph type="sldNum" sz="quarter" idx="12"/>
          </p:nvPr>
        </p:nvSpPr>
        <p:spPr/>
        <p:txBody>
          <a:bodyPr/>
          <a:lstStyle/>
          <a:p>
            <a:fld id="{606A64C8-E727-C742-87BF-23829B66BF60}" type="slidenum">
              <a:rPr kumimoji="1" lang="zh-CN" altLang="en-US" smtClean="0"/>
              <a:t>‹#›</a:t>
            </a:fld>
            <a:endParaRPr kumimoji="1" lang="zh-CN" altLang="en-US"/>
          </a:p>
        </p:txBody>
      </p:sp>
    </p:spTree>
    <p:extLst>
      <p:ext uri="{BB962C8B-B14F-4D97-AF65-F5344CB8AC3E}">
        <p14:creationId xmlns:p14="http://schemas.microsoft.com/office/powerpoint/2010/main" val="1221490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kumimoji="1" lang="zh-CN" altLang="en-US" smtClean="0"/>
              <a:t>单击此处编辑母版标题样式</a:t>
            </a:r>
            <a:endParaRPr kumimoji="1"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zh-CN" altLang="en-US" smtClean="0"/>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kumimoji="1" lang="zh-CN" altLang="en-US" smtClean="0"/>
              <a:t>单击此处编辑母版文本样式</a:t>
            </a:r>
          </a:p>
          <a:p>
            <a:pPr lvl="1"/>
            <a:r>
              <a:rPr kumimoji="1" lang="zh-CN" altLang="en-US" smtClean="0"/>
              <a:t>二级</a:t>
            </a:r>
          </a:p>
          <a:p>
            <a:pPr lvl="2"/>
            <a:r>
              <a:rPr kumimoji="1" lang="zh-CN" altLang="en-US" smtClean="0"/>
              <a:t>三级</a:t>
            </a:r>
          </a:p>
          <a:p>
            <a:pPr lvl="3"/>
            <a:r>
              <a:rPr kumimoji="1" lang="zh-CN" altLang="en-US" smtClean="0"/>
              <a:t>四级</a:t>
            </a:r>
          </a:p>
          <a:p>
            <a:pPr lvl="4"/>
            <a:r>
              <a:rPr kumimoji="1" lang="zh-CN" altLang="en-US" smtClean="0"/>
              <a:t>五级</a:t>
            </a:r>
            <a:endParaRPr kumimoji="1"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zh-CN" altLang="en-US" smtClean="0"/>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kumimoji="1" lang="zh-CN" altLang="en-US" smtClean="0"/>
              <a:t>单击此处编辑母版文本样式</a:t>
            </a:r>
          </a:p>
          <a:p>
            <a:pPr lvl="1"/>
            <a:r>
              <a:rPr kumimoji="1" lang="zh-CN" altLang="en-US" smtClean="0"/>
              <a:t>二级</a:t>
            </a:r>
          </a:p>
          <a:p>
            <a:pPr lvl="2"/>
            <a:r>
              <a:rPr kumimoji="1" lang="zh-CN" altLang="en-US" smtClean="0"/>
              <a:t>三级</a:t>
            </a:r>
          </a:p>
          <a:p>
            <a:pPr lvl="3"/>
            <a:r>
              <a:rPr kumimoji="1" lang="zh-CN" altLang="en-US" smtClean="0"/>
              <a:t>四级</a:t>
            </a:r>
          </a:p>
          <a:p>
            <a:pPr lvl="4"/>
            <a:r>
              <a:rPr kumimoji="1" lang="zh-CN" altLang="en-US" smtClean="0"/>
              <a:t>五级</a:t>
            </a:r>
            <a:endParaRPr kumimoji="1" lang="zh-CN" altLang="en-US"/>
          </a:p>
        </p:txBody>
      </p:sp>
      <p:sp>
        <p:nvSpPr>
          <p:cNvPr id="7" name="日期占位符 6"/>
          <p:cNvSpPr>
            <a:spLocks noGrp="1"/>
          </p:cNvSpPr>
          <p:nvPr>
            <p:ph type="dt" sz="half" idx="10"/>
          </p:nvPr>
        </p:nvSpPr>
        <p:spPr/>
        <p:txBody>
          <a:bodyPr/>
          <a:lstStyle/>
          <a:p>
            <a:fld id="{8A09AE98-7C4A-F946-955E-56B1AAE0614D}" type="datetimeFigureOut">
              <a:rPr kumimoji="1" lang="zh-CN" altLang="en-US" smtClean="0"/>
              <a:t>2020/3/4</a:t>
            </a:fld>
            <a:endParaRPr kumimoji="1" lang="zh-CN" altLang="en-US"/>
          </a:p>
        </p:txBody>
      </p:sp>
      <p:sp>
        <p:nvSpPr>
          <p:cNvPr id="8" name="页脚占位符 7"/>
          <p:cNvSpPr>
            <a:spLocks noGrp="1"/>
          </p:cNvSpPr>
          <p:nvPr>
            <p:ph type="ftr" sz="quarter" idx="11"/>
          </p:nvPr>
        </p:nvSpPr>
        <p:spPr/>
        <p:txBody>
          <a:bodyPr/>
          <a:lstStyle/>
          <a:p>
            <a:endParaRPr kumimoji="1" lang="zh-CN" altLang="en-US"/>
          </a:p>
        </p:txBody>
      </p:sp>
      <p:sp>
        <p:nvSpPr>
          <p:cNvPr id="9" name="幻灯片编号占位符 8"/>
          <p:cNvSpPr>
            <a:spLocks noGrp="1"/>
          </p:cNvSpPr>
          <p:nvPr>
            <p:ph type="sldNum" sz="quarter" idx="12"/>
          </p:nvPr>
        </p:nvSpPr>
        <p:spPr/>
        <p:txBody>
          <a:bodyPr/>
          <a:lstStyle/>
          <a:p>
            <a:fld id="{606A64C8-E727-C742-87BF-23829B66BF60}" type="slidenum">
              <a:rPr kumimoji="1" lang="zh-CN" altLang="en-US" smtClean="0"/>
              <a:t>‹#›</a:t>
            </a:fld>
            <a:endParaRPr kumimoji="1" lang="zh-CN" altLang="en-US"/>
          </a:p>
        </p:txBody>
      </p:sp>
    </p:spTree>
    <p:extLst>
      <p:ext uri="{BB962C8B-B14F-4D97-AF65-F5344CB8AC3E}">
        <p14:creationId xmlns:p14="http://schemas.microsoft.com/office/powerpoint/2010/main" val="1790601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smtClean="0"/>
              <a:t>单击此处编辑母版标题样式</a:t>
            </a:r>
            <a:endParaRPr kumimoji="1" lang="zh-CN" altLang="en-US"/>
          </a:p>
        </p:txBody>
      </p:sp>
      <p:sp>
        <p:nvSpPr>
          <p:cNvPr id="3" name="日期占位符 2"/>
          <p:cNvSpPr>
            <a:spLocks noGrp="1"/>
          </p:cNvSpPr>
          <p:nvPr>
            <p:ph type="dt" sz="half" idx="10"/>
          </p:nvPr>
        </p:nvSpPr>
        <p:spPr/>
        <p:txBody>
          <a:bodyPr/>
          <a:lstStyle/>
          <a:p>
            <a:fld id="{8A09AE98-7C4A-F946-955E-56B1AAE0614D}" type="datetimeFigureOut">
              <a:rPr kumimoji="1" lang="zh-CN" altLang="en-US" smtClean="0"/>
              <a:t>2020/3/4</a:t>
            </a:fld>
            <a:endParaRPr kumimoji="1" lang="zh-CN" altLang="en-US"/>
          </a:p>
        </p:txBody>
      </p:sp>
      <p:sp>
        <p:nvSpPr>
          <p:cNvPr id="4" name="页脚占位符 3"/>
          <p:cNvSpPr>
            <a:spLocks noGrp="1"/>
          </p:cNvSpPr>
          <p:nvPr>
            <p:ph type="ftr" sz="quarter" idx="11"/>
          </p:nvPr>
        </p:nvSpPr>
        <p:spPr/>
        <p:txBody>
          <a:bodyPr/>
          <a:lstStyle/>
          <a:p>
            <a:endParaRPr kumimoji="1" lang="zh-CN" altLang="en-US"/>
          </a:p>
        </p:txBody>
      </p:sp>
      <p:sp>
        <p:nvSpPr>
          <p:cNvPr id="5" name="幻灯片编号占位符 4"/>
          <p:cNvSpPr>
            <a:spLocks noGrp="1"/>
          </p:cNvSpPr>
          <p:nvPr>
            <p:ph type="sldNum" sz="quarter" idx="12"/>
          </p:nvPr>
        </p:nvSpPr>
        <p:spPr/>
        <p:txBody>
          <a:bodyPr/>
          <a:lstStyle/>
          <a:p>
            <a:fld id="{606A64C8-E727-C742-87BF-23829B66BF60}" type="slidenum">
              <a:rPr kumimoji="1" lang="zh-CN" altLang="en-US" smtClean="0"/>
              <a:t>‹#›</a:t>
            </a:fld>
            <a:endParaRPr kumimoji="1" lang="zh-CN" altLang="en-US"/>
          </a:p>
        </p:txBody>
      </p:sp>
    </p:spTree>
    <p:extLst>
      <p:ext uri="{BB962C8B-B14F-4D97-AF65-F5344CB8AC3E}">
        <p14:creationId xmlns:p14="http://schemas.microsoft.com/office/powerpoint/2010/main" val="1948375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8A09AE98-7C4A-F946-955E-56B1AAE0614D}" type="datetimeFigureOut">
              <a:rPr kumimoji="1" lang="zh-CN" altLang="en-US" smtClean="0"/>
              <a:t>2020/3/4</a:t>
            </a:fld>
            <a:endParaRPr kumimoji="1" lang="zh-CN" altLang="en-US"/>
          </a:p>
        </p:txBody>
      </p:sp>
      <p:sp>
        <p:nvSpPr>
          <p:cNvPr id="3" name="页脚占位符 2"/>
          <p:cNvSpPr>
            <a:spLocks noGrp="1"/>
          </p:cNvSpPr>
          <p:nvPr>
            <p:ph type="ftr" sz="quarter" idx="11"/>
          </p:nvPr>
        </p:nvSpPr>
        <p:spPr/>
        <p:txBody>
          <a:bodyPr/>
          <a:lstStyle/>
          <a:p>
            <a:endParaRPr kumimoji="1" lang="zh-CN" altLang="en-US"/>
          </a:p>
        </p:txBody>
      </p:sp>
      <p:sp>
        <p:nvSpPr>
          <p:cNvPr id="4" name="幻灯片编号占位符 3"/>
          <p:cNvSpPr>
            <a:spLocks noGrp="1"/>
          </p:cNvSpPr>
          <p:nvPr>
            <p:ph type="sldNum" sz="quarter" idx="12"/>
          </p:nvPr>
        </p:nvSpPr>
        <p:spPr/>
        <p:txBody>
          <a:bodyPr/>
          <a:lstStyle/>
          <a:p>
            <a:fld id="{606A64C8-E727-C742-87BF-23829B66BF60}" type="slidenum">
              <a:rPr kumimoji="1" lang="zh-CN" altLang="en-US" smtClean="0"/>
              <a:t>‹#›</a:t>
            </a:fld>
            <a:endParaRPr kumimoji="1" lang="zh-CN" altLang="en-US"/>
          </a:p>
        </p:txBody>
      </p:sp>
    </p:spTree>
    <p:extLst>
      <p:ext uri="{BB962C8B-B14F-4D97-AF65-F5344CB8AC3E}">
        <p14:creationId xmlns:p14="http://schemas.microsoft.com/office/powerpoint/2010/main" val="15242615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kumimoji="1" lang="zh-CN" altLang="en-US" smtClean="0"/>
              <a:t>单击此处编辑母版标题样式</a:t>
            </a:r>
            <a:endParaRPr kumimoji="1"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zh-CN" altLang="en-US" smtClean="0"/>
              <a:t>单击此处编辑母版文本样式</a:t>
            </a:r>
          </a:p>
          <a:p>
            <a:pPr lvl="1"/>
            <a:r>
              <a:rPr kumimoji="1" lang="zh-CN" altLang="en-US" smtClean="0"/>
              <a:t>二级</a:t>
            </a:r>
          </a:p>
          <a:p>
            <a:pPr lvl="2"/>
            <a:r>
              <a:rPr kumimoji="1" lang="zh-CN" altLang="en-US" smtClean="0"/>
              <a:t>三级</a:t>
            </a:r>
          </a:p>
          <a:p>
            <a:pPr lvl="3"/>
            <a:r>
              <a:rPr kumimoji="1" lang="zh-CN" altLang="en-US" smtClean="0"/>
              <a:t>四级</a:t>
            </a:r>
          </a:p>
          <a:p>
            <a:pPr lvl="4"/>
            <a:r>
              <a:rPr kumimoji="1" lang="zh-CN" altLang="en-US" smtClean="0"/>
              <a:t>五级</a:t>
            </a:r>
            <a:endParaRPr kumimoji="1"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CN" altLang="en-US" smtClean="0"/>
              <a:t>单击此处编辑母版文本样式</a:t>
            </a:r>
          </a:p>
        </p:txBody>
      </p:sp>
      <p:sp>
        <p:nvSpPr>
          <p:cNvPr id="5" name="日期占位符 4"/>
          <p:cNvSpPr>
            <a:spLocks noGrp="1"/>
          </p:cNvSpPr>
          <p:nvPr>
            <p:ph type="dt" sz="half" idx="10"/>
          </p:nvPr>
        </p:nvSpPr>
        <p:spPr/>
        <p:txBody>
          <a:bodyPr/>
          <a:lstStyle/>
          <a:p>
            <a:fld id="{8A09AE98-7C4A-F946-955E-56B1AAE0614D}" type="datetimeFigureOut">
              <a:rPr kumimoji="1" lang="zh-CN" altLang="en-US" smtClean="0"/>
              <a:t>2020/3/4</a:t>
            </a:fld>
            <a:endParaRPr kumimoji="1" lang="zh-CN" altLang="en-US"/>
          </a:p>
        </p:txBody>
      </p:sp>
      <p:sp>
        <p:nvSpPr>
          <p:cNvPr id="6" name="页脚占位符 5"/>
          <p:cNvSpPr>
            <a:spLocks noGrp="1"/>
          </p:cNvSpPr>
          <p:nvPr>
            <p:ph type="ftr" sz="quarter" idx="11"/>
          </p:nvPr>
        </p:nvSpPr>
        <p:spPr/>
        <p:txBody>
          <a:bodyPr/>
          <a:lstStyle/>
          <a:p>
            <a:endParaRPr kumimoji="1" lang="zh-CN" altLang="en-US"/>
          </a:p>
        </p:txBody>
      </p:sp>
      <p:sp>
        <p:nvSpPr>
          <p:cNvPr id="7" name="幻灯片编号占位符 6"/>
          <p:cNvSpPr>
            <a:spLocks noGrp="1"/>
          </p:cNvSpPr>
          <p:nvPr>
            <p:ph type="sldNum" sz="quarter" idx="12"/>
          </p:nvPr>
        </p:nvSpPr>
        <p:spPr/>
        <p:txBody>
          <a:bodyPr/>
          <a:lstStyle/>
          <a:p>
            <a:fld id="{606A64C8-E727-C742-87BF-23829B66BF60}" type="slidenum">
              <a:rPr kumimoji="1" lang="zh-CN" altLang="en-US" smtClean="0"/>
              <a:t>‹#›</a:t>
            </a:fld>
            <a:endParaRPr kumimoji="1" lang="zh-CN" altLang="en-US"/>
          </a:p>
        </p:txBody>
      </p:sp>
    </p:spTree>
    <p:extLst>
      <p:ext uri="{BB962C8B-B14F-4D97-AF65-F5344CB8AC3E}">
        <p14:creationId xmlns:p14="http://schemas.microsoft.com/office/powerpoint/2010/main" val="931059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kumimoji="1" lang="zh-CN" altLang="en-US" smtClean="0"/>
              <a:t>单击此处编辑母版标题样式</a:t>
            </a:r>
            <a:endParaRPr kumimoji="1"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CN" altLang="en-US" smtClean="0"/>
              <a:t>单击此处编辑母版文本样式</a:t>
            </a:r>
          </a:p>
        </p:txBody>
      </p:sp>
      <p:sp>
        <p:nvSpPr>
          <p:cNvPr id="5" name="日期占位符 4"/>
          <p:cNvSpPr>
            <a:spLocks noGrp="1"/>
          </p:cNvSpPr>
          <p:nvPr>
            <p:ph type="dt" sz="half" idx="10"/>
          </p:nvPr>
        </p:nvSpPr>
        <p:spPr/>
        <p:txBody>
          <a:bodyPr/>
          <a:lstStyle/>
          <a:p>
            <a:fld id="{8A09AE98-7C4A-F946-955E-56B1AAE0614D}" type="datetimeFigureOut">
              <a:rPr kumimoji="1" lang="zh-CN" altLang="en-US" smtClean="0"/>
              <a:t>2020/3/4</a:t>
            </a:fld>
            <a:endParaRPr kumimoji="1" lang="zh-CN" altLang="en-US"/>
          </a:p>
        </p:txBody>
      </p:sp>
      <p:sp>
        <p:nvSpPr>
          <p:cNvPr id="6" name="页脚占位符 5"/>
          <p:cNvSpPr>
            <a:spLocks noGrp="1"/>
          </p:cNvSpPr>
          <p:nvPr>
            <p:ph type="ftr" sz="quarter" idx="11"/>
          </p:nvPr>
        </p:nvSpPr>
        <p:spPr/>
        <p:txBody>
          <a:bodyPr/>
          <a:lstStyle/>
          <a:p>
            <a:endParaRPr kumimoji="1" lang="zh-CN" altLang="en-US"/>
          </a:p>
        </p:txBody>
      </p:sp>
      <p:sp>
        <p:nvSpPr>
          <p:cNvPr id="7" name="幻灯片编号占位符 6"/>
          <p:cNvSpPr>
            <a:spLocks noGrp="1"/>
          </p:cNvSpPr>
          <p:nvPr>
            <p:ph type="sldNum" sz="quarter" idx="12"/>
          </p:nvPr>
        </p:nvSpPr>
        <p:spPr/>
        <p:txBody>
          <a:bodyPr/>
          <a:lstStyle/>
          <a:p>
            <a:fld id="{606A64C8-E727-C742-87BF-23829B66BF60}" type="slidenum">
              <a:rPr kumimoji="1" lang="zh-CN" altLang="en-US" smtClean="0"/>
              <a:t>‹#›</a:t>
            </a:fld>
            <a:endParaRPr kumimoji="1" lang="zh-CN" altLang="en-US"/>
          </a:p>
        </p:txBody>
      </p:sp>
    </p:spTree>
    <p:extLst>
      <p:ext uri="{BB962C8B-B14F-4D97-AF65-F5344CB8AC3E}">
        <p14:creationId xmlns:p14="http://schemas.microsoft.com/office/powerpoint/2010/main" val="17465593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本">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kumimoji="1" lang="zh-CN" altLang="en-US" smtClean="0"/>
              <a:t>单击此处编辑母版标题样式</a:t>
            </a:r>
            <a:endParaRPr kumimoji="1" lang="zh-CN" altLang="en-US"/>
          </a:p>
        </p:txBody>
      </p:sp>
      <p:sp>
        <p:nvSpPr>
          <p:cNvPr id="3" name="竖排文本占位符 2"/>
          <p:cNvSpPr>
            <a:spLocks noGrp="1"/>
          </p:cNvSpPr>
          <p:nvPr>
            <p:ph type="body" orient="vert" idx="1"/>
          </p:nvPr>
        </p:nvSpPr>
        <p:spPr/>
        <p:txBody>
          <a:bodyPr vert="eaVert"/>
          <a:lstStyle/>
          <a:p>
            <a:pPr lvl="0"/>
            <a:r>
              <a:rPr kumimoji="1" lang="zh-CN" altLang="en-US" smtClean="0"/>
              <a:t>单击此处编辑母版文本样式</a:t>
            </a:r>
          </a:p>
          <a:p>
            <a:pPr lvl="1"/>
            <a:r>
              <a:rPr kumimoji="1" lang="zh-CN" altLang="en-US" smtClean="0"/>
              <a:t>二级</a:t>
            </a:r>
          </a:p>
          <a:p>
            <a:pPr lvl="2"/>
            <a:r>
              <a:rPr kumimoji="1" lang="zh-CN" altLang="en-US" smtClean="0"/>
              <a:t>三级</a:t>
            </a:r>
          </a:p>
          <a:p>
            <a:pPr lvl="3"/>
            <a:r>
              <a:rPr kumimoji="1" lang="zh-CN" altLang="en-US" smtClean="0"/>
              <a:t>四级</a:t>
            </a:r>
          </a:p>
          <a:p>
            <a:pPr lvl="4"/>
            <a:r>
              <a:rPr kumimoji="1" lang="zh-CN" altLang="en-US" smtClean="0"/>
              <a:t>五级</a:t>
            </a:r>
            <a:endParaRPr kumimoji="1" lang="zh-CN" altLang="en-US"/>
          </a:p>
        </p:txBody>
      </p:sp>
      <p:sp>
        <p:nvSpPr>
          <p:cNvPr id="4" name="日期占位符 3"/>
          <p:cNvSpPr>
            <a:spLocks noGrp="1"/>
          </p:cNvSpPr>
          <p:nvPr>
            <p:ph type="dt" sz="half" idx="10"/>
          </p:nvPr>
        </p:nvSpPr>
        <p:spPr/>
        <p:txBody>
          <a:bodyPr/>
          <a:lstStyle/>
          <a:p>
            <a:fld id="{8A09AE98-7C4A-F946-955E-56B1AAE0614D}" type="datetimeFigureOut">
              <a:rPr kumimoji="1" lang="zh-CN" altLang="en-US" smtClean="0"/>
              <a:t>2020/3/4</a:t>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幻灯片编号占位符 5"/>
          <p:cNvSpPr>
            <a:spLocks noGrp="1"/>
          </p:cNvSpPr>
          <p:nvPr>
            <p:ph type="sldNum" sz="quarter" idx="12"/>
          </p:nvPr>
        </p:nvSpPr>
        <p:spPr/>
        <p:txBody>
          <a:bodyPr/>
          <a:lstStyle/>
          <a:p>
            <a:fld id="{606A64C8-E727-C742-87BF-23829B66BF60}" type="slidenum">
              <a:rPr kumimoji="1" lang="zh-CN" altLang="en-US" smtClean="0"/>
              <a:t>‹#›</a:t>
            </a:fld>
            <a:endParaRPr kumimoji="1" lang="zh-CN" altLang="en-US"/>
          </a:p>
        </p:txBody>
      </p:sp>
    </p:spTree>
    <p:extLst>
      <p:ext uri="{BB962C8B-B14F-4D97-AF65-F5344CB8AC3E}">
        <p14:creationId xmlns:p14="http://schemas.microsoft.com/office/powerpoint/2010/main" val="4688565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和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kumimoji="1" lang="zh-CN" altLang="en-US" smtClean="0"/>
              <a:t>单击此处编辑母版标题样式</a:t>
            </a:r>
            <a:endParaRPr kumimoji="1" lang="zh-CN" altLang="en-US"/>
          </a:p>
        </p:txBody>
      </p:sp>
      <p:sp>
        <p:nvSpPr>
          <p:cNvPr id="3" name="竖排文本占位符 2"/>
          <p:cNvSpPr>
            <a:spLocks noGrp="1"/>
          </p:cNvSpPr>
          <p:nvPr>
            <p:ph type="body" orient="vert" idx="1"/>
          </p:nvPr>
        </p:nvSpPr>
        <p:spPr>
          <a:xfrm>
            <a:off x="838200" y="365125"/>
            <a:ext cx="7734300" cy="5811838"/>
          </a:xfrm>
        </p:spPr>
        <p:txBody>
          <a:bodyPr vert="eaVert"/>
          <a:lstStyle/>
          <a:p>
            <a:pPr lvl="0"/>
            <a:r>
              <a:rPr kumimoji="1" lang="zh-CN" altLang="en-US" smtClean="0"/>
              <a:t>单击此处编辑母版文本样式</a:t>
            </a:r>
          </a:p>
          <a:p>
            <a:pPr lvl="1"/>
            <a:r>
              <a:rPr kumimoji="1" lang="zh-CN" altLang="en-US" smtClean="0"/>
              <a:t>二级</a:t>
            </a:r>
          </a:p>
          <a:p>
            <a:pPr lvl="2"/>
            <a:r>
              <a:rPr kumimoji="1" lang="zh-CN" altLang="en-US" smtClean="0"/>
              <a:t>三级</a:t>
            </a:r>
          </a:p>
          <a:p>
            <a:pPr lvl="3"/>
            <a:r>
              <a:rPr kumimoji="1" lang="zh-CN" altLang="en-US" smtClean="0"/>
              <a:t>四级</a:t>
            </a:r>
          </a:p>
          <a:p>
            <a:pPr lvl="4"/>
            <a:r>
              <a:rPr kumimoji="1" lang="zh-CN" altLang="en-US" smtClean="0"/>
              <a:t>五级</a:t>
            </a:r>
            <a:endParaRPr kumimoji="1" lang="zh-CN" altLang="en-US"/>
          </a:p>
        </p:txBody>
      </p:sp>
      <p:sp>
        <p:nvSpPr>
          <p:cNvPr id="4" name="日期占位符 3"/>
          <p:cNvSpPr>
            <a:spLocks noGrp="1"/>
          </p:cNvSpPr>
          <p:nvPr>
            <p:ph type="dt" sz="half" idx="10"/>
          </p:nvPr>
        </p:nvSpPr>
        <p:spPr/>
        <p:txBody>
          <a:bodyPr/>
          <a:lstStyle/>
          <a:p>
            <a:fld id="{8A09AE98-7C4A-F946-955E-56B1AAE0614D}" type="datetimeFigureOut">
              <a:rPr kumimoji="1" lang="zh-CN" altLang="en-US" smtClean="0"/>
              <a:t>2020/3/4</a:t>
            </a:fld>
            <a:endParaRPr kumimoji="1" lang="zh-CN" altLang="en-US"/>
          </a:p>
        </p:txBody>
      </p:sp>
      <p:sp>
        <p:nvSpPr>
          <p:cNvPr id="5" name="页脚占位符 4"/>
          <p:cNvSpPr>
            <a:spLocks noGrp="1"/>
          </p:cNvSpPr>
          <p:nvPr>
            <p:ph type="ftr" sz="quarter" idx="11"/>
          </p:nvPr>
        </p:nvSpPr>
        <p:spPr/>
        <p:txBody>
          <a:bodyPr/>
          <a:lstStyle/>
          <a:p>
            <a:endParaRPr kumimoji="1" lang="zh-CN" altLang="en-US"/>
          </a:p>
        </p:txBody>
      </p:sp>
      <p:sp>
        <p:nvSpPr>
          <p:cNvPr id="6" name="幻灯片编号占位符 5"/>
          <p:cNvSpPr>
            <a:spLocks noGrp="1"/>
          </p:cNvSpPr>
          <p:nvPr>
            <p:ph type="sldNum" sz="quarter" idx="12"/>
          </p:nvPr>
        </p:nvSpPr>
        <p:spPr/>
        <p:txBody>
          <a:bodyPr/>
          <a:lstStyle/>
          <a:p>
            <a:fld id="{606A64C8-E727-C742-87BF-23829B66BF60}" type="slidenum">
              <a:rPr kumimoji="1" lang="zh-CN" altLang="en-US" smtClean="0"/>
              <a:t>‹#›</a:t>
            </a:fld>
            <a:endParaRPr kumimoji="1" lang="zh-CN" altLang="en-US"/>
          </a:p>
        </p:txBody>
      </p:sp>
    </p:spTree>
    <p:extLst>
      <p:ext uri="{BB962C8B-B14F-4D97-AF65-F5344CB8AC3E}">
        <p14:creationId xmlns:p14="http://schemas.microsoft.com/office/powerpoint/2010/main" val="95431651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kumimoji="1" lang="zh-CN" altLang="en-US" smtClean="0"/>
              <a:t>单击此处编辑母版标题样式</a:t>
            </a:r>
            <a:endParaRPr kumimoji="1"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smtClean="0"/>
              <a:t>单击此处编辑母版文本样式</a:t>
            </a:r>
          </a:p>
          <a:p>
            <a:pPr lvl="1"/>
            <a:r>
              <a:rPr kumimoji="1" lang="zh-CN" altLang="en-US" smtClean="0"/>
              <a:t>二级</a:t>
            </a:r>
          </a:p>
          <a:p>
            <a:pPr lvl="2"/>
            <a:r>
              <a:rPr kumimoji="1" lang="zh-CN" altLang="en-US" smtClean="0"/>
              <a:t>三级</a:t>
            </a:r>
          </a:p>
          <a:p>
            <a:pPr lvl="3"/>
            <a:r>
              <a:rPr kumimoji="1" lang="zh-CN" altLang="en-US" smtClean="0"/>
              <a:t>四级</a:t>
            </a:r>
          </a:p>
          <a:p>
            <a:pPr lvl="4"/>
            <a:r>
              <a:rPr kumimoji="1" lang="zh-CN" altLang="en-US" smtClean="0"/>
              <a:t>五级</a:t>
            </a:r>
            <a:endParaRPr kumimoji="1"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A09AE98-7C4A-F946-955E-56B1AAE0614D}" type="datetimeFigureOut">
              <a:rPr kumimoji="1" lang="zh-CN" altLang="en-US" smtClean="0"/>
              <a:t>2020/3/4</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zh-CN" altLang="en-US"/>
          </a:p>
        </p:txBody>
      </p:sp>
      <p:sp>
        <p:nvSpPr>
          <p:cNvPr id="6" name="幻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6A64C8-E727-C742-87BF-23829B66BF60}" type="slidenum">
              <a:rPr kumimoji="1" lang="zh-CN" altLang="en-US" smtClean="0"/>
              <a:t>‹#›</a:t>
            </a:fld>
            <a:endParaRPr kumimoji="1" lang="zh-CN" altLang="en-US"/>
          </a:p>
        </p:txBody>
      </p:sp>
    </p:spTree>
    <p:extLst>
      <p:ext uri="{BB962C8B-B14F-4D97-AF65-F5344CB8AC3E}">
        <p14:creationId xmlns:p14="http://schemas.microsoft.com/office/powerpoint/2010/main" val="8694648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g"/><Relationship Id="rId3"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 Id="rId3" Type="http://schemas.openxmlformats.org/officeDocument/2006/relationships/image" Target="../media/image4.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g"/><Relationship Id="rId3" Type="http://schemas.openxmlformats.org/officeDocument/2006/relationships/image" Target="../media/image6.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 Id="rId3" Type="http://schemas.openxmlformats.org/officeDocument/2006/relationships/image" Target="../media/image8.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g"/><Relationship Id="rId3" Type="http://schemas.openxmlformats.org/officeDocument/2006/relationships/image" Target="../media/image10.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269837" cy="2247871"/>
          </a:xfrm>
          <a:prstGeom prst="rect">
            <a:avLst/>
          </a:prstGeom>
        </p:spPr>
      </p:pic>
      <p:pic>
        <p:nvPicPr>
          <p:cNvPr id="5" name="图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07554" y="4488872"/>
            <a:ext cx="3884445" cy="2369127"/>
          </a:xfrm>
          <a:prstGeom prst="rect">
            <a:avLst/>
          </a:prstGeom>
        </p:spPr>
      </p:pic>
      <p:sp>
        <p:nvSpPr>
          <p:cNvPr id="9" name="矩形 8"/>
          <p:cNvSpPr/>
          <p:nvPr/>
        </p:nvSpPr>
        <p:spPr>
          <a:xfrm>
            <a:off x="4503254" y="57880"/>
            <a:ext cx="3185487"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kumimoji="1" lang="en-US" altLang="zh-CN" sz="5400" b="1" cap="none" spc="0" dirty="0" smtClean="0">
                <a:ln/>
                <a:solidFill>
                  <a:schemeClr val="accent4"/>
                </a:solidFill>
                <a:effectLst/>
                <a:latin typeface="Times New Roman" charset="0"/>
                <a:ea typeface="Times New Roman" charset="0"/>
                <a:cs typeface="Times New Roman" charset="0"/>
              </a:rPr>
              <a:t>Starbucks</a:t>
            </a:r>
            <a:endParaRPr lang="zh-CN" altLang="en-US" sz="5400" b="1" cap="none" spc="0" dirty="0">
              <a:ln/>
              <a:solidFill>
                <a:schemeClr val="accent4"/>
              </a:solidFill>
              <a:effectLst/>
            </a:endParaRPr>
          </a:p>
        </p:txBody>
      </p:sp>
      <p:sp>
        <p:nvSpPr>
          <p:cNvPr id="11" name="文本框 10"/>
          <p:cNvSpPr txBox="1"/>
          <p:nvPr/>
        </p:nvSpPr>
        <p:spPr>
          <a:xfrm>
            <a:off x="3183958" y="1123935"/>
            <a:ext cx="7065818" cy="707886"/>
          </a:xfrm>
          <a:prstGeom prst="rect">
            <a:avLst/>
          </a:prstGeom>
          <a:noFill/>
        </p:spPr>
        <p:txBody>
          <a:bodyPr wrap="square" rtlCol="0">
            <a:spAutoFit/>
          </a:bodyPr>
          <a:lstStyle/>
          <a:p>
            <a:r>
              <a:rPr lang="en-GB" altLang="zh-CN" sz="2000" b="1" dirty="0">
                <a:latin typeface="Times New Roman" charset="0"/>
                <a:ea typeface="Times New Roman" charset="0"/>
                <a:cs typeface="Times New Roman" charset="0"/>
              </a:rPr>
              <a:t>The objective of the study undertaken is to identify how Starbucks builds the loyalty of the brand</a:t>
            </a:r>
            <a:r>
              <a:rPr lang="zh-CN" altLang="zh-CN" sz="2000" b="1" dirty="0" smtClean="0">
                <a:effectLst/>
                <a:latin typeface="Times New Roman" charset="0"/>
                <a:ea typeface="Times New Roman" charset="0"/>
                <a:cs typeface="Times New Roman" charset="0"/>
              </a:rPr>
              <a:t> </a:t>
            </a:r>
            <a:endParaRPr kumimoji="1" lang="zh-CN" altLang="en-US" sz="2000" b="1" dirty="0">
              <a:latin typeface="Times New Roman" charset="0"/>
              <a:ea typeface="Times New Roman" charset="0"/>
              <a:cs typeface="Times New Roman" charset="0"/>
            </a:endParaRPr>
          </a:p>
        </p:txBody>
      </p:sp>
      <p:sp>
        <p:nvSpPr>
          <p:cNvPr id="2" name="文本框 1"/>
          <p:cNvSpPr txBox="1"/>
          <p:nvPr/>
        </p:nvSpPr>
        <p:spPr>
          <a:xfrm>
            <a:off x="5384245" y="6139042"/>
            <a:ext cx="2923309" cy="646331"/>
          </a:xfrm>
          <a:prstGeom prst="rect">
            <a:avLst/>
          </a:prstGeom>
          <a:noFill/>
        </p:spPr>
        <p:txBody>
          <a:bodyPr wrap="square" rtlCol="0">
            <a:spAutoFit/>
          </a:bodyPr>
          <a:lstStyle/>
          <a:p>
            <a:r>
              <a:rPr kumimoji="1" lang="en-US" altLang="zh-CN" b="1" dirty="0" smtClean="0"/>
              <a:t>Student name: </a:t>
            </a:r>
            <a:r>
              <a:rPr kumimoji="1" lang="en-US" altLang="zh-CN" b="1" dirty="0" err="1" smtClean="0"/>
              <a:t>QinTian</a:t>
            </a:r>
            <a:endParaRPr kumimoji="1" lang="en-US" altLang="zh-CN" b="1" dirty="0" smtClean="0"/>
          </a:p>
          <a:p>
            <a:r>
              <a:rPr kumimoji="1" lang="en-US" altLang="zh-CN" b="1" dirty="0" smtClean="0"/>
              <a:t>Student number: 1903732</a:t>
            </a:r>
            <a:endParaRPr kumimoji="1" lang="zh-CN" altLang="en-US" b="1" dirty="0"/>
          </a:p>
        </p:txBody>
      </p:sp>
      <p:sp>
        <p:nvSpPr>
          <p:cNvPr id="6" name="文本框 5"/>
          <p:cNvSpPr txBox="1"/>
          <p:nvPr/>
        </p:nvSpPr>
        <p:spPr>
          <a:xfrm>
            <a:off x="1856509" y="2604828"/>
            <a:ext cx="9144000" cy="1754326"/>
          </a:xfrm>
          <a:prstGeom prst="rect">
            <a:avLst/>
          </a:prstGeom>
          <a:noFill/>
        </p:spPr>
        <p:txBody>
          <a:bodyPr wrap="square" rtlCol="0">
            <a:spAutoFit/>
          </a:bodyPr>
          <a:lstStyle/>
          <a:p>
            <a:r>
              <a:rPr lang="en-GB" altLang="zh-CN" dirty="0"/>
              <a:t>Starbucks Corporation (Starbucks), established November 4, 1985, produces, sells and serves coffee. As of November 15, 2017, they operate in about 76 countries around the globe</a:t>
            </a:r>
            <a:r>
              <a:rPr lang="en-GB" altLang="zh-CN" dirty="0" smtClean="0"/>
              <a:t>.</a:t>
            </a:r>
          </a:p>
          <a:p>
            <a:endParaRPr kumimoji="1" lang="en-GB" altLang="zh-CN" dirty="0"/>
          </a:p>
          <a:p>
            <a:r>
              <a:rPr lang="en-GB" altLang="zh-CN" dirty="0"/>
              <a:t>Starbucks, one of the leading coffee and specialty coffee retailers around the globe, has a strong economy, rapid </a:t>
            </a:r>
            <a:r>
              <a:rPr lang="en-GB" altLang="zh-CN" dirty="0" smtClean="0"/>
              <a:t>growth.</a:t>
            </a:r>
            <a:endParaRPr kumimoji="1" lang="zh-CN" altLang="en-US" dirty="0"/>
          </a:p>
        </p:txBody>
      </p:sp>
    </p:spTree>
    <p:extLst>
      <p:ext uri="{BB962C8B-B14F-4D97-AF65-F5344CB8AC3E}">
        <p14:creationId xmlns:p14="http://schemas.microsoft.com/office/powerpoint/2010/main" val="17898086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3297382"/>
            <a:ext cx="5278582" cy="3560618"/>
          </a:xfrm>
          <a:prstGeom prst="rect">
            <a:avLst/>
          </a:prstGeom>
        </p:spPr>
      </p:pic>
      <p:pic>
        <p:nvPicPr>
          <p:cNvPr id="6" name="图片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87345" y="0"/>
            <a:ext cx="2604655" cy="2382982"/>
          </a:xfrm>
          <a:prstGeom prst="rect">
            <a:avLst/>
          </a:prstGeom>
        </p:spPr>
      </p:pic>
      <p:sp>
        <p:nvSpPr>
          <p:cNvPr id="9" name="矩形 8"/>
          <p:cNvSpPr/>
          <p:nvPr/>
        </p:nvSpPr>
        <p:spPr>
          <a:xfrm>
            <a:off x="0" y="0"/>
            <a:ext cx="2440162" cy="707886"/>
          </a:xfrm>
          <a:prstGeom prst="rect">
            <a:avLst/>
          </a:prstGeom>
        </p:spPr>
        <p:txBody>
          <a:bodyPr wrap="square">
            <a:spAutoFit/>
          </a:bodyPr>
          <a:lstStyle/>
          <a:p>
            <a:pPr algn="ctr"/>
            <a:r>
              <a:rPr kumimoji="1" lang="en-US" altLang="zh-CN" sz="4000" b="1" cap="none" spc="0" dirty="0" smtClean="0">
                <a:ln w="6600">
                  <a:solidFill>
                    <a:schemeClr val="accent2"/>
                  </a:solidFill>
                  <a:prstDash val="solid"/>
                </a:ln>
                <a:solidFill>
                  <a:srgbClr val="FFFFFF"/>
                </a:solidFill>
                <a:effectLst>
                  <a:outerShdw dist="38100" dir="2700000" algn="tl" rotWithShape="0">
                    <a:schemeClr val="accent2"/>
                  </a:outerShdw>
                </a:effectLst>
              </a:rPr>
              <a:t>strengths</a:t>
            </a:r>
            <a:endParaRPr lang="zh-CN" altLang="en-US" sz="40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13" name="矩形 12"/>
          <p:cNvSpPr/>
          <p:nvPr/>
        </p:nvSpPr>
        <p:spPr>
          <a:xfrm>
            <a:off x="7273636" y="2917309"/>
            <a:ext cx="3075709" cy="707886"/>
          </a:xfrm>
          <a:prstGeom prst="rect">
            <a:avLst/>
          </a:prstGeom>
        </p:spPr>
        <p:txBody>
          <a:bodyPr wrap="square">
            <a:spAutoFit/>
          </a:bodyPr>
          <a:lstStyle/>
          <a:p>
            <a:pPr algn="ctr"/>
            <a:r>
              <a:rPr lang="en-US" altLang="zh-CN" sz="4000" b="1" dirty="0" smtClean="0">
                <a:ln w="0"/>
                <a:gradFill>
                  <a:gsLst>
                    <a:gs pos="21000">
                      <a:srgbClr val="53575C"/>
                    </a:gs>
                    <a:gs pos="88000">
                      <a:srgbClr val="C5C7CA"/>
                    </a:gs>
                  </a:gsLst>
                  <a:lin ang="5400000"/>
                </a:gradFill>
              </a:rPr>
              <a:t>weaknesses</a:t>
            </a:r>
            <a:endParaRPr lang="zh-CN" altLang="en-US" sz="4000" b="1" cap="none" spc="0" dirty="0">
              <a:ln w="0"/>
              <a:gradFill>
                <a:gsLst>
                  <a:gs pos="21000">
                    <a:srgbClr val="53575C"/>
                  </a:gs>
                  <a:gs pos="88000">
                    <a:srgbClr val="C5C7CA"/>
                  </a:gs>
                </a:gsLst>
                <a:lin ang="5400000"/>
              </a:gradFill>
              <a:effectLst/>
            </a:endParaRPr>
          </a:p>
        </p:txBody>
      </p:sp>
      <p:sp>
        <p:nvSpPr>
          <p:cNvPr id="14" name="文本框 13"/>
          <p:cNvSpPr txBox="1"/>
          <p:nvPr/>
        </p:nvSpPr>
        <p:spPr>
          <a:xfrm>
            <a:off x="872836" y="1094509"/>
            <a:ext cx="5943600" cy="1477328"/>
          </a:xfrm>
          <a:prstGeom prst="rect">
            <a:avLst/>
          </a:prstGeom>
          <a:noFill/>
        </p:spPr>
        <p:txBody>
          <a:bodyPr wrap="square" rtlCol="0">
            <a:spAutoFit/>
          </a:bodyPr>
          <a:lstStyle/>
          <a:p>
            <a:r>
              <a:rPr lang="en-GB" altLang="zh-CN" b="1" u="sng" dirty="0"/>
              <a:t>Image of the </a:t>
            </a:r>
            <a:r>
              <a:rPr lang="en-GB" altLang="zh-CN" b="1" u="sng" dirty="0" smtClean="0"/>
              <a:t>Brand</a:t>
            </a:r>
            <a:endParaRPr lang="en-GB" altLang="zh-CN" dirty="0" smtClean="0"/>
          </a:p>
          <a:p>
            <a:endParaRPr kumimoji="1" lang="en-GB" altLang="zh-CN" dirty="0"/>
          </a:p>
          <a:p>
            <a:r>
              <a:rPr lang="en-GB" altLang="zh-CN" b="1" u="sng" dirty="0"/>
              <a:t>Innovative Business </a:t>
            </a:r>
            <a:r>
              <a:rPr lang="en-GB" altLang="zh-CN" b="1" u="sng" dirty="0" smtClean="0"/>
              <a:t>Strategy</a:t>
            </a:r>
            <a:endParaRPr lang="en-US" altLang="zh-CN" dirty="0" smtClean="0">
              <a:effectLst/>
            </a:endParaRPr>
          </a:p>
          <a:p>
            <a:endParaRPr kumimoji="1" lang="en-US" altLang="zh-CN" dirty="0"/>
          </a:p>
          <a:p>
            <a:r>
              <a:rPr lang="en-GB" altLang="zh-CN" b="1" u="sng" dirty="0"/>
              <a:t>Strong Financial Position</a:t>
            </a:r>
            <a:r>
              <a:rPr lang="zh-CN" altLang="zh-CN" dirty="0" smtClean="0">
                <a:effectLst/>
              </a:rPr>
              <a:t> </a:t>
            </a:r>
            <a:endParaRPr kumimoji="1" lang="zh-CN" altLang="en-US" dirty="0"/>
          </a:p>
        </p:txBody>
      </p:sp>
      <p:sp>
        <p:nvSpPr>
          <p:cNvPr id="15" name="文本框 14"/>
          <p:cNvSpPr txBox="1"/>
          <p:nvPr/>
        </p:nvSpPr>
        <p:spPr>
          <a:xfrm>
            <a:off x="7495309" y="4339027"/>
            <a:ext cx="4405746" cy="1477328"/>
          </a:xfrm>
          <a:prstGeom prst="rect">
            <a:avLst/>
          </a:prstGeom>
          <a:noFill/>
        </p:spPr>
        <p:txBody>
          <a:bodyPr wrap="square" rtlCol="0">
            <a:spAutoFit/>
          </a:bodyPr>
          <a:lstStyle/>
          <a:p>
            <a:r>
              <a:rPr lang="en-GB" altLang="zh-CN" b="1" u="sng" dirty="0"/>
              <a:t>Believe in the US market</a:t>
            </a:r>
            <a:r>
              <a:rPr lang="zh-CN" altLang="zh-CN" dirty="0" smtClean="0">
                <a:effectLst/>
              </a:rPr>
              <a:t> </a:t>
            </a:r>
            <a:endParaRPr lang="en-US" altLang="zh-CN" dirty="0" smtClean="0">
              <a:effectLst/>
            </a:endParaRPr>
          </a:p>
          <a:p>
            <a:endParaRPr kumimoji="1" lang="en-US" altLang="zh-CN" dirty="0"/>
          </a:p>
          <a:p>
            <a:r>
              <a:rPr lang="en-GB" altLang="zh-CN" b="1" u="sng" dirty="0"/>
              <a:t>Great corporate image</a:t>
            </a:r>
            <a:r>
              <a:rPr lang="zh-CN" altLang="zh-CN" dirty="0" smtClean="0">
                <a:effectLst/>
              </a:rPr>
              <a:t> </a:t>
            </a:r>
            <a:endParaRPr lang="en-US" altLang="zh-CN" dirty="0" smtClean="0">
              <a:effectLst/>
            </a:endParaRPr>
          </a:p>
          <a:p>
            <a:endParaRPr kumimoji="1" lang="en-US" altLang="zh-CN" dirty="0"/>
          </a:p>
          <a:p>
            <a:r>
              <a:rPr lang="en-GB" altLang="zh-CN" b="1" u="sng" dirty="0"/>
              <a:t>Respectable price</a:t>
            </a:r>
            <a:r>
              <a:rPr lang="zh-CN" altLang="zh-CN" dirty="0" smtClean="0">
                <a:effectLst/>
              </a:rPr>
              <a:t> </a:t>
            </a:r>
            <a:endParaRPr kumimoji="1" lang="zh-CN" altLang="en-US" dirty="0"/>
          </a:p>
        </p:txBody>
      </p:sp>
    </p:spTree>
    <p:extLst>
      <p:ext uri="{BB962C8B-B14F-4D97-AF65-F5344CB8AC3E}">
        <p14:creationId xmlns:p14="http://schemas.microsoft.com/office/powerpoint/2010/main" val="9386663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696691" cy="3241964"/>
          </a:xfrm>
          <a:prstGeom prst="rect">
            <a:avLst/>
          </a:prstGeom>
        </p:spPr>
      </p:pic>
      <p:pic>
        <p:nvPicPr>
          <p:cNvPr id="5" name="图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241964"/>
            <a:ext cx="4696691" cy="3616036"/>
          </a:xfrm>
          <a:prstGeom prst="rect">
            <a:avLst/>
          </a:prstGeom>
        </p:spPr>
      </p:pic>
      <p:sp>
        <p:nvSpPr>
          <p:cNvPr id="8" name="文本框 7"/>
          <p:cNvSpPr txBox="1"/>
          <p:nvPr/>
        </p:nvSpPr>
        <p:spPr>
          <a:xfrm>
            <a:off x="5084618" y="974651"/>
            <a:ext cx="6954982" cy="830997"/>
          </a:xfrm>
          <a:prstGeom prst="rect">
            <a:avLst/>
          </a:prstGeom>
          <a:noFill/>
        </p:spPr>
        <p:txBody>
          <a:bodyPr wrap="square" rtlCol="0">
            <a:spAutoFit/>
          </a:bodyPr>
          <a:lstStyle/>
          <a:p>
            <a:r>
              <a:rPr lang="en-GB" altLang="zh-CN" sz="2400" b="1" dirty="0"/>
              <a:t>Main competencies and competitive advantages</a:t>
            </a:r>
            <a:endParaRPr lang="zh-CN" altLang="zh-CN" sz="2400" b="1" dirty="0"/>
          </a:p>
          <a:p>
            <a:pPr algn="ctr"/>
            <a:r>
              <a:rPr lang="en-GB" altLang="zh-CN" sz="2400" b="1" u="sng" dirty="0"/>
              <a:t>Human </a:t>
            </a:r>
            <a:r>
              <a:rPr lang="en-GB" altLang="zh-CN" sz="2400" b="1" u="sng" dirty="0" smtClean="0"/>
              <a:t>Resources</a:t>
            </a:r>
            <a:endParaRPr kumimoji="1" lang="zh-CN" altLang="en-US" sz="2400" dirty="0"/>
          </a:p>
        </p:txBody>
      </p:sp>
      <p:sp>
        <p:nvSpPr>
          <p:cNvPr id="2" name="文本框 1"/>
          <p:cNvSpPr txBox="1"/>
          <p:nvPr/>
        </p:nvSpPr>
        <p:spPr>
          <a:xfrm>
            <a:off x="6165272" y="2575403"/>
            <a:ext cx="5015345" cy="2308324"/>
          </a:xfrm>
          <a:prstGeom prst="rect">
            <a:avLst/>
          </a:prstGeom>
          <a:noFill/>
        </p:spPr>
        <p:txBody>
          <a:bodyPr wrap="square" rtlCol="0">
            <a:spAutoFit/>
          </a:bodyPr>
          <a:lstStyle/>
          <a:p>
            <a:r>
              <a:rPr lang="en-GB" altLang="zh-CN" b="1" dirty="0"/>
              <a:t>Starbucks has made a representative focused condition and association as one of the most significant resources and wellsprings of maintainability. Improved organization culture, representative government assistance past industry norms, and worker stock possession programs have made an uncommon workforce that is pleased and regarded.</a:t>
            </a:r>
            <a:r>
              <a:rPr lang="zh-CN" altLang="zh-CN" b="1" dirty="0"/>
              <a:t> </a:t>
            </a:r>
            <a:endParaRPr kumimoji="1" lang="zh-CN" altLang="en-US" b="1" dirty="0"/>
          </a:p>
        </p:txBody>
      </p:sp>
    </p:spTree>
    <p:extLst>
      <p:ext uri="{BB962C8B-B14F-4D97-AF65-F5344CB8AC3E}">
        <p14:creationId xmlns:p14="http://schemas.microsoft.com/office/powerpoint/2010/main" val="6342696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内容占位符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454677" y="0"/>
            <a:ext cx="3619127" cy="2452255"/>
          </a:xfrm>
        </p:spPr>
      </p:pic>
      <p:pic>
        <p:nvPicPr>
          <p:cNvPr id="5" name="图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810000"/>
            <a:ext cx="4482353" cy="3048000"/>
          </a:xfrm>
          <a:prstGeom prst="rect">
            <a:avLst/>
          </a:prstGeom>
        </p:spPr>
      </p:pic>
      <p:sp>
        <p:nvSpPr>
          <p:cNvPr id="2" name="文本框 1"/>
          <p:cNvSpPr txBox="1"/>
          <p:nvPr/>
        </p:nvSpPr>
        <p:spPr>
          <a:xfrm>
            <a:off x="4876800" y="4164449"/>
            <a:ext cx="7315200" cy="2339102"/>
          </a:xfrm>
          <a:prstGeom prst="rect">
            <a:avLst/>
          </a:prstGeom>
          <a:noFill/>
        </p:spPr>
        <p:txBody>
          <a:bodyPr wrap="square" rtlCol="0">
            <a:spAutoFit/>
          </a:bodyPr>
          <a:lstStyle/>
          <a:p>
            <a:pPr algn="ctr"/>
            <a:r>
              <a:rPr lang="en-GB" altLang="zh-CN" sz="2000" b="1" dirty="0"/>
              <a:t>The sources of the loyalty of the brand </a:t>
            </a:r>
            <a:endParaRPr lang="zh-CN" altLang="zh-CN" sz="2000" b="1" dirty="0"/>
          </a:p>
          <a:p>
            <a:endParaRPr lang="en-GB" altLang="zh-CN" dirty="0" smtClean="0"/>
          </a:p>
          <a:p>
            <a:r>
              <a:rPr lang="en-GB" altLang="zh-CN" dirty="0" smtClean="0"/>
              <a:t>"</a:t>
            </a:r>
            <a:r>
              <a:rPr lang="en-GB" altLang="zh-CN" dirty="0"/>
              <a:t>The marketing literature establishes the loyalty of the brand as an interaction between consumer attitudes and repeated buying </a:t>
            </a:r>
            <a:r>
              <a:rPr lang="en-GB" altLang="zh-CN" dirty="0" err="1"/>
              <a:t>behavior</a:t>
            </a:r>
            <a:r>
              <a:rPr lang="en-GB" altLang="zh-CN" dirty="0"/>
              <a:t>." Repeated and systematic purchases of the identical brand may be related to the loyalty of the brand and how clients think and feel about the brand (</a:t>
            </a:r>
            <a:r>
              <a:rPr lang="en-GB" altLang="zh-CN" dirty="0" err="1"/>
              <a:t>Paswan</a:t>
            </a:r>
            <a:r>
              <a:rPr lang="en-GB" altLang="zh-CN" dirty="0"/>
              <a:t> et al., 2007; </a:t>
            </a:r>
            <a:r>
              <a:rPr lang="en-GB" altLang="zh-CN" dirty="0" err="1"/>
              <a:t>Susanty</a:t>
            </a:r>
            <a:r>
              <a:rPr lang="en-GB" altLang="zh-CN" dirty="0"/>
              <a:t> and Kenny, 2015). </a:t>
            </a:r>
            <a:endParaRPr lang="en-GB" altLang="zh-CN" dirty="0" smtClean="0"/>
          </a:p>
          <a:p>
            <a:endParaRPr lang="en-GB" altLang="zh-CN" dirty="0"/>
          </a:p>
        </p:txBody>
      </p:sp>
      <p:sp>
        <p:nvSpPr>
          <p:cNvPr id="7" name="文本框 6"/>
          <p:cNvSpPr txBox="1"/>
          <p:nvPr/>
        </p:nvSpPr>
        <p:spPr>
          <a:xfrm>
            <a:off x="1081062" y="689000"/>
            <a:ext cx="6802582" cy="2062103"/>
          </a:xfrm>
          <a:prstGeom prst="rect">
            <a:avLst/>
          </a:prstGeom>
          <a:noFill/>
        </p:spPr>
        <p:txBody>
          <a:bodyPr wrap="square" rtlCol="0">
            <a:spAutoFit/>
          </a:bodyPr>
          <a:lstStyle/>
          <a:p>
            <a:pPr algn="ctr"/>
            <a:r>
              <a:rPr lang="en-GB" altLang="zh-CN" sz="2000" b="1" dirty="0"/>
              <a:t>loyalty of the brand</a:t>
            </a:r>
            <a:endParaRPr lang="en-GB" altLang="zh-CN" sz="2000" b="1" dirty="0" smtClean="0"/>
          </a:p>
          <a:p>
            <a:endParaRPr lang="en-GB" altLang="zh-CN" dirty="0" smtClean="0"/>
          </a:p>
          <a:p>
            <a:r>
              <a:rPr lang="en-GB" altLang="zh-CN" dirty="0" smtClean="0"/>
              <a:t>The </a:t>
            </a:r>
            <a:r>
              <a:rPr lang="en-GB" altLang="zh-CN" dirty="0"/>
              <a:t>loyalty of the brand is when consumers prefer to purchase products from a similar brand than competing brands. The loyalty of the brand is imperative for the final result because consumers can continue to use the brand and increase sales by increasing prices (Kramer, 2007).</a:t>
            </a:r>
            <a:endParaRPr kumimoji="1" lang="zh-CN" altLang="en-US" dirty="0"/>
          </a:p>
        </p:txBody>
      </p:sp>
    </p:spTree>
    <p:extLst>
      <p:ext uri="{BB962C8B-B14F-4D97-AF65-F5344CB8AC3E}">
        <p14:creationId xmlns:p14="http://schemas.microsoft.com/office/powerpoint/2010/main" val="308676530"/>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69745" y="0"/>
            <a:ext cx="3722255" cy="3366655"/>
          </a:xfrm>
          <a:prstGeom prst="rect">
            <a:avLst/>
          </a:prstGeom>
        </p:spPr>
      </p:pic>
      <p:pic>
        <p:nvPicPr>
          <p:cNvPr id="5" name="图片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9745" y="3366655"/>
            <a:ext cx="3722255" cy="3491345"/>
          </a:xfrm>
          <a:prstGeom prst="rect">
            <a:avLst/>
          </a:prstGeom>
        </p:spPr>
      </p:pic>
      <p:sp>
        <p:nvSpPr>
          <p:cNvPr id="2" name="文本框 1"/>
          <p:cNvSpPr txBox="1"/>
          <p:nvPr/>
        </p:nvSpPr>
        <p:spPr>
          <a:xfrm>
            <a:off x="1246910" y="346363"/>
            <a:ext cx="6123709" cy="400110"/>
          </a:xfrm>
          <a:prstGeom prst="rect">
            <a:avLst/>
          </a:prstGeom>
          <a:noFill/>
        </p:spPr>
        <p:txBody>
          <a:bodyPr wrap="square" rtlCol="0">
            <a:spAutoFit/>
          </a:bodyPr>
          <a:lstStyle/>
          <a:p>
            <a:pPr algn="ctr"/>
            <a:r>
              <a:rPr lang="en-GB" altLang="zh-CN" sz="2000" b="1" dirty="0"/>
              <a:t>Building the loyalty of brand of </a:t>
            </a:r>
            <a:r>
              <a:rPr lang="en-GB" altLang="zh-CN" sz="2000" b="1" dirty="0" smtClean="0"/>
              <a:t>Starbuck</a:t>
            </a:r>
            <a:r>
              <a:rPr lang="en-US" altLang="zh-CN" sz="2000" b="1" dirty="0" smtClean="0"/>
              <a:t>s</a:t>
            </a:r>
            <a:endParaRPr lang="zh-CN" altLang="zh-CN" sz="2000" b="1" dirty="0"/>
          </a:p>
        </p:txBody>
      </p:sp>
      <p:sp>
        <p:nvSpPr>
          <p:cNvPr id="3" name="下箭头 2"/>
          <p:cNvSpPr/>
          <p:nvPr/>
        </p:nvSpPr>
        <p:spPr>
          <a:xfrm>
            <a:off x="3824132" y="2535382"/>
            <a:ext cx="470777" cy="63730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7" name="文本框 6"/>
          <p:cNvSpPr txBox="1"/>
          <p:nvPr/>
        </p:nvSpPr>
        <p:spPr>
          <a:xfrm>
            <a:off x="2272145" y="1357745"/>
            <a:ext cx="4239491" cy="646331"/>
          </a:xfrm>
          <a:prstGeom prst="rect">
            <a:avLst/>
          </a:prstGeom>
          <a:noFill/>
        </p:spPr>
        <p:txBody>
          <a:bodyPr wrap="square" rtlCol="0">
            <a:spAutoFit/>
          </a:bodyPr>
          <a:lstStyle/>
          <a:p>
            <a:r>
              <a:rPr lang="en-GB" altLang="zh-CN" dirty="0"/>
              <a:t>important to understand how consumers think and relate to your brand</a:t>
            </a:r>
            <a:r>
              <a:rPr lang="zh-CN" altLang="zh-CN" dirty="0"/>
              <a:t> </a:t>
            </a:r>
            <a:endParaRPr kumimoji="1" lang="zh-CN" altLang="en-US" dirty="0"/>
          </a:p>
        </p:txBody>
      </p:sp>
      <p:sp>
        <p:nvSpPr>
          <p:cNvPr id="9" name="文本框 8"/>
          <p:cNvSpPr txBox="1"/>
          <p:nvPr/>
        </p:nvSpPr>
        <p:spPr>
          <a:xfrm>
            <a:off x="1676399" y="3308589"/>
            <a:ext cx="6012874" cy="369332"/>
          </a:xfrm>
          <a:prstGeom prst="rect">
            <a:avLst/>
          </a:prstGeom>
          <a:noFill/>
        </p:spPr>
        <p:txBody>
          <a:bodyPr wrap="square" rtlCol="0">
            <a:spAutoFit/>
          </a:bodyPr>
          <a:lstStyle/>
          <a:p>
            <a:r>
              <a:rPr lang="en-GB" altLang="zh-CN" dirty="0"/>
              <a:t>use the </a:t>
            </a:r>
            <a:r>
              <a:rPr lang="en-GB" altLang="zh-CN" dirty="0" smtClean="0"/>
              <a:t>following tactics </a:t>
            </a:r>
            <a:r>
              <a:rPr lang="en-GB" altLang="zh-CN" dirty="0"/>
              <a:t>to build the loyalty of the brand.</a:t>
            </a:r>
            <a:r>
              <a:rPr lang="zh-CN" altLang="zh-CN" dirty="0"/>
              <a:t> </a:t>
            </a:r>
            <a:endParaRPr kumimoji="1" lang="zh-CN" altLang="en-US" dirty="0"/>
          </a:p>
        </p:txBody>
      </p:sp>
      <p:sp>
        <p:nvSpPr>
          <p:cNvPr id="12" name="双中括号 11"/>
          <p:cNvSpPr/>
          <p:nvPr/>
        </p:nvSpPr>
        <p:spPr>
          <a:xfrm>
            <a:off x="1856509" y="3971974"/>
            <a:ext cx="5324763" cy="2398416"/>
          </a:xfrm>
          <a:prstGeom prst="bracketPair">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zh-CN" altLang="en-US"/>
          </a:p>
        </p:txBody>
      </p:sp>
      <p:sp>
        <p:nvSpPr>
          <p:cNvPr id="13" name="文本框 12"/>
          <p:cNvSpPr txBox="1"/>
          <p:nvPr/>
        </p:nvSpPr>
        <p:spPr>
          <a:xfrm>
            <a:off x="2025072" y="4190748"/>
            <a:ext cx="4987636" cy="1754326"/>
          </a:xfrm>
          <a:prstGeom prst="rect">
            <a:avLst/>
          </a:prstGeom>
          <a:noFill/>
        </p:spPr>
        <p:txBody>
          <a:bodyPr wrap="square" rtlCol="0">
            <a:spAutoFit/>
          </a:bodyPr>
          <a:lstStyle/>
          <a:p>
            <a:r>
              <a:rPr lang="en-GB" altLang="zh-CN" dirty="0" smtClean="0"/>
              <a:t>1: advertise</a:t>
            </a:r>
            <a:r>
              <a:rPr lang="en-GB" altLang="zh-CN" dirty="0"/>
              <a:t>, send emails, exchange information in the media, and participate in promotions and word of mouth </a:t>
            </a:r>
            <a:r>
              <a:rPr lang="en-GB" altLang="zh-CN" dirty="0" smtClean="0"/>
              <a:t>communication.</a:t>
            </a:r>
          </a:p>
          <a:p>
            <a:endParaRPr kumimoji="1" lang="en-GB" altLang="zh-CN" dirty="0"/>
          </a:p>
          <a:p>
            <a:r>
              <a:rPr kumimoji="1" lang="en-GB" altLang="zh-CN" dirty="0" smtClean="0"/>
              <a:t>2: </a:t>
            </a:r>
            <a:r>
              <a:rPr lang="en-GB" altLang="zh-CN" dirty="0"/>
              <a:t>promote the brand and bring consumers to the product or service. </a:t>
            </a:r>
            <a:endParaRPr kumimoji="1" lang="zh-CN" altLang="en-US" dirty="0"/>
          </a:p>
        </p:txBody>
      </p:sp>
    </p:spTree>
    <p:extLst>
      <p:ext uri="{BB962C8B-B14F-4D97-AF65-F5344CB8AC3E}">
        <p14:creationId xmlns:p14="http://schemas.microsoft.com/office/powerpoint/2010/main" val="19075438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DengXian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DengXian"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384</TotalTime>
  <Words>351</Words>
  <Application>Microsoft Macintosh PowerPoint</Application>
  <PresentationFormat>宽屏</PresentationFormat>
  <Paragraphs>34</Paragraphs>
  <Slides>5</Slides>
  <Notes>0</Notes>
  <HiddenSlides>0</HiddenSlides>
  <MMClips>0</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5</vt:i4>
      </vt:variant>
    </vt:vector>
  </HeadingPairs>
  <TitlesOfParts>
    <vt:vector size="10" baseType="lpstr">
      <vt:lpstr>Arial</vt:lpstr>
      <vt:lpstr>DengXian</vt:lpstr>
      <vt:lpstr>DengXian Light</vt:lpstr>
      <vt:lpstr>Times New Roman</vt:lpstr>
      <vt:lpstr>Office 主题</vt:lpstr>
      <vt:lpstr>PowerPoint 演示文稿</vt:lpstr>
      <vt:lpstr>PowerPoint 演示文稿</vt:lpstr>
      <vt:lpstr>PowerPoint 演示文稿</vt:lpstr>
      <vt:lpstr>PowerPoint 演示文稿</vt:lpstr>
      <vt:lpstr>PowerPoint 演示文稿</vt:lpstr>
    </vt:vector>
  </TitlesOfParts>
  <Company/>
  <LinksUpToDate>false</LinksUpToDate>
  <SharedDoc>false</SharedDoc>
  <HyperlinksChanged>false</HyperlinksChanged>
  <AppVersion>15.0035</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Microsoft Office 用户</dc:creator>
  <cp:lastModifiedBy>Microsoft Office 用户</cp:lastModifiedBy>
  <cp:revision>16</cp:revision>
  <dcterms:created xsi:type="dcterms:W3CDTF">2020-03-02T19:52:36Z</dcterms:created>
  <dcterms:modified xsi:type="dcterms:W3CDTF">2020-03-04T14:19:34Z</dcterms:modified>
</cp:coreProperties>
</file>