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1"/>
  </p:notesMasterIdLst>
  <p:sldIdLst>
    <p:sldId id="256" r:id="rId5"/>
    <p:sldId id="378" r:id="rId6"/>
    <p:sldId id="1097" r:id="rId7"/>
    <p:sldId id="1098" r:id="rId8"/>
    <p:sldId id="1099" r:id="rId9"/>
    <p:sldId id="1103" r:id="rId10"/>
    <p:sldId id="1070" r:id="rId11"/>
    <p:sldId id="1139" r:id="rId12"/>
    <p:sldId id="1140" r:id="rId13"/>
    <p:sldId id="1142" r:id="rId14"/>
    <p:sldId id="1141" r:id="rId15"/>
    <p:sldId id="1143" r:id="rId16"/>
    <p:sldId id="1144" r:id="rId17"/>
    <p:sldId id="379" r:id="rId18"/>
    <p:sldId id="1145" r:id="rId19"/>
    <p:sldId id="37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F0000"/>
    <a:srgbClr val="009900"/>
    <a:srgbClr val="FF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29E081-4A1D-4698-AF5C-D4955FBCFA23}" v="382" dt="2020-06-17T15:38:53.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86" d="100"/>
          <a:sy n="86" d="100"/>
        </p:scale>
        <p:origin x="233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F0980-4540-4465-9913-95CB9A719952}" type="doc">
      <dgm:prSet loTypeId="urn:microsoft.com/office/officeart/2005/8/layout/radial6" loCatId="cycle" qsTypeId="urn:microsoft.com/office/officeart/2005/8/quickstyle/simple1" qsCatId="simple" csTypeId="urn:microsoft.com/office/officeart/2005/8/colors/accent0_1" csCatId="mainScheme" phldr="1"/>
      <dgm:spPr/>
      <dgm:t>
        <a:bodyPr/>
        <a:lstStyle/>
        <a:p>
          <a:endParaRPr lang="en-GB"/>
        </a:p>
      </dgm:t>
    </dgm:pt>
    <dgm:pt modelId="{E6D3BB44-EF1A-469D-BB50-E7392EFC1969}">
      <dgm:prSet phldrT="[Text]" custT="1"/>
      <dgm:spPr>
        <a:xfrm>
          <a:off x="2323126" y="1332694"/>
          <a:ext cx="1416713" cy="1416713"/>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US" sz="1200" b="1" dirty="0">
              <a:solidFill>
                <a:srgbClr val="000099"/>
              </a:solidFill>
              <a:latin typeface="+mn-lt"/>
              <a:ea typeface="+mn-ea"/>
              <a:cs typeface="+mn-cs"/>
            </a:rPr>
            <a:t>Role Design for Motivation</a:t>
          </a:r>
          <a:endParaRPr lang="en-GB" sz="1200" b="1" dirty="0">
            <a:solidFill>
              <a:srgbClr val="000099"/>
            </a:solidFill>
            <a:latin typeface="+mn-lt"/>
            <a:ea typeface="+mn-ea"/>
            <a:cs typeface="+mn-cs"/>
          </a:endParaRPr>
        </a:p>
      </dgm:t>
    </dgm:pt>
    <dgm:pt modelId="{475F648A-DBC2-4742-AD34-64D840B05329}" type="parTrans" cxnId="{1474BFE9-3BE1-43B6-B23E-7D0747BA2AB2}">
      <dgm:prSet/>
      <dgm:spPr/>
      <dgm:t>
        <a:bodyPr/>
        <a:lstStyle/>
        <a:p>
          <a:endParaRPr lang="en-GB" sz="1200">
            <a:solidFill>
              <a:srgbClr val="000099"/>
            </a:solidFill>
          </a:endParaRPr>
        </a:p>
      </dgm:t>
    </dgm:pt>
    <dgm:pt modelId="{193A138A-82CC-4EFF-A047-58F9B4716E78}" type="sibTrans" cxnId="{1474BFE9-3BE1-43B6-B23E-7D0747BA2AB2}">
      <dgm:prSet/>
      <dgm:spPr/>
      <dgm:t>
        <a:bodyPr/>
        <a:lstStyle/>
        <a:p>
          <a:endParaRPr lang="en-GB" sz="1200">
            <a:solidFill>
              <a:srgbClr val="000099"/>
            </a:solidFill>
          </a:endParaRPr>
        </a:p>
      </dgm:t>
    </dgm:pt>
    <dgm:pt modelId="{4DF22BE7-C180-457E-8A8E-4C6F4FA164D1}">
      <dgm:prSet phldrT="[Text]" custT="1"/>
      <dgm:spPr>
        <a:xfrm>
          <a:off x="2372667" y="-169497"/>
          <a:ext cx="1317631" cy="1412011"/>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Role Enlargement</a:t>
          </a:r>
          <a:endParaRPr lang="en-GB" sz="1200" dirty="0">
            <a:solidFill>
              <a:srgbClr val="000099"/>
            </a:solidFill>
            <a:latin typeface="+mn-lt"/>
            <a:ea typeface="+mn-ea"/>
            <a:cs typeface="+mn-cs"/>
          </a:endParaRPr>
        </a:p>
      </dgm:t>
    </dgm:pt>
    <dgm:pt modelId="{020F3966-11AA-4EFD-98F5-D638D4AAE152}" type="parTrans" cxnId="{1521D9AD-397B-41E4-A2A2-37E2938E412A}">
      <dgm:prSet/>
      <dgm:spPr/>
      <dgm:t>
        <a:bodyPr/>
        <a:lstStyle/>
        <a:p>
          <a:endParaRPr lang="en-GB" sz="1200">
            <a:solidFill>
              <a:srgbClr val="000099"/>
            </a:solidFill>
          </a:endParaRPr>
        </a:p>
      </dgm:t>
    </dgm:pt>
    <dgm:pt modelId="{99506ED8-B287-4C86-8079-ACEBCB39B333}" type="sibTrans" cxnId="{1521D9AD-397B-41E4-A2A2-37E2938E412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9EABF5B5-DA05-4BF3-B733-448FBCDB844F}">
      <dgm:prSet phldrT="[Text]"/>
      <dgm:spPr/>
      <dgm:t>
        <a:bodyPr/>
        <a:lstStyle/>
        <a:p>
          <a:endParaRPr lang="en-GB" sz="1200">
            <a:solidFill>
              <a:srgbClr val="000099"/>
            </a:solidFill>
          </a:endParaRPr>
        </a:p>
      </dgm:t>
    </dgm:pt>
    <dgm:pt modelId="{B02867B6-3F5E-4E18-A9E2-442D0E05A47F}" type="parTrans" cxnId="{9A13D53A-88D2-4D0B-8CBF-2F797B613019}">
      <dgm:prSet/>
      <dgm:spPr/>
      <dgm:t>
        <a:bodyPr/>
        <a:lstStyle/>
        <a:p>
          <a:endParaRPr lang="en-GB" sz="1200">
            <a:solidFill>
              <a:srgbClr val="000099"/>
            </a:solidFill>
          </a:endParaRPr>
        </a:p>
      </dgm:t>
    </dgm:pt>
    <dgm:pt modelId="{0064718F-9803-4364-8EF0-70648F4002E0}" type="sibTrans" cxnId="{9A13D53A-88D2-4D0B-8CBF-2F797B613019}">
      <dgm:prSet/>
      <dgm:spPr/>
      <dgm:t>
        <a:bodyPr/>
        <a:lstStyle/>
        <a:p>
          <a:endParaRPr lang="en-GB" sz="1200">
            <a:solidFill>
              <a:srgbClr val="000099"/>
            </a:solidFill>
          </a:endParaRPr>
        </a:p>
      </dgm:t>
    </dgm:pt>
    <dgm:pt modelId="{3FF42348-371E-4191-B6F2-CD18C362D090}">
      <dgm:prSet phldrT="[Text]"/>
      <dgm:spPr/>
      <dgm:t>
        <a:bodyPr/>
        <a:lstStyle/>
        <a:p>
          <a:endParaRPr lang="en-GB" sz="1200">
            <a:solidFill>
              <a:srgbClr val="000099"/>
            </a:solidFill>
          </a:endParaRPr>
        </a:p>
      </dgm:t>
    </dgm:pt>
    <dgm:pt modelId="{69D5129A-514A-4FA9-89DD-9F57E5064FCC}" type="parTrans" cxnId="{9CDAA617-CAF8-4BC3-AE87-95337498E3E5}">
      <dgm:prSet/>
      <dgm:spPr/>
      <dgm:t>
        <a:bodyPr/>
        <a:lstStyle/>
        <a:p>
          <a:endParaRPr lang="en-GB" sz="1200">
            <a:solidFill>
              <a:srgbClr val="000099"/>
            </a:solidFill>
          </a:endParaRPr>
        </a:p>
      </dgm:t>
    </dgm:pt>
    <dgm:pt modelId="{CF8DDBC2-E916-4306-BEE0-A2E1A87E9A37}" type="sibTrans" cxnId="{9CDAA617-CAF8-4BC3-AE87-95337498E3E5}">
      <dgm:prSet/>
      <dgm:spPr/>
      <dgm:t>
        <a:bodyPr/>
        <a:lstStyle/>
        <a:p>
          <a:endParaRPr lang="en-GB" sz="1200">
            <a:solidFill>
              <a:srgbClr val="000099"/>
            </a:solidFill>
          </a:endParaRPr>
        </a:p>
      </dgm:t>
    </dgm:pt>
    <dgm:pt modelId="{3E835DFA-57FD-43FB-8414-9B7222F20B9B}">
      <dgm:prSet custT="1"/>
      <dgm:spPr>
        <a:xfrm>
          <a:off x="3913839" y="1418045"/>
          <a:ext cx="1244374" cy="1246010"/>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Role Enrichment</a:t>
          </a:r>
          <a:endParaRPr lang="en-GB" sz="1200" dirty="0">
            <a:solidFill>
              <a:srgbClr val="000099"/>
            </a:solidFill>
            <a:latin typeface="+mn-lt"/>
            <a:ea typeface="+mn-ea"/>
            <a:cs typeface="+mn-cs"/>
          </a:endParaRPr>
        </a:p>
      </dgm:t>
    </dgm:pt>
    <dgm:pt modelId="{E820CACA-011B-4EDF-8CA7-D9CA49F6518A}" type="parTrans" cxnId="{BD035650-BB2C-45EA-B91B-EBC71027E67A}">
      <dgm:prSet/>
      <dgm:spPr/>
      <dgm:t>
        <a:bodyPr/>
        <a:lstStyle/>
        <a:p>
          <a:endParaRPr lang="en-GB" sz="1200">
            <a:solidFill>
              <a:srgbClr val="000099"/>
            </a:solidFill>
          </a:endParaRPr>
        </a:p>
      </dgm:t>
    </dgm:pt>
    <dgm:pt modelId="{092E4C55-1C42-43DE-A8DE-9D0CC7AC2596}" type="sibTrans" cxnId="{BD035650-BB2C-45EA-B91B-EBC71027E67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4075D2C0-1966-414B-A712-8102DCF1CCDB}">
      <dgm:prSet custT="1"/>
      <dgm:spPr>
        <a:xfrm>
          <a:off x="2379213" y="2919921"/>
          <a:ext cx="1304540" cy="1251346"/>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a:solidFill>
                <a:srgbClr val="000099"/>
              </a:solidFill>
              <a:latin typeface="+mn-lt"/>
              <a:ea typeface="+mn-ea"/>
              <a:cs typeface="+mn-cs"/>
            </a:rPr>
            <a:t>Role Rotation</a:t>
          </a:r>
          <a:endParaRPr lang="en-GB" sz="1200">
            <a:solidFill>
              <a:srgbClr val="000099"/>
            </a:solidFill>
            <a:latin typeface="+mn-lt"/>
            <a:ea typeface="+mn-ea"/>
            <a:cs typeface="+mn-cs"/>
          </a:endParaRPr>
        </a:p>
      </dgm:t>
    </dgm:pt>
    <dgm:pt modelId="{7EAE99A3-396F-4082-B29F-04E173F60BD6}" type="parTrans" cxnId="{A2293855-FD8B-4696-80FE-6AC99076779A}">
      <dgm:prSet/>
      <dgm:spPr/>
      <dgm:t>
        <a:bodyPr/>
        <a:lstStyle/>
        <a:p>
          <a:endParaRPr lang="en-GB" sz="1200">
            <a:solidFill>
              <a:srgbClr val="000099"/>
            </a:solidFill>
          </a:endParaRPr>
        </a:p>
      </dgm:t>
    </dgm:pt>
    <dgm:pt modelId="{8CDBC337-5EC9-4A9F-8840-4B1CA07224ED}" type="sibTrans" cxnId="{A2293855-FD8B-4696-80FE-6AC99076779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4B1020C3-9B55-4A10-A43C-F8C96D983596}">
      <dgm:prSet custT="1"/>
      <dgm:spPr>
        <a:xfrm>
          <a:off x="848886" y="1359347"/>
          <a:ext cx="1356109" cy="1363408"/>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Empowerment</a:t>
          </a:r>
          <a:endParaRPr lang="en-GB" sz="1200" dirty="0">
            <a:solidFill>
              <a:srgbClr val="000099"/>
            </a:solidFill>
            <a:latin typeface="+mn-lt"/>
            <a:ea typeface="+mn-ea"/>
            <a:cs typeface="+mn-cs"/>
          </a:endParaRPr>
        </a:p>
      </dgm:t>
    </dgm:pt>
    <dgm:pt modelId="{A24A5B44-2E6A-49D3-854C-A4C357BFD82C}" type="parTrans" cxnId="{EE48C36E-E94D-4316-8DB8-F6F67ACB310D}">
      <dgm:prSet/>
      <dgm:spPr/>
      <dgm:t>
        <a:bodyPr/>
        <a:lstStyle/>
        <a:p>
          <a:endParaRPr lang="en-GB" sz="1200">
            <a:solidFill>
              <a:srgbClr val="000099"/>
            </a:solidFill>
          </a:endParaRPr>
        </a:p>
      </dgm:t>
    </dgm:pt>
    <dgm:pt modelId="{1DE46019-097E-4F50-B985-3DCD44C94E8C}" type="sibTrans" cxnId="{EE48C36E-E94D-4316-8DB8-F6F67ACB310D}">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E844FBA8-A1D2-4E38-BEB4-6A4C580D9FFD}" type="pres">
      <dgm:prSet presAssocID="{3D3F0980-4540-4465-9913-95CB9A719952}" presName="Name0" presStyleCnt="0">
        <dgm:presLayoutVars>
          <dgm:chMax val="1"/>
          <dgm:dir/>
          <dgm:animLvl val="ctr"/>
          <dgm:resizeHandles val="exact"/>
        </dgm:presLayoutVars>
      </dgm:prSet>
      <dgm:spPr/>
    </dgm:pt>
    <dgm:pt modelId="{C38D93CB-45B2-47BC-9965-BD642B8C8F7C}" type="pres">
      <dgm:prSet presAssocID="{E6D3BB44-EF1A-469D-BB50-E7392EFC1969}" presName="centerShape" presStyleLbl="node0" presStyleIdx="0" presStyleCnt="1" custScaleX="107734" custScaleY="107105" custLinFactNeighborX="-573"/>
      <dgm:spPr>
        <a:prstGeom prst="ellipse">
          <a:avLst/>
        </a:prstGeom>
      </dgm:spPr>
    </dgm:pt>
    <dgm:pt modelId="{923021D9-178C-4694-BBA8-193669776109}" type="pres">
      <dgm:prSet presAssocID="{4DF22BE7-C180-457E-8A8E-4C6F4FA164D1}" presName="node" presStyleLbl="node1" presStyleIdx="0" presStyleCnt="4" custScaleX="152177" custScaleY="142383">
        <dgm:presLayoutVars>
          <dgm:bulletEnabled val="1"/>
        </dgm:presLayoutVars>
      </dgm:prSet>
      <dgm:spPr>
        <a:prstGeom prst="ellipse">
          <a:avLst/>
        </a:prstGeom>
      </dgm:spPr>
    </dgm:pt>
    <dgm:pt modelId="{DAEBC73C-900B-4AAD-808C-8577BB69400E}" type="pres">
      <dgm:prSet presAssocID="{4DF22BE7-C180-457E-8A8E-4C6F4FA164D1}" presName="dummy" presStyleCnt="0"/>
      <dgm:spPr/>
    </dgm:pt>
    <dgm:pt modelId="{42C83765-3F55-415B-B9D1-177307322773}" type="pres">
      <dgm:prSet presAssocID="{99506ED8-B287-4C86-8079-ACEBCB39B333}" presName="sibTrans" presStyleLbl="sibTrans2D1" presStyleIdx="0" presStyleCnt="4"/>
      <dgm:spPr>
        <a:prstGeom prst="blockArc">
          <a:avLst>
            <a:gd name="adj1" fmla="val 16200000"/>
            <a:gd name="adj2" fmla="val 0"/>
            <a:gd name="adj3" fmla="val 4644"/>
          </a:avLst>
        </a:prstGeom>
      </dgm:spPr>
    </dgm:pt>
    <dgm:pt modelId="{CFEDF596-A801-4E24-BC12-B7BF6301D69B}" type="pres">
      <dgm:prSet presAssocID="{3E835DFA-57FD-43FB-8414-9B7222F20B9B}" presName="node" presStyleLbl="node1" presStyleIdx="1" presStyleCnt="4" custScaleX="145726" custScaleY="138675" custRadScaleRad="107254">
        <dgm:presLayoutVars>
          <dgm:bulletEnabled val="1"/>
        </dgm:presLayoutVars>
      </dgm:prSet>
      <dgm:spPr>
        <a:prstGeom prst="ellipse">
          <a:avLst/>
        </a:prstGeom>
      </dgm:spPr>
    </dgm:pt>
    <dgm:pt modelId="{727BEE08-5F3B-4009-8A07-D1A045CB677E}" type="pres">
      <dgm:prSet presAssocID="{3E835DFA-57FD-43FB-8414-9B7222F20B9B}" presName="dummy" presStyleCnt="0"/>
      <dgm:spPr/>
    </dgm:pt>
    <dgm:pt modelId="{2E5FD7F7-60B7-48A7-A06B-F97F1A662BAE}" type="pres">
      <dgm:prSet presAssocID="{092E4C55-1C42-43DE-A8DE-9D0CC7AC2596}" presName="sibTrans" presStyleLbl="sibTrans2D1" presStyleIdx="1" presStyleCnt="4"/>
      <dgm:spPr>
        <a:prstGeom prst="blockArc">
          <a:avLst>
            <a:gd name="adj1" fmla="val 0"/>
            <a:gd name="adj2" fmla="val 5400000"/>
            <a:gd name="adj3" fmla="val 4644"/>
          </a:avLst>
        </a:prstGeom>
      </dgm:spPr>
    </dgm:pt>
    <dgm:pt modelId="{5156EDC8-2C8D-46A1-970D-480E156B9E60}" type="pres">
      <dgm:prSet presAssocID="{4075D2C0-1966-414B-A712-8102DCF1CCDB}" presName="node" presStyleLbl="node1" presStyleIdx="2" presStyleCnt="4" custScaleX="158202" custScaleY="139764">
        <dgm:presLayoutVars>
          <dgm:bulletEnabled val="1"/>
        </dgm:presLayoutVars>
      </dgm:prSet>
      <dgm:spPr>
        <a:prstGeom prst="ellipse">
          <a:avLst/>
        </a:prstGeom>
      </dgm:spPr>
    </dgm:pt>
    <dgm:pt modelId="{1A0B9EC8-ADA0-4307-829E-3C2FED21DEB4}" type="pres">
      <dgm:prSet presAssocID="{4075D2C0-1966-414B-A712-8102DCF1CCDB}" presName="dummy" presStyleCnt="0"/>
      <dgm:spPr/>
    </dgm:pt>
    <dgm:pt modelId="{3000D5E7-0F62-4AD7-8FBB-BE8D5B3D9348}" type="pres">
      <dgm:prSet presAssocID="{8CDBC337-5EC9-4A9F-8840-4B1CA07224ED}" presName="sibTrans" presStyleLbl="sibTrans2D1" presStyleIdx="2" presStyleCnt="4"/>
      <dgm:spPr>
        <a:prstGeom prst="blockArc">
          <a:avLst>
            <a:gd name="adj1" fmla="val 5400000"/>
            <a:gd name="adj2" fmla="val 10800000"/>
            <a:gd name="adj3" fmla="val 4644"/>
          </a:avLst>
        </a:prstGeom>
      </dgm:spPr>
    </dgm:pt>
    <dgm:pt modelId="{EAEACCB8-E2B6-4FBB-9060-B66630C195CE}" type="pres">
      <dgm:prSet presAssocID="{4B1020C3-9B55-4A10-A43C-F8C96D983596}" presName="node" presStyleLbl="node1" presStyleIdx="3" presStyleCnt="4" custScaleX="153498" custScaleY="150546" custRadScaleRad="111168">
        <dgm:presLayoutVars>
          <dgm:bulletEnabled val="1"/>
        </dgm:presLayoutVars>
      </dgm:prSet>
      <dgm:spPr>
        <a:prstGeom prst="ellipse">
          <a:avLst/>
        </a:prstGeom>
      </dgm:spPr>
    </dgm:pt>
    <dgm:pt modelId="{98E5FB81-1F67-43BA-972C-3125DB68C29B}" type="pres">
      <dgm:prSet presAssocID="{4B1020C3-9B55-4A10-A43C-F8C96D983596}" presName="dummy" presStyleCnt="0"/>
      <dgm:spPr/>
    </dgm:pt>
    <dgm:pt modelId="{B61BF4CF-4194-4F5C-9369-09DDA162B4F4}" type="pres">
      <dgm:prSet presAssocID="{1DE46019-097E-4F50-B985-3DCD44C94E8C}" presName="sibTrans" presStyleLbl="sibTrans2D1" presStyleIdx="3" presStyleCnt="4"/>
      <dgm:spPr>
        <a:prstGeom prst="blockArc">
          <a:avLst>
            <a:gd name="adj1" fmla="val 10800000"/>
            <a:gd name="adj2" fmla="val 16200000"/>
            <a:gd name="adj3" fmla="val 4644"/>
          </a:avLst>
        </a:prstGeom>
      </dgm:spPr>
    </dgm:pt>
  </dgm:ptLst>
  <dgm:cxnLst>
    <dgm:cxn modelId="{02240603-D965-A34B-8571-A84E88185120}" type="presOf" srcId="{092E4C55-1C42-43DE-A8DE-9D0CC7AC2596}" destId="{2E5FD7F7-60B7-48A7-A06B-F97F1A662BAE}" srcOrd="0" destOrd="0" presId="urn:microsoft.com/office/officeart/2005/8/layout/radial6"/>
    <dgm:cxn modelId="{627DDB08-7FC8-4A4C-B523-D025B103087F}" type="presOf" srcId="{3E835DFA-57FD-43FB-8414-9B7222F20B9B}" destId="{CFEDF596-A801-4E24-BC12-B7BF6301D69B}" srcOrd="0" destOrd="0" presId="urn:microsoft.com/office/officeart/2005/8/layout/radial6"/>
    <dgm:cxn modelId="{9CDAA617-CAF8-4BC3-AE87-95337498E3E5}" srcId="{3D3F0980-4540-4465-9913-95CB9A719952}" destId="{3FF42348-371E-4191-B6F2-CD18C362D090}" srcOrd="1" destOrd="0" parTransId="{69D5129A-514A-4FA9-89DD-9F57E5064FCC}" sibTransId="{CF8DDBC2-E916-4306-BEE0-A2E1A87E9A37}"/>
    <dgm:cxn modelId="{9A13D53A-88D2-4D0B-8CBF-2F797B613019}" srcId="{3FF42348-371E-4191-B6F2-CD18C362D090}" destId="{9EABF5B5-DA05-4BF3-B733-448FBCDB844F}" srcOrd="0" destOrd="0" parTransId="{B02867B6-3F5E-4E18-A9E2-442D0E05A47F}" sibTransId="{0064718F-9803-4364-8EF0-70648F4002E0}"/>
    <dgm:cxn modelId="{33742143-57B5-7F4F-BCB6-76520011E0D0}" type="presOf" srcId="{E6D3BB44-EF1A-469D-BB50-E7392EFC1969}" destId="{C38D93CB-45B2-47BC-9965-BD642B8C8F7C}" srcOrd="0" destOrd="0" presId="urn:microsoft.com/office/officeart/2005/8/layout/radial6"/>
    <dgm:cxn modelId="{A4682145-F321-634B-81C3-4BAE217E2AC3}" type="presOf" srcId="{4DF22BE7-C180-457E-8A8E-4C6F4FA164D1}" destId="{923021D9-178C-4694-BBA8-193669776109}" srcOrd="0" destOrd="0" presId="urn:microsoft.com/office/officeart/2005/8/layout/radial6"/>
    <dgm:cxn modelId="{74561F67-8505-6E49-AF58-349E422DF9CA}" type="presOf" srcId="{8CDBC337-5EC9-4A9F-8840-4B1CA07224ED}" destId="{3000D5E7-0F62-4AD7-8FBB-BE8D5B3D9348}" srcOrd="0" destOrd="0" presId="urn:microsoft.com/office/officeart/2005/8/layout/radial6"/>
    <dgm:cxn modelId="{EE48C36E-E94D-4316-8DB8-F6F67ACB310D}" srcId="{E6D3BB44-EF1A-469D-BB50-E7392EFC1969}" destId="{4B1020C3-9B55-4A10-A43C-F8C96D983596}" srcOrd="3" destOrd="0" parTransId="{A24A5B44-2E6A-49D3-854C-A4C357BFD82C}" sibTransId="{1DE46019-097E-4F50-B985-3DCD44C94E8C}"/>
    <dgm:cxn modelId="{BD035650-BB2C-45EA-B91B-EBC71027E67A}" srcId="{E6D3BB44-EF1A-469D-BB50-E7392EFC1969}" destId="{3E835DFA-57FD-43FB-8414-9B7222F20B9B}" srcOrd="1" destOrd="0" parTransId="{E820CACA-011B-4EDF-8CA7-D9CA49F6518A}" sibTransId="{092E4C55-1C42-43DE-A8DE-9D0CC7AC2596}"/>
    <dgm:cxn modelId="{A2293855-FD8B-4696-80FE-6AC99076779A}" srcId="{E6D3BB44-EF1A-469D-BB50-E7392EFC1969}" destId="{4075D2C0-1966-414B-A712-8102DCF1CCDB}" srcOrd="2" destOrd="0" parTransId="{7EAE99A3-396F-4082-B29F-04E173F60BD6}" sibTransId="{8CDBC337-5EC9-4A9F-8840-4B1CA07224ED}"/>
    <dgm:cxn modelId="{86CA6675-EEFF-A549-9C56-7769A36A4F76}" type="presOf" srcId="{1DE46019-097E-4F50-B985-3DCD44C94E8C}" destId="{B61BF4CF-4194-4F5C-9369-09DDA162B4F4}" srcOrd="0" destOrd="0" presId="urn:microsoft.com/office/officeart/2005/8/layout/radial6"/>
    <dgm:cxn modelId="{FC3F1659-EA41-D34A-84BE-739DD2A0BBE0}" type="presOf" srcId="{4075D2C0-1966-414B-A712-8102DCF1CCDB}" destId="{5156EDC8-2C8D-46A1-970D-480E156B9E60}" srcOrd="0" destOrd="0" presId="urn:microsoft.com/office/officeart/2005/8/layout/radial6"/>
    <dgm:cxn modelId="{1521D9AD-397B-41E4-A2A2-37E2938E412A}" srcId="{E6D3BB44-EF1A-469D-BB50-E7392EFC1969}" destId="{4DF22BE7-C180-457E-8A8E-4C6F4FA164D1}" srcOrd="0" destOrd="0" parTransId="{020F3966-11AA-4EFD-98F5-D638D4AAE152}" sibTransId="{99506ED8-B287-4C86-8079-ACEBCB39B333}"/>
    <dgm:cxn modelId="{AD1984B6-0EC5-DC43-9273-44F95EB81051}" type="presOf" srcId="{3D3F0980-4540-4465-9913-95CB9A719952}" destId="{E844FBA8-A1D2-4E38-BEB4-6A4C580D9FFD}" srcOrd="0" destOrd="0" presId="urn:microsoft.com/office/officeart/2005/8/layout/radial6"/>
    <dgm:cxn modelId="{E79E45C3-E31B-2349-ADD2-FEA800C1B173}" type="presOf" srcId="{4B1020C3-9B55-4A10-A43C-F8C96D983596}" destId="{EAEACCB8-E2B6-4FBB-9060-B66630C195CE}" srcOrd="0" destOrd="0" presId="urn:microsoft.com/office/officeart/2005/8/layout/radial6"/>
    <dgm:cxn modelId="{1474BFE9-3BE1-43B6-B23E-7D0747BA2AB2}" srcId="{3D3F0980-4540-4465-9913-95CB9A719952}" destId="{E6D3BB44-EF1A-469D-BB50-E7392EFC1969}" srcOrd="0" destOrd="0" parTransId="{475F648A-DBC2-4742-AD34-64D840B05329}" sibTransId="{193A138A-82CC-4EFF-A047-58F9B4716E78}"/>
    <dgm:cxn modelId="{A7C558FB-4233-8C4E-9020-985F63574D48}" type="presOf" srcId="{99506ED8-B287-4C86-8079-ACEBCB39B333}" destId="{42C83765-3F55-415B-B9D1-177307322773}" srcOrd="0" destOrd="0" presId="urn:microsoft.com/office/officeart/2005/8/layout/radial6"/>
    <dgm:cxn modelId="{10791C78-8C7E-8A4A-882C-C6066FB2C294}" type="presParOf" srcId="{E844FBA8-A1D2-4E38-BEB4-6A4C580D9FFD}" destId="{C38D93CB-45B2-47BC-9965-BD642B8C8F7C}" srcOrd="0" destOrd="0" presId="urn:microsoft.com/office/officeart/2005/8/layout/radial6"/>
    <dgm:cxn modelId="{A22EF82C-C6E3-DE45-A01C-02CF54527A57}" type="presParOf" srcId="{E844FBA8-A1D2-4E38-BEB4-6A4C580D9FFD}" destId="{923021D9-178C-4694-BBA8-193669776109}" srcOrd="1" destOrd="0" presId="urn:microsoft.com/office/officeart/2005/8/layout/radial6"/>
    <dgm:cxn modelId="{92769FE7-4F59-E14D-8EEF-29CEC651F1C8}" type="presParOf" srcId="{E844FBA8-A1D2-4E38-BEB4-6A4C580D9FFD}" destId="{DAEBC73C-900B-4AAD-808C-8577BB69400E}" srcOrd="2" destOrd="0" presId="urn:microsoft.com/office/officeart/2005/8/layout/radial6"/>
    <dgm:cxn modelId="{77011F21-56A1-F141-8AE7-F6B5D21E598E}" type="presParOf" srcId="{E844FBA8-A1D2-4E38-BEB4-6A4C580D9FFD}" destId="{42C83765-3F55-415B-B9D1-177307322773}" srcOrd="3" destOrd="0" presId="urn:microsoft.com/office/officeart/2005/8/layout/radial6"/>
    <dgm:cxn modelId="{E17836FE-B2B9-0143-9FC8-D975EF6EE9B5}" type="presParOf" srcId="{E844FBA8-A1D2-4E38-BEB4-6A4C580D9FFD}" destId="{CFEDF596-A801-4E24-BC12-B7BF6301D69B}" srcOrd="4" destOrd="0" presId="urn:microsoft.com/office/officeart/2005/8/layout/radial6"/>
    <dgm:cxn modelId="{E6971E62-F9C0-7445-B508-57E66254A16A}" type="presParOf" srcId="{E844FBA8-A1D2-4E38-BEB4-6A4C580D9FFD}" destId="{727BEE08-5F3B-4009-8A07-D1A045CB677E}" srcOrd="5" destOrd="0" presId="urn:microsoft.com/office/officeart/2005/8/layout/radial6"/>
    <dgm:cxn modelId="{7244CB5D-6FE6-654A-8B13-CB1A1FF4025B}" type="presParOf" srcId="{E844FBA8-A1D2-4E38-BEB4-6A4C580D9FFD}" destId="{2E5FD7F7-60B7-48A7-A06B-F97F1A662BAE}" srcOrd="6" destOrd="0" presId="urn:microsoft.com/office/officeart/2005/8/layout/radial6"/>
    <dgm:cxn modelId="{41219C7B-AEDD-DB4E-B0D6-1E41972DB2E2}" type="presParOf" srcId="{E844FBA8-A1D2-4E38-BEB4-6A4C580D9FFD}" destId="{5156EDC8-2C8D-46A1-970D-480E156B9E60}" srcOrd="7" destOrd="0" presId="urn:microsoft.com/office/officeart/2005/8/layout/radial6"/>
    <dgm:cxn modelId="{C598923D-5ACD-7B45-A3E6-52BEEB3EE78E}" type="presParOf" srcId="{E844FBA8-A1D2-4E38-BEB4-6A4C580D9FFD}" destId="{1A0B9EC8-ADA0-4307-829E-3C2FED21DEB4}" srcOrd="8" destOrd="0" presId="urn:microsoft.com/office/officeart/2005/8/layout/radial6"/>
    <dgm:cxn modelId="{159413E7-C0A2-F448-A62D-27566293B81F}" type="presParOf" srcId="{E844FBA8-A1D2-4E38-BEB4-6A4C580D9FFD}" destId="{3000D5E7-0F62-4AD7-8FBB-BE8D5B3D9348}" srcOrd="9" destOrd="0" presId="urn:microsoft.com/office/officeart/2005/8/layout/radial6"/>
    <dgm:cxn modelId="{29B7DFE4-9E5D-DA44-8A17-CA9270882CBF}" type="presParOf" srcId="{E844FBA8-A1D2-4E38-BEB4-6A4C580D9FFD}" destId="{EAEACCB8-E2B6-4FBB-9060-B66630C195CE}" srcOrd="10" destOrd="0" presId="urn:microsoft.com/office/officeart/2005/8/layout/radial6"/>
    <dgm:cxn modelId="{C0FCA6D0-DD89-B348-85FF-74AE3D6E69E9}" type="presParOf" srcId="{E844FBA8-A1D2-4E38-BEB4-6A4C580D9FFD}" destId="{98E5FB81-1F67-43BA-972C-3125DB68C29B}" srcOrd="11" destOrd="0" presId="urn:microsoft.com/office/officeart/2005/8/layout/radial6"/>
    <dgm:cxn modelId="{E53EBD79-35B3-AB4E-81D6-EA9F295F4FB1}" type="presParOf" srcId="{E844FBA8-A1D2-4E38-BEB4-6A4C580D9FFD}" destId="{B61BF4CF-4194-4F5C-9369-09DDA162B4F4}"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1BF4CF-4194-4F5C-9369-09DDA162B4F4}">
      <dsp:nvSpPr>
        <dsp:cNvPr id="0" name=""/>
        <dsp:cNvSpPr/>
      </dsp:nvSpPr>
      <dsp:spPr>
        <a:xfrm>
          <a:off x="1230753" y="477768"/>
          <a:ext cx="3205576" cy="3205576"/>
        </a:xfrm>
        <a:prstGeom prst="blockArc">
          <a:avLst>
            <a:gd name="adj1" fmla="val 10800000"/>
            <a:gd name="adj2" fmla="val 162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3000D5E7-0F62-4AD7-8FBB-BE8D5B3D9348}">
      <dsp:nvSpPr>
        <dsp:cNvPr id="0" name=""/>
        <dsp:cNvSpPr/>
      </dsp:nvSpPr>
      <dsp:spPr>
        <a:xfrm>
          <a:off x="1230753" y="497362"/>
          <a:ext cx="3205576" cy="3205576"/>
        </a:xfrm>
        <a:prstGeom prst="blockArc">
          <a:avLst>
            <a:gd name="adj1" fmla="val 5400000"/>
            <a:gd name="adj2" fmla="val 108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2E5FD7F7-60B7-48A7-A06B-F97F1A662BAE}">
      <dsp:nvSpPr>
        <dsp:cNvPr id="0" name=""/>
        <dsp:cNvSpPr/>
      </dsp:nvSpPr>
      <dsp:spPr>
        <a:xfrm>
          <a:off x="1519199" y="491690"/>
          <a:ext cx="3205576" cy="3205576"/>
        </a:xfrm>
        <a:prstGeom prst="blockArc">
          <a:avLst>
            <a:gd name="adj1" fmla="val 0"/>
            <a:gd name="adj2" fmla="val 54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42C83765-3F55-415B-B9D1-177307322773}">
      <dsp:nvSpPr>
        <dsp:cNvPr id="0" name=""/>
        <dsp:cNvSpPr/>
      </dsp:nvSpPr>
      <dsp:spPr>
        <a:xfrm>
          <a:off x="1519199" y="483440"/>
          <a:ext cx="3205576" cy="3205576"/>
        </a:xfrm>
        <a:prstGeom prst="blockArc">
          <a:avLst>
            <a:gd name="adj1" fmla="val 16200000"/>
            <a:gd name="adj2" fmla="val 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C38D93CB-45B2-47BC-9965-BD642B8C8F7C}">
      <dsp:nvSpPr>
        <dsp:cNvPr id="0" name=""/>
        <dsp:cNvSpPr/>
      </dsp:nvSpPr>
      <dsp:spPr>
        <a:xfrm>
          <a:off x="2195044" y="1299567"/>
          <a:ext cx="1590860" cy="1581572"/>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000099"/>
              </a:solidFill>
              <a:latin typeface="+mn-lt"/>
              <a:ea typeface="+mn-ea"/>
              <a:cs typeface="+mn-cs"/>
            </a:rPr>
            <a:t>Role Design for Motivation</a:t>
          </a:r>
          <a:endParaRPr lang="en-GB" sz="1200" b="1" kern="1200" dirty="0">
            <a:solidFill>
              <a:srgbClr val="000099"/>
            </a:solidFill>
            <a:latin typeface="+mn-lt"/>
            <a:ea typeface="+mn-ea"/>
            <a:cs typeface="+mn-cs"/>
          </a:endParaRPr>
        </a:p>
      </dsp:txBody>
      <dsp:txXfrm>
        <a:off x="2428020" y="1531183"/>
        <a:ext cx="1124908" cy="1118340"/>
      </dsp:txXfrm>
    </dsp:sp>
    <dsp:sp modelId="{923021D9-178C-4694-BBA8-193669776109}">
      <dsp:nvSpPr>
        <dsp:cNvPr id="0" name=""/>
        <dsp:cNvSpPr/>
      </dsp:nvSpPr>
      <dsp:spPr>
        <a:xfrm>
          <a:off x="2221920" y="-211100"/>
          <a:ext cx="1572991" cy="1471755"/>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Role Enlargement</a:t>
          </a:r>
          <a:endParaRPr lang="en-GB" sz="1200" kern="1200" dirty="0">
            <a:solidFill>
              <a:srgbClr val="000099"/>
            </a:solidFill>
            <a:latin typeface="+mn-lt"/>
            <a:ea typeface="+mn-ea"/>
            <a:cs typeface="+mn-cs"/>
          </a:endParaRPr>
        </a:p>
      </dsp:txBody>
      <dsp:txXfrm>
        <a:off x="2452279" y="4434"/>
        <a:ext cx="1112273" cy="1040687"/>
      </dsp:txXfrm>
    </dsp:sp>
    <dsp:sp modelId="{CFEDF596-A801-4E24-BC12-B7BF6301D69B}">
      <dsp:nvSpPr>
        <dsp:cNvPr id="0" name=""/>
        <dsp:cNvSpPr/>
      </dsp:nvSpPr>
      <dsp:spPr>
        <a:xfrm>
          <a:off x="3934404" y="1373640"/>
          <a:ext cx="1506310" cy="1433427"/>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Role Enrichment</a:t>
          </a:r>
          <a:endParaRPr lang="en-GB" sz="1200" kern="1200" dirty="0">
            <a:solidFill>
              <a:srgbClr val="000099"/>
            </a:solidFill>
            <a:latin typeface="+mn-lt"/>
            <a:ea typeface="+mn-ea"/>
            <a:cs typeface="+mn-cs"/>
          </a:endParaRPr>
        </a:p>
      </dsp:txBody>
      <dsp:txXfrm>
        <a:off x="4154998" y="1583561"/>
        <a:ext cx="1065122" cy="1013585"/>
      </dsp:txXfrm>
    </dsp:sp>
    <dsp:sp modelId="{5156EDC8-2C8D-46A1-970D-480E156B9E60}">
      <dsp:nvSpPr>
        <dsp:cNvPr id="0" name=""/>
        <dsp:cNvSpPr/>
      </dsp:nvSpPr>
      <dsp:spPr>
        <a:xfrm>
          <a:off x="2190781" y="2933588"/>
          <a:ext cx="1635269" cy="1444683"/>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rgbClr val="000099"/>
              </a:solidFill>
              <a:latin typeface="+mn-lt"/>
              <a:ea typeface="+mn-ea"/>
              <a:cs typeface="+mn-cs"/>
            </a:rPr>
            <a:t>Role Rotation</a:t>
          </a:r>
          <a:endParaRPr lang="en-GB" sz="1200" kern="1200">
            <a:solidFill>
              <a:srgbClr val="000099"/>
            </a:solidFill>
            <a:latin typeface="+mn-lt"/>
            <a:ea typeface="+mn-ea"/>
            <a:cs typeface="+mn-cs"/>
          </a:endParaRPr>
        </a:p>
      </dsp:txBody>
      <dsp:txXfrm>
        <a:off x="2430261" y="3145157"/>
        <a:ext cx="1156309" cy="1021545"/>
      </dsp:txXfrm>
    </dsp:sp>
    <dsp:sp modelId="{EAEACCB8-E2B6-4FBB-9060-B66630C195CE}">
      <dsp:nvSpPr>
        <dsp:cNvPr id="0" name=""/>
        <dsp:cNvSpPr/>
      </dsp:nvSpPr>
      <dsp:spPr>
        <a:xfrm>
          <a:off x="474672" y="1312287"/>
          <a:ext cx="1586646" cy="1556132"/>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Empowerment</a:t>
          </a:r>
          <a:endParaRPr lang="en-GB" sz="1200" kern="1200" dirty="0">
            <a:solidFill>
              <a:srgbClr val="000099"/>
            </a:solidFill>
            <a:latin typeface="+mn-lt"/>
            <a:ea typeface="+mn-ea"/>
            <a:cs typeface="+mn-cs"/>
          </a:endParaRPr>
        </a:p>
      </dsp:txBody>
      <dsp:txXfrm>
        <a:off x="707031" y="1540177"/>
        <a:ext cx="1121928" cy="1100352"/>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23/06/2020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In addition to our personal traits, we all have and hold values and beliefs that are important to us. When these are not aligned with the organisation’s values and beliefs, this can cause significant challenges in terms of motivation. Values and beliefs sit right at the root of what drives someone to operate and interact the way they do. Virtually everything people do is governed and regulated by their belief systems, their associated values and how they see themselves – their identity. Identity sits right at the core of what makes a person who they are. It incorporates all of their values, beliefs and accompanying characteristics, experience and perceptions.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To help differentiate between values and beliefs ask:</a:t>
            </a:r>
          </a:p>
          <a:p>
            <a:r>
              <a:rPr lang="en-GB" sz="1200" kern="1200" dirty="0">
                <a:solidFill>
                  <a:schemeClr val="tx1"/>
                </a:solidFill>
                <a:effectLst/>
                <a:latin typeface="Arial" pitchFamily="34" charset="0"/>
                <a:ea typeface="ＭＳ Ｐゴシック" charset="0"/>
                <a:cs typeface="ＭＳ Ｐゴシック" charset="0"/>
              </a:rPr>
              <a:t> </a:t>
            </a:r>
          </a:p>
          <a:p>
            <a:r>
              <a:rPr lang="en-GB" sz="1200" i="1" kern="1200" dirty="0">
                <a:solidFill>
                  <a:schemeClr val="tx1"/>
                </a:solidFill>
                <a:effectLst/>
                <a:latin typeface="Arial" pitchFamily="34" charset="0"/>
                <a:ea typeface="ＭＳ Ｐゴシック" charset="0"/>
                <a:cs typeface="ＭＳ Ｐゴシック" charset="0"/>
              </a:rPr>
              <a:t>‘Is this something I aspire to or that I aim to be like? </a:t>
            </a:r>
            <a:r>
              <a:rPr lang="en-GB" sz="1200" kern="1200" dirty="0">
                <a:solidFill>
                  <a:schemeClr val="tx1"/>
                </a:solidFill>
                <a:effectLst/>
                <a:latin typeface="Arial" pitchFamily="34" charset="0"/>
                <a:ea typeface="ＭＳ Ｐゴシック" charset="0"/>
                <a:cs typeface="ＭＳ Ｐゴシック" charset="0"/>
              </a:rPr>
              <a:t>Reveals a value. </a:t>
            </a:r>
          </a:p>
          <a:p>
            <a:r>
              <a:rPr lang="en-GB" sz="1200" i="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i="1" kern="1200" dirty="0">
                <a:solidFill>
                  <a:schemeClr val="tx1"/>
                </a:solidFill>
                <a:effectLst/>
                <a:latin typeface="Arial" pitchFamily="34" charset="0"/>
                <a:ea typeface="ＭＳ Ｐゴシック" charset="0"/>
                <a:cs typeface="ＭＳ Ｐゴシック" charset="0"/>
              </a:rPr>
              <a:t>‘Is this something I consider to be true and act accordingly?’  </a:t>
            </a:r>
            <a:r>
              <a:rPr lang="en-GB" sz="1200" kern="1200" dirty="0">
                <a:solidFill>
                  <a:schemeClr val="tx1"/>
                </a:solidFill>
                <a:effectLst/>
                <a:latin typeface="Arial" pitchFamily="34" charset="0"/>
                <a:ea typeface="ＭＳ Ｐゴシック" charset="0"/>
                <a:cs typeface="ＭＳ Ｐゴシック" charset="0"/>
              </a:rPr>
              <a:t>Reveals a belief.</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Beliefs are founded on our experience and help us make sense of the world. People pay attention to what they believe to be important and disregard things they consider to be unimportant. In this respect, beliefs act as filters. People's belief systems in the workplace are important to driving the success of the business, as it is beliefs that drive behaviour. Indeed, Henry Ford famously emphasised this in saying, </a:t>
            </a:r>
            <a:r>
              <a:rPr lang="en-GB" sz="1200" i="1" kern="1200" dirty="0">
                <a:solidFill>
                  <a:schemeClr val="tx1"/>
                </a:solidFill>
                <a:effectLst/>
                <a:latin typeface="Arial" pitchFamily="34" charset="0"/>
                <a:ea typeface="ＭＳ Ｐゴシック" charset="0"/>
                <a:cs typeface="ＭＳ Ｐゴシック" charset="0"/>
              </a:rPr>
              <a:t>‘whether you believe you can or you believe you can't, you're probably right’</a:t>
            </a:r>
            <a:r>
              <a:rPr lang="en-GB" sz="1200" kern="1200" dirty="0">
                <a:solidFill>
                  <a:schemeClr val="tx1"/>
                </a:solidFill>
                <a:effectLst/>
                <a:latin typeface="Arial" pitchFamily="34" charset="0"/>
                <a:ea typeface="ＭＳ Ｐゴシック" charset="0"/>
                <a:cs typeface="ＭＳ Ｐゴシック" charset="0"/>
              </a:rPr>
              <a:t>. </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a:t>
            </a:fld>
            <a:endParaRPr lang="en-GB"/>
          </a:p>
        </p:txBody>
      </p:sp>
    </p:spTree>
    <p:extLst>
      <p:ext uri="{BB962C8B-B14F-4D97-AF65-F5344CB8AC3E}">
        <p14:creationId xmlns:p14="http://schemas.microsoft.com/office/powerpoint/2010/main" val="2958993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Beliefs drive behaviour but ‘limiting beliefs’ and the way reality is interpreted shape our performance in the workplace – i.e. perceptions – are often what prevent most people from achieving their true potential. If you hear, for example, someone say, </a:t>
            </a:r>
            <a:r>
              <a:rPr lang="en-GB" sz="1200" i="1" kern="1200" dirty="0">
                <a:solidFill>
                  <a:schemeClr val="tx1"/>
                </a:solidFill>
                <a:effectLst/>
                <a:latin typeface="Arial" pitchFamily="34" charset="0"/>
                <a:ea typeface="ＭＳ Ｐゴシック" charset="0"/>
                <a:cs typeface="ＭＳ Ｐゴシック" charset="0"/>
              </a:rPr>
              <a:t>‘I can’t speak in public’</a:t>
            </a:r>
            <a:r>
              <a:rPr lang="en-GB" sz="1200" kern="1200" dirty="0">
                <a:solidFill>
                  <a:schemeClr val="tx1"/>
                </a:solidFill>
                <a:effectLst/>
                <a:latin typeface="Arial" pitchFamily="34" charset="0"/>
                <a:ea typeface="ＭＳ Ｐゴシック" charset="0"/>
                <a:cs typeface="ＭＳ Ｐゴシック" charset="0"/>
              </a:rPr>
              <a:t> it is likely to be a self-limiting belief (and a self-fulfilling prophecy). In stating that they cannot speak in public, the person is creating an environment in which it is acceptable for them not to try. In other words, because we accept we cannot do something, we choose not to put ourselves in that position.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Values are essentially standards and conditions that relate to what you, as an individual consider important, and necessary for you to be content and satisfied. It is important in the context of motivation to recognise that goals that are congruent with an individual’s values – i.e. consistent with what is important to them – will lead to greater commitment and improved levels of performance and achievement. Conversely, goals that are not consistent with personal values cause frustration, internal conflict and anxiety. Indeed, if people’s achievements are not in line with their values they will have little significance, will not attract high levels of satisfaction, will be energy sapping and, ultimately, demotivating.</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If as a manager you understand your own values and are able to set goals for yourself that are aligned with those values you will be better able to facilitate the same with your team and motivate them accordingly.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3465492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 Model depicted on the slide combines a number of different motivational theories to create a formula for building a motivated workforce that is likely to be committed to high performance, innovation and improvement. Mastery, Autonomy and Purpose (MAP) are key factors identified by Daniel Pink (2006) as leading to high levels of motivation. </a:t>
            </a:r>
            <a:r>
              <a:rPr lang="en-GB" sz="1200" b="1" kern="1200" dirty="0">
                <a:solidFill>
                  <a:schemeClr val="tx1"/>
                </a:solidFill>
                <a:effectLst/>
                <a:latin typeface="Arial" pitchFamily="34" charset="0"/>
                <a:ea typeface="ＭＳ Ｐゴシック" charset="0"/>
                <a:cs typeface="ＭＳ Ｐゴシック" charset="0"/>
              </a:rPr>
              <a:t>Mastery</a:t>
            </a:r>
            <a:r>
              <a:rPr lang="en-GB" sz="1200" kern="1200" dirty="0">
                <a:solidFill>
                  <a:schemeClr val="tx1"/>
                </a:solidFill>
                <a:effectLst/>
                <a:latin typeface="Arial" pitchFamily="34" charset="0"/>
                <a:ea typeface="ＭＳ Ｐゴシック" charset="0"/>
                <a:cs typeface="ＭＳ Ｐゴシック" charset="0"/>
              </a:rPr>
              <a:t> is about knowing your job and related subjects well; </a:t>
            </a:r>
            <a:r>
              <a:rPr lang="en-GB" sz="1200" b="1" kern="1200" dirty="0">
                <a:solidFill>
                  <a:schemeClr val="tx1"/>
                </a:solidFill>
                <a:effectLst/>
                <a:latin typeface="Arial" pitchFamily="34" charset="0"/>
                <a:ea typeface="ＭＳ Ｐゴシック" charset="0"/>
                <a:cs typeface="ＭＳ Ｐゴシック" charset="0"/>
              </a:rPr>
              <a:t>autonomy</a:t>
            </a:r>
            <a:r>
              <a:rPr lang="en-GB" sz="1200" kern="1200" dirty="0">
                <a:solidFill>
                  <a:schemeClr val="tx1"/>
                </a:solidFill>
                <a:effectLst/>
                <a:latin typeface="Arial" pitchFamily="34" charset="0"/>
                <a:ea typeface="ＭＳ Ｐゴシック" charset="0"/>
                <a:cs typeface="ＭＳ Ｐゴシック" charset="0"/>
              </a:rPr>
              <a:t> is about having minimal direct supervision and latitude for independent decision-making; whilst </a:t>
            </a:r>
            <a:r>
              <a:rPr lang="en-GB" sz="1200" b="1" kern="1200" dirty="0">
                <a:solidFill>
                  <a:schemeClr val="tx1"/>
                </a:solidFill>
                <a:effectLst/>
                <a:latin typeface="Arial" pitchFamily="34" charset="0"/>
                <a:ea typeface="ＭＳ Ｐゴシック" charset="0"/>
                <a:cs typeface="ＭＳ Ｐゴシック" charset="0"/>
              </a:rPr>
              <a:t>purpose </a:t>
            </a:r>
            <a:r>
              <a:rPr lang="en-GB" sz="1200" kern="1200" dirty="0">
                <a:solidFill>
                  <a:schemeClr val="tx1"/>
                </a:solidFill>
                <a:effectLst/>
                <a:latin typeface="Arial" pitchFamily="34" charset="0"/>
                <a:ea typeface="ＭＳ Ｐゴシック" charset="0"/>
                <a:cs typeface="ＭＳ Ｐゴシック" charset="0"/>
              </a:rPr>
              <a:t>is about valuing the reason for the work you do. Recognition and achievement are the top 2 motivators according to Herzberg and should be relatively straightforward to apply.</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As we have highlighted previously, extrinsic motivation is motivation that comes from others and is difficult to sustain, while intrinsic motivation is internalised and, consequently, much more powerful. Application of MAP factors combined with recognition and achievement are sure ways to achieve higher levels of intrinsic motivation. High levels of intrinsic motivation enable people to work in what psychologists refer to as ‘</a:t>
            </a:r>
            <a:r>
              <a:rPr lang="en-GB" sz="1200" i="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a:t>
            </a:r>
            <a:r>
              <a:rPr lang="en-GB" sz="1200" b="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is the feeling people get when they are so absorbed in something that they lose all track of time – you may have experienced this as one of those occasions where you look at your watch having thought it was time for morning break and it turns out to be lunchtime!  People in </a:t>
            </a:r>
            <a:r>
              <a:rPr lang="en-GB" sz="1200" i="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perform at their very best.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2651610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One of the key elements underpinning roles that provide high levels of motivation, engagement and commitment is </a:t>
            </a:r>
            <a:r>
              <a:rPr lang="en-GB" sz="1200" i="1" kern="1200" dirty="0">
                <a:solidFill>
                  <a:schemeClr val="tx1"/>
                </a:solidFill>
                <a:effectLst/>
                <a:latin typeface="Arial" pitchFamily="34" charset="0"/>
                <a:ea typeface="ＭＳ Ｐゴシック" charset="0"/>
                <a:cs typeface="ＭＳ Ｐゴシック" charset="0"/>
              </a:rPr>
              <a:t>empowerment</a:t>
            </a:r>
            <a:r>
              <a:rPr lang="en-GB" sz="1200" kern="1200" dirty="0">
                <a:solidFill>
                  <a:schemeClr val="tx1"/>
                </a:solidFill>
                <a:effectLst/>
                <a:latin typeface="Arial" pitchFamily="34" charset="0"/>
                <a:ea typeface="ＭＳ Ｐゴシック" charset="0"/>
                <a:cs typeface="ＭＳ Ｐゴシック" charset="0"/>
              </a:rPr>
              <a:t>: that is, a person has the power to make and implement decisions. To strengthen the motivational drive that comes from empowerment, additional potency often comes from role enlargement, enrichment and rotation. This combination is shown in the diagram below:</a:t>
            </a:r>
          </a:p>
          <a:p>
            <a:endParaRPr lang="en-GB" dirty="0"/>
          </a:p>
          <a:p>
            <a:r>
              <a:rPr lang="en-GB" sz="1200" b="1" kern="1200" dirty="0">
                <a:solidFill>
                  <a:schemeClr val="tx1"/>
                </a:solidFill>
                <a:effectLst/>
                <a:latin typeface="Arial" pitchFamily="34" charset="0"/>
                <a:ea typeface="ＭＳ Ｐゴシック" charset="0"/>
                <a:cs typeface="ＭＳ Ｐゴシック" charset="0"/>
              </a:rPr>
              <a:t>Role enlargement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Making the role broader, adding wider responsibilities</a:t>
            </a:r>
          </a:p>
          <a:p>
            <a:r>
              <a:rPr lang="en-GB" sz="1200" b="1" kern="1200" dirty="0">
                <a:solidFill>
                  <a:schemeClr val="tx1"/>
                </a:solidFill>
                <a:effectLst/>
                <a:latin typeface="Arial" pitchFamily="34" charset="0"/>
                <a:ea typeface="ＭＳ Ｐゴシック" charset="0"/>
                <a:cs typeface="ＭＳ Ｐゴシック" charset="0"/>
              </a:rPr>
              <a:t>Role enrichment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Making the role more rewarding and more meaningful</a:t>
            </a:r>
          </a:p>
          <a:p>
            <a:r>
              <a:rPr lang="en-GB" sz="1200" b="1" kern="1200" dirty="0">
                <a:solidFill>
                  <a:schemeClr val="tx1"/>
                </a:solidFill>
                <a:effectLst/>
                <a:latin typeface="Arial" pitchFamily="34" charset="0"/>
                <a:ea typeface="ＭＳ Ｐゴシック" charset="0"/>
                <a:cs typeface="ＭＳ Ｐゴシック" charset="0"/>
              </a:rPr>
              <a:t>Role rotation</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Moving people around different roles to provide variation and renewed enthusiasm</a:t>
            </a:r>
          </a:p>
          <a:p>
            <a:r>
              <a:rPr lang="en-GB" sz="1200" b="1" kern="1200" dirty="0">
                <a:solidFill>
                  <a:schemeClr val="tx1"/>
                </a:solidFill>
                <a:effectLst/>
                <a:latin typeface="Arial" pitchFamily="34" charset="0"/>
                <a:ea typeface="ＭＳ Ｐゴシック" charset="0"/>
                <a:cs typeface="ＭＳ Ｐゴシック" charset="0"/>
              </a:rPr>
              <a:t>Empowerment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Empowering people to make and implement decisions and to have autonomy over their work, with scope to apply their own ideas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495278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Discussion</a:t>
            </a:r>
            <a:r>
              <a:rPr lang="en-GB" sz="1200" b="1" kern="1200" baseline="0" dirty="0">
                <a:solidFill>
                  <a:schemeClr val="tx1"/>
                </a:solidFill>
                <a:effectLst/>
                <a:latin typeface="Arial" pitchFamily="34" charset="0"/>
                <a:ea typeface="ＭＳ Ｐゴシック" charset="0"/>
                <a:cs typeface="ＭＳ Ｐゴシック" charset="0"/>
              </a:rPr>
              <a:t> </a:t>
            </a:r>
            <a:r>
              <a:rPr lang="en-GB" sz="1200" b="0" kern="1200" baseline="0" dirty="0">
                <a:solidFill>
                  <a:schemeClr val="tx1"/>
                </a:solidFill>
                <a:effectLst/>
                <a:latin typeface="Arial" pitchFamily="34" charset="0"/>
                <a:ea typeface="ＭＳ Ｐゴシック" charset="0"/>
                <a:cs typeface="ＭＳ Ｐゴシック" charset="0"/>
              </a:rPr>
              <a:t>– either tutor led or in pairs</a:t>
            </a:r>
            <a:endParaRPr lang="en-GB" sz="1200" b="0" kern="1200" dirty="0">
              <a:solidFill>
                <a:schemeClr val="tx1"/>
              </a:solidFill>
              <a:effectLst/>
              <a:latin typeface="Arial" pitchFamily="34" charset="0"/>
              <a:ea typeface="ＭＳ Ｐゴシック" charset="0"/>
              <a:cs typeface="ＭＳ Ｐゴシック" charset="0"/>
            </a:endParaRPr>
          </a:p>
          <a:p>
            <a:endParaRPr lang="en-GB" sz="1200" b="1" kern="1200" dirty="0">
              <a:solidFill>
                <a:schemeClr val="tx1"/>
              </a:solidFill>
              <a:effectLst/>
              <a:latin typeface="Arial" pitchFamily="34" charset="0"/>
              <a:ea typeface="ＭＳ Ｐゴシック" charset="0"/>
              <a:cs typeface="ＭＳ Ｐゴシック" charset="0"/>
            </a:endParaRPr>
          </a:p>
          <a:p>
            <a:endParaRPr lang="en-GB" sz="1200" b="1"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Empowerment</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 term empowerment is often linked to delegation. Empowerment itself simply means to </a:t>
            </a:r>
            <a:r>
              <a:rPr lang="en-GB" sz="1200" i="1" kern="1200" dirty="0">
                <a:solidFill>
                  <a:schemeClr val="tx1"/>
                </a:solidFill>
                <a:effectLst/>
                <a:latin typeface="Arial" pitchFamily="34" charset="0"/>
                <a:ea typeface="ＭＳ Ｐゴシック" charset="0"/>
                <a:cs typeface="ＭＳ Ｐゴシック" charset="0"/>
              </a:rPr>
              <a:t>‘… authorise …’</a:t>
            </a:r>
            <a:r>
              <a:rPr lang="en-GB" sz="1200" kern="1200" dirty="0">
                <a:solidFill>
                  <a:schemeClr val="tx1"/>
                </a:solidFill>
                <a:effectLst/>
                <a:latin typeface="Arial" pitchFamily="34" charset="0"/>
                <a:ea typeface="ＭＳ Ｐゴシック" charset="0"/>
                <a:cs typeface="ＭＳ Ｐゴシック" charset="0"/>
              </a:rPr>
              <a:t> or to </a:t>
            </a:r>
            <a:r>
              <a:rPr lang="en-GB" sz="1200" i="1" kern="1200" dirty="0">
                <a:solidFill>
                  <a:schemeClr val="tx1"/>
                </a:solidFill>
                <a:effectLst/>
                <a:latin typeface="Arial" pitchFamily="34" charset="0"/>
                <a:ea typeface="ＭＳ Ｐゴシック" charset="0"/>
                <a:cs typeface="ＭＳ Ｐゴシック" charset="0"/>
              </a:rPr>
              <a:t>‘… make able …’ </a:t>
            </a:r>
            <a:r>
              <a:rPr lang="en-GB" sz="1200" kern="1200" dirty="0">
                <a:solidFill>
                  <a:schemeClr val="tx1"/>
                </a:solidFill>
                <a:effectLst/>
                <a:latin typeface="Arial" pitchFamily="34" charset="0"/>
                <a:ea typeface="ＭＳ Ｐゴシック" charset="0"/>
                <a:cs typeface="ＭＳ Ｐゴシック" charset="0"/>
              </a:rPr>
              <a:t>(Concise Oxford English Dictionary). In the context of leadership, empowerment is concerned with appropriate delegation and development of team members. By giving opportunities to individuals to develop their skills, leaders are better able to delegate more. The benefit of delegation to a leader is to be found both in the morale of the team – highly motivated team members – and in personal capacity. The more work that is delegated to the team, the more time the leader has to focus on the strategic aspects of team development.</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practical terms, empowerment is about telling people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to achieve (the output/outcome) but not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to achieve it.</a:t>
            </a:r>
          </a:p>
          <a:p>
            <a:r>
              <a:rPr lang="en-GB" sz="1200" kern="1200" dirty="0">
                <a:solidFill>
                  <a:schemeClr val="tx1"/>
                </a:solidFill>
                <a:effectLst/>
                <a:latin typeface="Arial" pitchFamily="34" charset="0"/>
                <a:ea typeface="ＭＳ Ｐゴシック" charset="0"/>
                <a:cs typeface="ＭＳ Ｐゴシック" charset="0"/>
              </a:rPr>
              <a:t> </a:t>
            </a:r>
          </a:p>
          <a:p>
            <a:br>
              <a:rPr lang="en-GB" sz="1200" b="1" kern="1200" dirty="0">
                <a:solidFill>
                  <a:schemeClr val="tx1"/>
                </a:solidFill>
                <a:effectLst/>
                <a:latin typeface="Arial" pitchFamily="34" charset="0"/>
                <a:ea typeface="ＭＳ Ｐゴシック" charset="0"/>
                <a:cs typeface="ＭＳ Ｐゴシック" charset="0"/>
              </a:rPr>
            </a:br>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507219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Stewardship delegation saves time.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Sometimes people say, “I don’t have time to delegate. I can do it faster myself.” That’s generally a sign that they’re operating in Quadrant I (Important AND Urgent), the </a:t>
            </a:r>
            <a:r>
              <a:rPr lang="en-GB" sz="1200" b="1" i="1" kern="1200" dirty="0">
                <a:solidFill>
                  <a:schemeClr val="tx1"/>
                </a:solidFill>
                <a:effectLst/>
                <a:latin typeface="+mn-lt"/>
                <a:ea typeface="+mn-ea"/>
                <a:cs typeface="+mn-cs"/>
              </a:rPr>
              <a:t>crisis quadrant </a:t>
            </a:r>
            <a:r>
              <a:rPr lang="en-GB" sz="1200" kern="1200" dirty="0">
                <a:solidFill>
                  <a:schemeClr val="tx1"/>
                </a:solidFill>
                <a:effectLst/>
                <a:latin typeface="+mn-lt"/>
                <a:ea typeface="+mn-ea"/>
                <a:cs typeface="+mn-cs"/>
              </a:rPr>
              <a:t>and that they’re thinking about ‘go-fer’ delegation. People who understand stewardship delegation usually see that it saves time in the long run.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delegations come from Quadrant II (Important AND Not Urgent), the quadrant of assets and opportunities. It usually takes extra time in the beginning, but like any Quadrant II activity, it will create time in the end.  Quadrant II is about proactivity, planning and timely execution</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9</a:t>
            </a:fld>
            <a:endParaRPr lang="en-GB"/>
          </a:p>
        </p:txBody>
      </p:sp>
    </p:spTree>
    <p:extLst>
      <p:ext uri="{BB962C8B-B14F-4D97-AF65-F5344CB8AC3E}">
        <p14:creationId xmlns:p14="http://schemas.microsoft.com/office/powerpoint/2010/main" val="1198181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Desired Results</a:t>
            </a:r>
            <a:r>
              <a:rPr lang="en-GB" sz="1200" kern="1200" dirty="0">
                <a:solidFill>
                  <a:schemeClr val="tx1"/>
                </a:solidFill>
                <a:effectLst/>
                <a:latin typeface="+mn-lt"/>
                <a:ea typeface="+mn-ea"/>
                <a:cs typeface="+mn-cs"/>
              </a:rPr>
              <a:t>. This delegation focuses on results, not on methods. You specify the quantity and quality of the desired results, outline the budget and schedule, commit people to getting results and then let them determine the best methods and means within established guidelines.</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Guidelines</a:t>
            </a:r>
            <a:r>
              <a:rPr lang="en-GB" sz="1200" kern="1200" dirty="0">
                <a:solidFill>
                  <a:schemeClr val="tx1"/>
                </a:solidFill>
                <a:effectLst/>
                <a:latin typeface="+mn-lt"/>
                <a:ea typeface="+mn-ea"/>
                <a:cs typeface="+mn-cs"/>
              </a:rPr>
              <a:t>. Guidelines represent correct principles, often summarised in the form of standardised procedures. It is best to have as few of these as possible; otherwise you get too much into methods delegation. Guidelines should also specify what not to do, what activities simply do not work. ‘Sacred cows’ should also be identified.</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Resources</a:t>
            </a:r>
            <a:r>
              <a:rPr lang="en-GB" sz="1200" kern="1200" dirty="0">
                <a:solidFill>
                  <a:schemeClr val="tx1"/>
                </a:solidFill>
                <a:effectLst/>
                <a:latin typeface="+mn-lt"/>
                <a:ea typeface="+mn-ea"/>
                <a:cs typeface="+mn-cs"/>
              </a:rPr>
              <a:t>. Identify the various resources (people, budget, etc), which the steward may draw upon to accomplish the desired results within the specified guidelines. You may want to identify yourself as a resource and indicate ways in which you could help.</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Accountability</a:t>
            </a:r>
            <a:r>
              <a:rPr lang="en-GB" sz="1200" kern="1200" dirty="0">
                <a:solidFill>
                  <a:schemeClr val="tx1"/>
                </a:solidFill>
                <a:effectLst/>
                <a:latin typeface="+mn-lt"/>
                <a:ea typeface="+mn-ea"/>
                <a:cs typeface="+mn-cs"/>
              </a:rPr>
              <a:t>. Specify when progress reports are to be made, together with what criteria or standards of performance are to be used, in evaluating results. These criteria are the essence of the accountability process. Accountability means the steward accounts for his or her performance based upon the criteria he or she helped develop. It does not involve evaluation by the boss or the parent because their evaluation has already been built into agreed upon, desired results.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Accountability is the key to stewardship delegation. When people know they are responsible to get results and give progress reports, they are set free and feel a sense of responsibility to do whatever is necessary to accomplish those results within the guidelines, drawing upon the resources identified. If there is no accountability, little by little people lose their sense of responsibility and start blaming others or circumstances for their poor performance.</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Consequences</a:t>
            </a:r>
            <a:r>
              <a:rPr lang="en-GB" sz="1200" kern="1200" dirty="0">
                <a:solidFill>
                  <a:schemeClr val="tx1"/>
                </a:solidFill>
                <a:effectLst/>
                <a:latin typeface="+mn-lt"/>
                <a:ea typeface="+mn-ea"/>
                <a:cs typeface="+mn-cs"/>
              </a:rPr>
              <a:t>. Consequences could be stated in terms of financial or psychic rewards, such as recognition, appreciation, advancement, new assignments or new opportunities for training and development. Consequences have positive and negative sides and both sides should be stated and understood up front. People can then evaluate themselves.</a:t>
            </a:r>
          </a:p>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Stewardship delegation saves time.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Sometimes people say, “I don’t have time to delegate. I can do it faster myself.” That’s generally a sign that they’re operating in Quadrant I, the crisis quadrant and that they’re thinking about ‘go-fer’ delegation. People who understand stewardship delegation usually see that it saves time in the long run.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delegations come from Quadrant II, the quadrant of assets and opportunities. It usually takes extra time in the beginning, but like any Quadrant II activity, it will create time in the end.</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The Five Levels of Initiative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People develop their initiatives through five levels.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helps people develop initiative. The development process moves them through five levels, or stages: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Stage 1</a:t>
            </a:r>
            <a:r>
              <a:rPr lang="en-GB" sz="1200" kern="1200" dirty="0">
                <a:solidFill>
                  <a:schemeClr val="tx1"/>
                </a:solidFill>
                <a:effectLst/>
                <a:latin typeface="+mn-lt"/>
                <a:ea typeface="+mn-ea"/>
                <a:cs typeface="+mn-cs"/>
              </a:rPr>
              <a:t>:	Wait for instruction. At this level there is no initiative</a:t>
            </a:r>
          </a:p>
          <a:p>
            <a:r>
              <a:rPr lang="en-GB" sz="1200" b="1" kern="1200" dirty="0">
                <a:solidFill>
                  <a:schemeClr val="tx1"/>
                </a:solidFill>
                <a:effectLst/>
                <a:latin typeface="+mn-lt"/>
                <a:ea typeface="+mn-ea"/>
                <a:cs typeface="+mn-cs"/>
              </a:rPr>
              <a:t>Stage 2</a:t>
            </a:r>
            <a:r>
              <a:rPr lang="en-GB" sz="1200" kern="1200" dirty="0">
                <a:solidFill>
                  <a:schemeClr val="tx1"/>
                </a:solidFill>
                <a:effectLst/>
                <a:latin typeface="+mn-lt"/>
                <a:ea typeface="+mn-ea"/>
                <a:cs typeface="+mn-cs"/>
              </a:rPr>
              <a:t>:	Ask what to do. Here the person begins to take initiative by asking. 		He or she expresses interest and awareness, but still has no notion 		of what to do</a:t>
            </a:r>
          </a:p>
          <a:p>
            <a:r>
              <a:rPr lang="en-GB" sz="1200" b="1" kern="1200" dirty="0">
                <a:solidFill>
                  <a:schemeClr val="tx1"/>
                </a:solidFill>
                <a:effectLst/>
                <a:latin typeface="+mn-lt"/>
                <a:ea typeface="+mn-ea"/>
                <a:cs typeface="+mn-cs"/>
              </a:rPr>
              <a:t>Stage 3</a:t>
            </a:r>
            <a:r>
              <a:rPr lang="en-GB" sz="1200" kern="1200" dirty="0">
                <a:solidFill>
                  <a:schemeClr val="tx1"/>
                </a:solidFill>
                <a:effectLst/>
                <a:latin typeface="+mn-lt"/>
                <a:ea typeface="+mn-ea"/>
                <a:cs typeface="+mn-cs"/>
              </a:rPr>
              <a:t>:	Recommend. The person begins to see the job clearly ad creates 			ideas for doing it.  </a:t>
            </a:r>
          </a:p>
          <a:p>
            <a:r>
              <a:rPr lang="en-GB" sz="1200" b="1" kern="1200" dirty="0">
                <a:solidFill>
                  <a:schemeClr val="tx1"/>
                </a:solidFill>
                <a:effectLst/>
                <a:latin typeface="+mn-lt"/>
                <a:ea typeface="+mn-ea"/>
                <a:cs typeface="+mn-cs"/>
              </a:rPr>
              <a:t>Stage 4</a:t>
            </a:r>
            <a:r>
              <a:rPr lang="en-GB" sz="1200" kern="1200" dirty="0">
                <a:solidFill>
                  <a:schemeClr val="tx1"/>
                </a:solidFill>
                <a:effectLst/>
                <a:latin typeface="+mn-lt"/>
                <a:ea typeface="+mn-ea"/>
                <a:cs typeface="+mn-cs"/>
              </a:rPr>
              <a:t>:	Act independently, but report immediately. Here the person acts on 		his or her own initiative, but reports quickly to assure that his or her 		actions are correct and what he or she has done correlates with 			everything else.</a:t>
            </a:r>
          </a:p>
          <a:p>
            <a:r>
              <a:rPr lang="en-GB" sz="1200" b="1" kern="1200" dirty="0">
                <a:solidFill>
                  <a:schemeClr val="tx1"/>
                </a:solidFill>
                <a:effectLst/>
                <a:latin typeface="+mn-lt"/>
                <a:ea typeface="+mn-ea"/>
                <a:cs typeface="+mn-cs"/>
              </a:rPr>
              <a:t>Stage 5</a:t>
            </a:r>
            <a:r>
              <a:rPr lang="en-GB" sz="1200" kern="1200" dirty="0">
                <a:solidFill>
                  <a:schemeClr val="tx1"/>
                </a:solidFill>
                <a:effectLst/>
                <a:latin typeface="+mn-lt"/>
                <a:ea typeface="+mn-ea"/>
                <a:cs typeface="+mn-cs"/>
              </a:rPr>
              <a:t>:	Act independently and report routinely. Now we trust the person to 		act on his or her own, with confidence that periodic review will be 			enough to keep things on track.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allows people to move through the five stages. ‘Go-fer’ delegation arrests their development at stage 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(Stephen Covey: The Seven Habits of Highly Effective People)</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2802478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People develop their initiatives through five levels.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helps people develop initiative. The development process moves them through five levels, or stages: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allows people to move through the five stages. ‘Go-fer’ delegation arrests their development at stage 1.</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3848936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FE27BEA-FA24-4EB7-8B77-139066C0BDE3}" type="datetime1">
              <a:rPr lang="en-GB" smtClean="0"/>
              <a:t>23/06/2020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7715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9FF2C5-B12F-48A9-836F-7A0063371E09}" type="datetime1">
              <a:rPr lang="en-GB" smtClean="0"/>
              <a:t>23/06/2020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9132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72AF6E-24CD-4B90-B7F2-E8D7DD0D03A5}" type="datetime1">
              <a:rPr lang="en-GB" smtClean="0"/>
              <a:t>23/06/2020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77692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90D1F-6AD4-4833-A781-58EF52D5EC8B}" type="datetime1">
              <a:rPr lang="en-GB" smtClean="0"/>
              <a:t>23/06/2020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4468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726F54-918A-4AC5-9654-D7F4C3F85898}" type="datetime1">
              <a:rPr lang="en-GB" smtClean="0"/>
              <a:t>23/06/2020</a:t>
            </a:fld>
            <a:endParaRPr lang="en-GB"/>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947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77DA89-ED9D-44AA-BD95-5E705631C41D}" type="datetime1">
              <a:rPr lang="en-GB" smtClean="0"/>
              <a:t>23/06/2020</a:t>
            </a:fld>
            <a:endParaRPr lang="en-GB"/>
          </a:p>
        </p:txBody>
      </p:sp>
      <p:sp>
        <p:nvSpPr>
          <p:cNvPr id="5" name="Slide Number Placeholder 4"/>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2139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ED35E-E954-40DD-895D-4405D05DBA4F}" type="datetime1">
              <a:rPr lang="en-GB" smtClean="0"/>
              <a:t>23/06/2020</a:t>
            </a:fld>
            <a:endParaRPr lang="en-GB"/>
          </a:p>
        </p:txBody>
      </p:sp>
      <p:sp>
        <p:nvSpPr>
          <p:cNvPr id="4" name="Slide Number Placeholder 3"/>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76720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FE0FFB-BDF0-436A-8C43-6EE298C9F366}" type="datetime1">
              <a:rPr lang="en-GB" smtClean="0"/>
              <a:t>23/06/2020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2819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75A1BC-F4F6-4BE5-864D-24856EC73ECB}" type="datetime1">
              <a:rPr lang="en-GB" smtClean="0"/>
              <a:t>23/06/2020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7434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753635-C00D-4B19-8E9B-244CE9048CF1}" type="datetime1">
              <a:rPr lang="en-GB" smtClean="0"/>
              <a:t>23/06/2020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90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895083-90FD-4C2E-B5BA-0DD43CCF8CB7}" type="datetime1">
              <a:rPr lang="en-GB" smtClean="0"/>
              <a:t>23/06/2020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14163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60C728-9A38-45DE-BA73-0730424121CA}" type="datetime1">
              <a:rPr lang="en-GB" smtClean="0"/>
              <a:t>23/06/2020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7824160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augsleaders.wikispaces.com/BeliefsValues"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kiranashraf.blogspot.com/2010/12/women-liberalismthe-misconceptions.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researchleap.com/building-a-better-national-innovation-system-through-effective-knowledge-sharing-a-case-of-croatia/"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BMSK6001 Emergent Leadership Skills for the Workplace</a:t>
            </a:r>
          </a:p>
        </p:txBody>
      </p:sp>
      <p:sp>
        <p:nvSpPr>
          <p:cNvPr id="3" name="Subtitle 2"/>
          <p:cNvSpPr>
            <a:spLocks noGrp="1"/>
          </p:cNvSpPr>
          <p:nvPr>
            <p:ph type="subTitle" idx="1"/>
          </p:nvPr>
        </p:nvSpPr>
        <p:spPr/>
        <p:txBody>
          <a:bodyPr/>
          <a:lstStyle/>
          <a:p>
            <a:r>
              <a:rPr lang="en-GB" dirty="0">
                <a:solidFill>
                  <a:schemeClr val="bg1"/>
                </a:solidFill>
              </a:rPr>
              <a:t>Online </a:t>
            </a:r>
            <a:r>
              <a:rPr lang="en-GB">
                <a:solidFill>
                  <a:schemeClr val="bg1"/>
                </a:solidFill>
              </a:rPr>
              <a:t>Session 8</a:t>
            </a:r>
            <a:endParaRPr lang="en-GB" dirty="0">
              <a:solidFill>
                <a:schemeClr val="bg1"/>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274638"/>
            <a:ext cx="8229600" cy="1143000"/>
          </a:xfrm>
        </p:spPr>
        <p:txBody>
          <a:bodyPr anchor="ctr">
            <a:normAutofit/>
          </a:bodyPr>
          <a:lstStyle/>
          <a:p>
            <a:r>
              <a:rPr lang="en-GB" dirty="0"/>
              <a:t>Agenda</a:t>
            </a:r>
          </a:p>
        </p:txBody>
      </p:sp>
      <p:pic>
        <p:nvPicPr>
          <p:cNvPr id="5" name="Picture 4" descr="A picture containing drawing&#10;&#10;Description automatically generated">
            <a:extLst>
              <a:ext uri="{FF2B5EF4-FFF2-40B4-BE49-F238E27FC236}">
                <a16:creationId xmlns:a16="http://schemas.microsoft.com/office/drawing/2014/main" id="{D27AFCD5-D35F-49CD-BCDD-41F5A4659DB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2246838"/>
            <a:ext cx="4038600" cy="2695765"/>
          </a:xfrm>
          <a:prstGeom prst="rect">
            <a:avLst/>
          </a:prstGeom>
          <a:noFill/>
        </p:spPr>
      </p:pic>
      <p:sp>
        <p:nvSpPr>
          <p:cNvPr id="3" name="Content Placeholder 2">
            <a:extLst>
              <a:ext uri="{FF2B5EF4-FFF2-40B4-BE49-F238E27FC236}">
                <a16:creationId xmlns:a16="http://schemas.microsoft.com/office/drawing/2014/main" id="{656DFEBC-83E2-4D34-AC5E-6E0A47BE73CE}"/>
              </a:ext>
            </a:extLst>
          </p:cNvPr>
          <p:cNvSpPr>
            <a:spLocks noGrp="1"/>
          </p:cNvSpPr>
          <p:nvPr>
            <p:ph sz="half" idx="2"/>
          </p:nvPr>
        </p:nvSpPr>
        <p:spPr>
          <a:xfrm>
            <a:off x="4648200" y="1600201"/>
            <a:ext cx="4038600" cy="3989040"/>
          </a:xfrm>
        </p:spPr>
        <p:txBody>
          <a:bodyPr>
            <a:normAutofit/>
          </a:bodyPr>
          <a:lstStyle/>
          <a:p>
            <a:pPr>
              <a:lnSpc>
                <a:spcPct val="90000"/>
              </a:lnSpc>
            </a:pPr>
            <a:r>
              <a:rPr lang="en-GB" sz="2200" dirty="0">
                <a:solidFill>
                  <a:srgbClr val="002060"/>
                </a:solidFill>
              </a:rPr>
              <a:t>Identity, values, beliefs and motivation</a:t>
            </a:r>
          </a:p>
          <a:p>
            <a:pPr>
              <a:lnSpc>
                <a:spcPct val="90000"/>
              </a:lnSpc>
            </a:pPr>
            <a:r>
              <a:rPr lang="en-GB" sz="2200" dirty="0"/>
              <a:t>Layers of human behaviour and performance</a:t>
            </a:r>
          </a:p>
          <a:p>
            <a:pPr>
              <a:lnSpc>
                <a:spcPct val="90000"/>
              </a:lnSpc>
            </a:pPr>
            <a:r>
              <a:rPr lang="en-GB" sz="2200" dirty="0">
                <a:solidFill>
                  <a:srgbClr val="002060"/>
                </a:solidFill>
              </a:rPr>
              <a:t>Motivating for high performance</a:t>
            </a:r>
          </a:p>
          <a:p>
            <a:pPr>
              <a:lnSpc>
                <a:spcPct val="90000"/>
              </a:lnSpc>
            </a:pPr>
            <a:r>
              <a:rPr lang="en-GB" sz="2200" dirty="0"/>
              <a:t>Role design for motivation</a:t>
            </a:r>
          </a:p>
          <a:p>
            <a:pPr>
              <a:lnSpc>
                <a:spcPct val="90000"/>
              </a:lnSpc>
            </a:pPr>
            <a:r>
              <a:rPr lang="en-GB" sz="2200" dirty="0">
                <a:solidFill>
                  <a:srgbClr val="002060"/>
                </a:solidFill>
              </a:rPr>
              <a:t>Empowerment</a:t>
            </a:r>
          </a:p>
          <a:p>
            <a:pPr>
              <a:lnSpc>
                <a:spcPct val="90000"/>
              </a:lnSpc>
            </a:pPr>
            <a:r>
              <a:rPr lang="en-GB" sz="2200" dirty="0"/>
              <a:t>Delegation</a:t>
            </a:r>
          </a:p>
          <a:p>
            <a:pPr>
              <a:lnSpc>
                <a:spcPct val="90000"/>
              </a:lnSpc>
            </a:pPr>
            <a:endParaRPr lang="en-GB" sz="2200" dirty="0"/>
          </a:p>
        </p:txBody>
      </p:sp>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692696"/>
            <a:ext cx="7772400" cy="1143000"/>
          </a:xfrm>
        </p:spPr>
        <p:txBody>
          <a:bodyPr>
            <a:normAutofit fontScale="90000"/>
          </a:bodyPr>
          <a:lstStyle/>
          <a:p>
            <a:pPr algn="ctr"/>
            <a:r>
              <a:rPr lang="en-GB" dirty="0"/>
              <a:t>Identity, Values and Beliefs and Motivation</a:t>
            </a:r>
            <a:br>
              <a:rPr lang="en-GB" dirty="0"/>
            </a:br>
            <a:endParaRPr lang="en-GB" dirty="0"/>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3</a:t>
            </a:fld>
            <a:endParaRPr lang="en-GB"/>
          </a:p>
        </p:txBody>
      </p:sp>
      <p:pic>
        <p:nvPicPr>
          <p:cNvPr id="8" name="Picture 7">
            <a:extLst>
              <a:ext uri="{FF2B5EF4-FFF2-40B4-BE49-F238E27FC236}">
                <a16:creationId xmlns:a16="http://schemas.microsoft.com/office/drawing/2014/main" id="{4BA9F907-B6E2-46A8-B75A-09DAC69618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11660" y="1556792"/>
            <a:ext cx="6120680" cy="4157048"/>
          </a:xfrm>
          <a:prstGeom prst="rect">
            <a:avLst/>
          </a:prstGeom>
        </p:spPr>
      </p:pic>
    </p:spTree>
    <p:extLst>
      <p:ext uri="{BB962C8B-B14F-4D97-AF65-F5344CB8AC3E}">
        <p14:creationId xmlns:p14="http://schemas.microsoft.com/office/powerpoint/2010/main" val="2977923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712968" cy="1143000"/>
          </a:xfrm>
        </p:spPr>
        <p:txBody>
          <a:bodyPr>
            <a:normAutofit/>
          </a:bodyPr>
          <a:lstStyle/>
          <a:p>
            <a:r>
              <a:rPr lang="en-GB" sz="3200" dirty="0">
                <a:ea typeface="Times New Roman"/>
              </a:rPr>
              <a:t>Layers of Human Behaviour &amp; Performance </a:t>
            </a:r>
            <a:endParaRPr lang="en-GB" sz="3200" dirty="0"/>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4</a:t>
            </a:fld>
            <a:endParaRPr lang="en-GB"/>
          </a:p>
        </p:txBody>
      </p:sp>
      <p:grpSp>
        <p:nvGrpSpPr>
          <p:cNvPr id="5" name="Group 4"/>
          <p:cNvGrpSpPr>
            <a:grpSpLocks/>
          </p:cNvGrpSpPr>
          <p:nvPr/>
        </p:nvGrpSpPr>
        <p:grpSpPr>
          <a:xfrm>
            <a:off x="539552" y="1349375"/>
            <a:ext cx="7776864" cy="4331618"/>
            <a:chOff x="-755848" y="0"/>
            <a:chExt cx="7776864" cy="4338227"/>
          </a:xfrm>
        </p:grpSpPr>
        <p:sp>
          <p:nvSpPr>
            <p:cNvPr id="6" name="Text Box 11"/>
            <p:cNvSpPr txBox="1"/>
            <p:nvPr/>
          </p:nvSpPr>
          <p:spPr>
            <a:xfrm>
              <a:off x="1908448" y="4029980"/>
              <a:ext cx="5013960" cy="308247"/>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spAutoFit/>
            </a:bodyPr>
            <a:lstStyle/>
            <a:p>
              <a:pPr algn="r">
                <a:spcAft>
                  <a:spcPts val="0"/>
                </a:spcAft>
              </a:pPr>
              <a:r>
                <a:rPr lang="en-GB" sz="1400" dirty="0">
                  <a:solidFill>
                    <a:srgbClr val="000099"/>
                  </a:solidFill>
                  <a:effectLst/>
                  <a:latin typeface="Arial"/>
                  <a:ea typeface="Times New Roman"/>
                </a:rPr>
                <a:t>(AH </a:t>
              </a:r>
              <a:r>
                <a:rPr lang="en-GB" sz="1400" dirty="0" err="1">
                  <a:solidFill>
                    <a:srgbClr val="000099"/>
                  </a:solidFill>
                  <a:effectLst/>
                  <a:latin typeface="Arial"/>
                  <a:ea typeface="Times New Roman"/>
                </a:rPr>
                <a:t>Raymondson</a:t>
              </a:r>
              <a:r>
                <a:rPr lang="en-GB" sz="1400" dirty="0">
                  <a:solidFill>
                    <a:srgbClr val="000099"/>
                  </a:solidFill>
                  <a:effectLst/>
                  <a:latin typeface="Arial"/>
                  <a:ea typeface="Times New Roman"/>
                </a:rPr>
                <a:t>, 2013)</a:t>
              </a:r>
              <a:endParaRPr lang="en-GB" sz="1400" dirty="0">
                <a:solidFill>
                  <a:srgbClr val="000099"/>
                </a:solidFill>
                <a:effectLst/>
                <a:latin typeface="Times New Roman"/>
                <a:ea typeface="Times New Roman"/>
              </a:endParaRPr>
            </a:p>
          </p:txBody>
        </p:sp>
        <p:grpSp>
          <p:nvGrpSpPr>
            <p:cNvPr id="7" name="Group 6"/>
            <p:cNvGrpSpPr/>
            <p:nvPr/>
          </p:nvGrpSpPr>
          <p:grpSpPr>
            <a:xfrm>
              <a:off x="-755848" y="0"/>
              <a:ext cx="7776864" cy="3829050"/>
              <a:chOff x="-524575" y="0"/>
              <a:chExt cx="7422686" cy="3829050"/>
            </a:xfrm>
          </p:grpSpPr>
          <p:cxnSp>
            <p:nvCxnSpPr>
              <p:cNvPr id="8" name="Straight Connector 7"/>
              <p:cNvCxnSpPr/>
              <p:nvPr/>
            </p:nvCxnSpPr>
            <p:spPr>
              <a:xfrm>
                <a:off x="196850" y="1917700"/>
                <a:ext cx="4686300" cy="0"/>
              </a:xfrm>
              <a:prstGeom prst="line">
                <a:avLst/>
              </a:prstGeom>
              <a:noFill/>
              <a:ln w="9525" cap="flat" cmpd="sng" algn="ctr">
                <a:solidFill>
                  <a:sysClr val="window" lastClr="FFFFFF">
                    <a:lumMod val="65000"/>
                  </a:sysClr>
                </a:solidFill>
                <a:prstDash val="dashDot"/>
              </a:ln>
              <a:effectLst/>
            </p:spPr>
          </p:cxnSp>
          <p:grpSp>
            <p:nvGrpSpPr>
              <p:cNvPr id="9" name="Group 8"/>
              <p:cNvGrpSpPr/>
              <p:nvPr/>
            </p:nvGrpSpPr>
            <p:grpSpPr>
              <a:xfrm>
                <a:off x="-524575" y="0"/>
                <a:ext cx="7422686" cy="3829050"/>
                <a:chOff x="-721425" y="0"/>
                <a:chExt cx="7422686" cy="3829050"/>
              </a:xfrm>
            </p:grpSpPr>
            <p:sp>
              <p:nvSpPr>
                <p:cNvPr id="10" name="Right Arrow 9"/>
                <p:cNvSpPr/>
                <p:nvPr/>
              </p:nvSpPr>
              <p:spPr>
                <a:xfrm>
                  <a:off x="-721425" y="0"/>
                  <a:ext cx="5407724" cy="3829050"/>
                </a:xfrm>
                <a:prstGeom prst="rightArrow">
                  <a:avLst>
                    <a:gd name="adj1" fmla="val 50000"/>
                    <a:gd name="adj2" fmla="val 26526"/>
                  </a:avLst>
                </a:prstGeom>
                <a:noFill/>
                <a:ln w="25400" cap="flat" cmpd="sng" algn="ctr">
                  <a:solidFill>
                    <a:srgbClr val="000099"/>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0"/>
                    </a:spcAft>
                  </a:pPr>
                  <a:r>
                    <a:rPr lang="en-GB" sz="1200">
                      <a:solidFill>
                        <a:srgbClr val="000099"/>
                      </a:solidFill>
                      <a:effectLst/>
                      <a:latin typeface="Times New Roman"/>
                      <a:ea typeface="Times New Roman"/>
                    </a:rPr>
                    <a:t> </a:t>
                  </a:r>
                </a:p>
              </p:txBody>
            </p:sp>
            <p:sp>
              <p:nvSpPr>
                <p:cNvPr id="11" name="Oval 10"/>
                <p:cNvSpPr/>
                <p:nvPr/>
              </p:nvSpPr>
              <p:spPr>
                <a:xfrm>
                  <a:off x="4724400" y="1001030"/>
                  <a:ext cx="1976861" cy="1802947"/>
                </a:xfrm>
                <a:prstGeom prst="ellipse">
                  <a:avLst/>
                </a:prstGeom>
                <a:solidFill>
                  <a:sysClr val="window" lastClr="FFFFFF"/>
                </a:solidFill>
                <a:ln w="25400" cap="flat" cmpd="sng" algn="ctr">
                  <a:solidFill>
                    <a:srgbClr val="000099"/>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0"/>
                    </a:spcAft>
                  </a:pPr>
                  <a:r>
                    <a:rPr lang="en-GB" sz="12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sz="1600" b="1" dirty="0">
                      <a:solidFill>
                        <a:srgbClr val="000099"/>
                      </a:solidFill>
                      <a:effectLst/>
                      <a:latin typeface="Arial"/>
                      <a:ea typeface="Times New Roman"/>
                    </a:rPr>
                    <a:t>Behaviour</a:t>
                  </a:r>
                  <a:br>
                    <a:rPr lang="en-GB" sz="1600" b="1" dirty="0">
                      <a:solidFill>
                        <a:srgbClr val="000099"/>
                      </a:solidFill>
                      <a:effectLst/>
                      <a:latin typeface="Arial"/>
                      <a:ea typeface="Times New Roman"/>
                    </a:rPr>
                  </a:br>
                  <a:r>
                    <a:rPr lang="en-GB" sz="1600" b="1" dirty="0">
                      <a:solidFill>
                        <a:srgbClr val="000099"/>
                      </a:solidFill>
                      <a:effectLst/>
                      <a:latin typeface="Arial"/>
                      <a:ea typeface="Times New Roman"/>
                    </a:rPr>
                    <a:t>&amp;</a:t>
                  </a:r>
                  <a:br>
                    <a:rPr lang="en-GB" sz="1600" b="1" dirty="0">
                      <a:solidFill>
                        <a:srgbClr val="000099"/>
                      </a:solidFill>
                      <a:effectLst/>
                      <a:latin typeface="Arial"/>
                      <a:ea typeface="Times New Roman"/>
                    </a:rPr>
                  </a:br>
                  <a:r>
                    <a:rPr lang="en-GB" sz="1600" b="1" dirty="0">
                      <a:solidFill>
                        <a:srgbClr val="000099"/>
                      </a:solidFill>
                      <a:effectLst/>
                      <a:latin typeface="Arial"/>
                      <a:ea typeface="Times New Roman"/>
                    </a:rPr>
                    <a:t>Performance</a:t>
                  </a:r>
                  <a:endParaRPr lang="en-GB" sz="1600" b="1" dirty="0">
                    <a:solidFill>
                      <a:srgbClr val="000099"/>
                    </a:solidFill>
                    <a:effectLst/>
                    <a:latin typeface="Times New Roman"/>
                    <a:ea typeface="Times New Roman"/>
                  </a:endParaRPr>
                </a:p>
              </p:txBody>
            </p:sp>
            <p:sp>
              <p:nvSpPr>
                <p:cNvPr id="12" name="Text Box 18"/>
                <p:cNvSpPr txBox="1"/>
                <p:nvPr/>
              </p:nvSpPr>
              <p:spPr>
                <a:xfrm>
                  <a:off x="-276670" y="1371600"/>
                  <a:ext cx="5239638" cy="167005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600" b="1" dirty="0">
                      <a:solidFill>
                        <a:srgbClr val="000099"/>
                      </a:solidFill>
                      <a:effectLst/>
                      <a:latin typeface="Arial"/>
                      <a:ea typeface="Times New Roman"/>
                    </a:rPr>
                    <a:t>Identity</a:t>
                  </a:r>
                  <a:r>
                    <a:rPr lang="en-GB" sz="1600" dirty="0">
                      <a:solidFill>
                        <a:srgbClr val="000099"/>
                      </a:solidFill>
                      <a:effectLst/>
                      <a:latin typeface="Arial"/>
                      <a:ea typeface="Times New Roman"/>
                    </a:rPr>
                    <a:t>			Who?</a:t>
                  </a:r>
                  <a:br>
                    <a:rPr lang="en-GB" sz="1600" dirty="0">
                      <a:solidFill>
                        <a:srgbClr val="000099"/>
                      </a:solidFill>
                      <a:effectLst/>
                      <a:latin typeface="Arial"/>
                      <a:ea typeface="Times New Roman"/>
                    </a:rPr>
                  </a:br>
                  <a:r>
                    <a:rPr lang="en-GB" sz="1600" b="1" dirty="0">
                      <a:solidFill>
                        <a:srgbClr val="000099"/>
                      </a:solidFill>
                      <a:effectLst/>
                      <a:latin typeface="Arial"/>
                      <a:ea typeface="Times New Roman"/>
                    </a:rPr>
                    <a:t>Values &amp; Beliefs</a:t>
                  </a:r>
                  <a:r>
                    <a:rPr lang="en-GB" sz="1600" dirty="0">
                      <a:solidFill>
                        <a:srgbClr val="000099"/>
                      </a:solidFill>
                      <a:effectLst/>
                      <a:latin typeface="Arial"/>
                      <a:ea typeface="Times New Roman"/>
                    </a:rPr>
                    <a:t>		</a:t>
                  </a:r>
                  <a:r>
                    <a:rPr lang="en-GB" sz="1600" dirty="0">
                      <a:solidFill>
                        <a:srgbClr val="000099"/>
                      </a:solidFill>
                      <a:latin typeface="Arial"/>
                      <a:ea typeface="Times New Roman"/>
                    </a:rPr>
                    <a:t>Why?</a:t>
                  </a:r>
                </a:p>
                <a:p>
                  <a:pPr>
                    <a:spcAft>
                      <a:spcPts val="0"/>
                    </a:spcAft>
                  </a:pPr>
                  <a:r>
                    <a:rPr lang="en-GB" sz="1600" b="1" dirty="0">
                      <a:solidFill>
                        <a:srgbClr val="000099"/>
                      </a:solidFill>
                      <a:effectLst/>
                      <a:latin typeface="Arial"/>
                      <a:ea typeface="Times New Roman"/>
                    </a:rPr>
                    <a:t>Context</a:t>
                  </a:r>
                  <a:r>
                    <a:rPr lang="en-GB" sz="1600" dirty="0">
                      <a:solidFill>
                        <a:srgbClr val="000099"/>
                      </a:solidFill>
                      <a:latin typeface="Arial"/>
                      <a:ea typeface="Times New Roman"/>
                    </a:rPr>
                    <a:t>          		</a:t>
                  </a:r>
                  <a:r>
                    <a:rPr lang="en-GB" sz="1600" dirty="0">
                      <a:solidFill>
                        <a:srgbClr val="000099"/>
                      </a:solidFill>
                      <a:effectLst/>
                      <a:latin typeface="Arial"/>
                      <a:ea typeface="Times New Roman"/>
                    </a:rPr>
                    <a:t>Where, Who &amp; When?</a:t>
                  </a:r>
                  <a:br>
                    <a:rPr lang="en-GB" sz="1600" dirty="0">
                      <a:solidFill>
                        <a:srgbClr val="000099"/>
                      </a:solidFill>
                      <a:effectLst/>
                      <a:latin typeface="Arial"/>
                      <a:ea typeface="Times New Roman"/>
                    </a:rPr>
                  </a:br>
                  <a:r>
                    <a:rPr lang="en-GB" sz="1600" b="1" dirty="0">
                      <a:solidFill>
                        <a:srgbClr val="000099"/>
                      </a:solidFill>
                      <a:effectLst/>
                      <a:latin typeface="Arial"/>
                      <a:ea typeface="Times New Roman"/>
                    </a:rPr>
                    <a:t>Capability &amp; Competence</a:t>
                  </a:r>
                  <a:r>
                    <a:rPr lang="en-GB" sz="1600" dirty="0">
                      <a:solidFill>
                        <a:srgbClr val="000099"/>
                      </a:solidFill>
                      <a:effectLst/>
                      <a:latin typeface="Arial"/>
                      <a:ea typeface="Times New Roman"/>
                    </a:rPr>
                    <a:t>	</a:t>
                  </a:r>
                  <a:r>
                    <a:rPr lang="en-GB" sz="1600" dirty="0">
                      <a:solidFill>
                        <a:srgbClr val="000099"/>
                      </a:solidFill>
                      <a:latin typeface="Arial"/>
                      <a:ea typeface="Times New Roman"/>
                    </a:rPr>
                    <a:t>How?</a:t>
                  </a:r>
                  <a:br>
                    <a:rPr lang="en-GB" sz="1600" dirty="0">
                      <a:solidFill>
                        <a:srgbClr val="000099"/>
                      </a:solidFill>
                      <a:latin typeface="Arial"/>
                      <a:ea typeface="Times New Roman"/>
                    </a:rPr>
                  </a:br>
                  <a:endParaRPr lang="en-GB" sz="1600" dirty="0">
                    <a:solidFill>
                      <a:srgbClr val="000099"/>
                    </a:solidFill>
                    <a:effectLst/>
                    <a:latin typeface="Times New Roman"/>
                    <a:ea typeface="Times New Roman"/>
                  </a:endParaRPr>
                </a:p>
                <a:p>
                  <a:pPr>
                    <a:spcAft>
                      <a:spcPts val="0"/>
                    </a:spcAft>
                  </a:pPr>
                  <a:r>
                    <a:rPr lang="en-GB" sz="12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p:txBody>
            </p:sp>
            <p:sp>
              <p:nvSpPr>
                <p:cNvPr id="13" name="Text Box 19"/>
                <p:cNvSpPr txBox="1"/>
                <p:nvPr/>
              </p:nvSpPr>
              <p:spPr>
                <a:xfrm>
                  <a:off x="-583968" y="1083128"/>
                  <a:ext cx="1000083" cy="288472"/>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0"/>
                    </a:spcAft>
                  </a:pPr>
                  <a:r>
                    <a:rPr lang="en-GB" sz="1600" dirty="0">
                      <a:solidFill>
                        <a:srgbClr val="000099"/>
                      </a:solidFill>
                      <a:effectLst/>
                      <a:latin typeface="Arial"/>
                      <a:ea typeface="Times New Roman"/>
                    </a:rPr>
                    <a:t>Unseen</a:t>
                  </a:r>
                  <a:endParaRPr lang="en-GB" sz="1600" dirty="0">
                    <a:solidFill>
                      <a:srgbClr val="000099"/>
                    </a:solidFill>
                    <a:effectLst/>
                    <a:latin typeface="Times New Roman"/>
                    <a:ea typeface="Times New Roman"/>
                  </a:endParaRPr>
                </a:p>
              </p:txBody>
            </p:sp>
            <p:sp>
              <p:nvSpPr>
                <p:cNvPr id="14" name="Text Box 20"/>
                <p:cNvSpPr txBox="1"/>
                <p:nvPr/>
              </p:nvSpPr>
              <p:spPr>
                <a:xfrm>
                  <a:off x="-721425" y="2422525"/>
                  <a:ext cx="1115446" cy="381451"/>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0"/>
                    </a:spcAft>
                  </a:pPr>
                  <a:r>
                    <a:rPr lang="en-GB" sz="1600" dirty="0">
                      <a:solidFill>
                        <a:srgbClr val="000099"/>
                      </a:solidFill>
                      <a:effectLst/>
                      <a:latin typeface="+mn-lt"/>
                      <a:ea typeface="Times New Roman"/>
                    </a:rPr>
                    <a:t>Seen</a:t>
                  </a:r>
                </a:p>
                <a:p>
                  <a:pPr>
                    <a:spcAft>
                      <a:spcPts val="0"/>
                    </a:spcAft>
                  </a:pPr>
                  <a:r>
                    <a:rPr lang="en-GB" sz="1200" dirty="0">
                      <a:solidFill>
                        <a:srgbClr val="000099"/>
                      </a:solidFill>
                      <a:effectLst/>
                      <a:latin typeface="+mn-lt"/>
                      <a:ea typeface="Times New Roman"/>
                    </a:rPr>
                    <a:t> </a:t>
                  </a:r>
                </a:p>
              </p:txBody>
            </p:sp>
          </p:grpSp>
        </p:grpSp>
      </p:grpSp>
    </p:spTree>
    <p:extLst>
      <p:ext uri="{BB962C8B-B14F-4D97-AF65-F5344CB8AC3E}">
        <p14:creationId xmlns:p14="http://schemas.microsoft.com/office/powerpoint/2010/main" val="2963239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3752"/>
            <a:ext cx="7772400" cy="1143000"/>
          </a:xfrm>
        </p:spPr>
        <p:txBody>
          <a:bodyPr>
            <a:normAutofit fontScale="90000"/>
          </a:bodyPr>
          <a:lstStyle/>
          <a:p>
            <a:pPr algn="ctr"/>
            <a:r>
              <a:rPr lang="en-GB" dirty="0"/>
              <a:t>Motivating for High Performance</a:t>
            </a:r>
            <a:br>
              <a:rPr lang="en-GB" dirty="0"/>
            </a:br>
            <a:r>
              <a:rPr lang="en-GB" dirty="0"/>
              <a:t>Motivational Flow Model</a:t>
            </a:r>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5</a:t>
            </a:fld>
            <a:endParaRPr lang="en-GB"/>
          </a:p>
        </p:txBody>
      </p:sp>
      <p:grpSp>
        <p:nvGrpSpPr>
          <p:cNvPr id="5" name="Group 4"/>
          <p:cNvGrpSpPr>
            <a:grpSpLocks/>
          </p:cNvGrpSpPr>
          <p:nvPr/>
        </p:nvGrpSpPr>
        <p:grpSpPr bwMode="auto">
          <a:xfrm>
            <a:off x="251520" y="1412776"/>
            <a:ext cx="6480720" cy="4248472"/>
            <a:chOff x="-5313" y="32285"/>
            <a:chExt cx="6454728" cy="3631465"/>
          </a:xfrm>
        </p:grpSpPr>
        <p:cxnSp>
          <p:nvCxnSpPr>
            <p:cNvPr id="6" name="Straight Arrow Connector 5"/>
            <p:cNvCxnSpPr>
              <a:cxnSpLocks noChangeShapeType="1"/>
            </p:cNvCxnSpPr>
            <p:nvPr/>
          </p:nvCxnSpPr>
          <p:spPr bwMode="auto">
            <a:xfrm flipV="1">
              <a:off x="2914716" y="2242590"/>
              <a:ext cx="0" cy="614457"/>
            </a:xfrm>
            <a:prstGeom prst="straightConnector1">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7" name="Straight Arrow Connector 6"/>
            <p:cNvCxnSpPr>
              <a:cxnSpLocks noChangeShapeType="1"/>
            </p:cNvCxnSpPr>
            <p:nvPr/>
          </p:nvCxnSpPr>
          <p:spPr bwMode="auto">
            <a:xfrm>
              <a:off x="2914717" y="924080"/>
              <a:ext cx="0" cy="613884"/>
            </a:xfrm>
            <a:prstGeom prst="straightConnector1">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cxnSp>
        <p:sp>
          <p:nvSpPr>
            <p:cNvPr id="8" name="Right Arrow 7"/>
            <p:cNvSpPr>
              <a:spLocks noChangeArrowheads="1"/>
            </p:cNvSpPr>
            <p:nvPr/>
          </p:nvSpPr>
          <p:spPr bwMode="auto">
            <a:xfrm>
              <a:off x="-5313" y="1260224"/>
              <a:ext cx="4162040" cy="1269150"/>
            </a:xfrm>
            <a:prstGeom prst="rightArrow">
              <a:avLst>
                <a:gd name="adj1" fmla="val 50000"/>
                <a:gd name="adj2" fmla="val 49996"/>
              </a:avLst>
            </a:prstGeom>
            <a:solidFill>
              <a:srgbClr val="FFFFFF"/>
            </a:solidFill>
            <a:ln w="6350">
              <a:solidFill>
                <a:srgbClr val="000000"/>
              </a:solidFill>
              <a:miter lim="800000"/>
              <a:headEnd/>
              <a:tailEnd/>
            </a:ln>
          </p:spPr>
          <p:txBody>
            <a:bodyPr rot="0" vert="horz" wrap="square" lIns="91440" tIns="45720" rIns="91440" bIns="45720" anchor="ctr" anchorCtr="0" upright="1">
              <a:noAutofit/>
            </a:bodyPr>
            <a:lstStyle/>
            <a:p>
              <a:pPr algn="ctr" fontAlgn="base">
                <a:lnSpc>
                  <a:spcPct val="115000"/>
                </a:lnSpc>
                <a:spcAft>
                  <a:spcPts val="1000"/>
                </a:spcAft>
              </a:pPr>
              <a:br>
                <a:rPr lang="en-GB" sz="600" kern="1200" dirty="0">
                  <a:solidFill>
                    <a:srgbClr val="000099"/>
                  </a:solidFill>
                  <a:effectLst/>
                  <a:latin typeface="Arial"/>
                  <a:ea typeface="Calibri"/>
                  <a:cs typeface="Times New Roman"/>
                </a:rPr>
              </a:br>
              <a:r>
                <a:rPr lang="en-GB" sz="1600" i="1" kern="1200" dirty="0">
                  <a:solidFill>
                    <a:srgbClr val="000099"/>
                  </a:solidFill>
                  <a:effectLst/>
                  <a:latin typeface="Arial"/>
                  <a:ea typeface="Calibri"/>
                  <a:cs typeface="Times New Roman"/>
                </a:rPr>
                <a:t>Extrinsic </a:t>
              </a:r>
              <a:r>
                <a:rPr lang="en-GB" sz="1600" kern="1200" dirty="0">
                  <a:solidFill>
                    <a:srgbClr val="000099"/>
                  </a:solidFill>
                  <a:effectLst/>
                  <a:latin typeface="Arial"/>
                  <a:ea typeface="Calibri"/>
                  <a:cs typeface="Times New Roman"/>
                </a:rPr>
                <a:t>to </a:t>
              </a:r>
              <a:r>
                <a:rPr lang="en-GB" sz="1600" i="1" kern="1200" dirty="0">
                  <a:solidFill>
                    <a:srgbClr val="000099"/>
                  </a:solidFill>
                  <a:effectLst/>
                  <a:latin typeface="Arial"/>
                  <a:ea typeface="Calibri"/>
                  <a:cs typeface="Times New Roman"/>
                </a:rPr>
                <a:t>Intrinsic</a:t>
              </a:r>
              <a:r>
                <a:rPr lang="en-GB" sz="1600" kern="1200" dirty="0">
                  <a:solidFill>
                    <a:srgbClr val="000099"/>
                  </a:solidFill>
                  <a:effectLst/>
                  <a:latin typeface="Arial"/>
                  <a:ea typeface="Calibri"/>
                  <a:cs typeface="Times New Roman"/>
                </a:rPr>
                <a:t> </a:t>
              </a:r>
              <a:br>
                <a:rPr lang="en-GB" sz="1600" kern="1200" dirty="0">
                  <a:solidFill>
                    <a:srgbClr val="000099"/>
                  </a:solidFill>
                  <a:effectLst/>
                  <a:latin typeface="Times New Roman"/>
                  <a:ea typeface="Calibri"/>
                </a:rPr>
              </a:br>
              <a:r>
                <a:rPr lang="en-GB" sz="1600" b="1" kern="1200" dirty="0">
                  <a:solidFill>
                    <a:srgbClr val="000099"/>
                  </a:solidFill>
                  <a:effectLst/>
                  <a:latin typeface="Arial"/>
                  <a:ea typeface="Calibri"/>
                  <a:cs typeface="Times New Roman"/>
                </a:rPr>
                <a:t>Motivation</a:t>
              </a:r>
              <a:endParaRPr lang="en-GB" sz="1600" dirty="0">
                <a:solidFill>
                  <a:srgbClr val="000099"/>
                </a:solidFill>
                <a:effectLst/>
                <a:latin typeface="Times New Roman"/>
                <a:ea typeface="Times New Roman"/>
              </a:endParaRPr>
            </a:p>
            <a:p>
              <a:pPr algn="ctr" fontAlgn="base">
                <a:lnSpc>
                  <a:spcPct val="115000"/>
                </a:lnSpc>
                <a:spcAft>
                  <a:spcPts val="1000"/>
                </a:spcAft>
              </a:pPr>
              <a:r>
                <a:rPr lang="en-GB" sz="800" kern="1200" dirty="0">
                  <a:solidFill>
                    <a:srgbClr val="000099"/>
                  </a:solidFill>
                  <a:effectLst/>
                  <a:latin typeface="Arial"/>
                  <a:ea typeface="Calibri"/>
                  <a:cs typeface="Times New Roman"/>
                </a:rPr>
                <a:t> </a:t>
              </a:r>
              <a:endParaRPr lang="en-GB" sz="1200" dirty="0">
                <a:solidFill>
                  <a:srgbClr val="000099"/>
                </a:solidFill>
                <a:effectLst/>
                <a:latin typeface="Times New Roman"/>
                <a:ea typeface="Times New Roman"/>
              </a:endParaRPr>
            </a:p>
          </p:txBody>
        </p:sp>
        <p:sp>
          <p:nvSpPr>
            <p:cNvPr id="9" name="Oval 8"/>
            <p:cNvSpPr>
              <a:spLocks noChangeArrowheads="1"/>
            </p:cNvSpPr>
            <p:nvPr/>
          </p:nvSpPr>
          <p:spPr bwMode="auto">
            <a:xfrm>
              <a:off x="1564552" y="32285"/>
              <a:ext cx="2485169" cy="992446"/>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1600" b="1" kern="1200" dirty="0">
                  <a:solidFill>
                    <a:srgbClr val="000099"/>
                  </a:solidFill>
                  <a:effectLst/>
                  <a:latin typeface="Arial"/>
                  <a:ea typeface="Calibri"/>
                </a:rPr>
                <a:t>M</a:t>
              </a:r>
              <a:r>
                <a:rPr lang="en-GB" sz="1600" kern="1200" dirty="0">
                  <a:solidFill>
                    <a:srgbClr val="000099"/>
                  </a:solidFill>
                  <a:effectLst/>
                  <a:latin typeface="Arial"/>
                  <a:ea typeface="Calibri"/>
                </a:rPr>
                <a:t>astery             </a:t>
              </a:r>
              <a:r>
                <a:rPr lang="en-GB" sz="1600" b="1" kern="1200" dirty="0">
                  <a:solidFill>
                    <a:srgbClr val="000099"/>
                  </a:solidFill>
                  <a:effectLst/>
                  <a:latin typeface="Arial"/>
                  <a:ea typeface="Calibri"/>
                </a:rPr>
                <a:t>A</a:t>
              </a:r>
              <a:r>
                <a:rPr lang="en-GB" sz="1600" kern="1200" dirty="0">
                  <a:solidFill>
                    <a:srgbClr val="000099"/>
                  </a:solidFill>
                  <a:effectLst/>
                  <a:latin typeface="Arial"/>
                  <a:ea typeface="Calibri"/>
                </a:rPr>
                <a:t>utonomy</a:t>
              </a:r>
              <a:br>
                <a:rPr lang="en-GB" sz="1600" kern="1200" dirty="0">
                  <a:solidFill>
                    <a:srgbClr val="000099"/>
                  </a:solidFill>
                  <a:effectLst/>
                  <a:latin typeface="Arial"/>
                  <a:ea typeface="Calibri"/>
                </a:rPr>
              </a:br>
              <a:r>
                <a:rPr lang="en-GB" sz="1600" b="1" kern="1200" dirty="0">
                  <a:solidFill>
                    <a:srgbClr val="000099"/>
                  </a:solidFill>
                  <a:effectLst/>
                  <a:latin typeface="Arial"/>
                  <a:ea typeface="Calibri"/>
                </a:rPr>
                <a:t>P</a:t>
              </a:r>
              <a:r>
                <a:rPr lang="en-GB" sz="1600" kern="1200" dirty="0">
                  <a:solidFill>
                    <a:srgbClr val="000099"/>
                  </a:solidFill>
                  <a:effectLst/>
                  <a:latin typeface="Arial"/>
                  <a:ea typeface="Calibri"/>
                </a:rPr>
                <a:t>urpose</a:t>
              </a:r>
              <a:endParaRPr lang="en-GB" sz="1600" dirty="0">
                <a:solidFill>
                  <a:srgbClr val="000099"/>
                </a:solidFill>
                <a:effectLst/>
                <a:latin typeface="Times New Roman"/>
                <a:ea typeface="Times New Roman"/>
              </a:endParaRPr>
            </a:p>
          </p:txBody>
        </p:sp>
        <p:sp>
          <p:nvSpPr>
            <p:cNvPr id="10" name="Oval 9"/>
            <p:cNvSpPr>
              <a:spLocks noChangeArrowheads="1"/>
            </p:cNvSpPr>
            <p:nvPr/>
          </p:nvSpPr>
          <p:spPr bwMode="auto">
            <a:xfrm>
              <a:off x="4203311" y="1144765"/>
              <a:ext cx="2246104" cy="1475017"/>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2000" i="1" kern="1200" dirty="0">
                  <a:solidFill>
                    <a:srgbClr val="000099"/>
                  </a:solidFill>
                  <a:effectLst/>
                  <a:latin typeface="Arial"/>
                  <a:ea typeface="Calibri"/>
                  <a:cs typeface="Times New Roman"/>
                </a:rPr>
                <a:t>‘</a:t>
              </a:r>
              <a:r>
                <a:rPr lang="en-GB" sz="2000" b="1" i="1" kern="1200" dirty="0">
                  <a:solidFill>
                    <a:srgbClr val="000099"/>
                  </a:solidFill>
                  <a:effectLst/>
                  <a:latin typeface="Arial"/>
                  <a:ea typeface="Calibri"/>
                  <a:cs typeface="Times New Roman"/>
                </a:rPr>
                <a:t>Flow</a:t>
              </a:r>
              <a:r>
                <a:rPr lang="en-GB" sz="2000" i="1" kern="1200" dirty="0">
                  <a:solidFill>
                    <a:srgbClr val="000099"/>
                  </a:solidFill>
                  <a:effectLst/>
                  <a:latin typeface="Arial"/>
                  <a:ea typeface="Calibri"/>
                  <a:cs typeface="Times New Roman"/>
                </a:rPr>
                <a:t>’</a:t>
              </a:r>
              <a:endParaRPr lang="en-GB" sz="1200" i="1" dirty="0">
                <a:solidFill>
                  <a:srgbClr val="000099"/>
                </a:solidFill>
                <a:effectLst/>
                <a:latin typeface="Times New Roman"/>
                <a:ea typeface="Times New Roman"/>
              </a:endParaRPr>
            </a:p>
          </p:txBody>
        </p:sp>
        <p:sp>
          <p:nvSpPr>
            <p:cNvPr id="12" name="Oval 11"/>
            <p:cNvSpPr>
              <a:spLocks noChangeArrowheads="1"/>
            </p:cNvSpPr>
            <p:nvPr/>
          </p:nvSpPr>
          <p:spPr bwMode="auto">
            <a:xfrm>
              <a:off x="1452039" y="2682410"/>
              <a:ext cx="2675650" cy="981340"/>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1600" kern="1200" dirty="0">
                  <a:solidFill>
                    <a:srgbClr val="000099"/>
                  </a:solidFill>
                  <a:effectLst/>
                  <a:latin typeface="Arial"/>
                  <a:ea typeface="Calibri"/>
                </a:rPr>
                <a:t>Recognition</a:t>
              </a:r>
              <a:br>
                <a:rPr lang="en-GB" sz="1600" kern="1200" dirty="0">
                  <a:solidFill>
                    <a:srgbClr val="000099"/>
                  </a:solidFill>
                  <a:effectLst/>
                  <a:latin typeface="Arial"/>
                  <a:ea typeface="Calibri"/>
                </a:rPr>
              </a:br>
              <a:r>
                <a:rPr lang="en-GB" sz="1600" kern="1200" dirty="0">
                  <a:solidFill>
                    <a:srgbClr val="000099"/>
                  </a:solidFill>
                  <a:effectLst/>
                  <a:latin typeface="Arial"/>
                  <a:ea typeface="Calibri"/>
                </a:rPr>
                <a:t>&amp;</a:t>
              </a:r>
              <a:br>
                <a:rPr lang="en-GB" sz="1600" kern="1200" dirty="0">
                  <a:solidFill>
                    <a:srgbClr val="000099"/>
                  </a:solidFill>
                  <a:effectLst/>
                  <a:latin typeface="Arial"/>
                  <a:ea typeface="Calibri"/>
                </a:rPr>
              </a:br>
              <a:r>
                <a:rPr lang="en-GB" sz="1600" kern="1200" dirty="0">
                  <a:solidFill>
                    <a:srgbClr val="000099"/>
                  </a:solidFill>
                  <a:effectLst/>
                  <a:latin typeface="Arial"/>
                  <a:ea typeface="Calibri"/>
                </a:rPr>
                <a:t>Achievement</a:t>
              </a:r>
              <a:endParaRPr lang="en-GB" sz="1600" dirty="0">
                <a:solidFill>
                  <a:srgbClr val="000099"/>
                </a:solidFill>
                <a:effectLst/>
                <a:latin typeface="Times New Roman"/>
                <a:ea typeface="Times New Roman"/>
              </a:endParaRPr>
            </a:p>
          </p:txBody>
        </p:sp>
      </p:grpSp>
      <p:sp>
        <p:nvSpPr>
          <p:cNvPr id="13" name="5-Point Star 12"/>
          <p:cNvSpPr/>
          <p:nvPr/>
        </p:nvSpPr>
        <p:spPr>
          <a:xfrm>
            <a:off x="6732240" y="2276872"/>
            <a:ext cx="2411760" cy="2448272"/>
          </a:xfrm>
          <a:prstGeom prst="star5">
            <a:avLst/>
          </a:prstGeom>
          <a:solidFill>
            <a:schemeClr val="bg1"/>
          </a:solidFill>
          <a:ln>
            <a:solidFill>
              <a:srgbClr val="000099"/>
            </a:solid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15000"/>
              </a:lnSpc>
              <a:spcAft>
                <a:spcPts val="1000"/>
              </a:spcAft>
            </a:pPr>
            <a:endParaRPr lang="en-GB" sz="1400" dirty="0">
              <a:solidFill>
                <a:srgbClr val="000099"/>
              </a:solidFill>
              <a:latin typeface="Times New Roman"/>
              <a:ea typeface="Times New Roman"/>
            </a:endParaRPr>
          </a:p>
        </p:txBody>
      </p:sp>
      <p:sp>
        <p:nvSpPr>
          <p:cNvPr id="14" name="TextBox 13"/>
          <p:cNvSpPr txBox="1"/>
          <p:nvPr/>
        </p:nvSpPr>
        <p:spPr>
          <a:xfrm>
            <a:off x="6876256" y="3157811"/>
            <a:ext cx="2088232" cy="861774"/>
          </a:xfrm>
          <a:prstGeom prst="rect">
            <a:avLst/>
          </a:prstGeom>
          <a:noFill/>
        </p:spPr>
        <p:txBody>
          <a:bodyPr wrap="square" rtlCol="0">
            <a:spAutoFit/>
          </a:bodyPr>
          <a:lstStyle/>
          <a:p>
            <a:pPr algn="ctr"/>
            <a:r>
              <a:rPr lang="en-GB" sz="1600" b="1" dirty="0">
                <a:solidFill>
                  <a:srgbClr val="000099"/>
                </a:solidFill>
                <a:ea typeface="Calibri"/>
              </a:rPr>
              <a:t>Star</a:t>
            </a:r>
          </a:p>
          <a:p>
            <a:pPr algn="ctr"/>
            <a:r>
              <a:rPr lang="en-GB" sz="1600" b="1" dirty="0">
                <a:solidFill>
                  <a:srgbClr val="000099"/>
                </a:solidFill>
                <a:ea typeface="Calibri"/>
              </a:rPr>
              <a:t>  Performance</a:t>
            </a:r>
            <a:endParaRPr lang="en-GB" sz="1600" dirty="0">
              <a:solidFill>
                <a:srgbClr val="000099"/>
              </a:solidFill>
              <a:latin typeface="Times New Roman"/>
              <a:ea typeface="Times New Roman"/>
            </a:endParaRPr>
          </a:p>
          <a:p>
            <a:pPr algn="ctr"/>
            <a:endParaRPr lang="en-GB" dirty="0"/>
          </a:p>
        </p:txBody>
      </p:sp>
    </p:spTree>
    <p:extLst>
      <p:ext uri="{BB962C8B-B14F-4D97-AF65-F5344CB8AC3E}">
        <p14:creationId xmlns:p14="http://schemas.microsoft.com/office/powerpoint/2010/main" val="548047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3788"/>
            <a:ext cx="7772400" cy="1143000"/>
          </a:xfrm>
        </p:spPr>
        <p:txBody>
          <a:bodyPr/>
          <a:lstStyle/>
          <a:p>
            <a:pPr algn="ctr"/>
            <a:r>
              <a:rPr lang="en-GB" dirty="0"/>
              <a:t>Role Design for Motivation</a:t>
            </a:r>
          </a:p>
        </p:txBody>
      </p:sp>
      <p:graphicFrame>
        <p:nvGraphicFramePr>
          <p:cNvPr id="5" name="Picture 4"/>
          <p:cNvGraphicFramePr>
            <a:graphicFrameLocks/>
          </p:cNvGraphicFramePr>
          <p:nvPr/>
        </p:nvGraphicFramePr>
        <p:xfrm>
          <a:off x="907178" y="1176745"/>
          <a:ext cx="5976664" cy="4167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6012160" y="5343252"/>
            <a:ext cx="2224662" cy="369332"/>
          </a:xfrm>
          <a:prstGeom prst="rect">
            <a:avLst/>
          </a:prstGeom>
        </p:spPr>
        <p:txBody>
          <a:bodyPr wrap="none">
            <a:spAutoFit/>
          </a:bodyPr>
          <a:lstStyle/>
          <a:p>
            <a:r>
              <a:rPr lang="en-GB" dirty="0"/>
              <a:t> </a:t>
            </a:r>
            <a:r>
              <a:rPr lang="en-GB" sz="1400" dirty="0">
                <a:solidFill>
                  <a:srgbClr val="000099"/>
                </a:solidFill>
              </a:rPr>
              <a:t>(AH </a:t>
            </a:r>
            <a:r>
              <a:rPr lang="en-GB" sz="1400" dirty="0" err="1">
                <a:solidFill>
                  <a:srgbClr val="000099"/>
                </a:solidFill>
              </a:rPr>
              <a:t>Raymondson</a:t>
            </a:r>
            <a:r>
              <a:rPr lang="en-GB" sz="1400" dirty="0">
                <a:solidFill>
                  <a:srgbClr val="000099"/>
                </a:solidFill>
              </a:rPr>
              <a:t>, 2013)</a:t>
            </a:r>
          </a:p>
        </p:txBody>
      </p:sp>
    </p:spTree>
    <p:extLst>
      <p:ext uri="{BB962C8B-B14F-4D97-AF65-F5344CB8AC3E}">
        <p14:creationId xmlns:p14="http://schemas.microsoft.com/office/powerpoint/2010/main" val="1653287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772400" cy="1143000"/>
          </a:xfrm>
        </p:spPr>
        <p:txBody>
          <a:bodyPr/>
          <a:lstStyle/>
          <a:p>
            <a:pPr algn="ctr"/>
            <a:r>
              <a:rPr lang="en-US" dirty="0"/>
              <a:t>Empowerment</a:t>
            </a:r>
          </a:p>
        </p:txBody>
      </p:sp>
      <p:sp>
        <p:nvSpPr>
          <p:cNvPr id="3" name="Content Placeholder 2"/>
          <p:cNvSpPr>
            <a:spLocks noGrp="1"/>
          </p:cNvSpPr>
          <p:nvPr>
            <p:ph idx="1"/>
          </p:nvPr>
        </p:nvSpPr>
        <p:spPr>
          <a:xfrm>
            <a:off x="683568" y="1484784"/>
            <a:ext cx="7772400" cy="4392488"/>
          </a:xfrm>
        </p:spPr>
        <p:txBody>
          <a:bodyPr/>
          <a:lstStyle/>
          <a:p>
            <a:pPr marL="0" indent="0">
              <a:buNone/>
            </a:pPr>
            <a:r>
              <a:rPr lang="en-US" sz="2800" b="1" dirty="0">
                <a:solidFill>
                  <a:srgbClr val="000099"/>
                </a:solidFill>
              </a:rPr>
              <a:t>Activity in Pairs:</a:t>
            </a:r>
          </a:p>
          <a:p>
            <a:pPr marL="0" indent="0">
              <a:buNone/>
            </a:pPr>
            <a:endParaRPr lang="en-US" sz="2800" dirty="0">
              <a:solidFill>
                <a:srgbClr val="000099"/>
              </a:solidFill>
            </a:endParaRPr>
          </a:p>
          <a:p>
            <a:pPr marL="0" indent="0">
              <a:buNone/>
            </a:pPr>
            <a:r>
              <a:rPr lang="en-US" sz="2800" i="1" dirty="0">
                <a:solidFill>
                  <a:srgbClr val="002060"/>
                </a:solidFill>
              </a:rPr>
              <a:t>What is Empowerment?</a:t>
            </a:r>
          </a:p>
          <a:p>
            <a:pPr marL="0" indent="0">
              <a:buNone/>
            </a:pPr>
            <a:endParaRPr lang="en-US" sz="2800" i="1" dirty="0">
              <a:solidFill>
                <a:srgbClr val="000099"/>
              </a:solidFill>
            </a:endParaRPr>
          </a:p>
          <a:p>
            <a:pPr marL="0" indent="0">
              <a:buNone/>
            </a:pPr>
            <a:r>
              <a:rPr lang="en-US" sz="2800" i="1" dirty="0">
                <a:solidFill>
                  <a:srgbClr val="002060"/>
                </a:solidFill>
              </a:rPr>
              <a:t>What could you do to increase the empowerment of individuals within your team?</a:t>
            </a:r>
          </a:p>
          <a:p>
            <a:pPr marL="0" indent="0">
              <a:buNone/>
            </a:pPr>
            <a:endParaRPr lang="en-US" sz="2800" i="1" dirty="0">
              <a:solidFill>
                <a:srgbClr val="000099"/>
              </a:solidFill>
            </a:endParaRPr>
          </a:p>
          <a:p>
            <a:pPr marL="0" indent="0">
              <a:buNone/>
            </a:pPr>
            <a:r>
              <a:rPr lang="en-US" sz="2800" b="1" dirty="0">
                <a:solidFill>
                  <a:srgbClr val="002060"/>
                </a:solidFill>
              </a:rPr>
              <a:t>Discussion</a:t>
            </a:r>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7</a:t>
            </a:fld>
            <a:endParaRPr lang="en-GB"/>
          </a:p>
        </p:txBody>
      </p:sp>
      <p:pic>
        <p:nvPicPr>
          <p:cNvPr id="6" name="Picture 5" descr="A picture containing outdoor, sky&#10;&#10;Description generated with very high confidence">
            <a:extLst>
              <a:ext uri="{FF2B5EF4-FFF2-40B4-BE49-F238E27FC236}">
                <a16:creationId xmlns:a16="http://schemas.microsoft.com/office/drawing/2014/main" id="{B296A80C-5391-4D48-A024-736651B560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4248" y="231378"/>
            <a:ext cx="2171700" cy="3048000"/>
          </a:xfrm>
          <a:prstGeom prst="rect">
            <a:avLst/>
          </a:prstGeom>
        </p:spPr>
      </p:pic>
    </p:spTree>
    <p:extLst>
      <p:ext uri="{BB962C8B-B14F-4D97-AF65-F5344CB8AC3E}">
        <p14:creationId xmlns:p14="http://schemas.microsoft.com/office/powerpoint/2010/main" val="1368264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5A020-5589-44FC-A452-4547B571AE9E}"/>
              </a:ext>
            </a:extLst>
          </p:cNvPr>
          <p:cNvSpPr>
            <a:spLocks noGrp="1"/>
          </p:cNvSpPr>
          <p:nvPr>
            <p:ph type="title"/>
          </p:nvPr>
        </p:nvSpPr>
        <p:spPr>
          <a:xfrm>
            <a:off x="457200" y="112690"/>
            <a:ext cx="8229600" cy="796030"/>
          </a:xfrm>
        </p:spPr>
        <p:txBody>
          <a:bodyPr/>
          <a:lstStyle/>
          <a:p>
            <a:r>
              <a:rPr lang="en-GB" dirty="0"/>
              <a:t>Empowerment – Starting Point</a:t>
            </a:r>
          </a:p>
        </p:txBody>
      </p:sp>
      <p:sp>
        <p:nvSpPr>
          <p:cNvPr id="3" name="Content Placeholder 2">
            <a:extLst>
              <a:ext uri="{FF2B5EF4-FFF2-40B4-BE49-F238E27FC236}">
                <a16:creationId xmlns:a16="http://schemas.microsoft.com/office/drawing/2014/main" id="{DE9BE227-F9E8-4212-A264-EEB9057224BA}"/>
              </a:ext>
            </a:extLst>
          </p:cNvPr>
          <p:cNvSpPr>
            <a:spLocks noGrp="1"/>
          </p:cNvSpPr>
          <p:nvPr>
            <p:ph idx="1"/>
          </p:nvPr>
        </p:nvSpPr>
        <p:spPr>
          <a:xfrm>
            <a:off x="0" y="908720"/>
            <a:ext cx="8964488" cy="4608512"/>
          </a:xfrm>
        </p:spPr>
        <p:txBody>
          <a:bodyPr>
            <a:normAutofit fontScale="70000" lnSpcReduction="20000"/>
          </a:bodyPr>
          <a:lstStyle/>
          <a:p>
            <a:r>
              <a:rPr lang="en-GB" dirty="0">
                <a:solidFill>
                  <a:srgbClr val="0000CC"/>
                </a:solidFill>
                <a:latin typeface="+mj-lt"/>
                <a:ea typeface="ＭＳ Ｐゴシック" charset="0"/>
                <a:cs typeface="ＭＳ Ｐゴシック" charset="0"/>
              </a:rPr>
              <a:t>In the context of leadership, empowerment is concerned with appropriate </a:t>
            </a:r>
            <a:r>
              <a:rPr lang="en-GB" i="1" u="sng" dirty="0">
                <a:solidFill>
                  <a:srgbClr val="0000CC"/>
                </a:solidFill>
                <a:latin typeface="+mj-lt"/>
                <a:ea typeface="ＭＳ Ｐゴシック" charset="0"/>
                <a:cs typeface="ＭＳ Ｐゴシック" charset="0"/>
              </a:rPr>
              <a:t>delegation </a:t>
            </a:r>
            <a:r>
              <a:rPr lang="en-GB" dirty="0">
                <a:solidFill>
                  <a:srgbClr val="0000CC"/>
                </a:solidFill>
                <a:latin typeface="+mj-lt"/>
                <a:ea typeface="ＭＳ Ｐゴシック" charset="0"/>
                <a:cs typeface="ＭＳ Ｐゴシック" charset="0"/>
              </a:rPr>
              <a:t>and development of team members</a:t>
            </a:r>
          </a:p>
          <a:p>
            <a:r>
              <a:rPr lang="en-GB" dirty="0">
                <a:solidFill>
                  <a:srgbClr val="002060"/>
                </a:solidFill>
                <a:latin typeface="+mj-lt"/>
                <a:ea typeface="ＭＳ Ｐゴシック" charset="0"/>
                <a:cs typeface="ＭＳ Ｐゴシック" charset="0"/>
              </a:rPr>
              <a:t>By giving opportunities to individuals to develop their skills, leaders are better able to </a:t>
            </a:r>
            <a:r>
              <a:rPr lang="en-GB" i="1" u="sng" dirty="0">
                <a:solidFill>
                  <a:srgbClr val="002060"/>
                </a:solidFill>
                <a:latin typeface="+mj-lt"/>
                <a:ea typeface="ＭＳ Ｐゴシック" charset="0"/>
                <a:cs typeface="ＭＳ Ｐゴシック" charset="0"/>
              </a:rPr>
              <a:t>delegate</a:t>
            </a:r>
            <a:r>
              <a:rPr lang="en-GB" dirty="0">
                <a:solidFill>
                  <a:srgbClr val="002060"/>
                </a:solidFill>
                <a:latin typeface="+mj-lt"/>
                <a:ea typeface="ＭＳ Ｐゴシック" charset="0"/>
                <a:cs typeface="ＭＳ Ｐゴシック" charset="0"/>
              </a:rPr>
              <a:t> more</a:t>
            </a:r>
          </a:p>
          <a:p>
            <a:r>
              <a:rPr lang="en-GB" dirty="0">
                <a:solidFill>
                  <a:srgbClr val="0000CC"/>
                </a:solidFill>
                <a:latin typeface="+mj-lt"/>
                <a:ea typeface="ＭＳ Ｐゴシック" charset="0"/>
                <a:cs typeface="ＭＳ Ｐゴシック" charset="0"/>
              </a:rPr>
              <a:t>The benefit </a:t>
            </a:r>
            <a:r>
              <a:rPr lang="en-GB" i="1" u="sng" dirty="0">
                <a:solidFill>
                  <a:srgbClr val="0000CC"/>
                </a:solidFill>
                <a:latin typeface="+mj-lt"/>
                <a:ea typeface="ＭＳ Ｐゴシック" charset="0"/>
                <a:cs typeface="ＭＳ Ｐゴシック" charset="0"/>
              </a:rPr>
              <a:t>of delegation </a:t>
            </a:r>
            <a:r>
              <a:rPr lang="en-GB" dirty="0">
                <a:solidFill>
                  <a:srgbClr val="0000CC"/>
                </a:solidFill>
                <a:latin typeface="+mj-lt"/>
                <a:ea typeface="ＭＳ Ｐゴシック" charset="0"/>
                <a:cs typeface="ＭＳ Ｐゴシック" charset="0"/>
              </a:rPr>
              <a:t>to a leader is to be found both in the morale of the team – highly motivated team members – and in personal capacity</a:t>
            </a:r>
          </a:p>
          <a:p>
            <a:r>
              <a:rPr lang="en-GB" dirty="0">
                <a:solidFill>
                  <a:srgbClr val="002060"/>
                </a:solidFill>
                <a:latin typeface="+mj-lt"/>
                <a:ea typeface="ＭＳ Ｐゴシック" charset="0"/>
                <a:cs typeface="ＭＳ Ｐゴシック" charset="0"/>
              </a:rPr>
              <a:t>The more work that is </a:t>
            </a:r>
            <a:r>
              <a:rPr lang="en-GB" i="1" u="sng" dirty="0">
                <a:solidFill>
                  <a:srgbClr val="002060"/>
                </a:solidFill>
                <a:latin typeface="+mj-lt"/>
                <a:ea typeface="ＭＳ Ｐゴシック" charset="0"/>
                <a:cs typeface="ＭＳ Ｐゴシック" charset="0"/>
              </a:rPr>
              <a:t>delegated</a:t>
            </a:r>
            <a:r>
              <a:rPr lang="en-GB" dirty="0">
                <a:solidFill>
                  <a:srgbClr val="002060"/>
                </a:solidFill>
                <a:latin typeface="+mj-lt"/>
                <a:ea typeface="ＭＳ Ｐゴシック" charset="0"/>
                <a:cs typeface="ＭＳ Ｐゴシック" charset="0"/>
              </a:rPr>
              <a:t> to the team, the more time the leader has to focus on the strategic aspects of team development</a:t>
            </a:r>
          </a:p>
          <a:p>
            <a:r>
              <a:rPr lang="en-GB" dirty="0">
                <a:solidFill>
                  <a:srgbClr val="0000CC"/>
                </a:solidFill>
                <a:latin typeface="+mj-lt"/>
                <a:ea typeface="ＭＳ Ｐゴシック" charset="0"/>
                <a:cs typeface="ＭＳ Ｐゴシック" charset="0"/>
              </a:rPr>
              <a:t>In practical terms, empowerment is about telling people </a:t>
            </a:r>
            <a:r>
              <a:rPr lang="en-GB" i="1" dirty="0">
                <a:solidFill>
                  <a:srgbClr val="0000CC"/>
                </a:solidFill>
                <a:latin typeface="+mj-lt"/>
                <a:ea typeface="ＭＳ Ｐゴシック" charset="0"/>
                <a:cs typeface="ＭＳ Ｐゴシック" charset="0"/>
              </a:rPr>
              <a:t>what</a:t>
            </a:r>
            <a:r>
              <a:rPr lang="en-GB" dirty="0">
                <a:solidFill>
                  <a:srgbClr val="0000CC"/>
                </a:solidFill>
                <a:latin typeface="+mj-lt"/>
                <a:ea typeface="ＭＳ Ｐゴシック" charset="0"/>
                <a:cs typeface="ＭＳ Ｐゴシック" charset="0"/>
              </a:rPr>
              <a:t> to achieve (the output/outcome) but not </a:t>
            </a:r>
            <a:r>
              <a:rPr lang="en-GB" i="1" dirty="0">
                <a:solidFill>
                  <a:srgbClr val="0000CC"/>
                </a:solidFill>
                <a:latin typeface="+mj-lt"/>
                <a:ea typeface="ＭＳ Ｐゴシック" charset="0"/>
                <a:cs typeface="ＭＳ Ｐゴシック" charset="0"/>
              </a:rPr>
              <a:t>how</a:t>
            </a:r>
            <a:r>
              <a:rPr lang="en-GB" dirty="0">
                <a:solidFill>
                  <a:srgbClr val="0000CC"/>
                </a:solidFill>
                <a:latin typeface="+mj-lt"/>
                <a:ea typeface="ＭＳ Ｐゴシック" charset="0"/>
                <a:cs typeface="ＭＳ Ｐゴシック" charset="0"/>
              </a:rPr>
              <a:t> to achieve it.</a:t>
            </a:r>
          </a:p>
          <a:p>
            <a:endParaRPr lang="en-GB" dirty="0">
              <a:solidFill>
                <a:srgbClr val="0000CC"/>
              </a:solidFill>
              <a:latin typeface="+mj-lt"/>
              <a:ea typeface="ＭＳ Ｐゴシック" charset="0"/>
              <a:cs typeface="ＭＳ Ｐゴシック" charset="0"/>
            </a:endParaRPr>
          </a:p>
          <a:p>
            <a:pPr marL="0" indent="0">
              <a:buNone/>
            </a:pPr>
            <a:r>
              <a:rPr lang="en-GB" dirty="0">
                <a:solidFill>
                  <a:srgbClr val="0000CC"/>
                </a:solidFill>
                <a:latin typeface="+mj-lt"/>
                <a:ea typeface="ＭＳ Ｐゴシック" charset="0"/>
                <a:cs typeface="ＭＳ Ｐゴシック" charset="0"/>
              </a:rPr>
              <a:t>For </a:t>
            </a:r>
            <a:r>
              <a:rPr lang="en-GB" i="1" dirty="0">
                <a:solidFill>
                  <a:srgbClr val="0000CC"/>
                </a:solidFill>
                <a:latin typeface="+mj-lt"/>
                <a:ea typeface="ＭＳ Ｐゴシック" charset="0"/>
                <a:cs typeface="ＭＳ Ｐゴシック" charset="0"/>
              </a:rPr>
              <a:t>your</a:t>
            </a:r>
            <a:r>
              <a:rPr lang="en-GB" dirty="0">
                <a:solidFill>
                  <a:srgbClr val="0000CC"/>
                </a:solidFill>
                <a:latin typeface="+mj-lt"/>
                <a:ea typeface="ＭＳ Ｐゴシック" charset="0"/>
                <a:cs typeface="ＭＳ Ｐゴシック" charset="0"/>
              </a:rPr>
              <a:t> research, look to the academics for their definitions of this term – is there consensus?  Variations on a theme? Difference of opinions? </a:t>
            </a:r>
          </a:p>
        </p:txBody>
      </p:sp>
    </p:spTree>
    <p:extLst>
      <p:ext uri="{BB962C8B-B14F-4D97-AF65-F5344CB8AC3E}">
        <p14:creationId xmlns:p14="http://schemas.microsoft.com/office/powerpoint/2010/main" val="424874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1289-C99D-458E-BE1A-DF5E84639DF7}"/>
              </a:ext>
            </a:extLst>
          </p:cNvPr>
          <p:cNvSpPr>
            <a:spLocks noGrp="1"/>
          </p:cNvSpPr>
          <p:nvPr>
            <p:ph type="title"/>
          </p:nvPr>
        </p:nvSpPr>
        <p:spPr>
          <a:xfrm>
            <a:off x="457200" y="274638"/>
            <a:ext cx="8229600" cy="1143000"/>
          </a:xfrm>
        </p:spPr>
        <p:txBody>
          <a:bodyPr anchor="ctr">
            <a:normAutofit/>
          </a:bodyPr>
          <a:lstStyle/>
          <a:p>
            <a:r>
              <a:rPr lang="en-GB" dirty="0"/>
              <a:t>Delegation</a:t>
            </a:r>
          </a:p>
        </p:txBody>
      </p:sp>
      <p:pic>
        <p:nvPicPr>
          <p:cNvPr id="5" name="Picture 4">
            <a:extLst>
              <a:ext uri="{FF2B5EF4-FFF2-40B4-BE49-F238E27FC236}">
                <a16:creationId xmlns:a16="http://schemas.microsoft.com/office/drawing/2014/main" id="{7E2FAE64-53BD-4018-A4ED-892DD1272B10}"/>
              </a:ext>
            </a:extLst>
          </p:cNvPr>
          <p:cNvPicPr>
            <a:picLocks noChangeAspect="1"/>
          </p:cNvPicPr>
          <p:nvPr/>
        </p:nvPicPr>
        <p:blipFill>
          <a:blip r:embed="rId3"/>
          <a:stretch>
            <a:fillRect/>
          </a:stretch>
        </p:blipFill>
        <p:spPr>
          <a:xfrm>
            <a:off x="457200" y="2080246"/>
            <a:ext cx="4038600" cy="3028950"/>
          </a:xfrm>
          <a:prstGeom prst="rect">
            <a:avLst/>
          </a:prstGeom>
          <a:noFill/>
        </p:spPr>
      </p:pic>
      <p:sp>
        <p:nvSpPr>
          <p:cNvPr id="3" name="Content Placeholder 2">
            <a:extLst>
              <a:ext uri="{FF2B5EF4-FFF2-40B4-BE49-F238E27FC236}">
                <a16:creationId xmlns:a16="http://schemas.microsoft.com/office/drawing/2014/main" id="{0BF7FF93-EDBE-42AE-A17E-77D6D75AD732}"/>
              </a:ext>
            </a:extLst>
          </p:cNvPr>
          <p:cNvSpPr>
            <a:spLocks noGrp="1"/>
          </p:cNvSpPr>
          <p:nvPr>
            <p:ph sz="half" idx="2"/>
          </p:nvPr>
        </p:nvSpPr>
        <p:spPr>
          <a:xfrm>
            <a:off x="4648200" y="1600201"/>
            <a:ext cx="4038600" cy="3989040"/>
          </a:xfrm>
        </p:spPr>
        <p:txBody>
          <a:bodyPr>
            <a:normAutofit/>
          </a:bodyPr>
          <a:lstStyle/>
          <a:p>
            <a:r>
              <a:rPr lang="en-GB" i="1" dirty="0"/>
              <a:t>What </a:t>
            </a:r>
            <a:r>
              <a:rPr lang="en-GB" dirty="0"/>
              <a:t>to do, </a:t>
            </a:r>
            <a:r>
              <a:rPr lang="en-GB" i="1" dirty="0"/>
              <a:t>not how </a:t>
            </a:r>
            <a:r>
              <a:rPr lang="en-GB" dirty="0"/>
              <a:t>to do it</a:t>
            </a:r>
          </a:p>
          <a:p>
            <a:r>
              <a:rPr lang="en-GB" dirty="0"/>
              <a:t>Delegation, not </a:t>
            </a:r>
            <a:r>
              <a:rPr lang="en-GB" i="1" dirty="0"/>
              <a:t>abdication</a:t>
            </a:r>
          </a:p>
          <a:p>
            <a:r>
              <a:rPr lang="en-GB" dirty="0"/>
              <a:t>Stewardship delegation – sets the context for successful performance</a:t>
            </a:r>
          </a:p>
          <a:p>
            <a:endParaRPr lang="en-GB" dirty="0"/>
          </a:p>
        </p:txBody>
      </p:sp>
    </p:spTree>
    <p:extLst>
      <p:ext uri="{BB962C8B-B14F-4D97-AF65-F5344CB8AC3E}">
        <p14:creationId xmlns:p14="http://schemas.microsoft.com/office/powerpoint/2010/main" val="3474002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5E8FE8-0985-4BFE-B388-9A30294AA6BC}"/>
              </a:ext>
            </a:extLst>
          </p:cNvPr>
          <p:cNvPicPr>
            <a:picLocks noChangeAspect="1"/>
          </p:cNvPicPr>
          <p:nvPr/>
        </p:nvPicPr>
        <p:blipFill>
          <a:blip r:embed="rId2"/>
          <a:stretch>
            <a:fillRect/>
          </a:stretch>
        </p:blipFill>
        <p:spPr>
          <a:xfrm>
            <a:off x="539552" y="0"/>
            <a:ext cx="8352928" cy="5659414"/>
          </a:xfrm>
          <a:prstGeom prst="rect">
            <a:avLst/>
          </a:prstGeom>
        </p:spPr>
      </p:pic>
    </p:spTree>
    <p:extLst>
      <p:ext uri="{BB962C8B-B14F-4D97-AF65-F5344CB8AC3E}">
        <p14:creationId xmlns:p14="http://schemas.microsoft.com/office/powerpoint/2010/main" val="538811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D6BE6-2B06-45E6-8A7D-6EE5E385B407}"/>
              </a:ext>
            </a:extLst>
          </p:cNvPr>
          <p:cNvSpPr>
            <a:spLocks noGrp="1"/>
          </p:cNvSpPr>
          <p:nvPr>
            <p:ph type="title"/>
          </p:nvPr>
        </p:nvSpPr>
        <p:spPr>
          <a:xfrm>
            <a:off x="457200" y="31340"/>
            <a:ext cx="8229600" cy="922114"/>
          </a:xfrm>
        </p:spPr>
        <p:txBody>
          <a:bodyPr/>
          <a:lstStyle/>
          <a:p>
            <a:r>
              <a:rPr lang="en-GB" dirty="0"/>
              <a:t>Stewardship Delegation</a:t>
            </a:r>
          </a:p>
        </p:txBody>
      </p:sp>
      <p:sp>
        <p:nvSpPr>
          <p:cNvPr id="3" name="Content Placeholder 2">
            <a:extLst>
              <a:ext uri="{FF2B5EF4-FFF2-40B4-BE49-F238E27FC236}">
                <a16:creationId xmlns:a16="http://schemas.microsoft.com/office/drawing/2014/main" id="{8B20F3B0-15D8-4FF5-B081-56EA705642C8}"/>
              </a:ext>
            </a:extLst>
          </p:cNvPr>
          <p:cNvSpPr>
            <a:spLocks noGrp="1"/>
          </p:cNvSpPr>
          <p:nvPr>
            <p:ph idx="1"/>
          </p:nvPr>
        </p:nvSpPr>
        <p:spPr>
          <a:xfrm>
            <a:off x="457200" y="1196752"/>
            <a:ext cx="8229600" cy="4392487"/>
          </a:xfrm>
        </p:spPr>
        <p:txBody>
          <a:bodyPr>
            <a:normAutofit/>
          </a:bodyPr>
          <a:lstStyle/>
          <a:p>
            <a:pPr marL="0" indent="0">
              <a:buNone/>
            </a:pPr>
            <a:r>
              <a:rPr lang="en-GB" sz="3600" dirty="0">
                <a:solidFill>
                  <a:srgbClr val="0000CC"/>
                </a:solidFill>
              </a:rPr>
              <a:t>Focus on results, rather than methods</a:t>
            </a:r>
          </a:p>
          <a:p>
            <a:pPr marL="0" indent="0">
              <a:buNone/>
            </a:pPr>
            <a:endParaRPr lang="en-GB" sz="1400" dirty="0"/>
          </a:p>
          <a:p>
            <a:pPr marL="0" indent="0">
              <a:buNone/>
            </a:pPr>
            <a:r>
              <a:rPr lang="en-GB" dirty="0">
                <a:solidFill>
                  <a:srgbClr val="002060"/>
                </a:solidFill>
              </a:rPr>
              <a:t>5 aspects must be mutually understood</a:t>
            </a:r>
          </a:p>
          <a:p>
            <a:pPr marL="914400" lvl="1" indent="-514350">
              <a:buFont typeface="+mj-lt"/>
              <a:buAutoNum type="arabicPeriod"/>
            </a:pPr>
            <a:r>
              <a:rPr lang="en-GB" dirty="0">
                <a:solidFill>
                  <a:srgbClr val="7030A0"/>
                </a:solidFill>
              </a:rPr>
              <a:t>Desired Results</a:t>
            </a:r>
          </a:p>
          <a:p>
            <a:pPr marL="914400" lvl="1" indent="-514350">
              <a:buFont typeface="+mj-lt"/>
              <a:buAutoNum type="arabicPeriod"/>
            </a:pPr>
            <a:r>
              <a:rPr lang="en-GB" dirty="0">
                <a:solidFill>
                  <a:srgbClr val="7030A0"/>
                </a:solidFill>
              </a:rPr>
              <a:t>Guidelines</a:t>
            </a:r>
          </a:p>
          <a:p>
            <a:pPr marL="914400" lvl="1" indent="-514350">
              <a:buFont typeface="+mj-lt"/>
              <a:buAutoNum type="arabicPeriod"/>
            </a:pPr>
            <a:r>
              <a:rPr lang="en-GB" dirty="0">
                <a:solidFill>
                  <a:srgbClr val="7030A0"/>
                </a:solidFill>
              </a:rPr>
              <a:t>Resources</a:t>
            </a:r>
          </a:p>
          <a:p>
            <a:pPr marL="914400" lvl="1" indent="-514350">
              <a:buFont typeface="+mj-lt"/>
              <a:buAutoNum type="arabicPeriod"/>
            </a:pPr>
            <a:r>
              <a:rPr lang="en-GB" dirty="0">
                <a:solidFill>
                  <a:srgbClr val="7030A0"/>
                </a:solidFill>
              </a:rPr>
              <a:t>Accountability</a:t>
            </a:r>
          </a:p>
          <a:p>
            <a:pPr marL="914400" lvl="1" indent="-514350">
              <a:buFont typeface="+mj-lt"/>
              <a:buAutoNum type="arabicPeriod"/>
            </a:pPr>
            <a:r>
              <a:rPr lang="en-GB" dirty="0">
                <a:solidFill>
                  <a:srgbClr val="7030A0"/>
                </a:solidFill>
              </a:rPr>
              <a:t>Consequences</a:t>
            </a:r>
          </a:p>
        </p:txBody>
      </p:sp>
      <p:pic>
        <p:nvPicPr>
          <p:cNvPr id="5" name="Picture 4">
            <a:extLst>
              <a:ext uri="{FF2B5EF4-FFF2-40B4-BE49-F238E27FC236}">
                <a16:creationId xmlns:a16="http://schemas.microsoft.com/office/drawing/2014/main" id="{1B019BF3-A23E-45E6-8229-C6A60A3E29CE}"/>
              </a:ext>
            </a:extLst>
          </p:cNvPr>
          <p:cNvPicPr>
            <a:picLocks noChangeAspect="1"/>
          </p:cNvPicPr>
          <p:nvPr/>
        </p:nvPicPr>
        <p:blipFill>
          <a:blip r:embed="rId3"/>
          <a:stretch>
            <a:fillRect/>
          </a:stretch>
        </p:blipFill>
        <p:spPr>
          <a:xfrm>
            <a:off x="6378048" y="2924944"/>
            <a:ext cx="2762250" cy="1971675"/>
          </a:xfrm>
          <a:prstGeom prst="rect">
            <a:avLst/>
          </a:prstGeom>
        </p:spPr>
      </p:pic>
    </p:spTree>
    <p:extLst>
      <p:ext uri="{BB962C8B-B14F-4D97-AF65-F5344CB8AC3E}">
        <p14:creationId xmlns:p14="http://schemas.microsoft.com/office/powerpoint/2010/main" val="291809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9EBC-8022-4F2E-80AA-99B424D6158B}"/>
              </a:ext>
            </a:extLst>
          </p:cNvPr>
          <p:cNvSpPr>
            <a:spLocks noGrp="1"/>
          </p:cNvSpPr>
          <p:nvPr>
            <p:ph type="title"/>
          </p:nvPr>
        </p:nvSpPr>
        <p:spPr/>
        <p:txBody>
          <a:bodyPr/>
          <a:lstStyle/>
          <a:p>
            <a:r>
              <a:rPr lang="en-GB" dirty="0"/>
              <a:t>Stewardship Delegation</a:t>
            </a:r>
          </a:p>
        </p:txBody>
      </p:sp>
      <p:sp>
        <p:nvSpPr>
          <p:cNvPr id="3" name="Content Placeholder 2">
            <a:extLst>
              <a:ext uri="{FF2B5EF4-FFF2-40B4-BE49-F238E27FC236}">
                <a16:creationId xmlns:a16="http://schemas.microsoft.com/office/drawing/2014/main" id="{DADCA557-F040-479B-8A85-78E6BC71D67B}"/>
              </a:ext>
            </a:extLst>
          </p:cNvPr>
          <p:cNvSpPr>
            <a:spLocks noGrp="1"/>
          </p:cNvSpPr>
          <p:nvPr>
            <p:ph idx="1"/>
          </p:nvPr>
        </p:nvSpPr>
        <p:spPr>
          <a:xfrm>
            <a:off x="457200" y="1417638"/>
            <a:ext cx="8229600" cy="4099595"/>
          </a:xfrm>
        </p:spPr>
        <p:txBody>
          <a:bodyPr>
            <a:normAutofit fontScale="47500" lnSpcReduction="20000"/>
          </a:bodyPr>
          <a:lstStyle/>
          <a:p>
            <a:endParaRPr lang="en-GB" dirty="0"/>
          </a:p>
          <a:p>
            <a:pPr marL="0" indent="0">
              <a:buNone/>
            </a:pPr>
            <a:r>
              <a:rPr lang="en-GB" sz="4200" b="1" dirty="0"/>
              <a:t>The Five Levels of Initiative</a:t>
            </a:r>
            <a:endParaRPr lang="en-GB" sz="4200" dirty="0"/>
          </a:p>
          <a:p>
            <a:endParaRPr lang="en-GB" b="1" dirty="0"/>
          </a:p>
          <a:p>
            <a:pPr marL="0" indent="0">
              <a:buNone/>
            </a:pPr>
            <a:r>
              <a:rPr lang="en-GB" b="1" dirty="0">
                <a:solidFill>
                  <a:srgbClr val="002060"/>
                </a:solidFill>
              </a:rPr>
              <a:t>Stage 1</a:t>
            </a:r>
            <a:r>
              <a:rPr lang="en-GB" dirty="0">
                <a:solidFill>
                  <a:srgbClr val="002060"/>
                </a:solidFill>
              </a:rPr>
              <a:t>:</a:t>
            </a:r>
            <a:r>
              <a:rPr lang="en-GB" dirty="0"/>
              <a:t>	Wait for instruction. At this level there is no initiative</a:t>
            </a:r>
          </a:p>
          <a:p>
            <a:pPr marL="0" indent="0">
              <a:buNone/>
            </a:pPr>
            <a:endParaRPr lang="en-GB" dirty="0"/>
          </a:p>
          <a:p>
            <a:pPr marL="0" indent="0">
              <a:buNone/>
            </a:pPr>
            <a:r>
              <a:rPr lang="en-GB" b="1" dirty="0">
                <a:solidFill>
                  <a:srgbClr val="002060"/>
                </a:solidFill>
              </a:rPr>
              <a:t>Stage 2</a:t>
            </a:r>
            <a:r>
              <a:rPr lang="en-GB" dirty="0">
                <a:solidFill>
                  <a:srgbClr val="002060"/>
                </a:solidFill>
              </a:rPr>
              <a:t>:</a:t>
            </a:r>
            <a:r>
              <a:rPr lang="en-GB" dirty="0"/>
              <a:t>	Ask what to do. Here the person begins to take initiative by asking.  He or she expresses interest and awareness, but still has no notion of what to do</a:t>
            </a:r>
          </a:p>
          <a:p>
            <a:pPr marL="0" indent="0">
              <a:buNone/>
            </a:pPr>
            <a:endParaRPr lang="en-GB" dirty="0"/>
          </a:p>
          <a:p>
            <a:pPr marL="0" indent="0">
              <a:buNone/>
            </a:pPr>
            <a:r>
              <a:rPr lang="en-GB" b="1" dirty="0">
                <a:solidFill>
                  <a:srgbClr val="002060"/>
                </a:solidFill>
              </a:rPr>
              <a:t>Stage 3</a:t>
            </a:r>
            <a:r>
              <a:rPr lang="en-GB" dirty="0">
                <a:solidFill>
                  <a:srgbClr val="002060"/>
                </a:solidFill>
              </a:rPr>
              <a:t>:</a:t>
            </a:r>
            <a:r>
              <a:rPr lang="en-GB" dirty="0"/>
              <a:t>	Recommend. The person begins to see the job clearly ad creates 	ideas for doing it.</a:t>
            </a:r>
          </a:p>
          <a:p>
            <a:pPr marL="0" indent="0">
              <a:buNone/>
            </a:pPr>
            <a:endParaRPr lang="en-GB" dirty="0"/>
          </a:p>
          <a:p>
            <a:pPr marL="0" indent="0">
              <a:buNone/>
            </a:pPr>
            <a:r>
              <a:rPr lang="en-GB" b="1" dirty="0">
                <a:solidFill>
                  <a:srgbClr val="002060"/>
                </a:solidFill>
              </a:rPr>
              <a:t>Stage 4</a:t>
            </a:r>
            <a:r>
              <a:rPr lang="en-GB" dirty="0">
                <a:solidFill>
                  <a:srgbClr val="002060"/>
                </a:solidFill>
              </a:rPr>
              <a:t>:</a:t>
            </a:r>
            <a:r>
              <a:rPr lang="en-GB" dirty="0"/>
              <a:t>	Act independently, but report immediately. Here the person acts on his or her own initiative, but reports quickly to assure that his or her actions are correct and what he or she has done correlates with everything else.</a:t>
            </a:r>
          </a:p>
          <a:p>
            <a:pPr marL="0" indent="0">
              <a:buNone/>
            </a:pPr>
            <a:endParaRPr lang="en-GB" dirty="0"/>
          </a:p>
          <a:p>
            <a:pPr marL="0" indent="0">
              <a:buNone/>
            </a:pPr>
            <a:r>
              <a:rPr lang="en-GB" b="1" dirty="0">
                <a:solidFill>
                  <a:srgbClr val="002060"/>
                </a:solidFill>
              </a:rPr>
              <a:t>Stage 5</a:t>
            </a:r>
            <a:r>
              <a:rPr lang="en-GB" dirty="0">
                <a:solidFill>
                  <a:srgbClr val="002060"/>
                </a:solidFill>
              </a:rPr>
              <a:t>:</a:t>
            </a:r>
            <a:r>
              <a:rPr lang="en-GB" dirty="0"/>
              <a:t>	Act independently and report routinely. Now we trust the person to act on his or her own, with confidence that periodic review will be enough to keep things on track. </a:t>
            </a:r>
          </a:p>
        </p:txBody>
      </p:sp>
    </p:spTree>
    <p:extLst>
      <p:ext uri="{BB962C8B-B14F-4D97-AF65-F5344CB8AC3E}">
        <p14:creationId xmlns:p14="http://schemas.microsoft.com/office/powerpoint/2010/main" val="299412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fade">
                                      <p:cBhvr>
                                        <p:cTn id="17" dur="500"/>
                                        <p:tgtEl>
                                          <p:spTgt spid="3">
                                            <p:txEl>
                                              <p:pRg st="7" end="7"/>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9" end="9"/>
                                            </p:txEl>
                                          </p:spTgt>
                                        </p:tgtEl>
                                        <p:attrNameLst>
                                          <p:attrName>style.visibility</p:attrName>
                                        </p:attrNameLst>
                                      </p:cBhvr>
                                      <p:to>
                                        <p:strVal val="visible"/>
                                      </p:to>
                                    </p:set>
                                    <p:animEffect transition="in" filter="fade">
                                      <p:cBhvr>
                                        <p:cTn id="22" dur="500"/>
                                        <p:tgtEl>
                                          <p:spTgt spid="3">
                                            <p:txEl>
                                              <p:pRg st="9" end="9"/>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1" end="11"/>
                                            </p:txEl>
                                          </p:spTgt>
                                        </p:tgtEl>
                                        <p:attrNameLst>
                                          <p:attrName>style.visibility</p:attrName>
                                        </p:attrNameLst>
                                      </p:cBhvr>
                                      <p:to>
                                        <p:strVal val="visible"/>
                                      </p:to>
                                    </p:set>
                                    <p:animEffect transition="in" filter="fade">
                                      <p:cBhvr>
                                        <p:cTn id="27"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BEA23-3C6F-4E6F-B3D7-C9F7CB6FC5A6}"/>
              </a:ext>
            </a:extLst>
          </p:cNvPr>
          <p:cNvSpPr>
            <a:spLocks noGrp="1"/>
          </p:cNvSpPr>
          <p:nvPr>
            <p:ph type="title"/>
          </p:nvPr>
        </p:nvSpPr>
        <p:spPr>
          <a:xfrm>
            <a:off x="464840" y="122110"/>
            <a:ext cx="8229600" cy="1002634"/>
          </a:xfrm>
        </p:spPr>
        <p:txBody>
          <a:bodyPr>
            <a:normAutofit fontScale="90000"/>
          </a:bodyPr>
          <a:lstStyle/>
          <a:p>
            <a:r>
              <a:rPr lang="en-GB" dirty="0"/>
              <a:t>So, delegation is important because….</a:t>
            </a:r>
          </a:p>
        </p:txBody>
      </p:sp>
      <p:sp>
        <p:nvSpPr>
          <p:cNvPr id="3" name="Content Placeholder 2">
            <a:extLst>
              <a:ext uri="{FF2B5EF4-FFF2-40B4-BE49-F238E27FC236}">
                <a16:creationId xmlns:a16="http://schemas.microsoft.com/office/drawing/2014/main" id="{6E4F2465-85CF-4768-BA5E-55A3D4FEC18F}"/>
              </a:ext>
            </a:extLst>
          </p:cNvPr>
          <p:cNvSpPr>
            <a:spLocks noGrp="1"/>
          </p:cNvSpPr>
          <p:nvPr>
            <p:ph idx="1"/>
          </p:nvPr>
        </p:nvSpPr>
        <p:spPr>
          <a:xfrm>
            <a:off x="179512" y="1600201"/>
            <a:ext cx="8784976" cy="3917032"/>
          </a:xfrm>
        </p:spPr>
        <p:txBody>
          <a:bodyPr>
            <a:normAutofit fontScale="70000" lnSpcReduction="20000"/>
          </a:bodyPr>
          <a:lstStyle/>
          <a:p>
            <a:r>
              <a:rPr lang="en-GB" b="1" dirty="0">
                <a:solidFill>
                  <a:srgbClr val="7030A0"/>
                </a:solidFill>
              </a:rPr>
              <a:t>Development tool </a:t>
            </a:r>
            <a:r>
              <a:rPr lang="en-GB" dirty="0">
                <a:solidFill>
                  <a:srgbClr val="7030A0"/>
                </a:solidFill>
              </a:rPr>
              <a:t>– the </a:t>
            </a:r>
            <a:r>
              <a:rPr lang="en-GB" i="1" dirty="0">
                <a:solidFill>
                  <a:srgbClr val="7030A0"/>
                </a:solidFill>
              </a:rPr>
              <a:t>70:20:10 principle </a:t>
            </a:r>
          </a:p>
          <a:p>
            <a:pPr lvl="1"/>
            <a:r>
              <a:rPr lang="en-GB" dirty="0">
                <a:solidFill>
                  <a:srgbClr val="7030A0"/>
                </a:solidFill>
              </a:rPr>
              <a:t>The majority of peoples’ learning takes place when they are ‘doing the work’</a:t>
            </a:r>
          </a:p>
          <a:p>
            <a:r>
              <a:rPr lang="en-GB" b="1" dirty="0">
                <a:solidFill>
                  <a:srgbClr val="002060"/>
                </a:solidFill>
              </a:rPr>
              <a:t>Helps create a motivating environment </a:t>
            </a:r>
          </a:p>
          <a:p>
            <a:pPr marL="914400" lvl="1" indent="-457200"/>
            <a:r>
              <a:rPr lang="en-GB" dirty="0">
                <a:solidFill>
                  <a:srgbClr val="002060"/>
                </a:solidFill>
              </a:rPr>
              <a:t>learning new things, developing competence in key areas, being trusted feeds into building a climate of ‘can do’</a:t>
            </a:r>
          </a:p>
          <a:p>
            <a:pPr marL="514350" indent="-457200"/>
            <a:r>
              <a:rPr lang="en-GB" b="1" dirty="0">
                <a:solidFill>
                  <a:srgbClr val="7030A0"/>
                </a:solidFill>
              </a:rPr>
              <a:t>Improvement tool</a:t>
            </a:r>
          </a:p>
          <a:p>
            <a:pPr marL="914400" lvl="1" indent="-457200"/>
            <a:r>
              <a:rPr lang="en-GB" dirty="0">
                <a:solidFill>
                  <a:srgbClr val="7030A0"/>
                </a:solidFill>
              </a:rPr>
              <a:t>fresh eyes looking at an activity can ring new perspectives and fresh approaches to stagnant processes and entrenched approaches</a:t>
            </a:r>
          </a:p>
          <a:p>
            <a:pPr marL="514350" indent="-457200"/>
            <a:r>
              <a:rPr lang="en-GB" b="1" dirty="0">
                <a:solidFill>
                  <a:srgbClr val="002060"/>
                </a:solidFill>
              </a:rPr>
              <a:t>Liberates leaders</a:t>
            </a:r>
          </a:p>
          <a:p>
            <a:pPr marL="914400" lvl="1" indent="-457200"/>
            <a:r>
              <a:rPr lang="en-GB" dirty="0">
                <a:solidFill>
                  <a:srgbClr val="002060"/>
                </a:solidFill>
              </a:rPr>
              <a:t>to ‘lead’ and away from getting dragged into activities that can be done by others</a:t>
            </a:r>
          </a:p>
        </p:txBody>
      </p:sp>
      <p:sp>
        <p:nvSpPr>
          <p:cNvPr id="4" name="Footer Placeholder 3">
            <a:extLst>
              <a:ext uri="{FF2B5EF4-FFF2-40B4-BE49-F238E27FC236}">
                <a16:creationId xmlns:a16="http://schemas.microsoft.com/office/drawing/2014/main" id="{37675175-E014-4B8D-ABA2-776552175A8E}"/>
              </a:ext>
            </a:extLst>
          </p:cNvPr>
          <p:cNvSpPr>
            <a:spLocks noGrp="1"/>
          </p:cNvSpPr>
          <p:nvPr>
            <p:ph type="ftr" sz="quarter" idx="11"/>
          </p:nvPr>
        </p:nvSpPr>
        <p:spPr/>
        <p:txBody>
          <a:bodyPr/>
          <a:lstStyle/>
          <a:p>
            <a:r>
              <a:rPr lang="en-GB"/>
              <a:t>TSD60051013</a:t>
            </a:r>
          </a:p>
        </p:txBody>
      </p:sp>
    </p:spTree>
    <p:extLst>
      <p:ext uri="{BB962C8B-B14F-4D97-AF65-F5344CB8AC3E}">
        <p14:creationId xmlns:p14="http://schemas.microsoft.com/office/powerpoint/2010/main" val="47138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toy&#10;&#10;Description automatically generated">
            <a:extLst>
              <a:ext uri="{FF2B5EF4-FFF2-40B4-BE49-F238E27FC236}">
                <a16:creationId xmlns:a16="http://schemas.microsoft.com/office/drawing/2014/main" id="{D2B1AB3D-F268-4D6B-B010-B6B5F57C564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32240" y="3861048"/>
            <a:ext cx="2270026" cy="1816021"/>
          </a:xfrm>
          <a:prstGeom prst="rect">
            <a:avLst/>
          </a:prstGeom>
        </p:spPr>
      </p:pic>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6635080" cy="3917032"/>
          </a:xfrm>
        </p:spPr>
        <p:txBody>
          <a:bodyPr>
            <a:normAutofit lnSpcReduction="10000"/>
          </a:bodyPr>
          <a:lstStyle/>
          <a:p>
            <a:pPr marL="0" indent="0">
              <a:buNone/>
            </a:pPr>
            <a:r>
              <a:rPr lang="en-GB" dirty="0">
                <a:solidFill>
                  <a:srgbClr val="0000CC"/>
                </a:solidFill>
              </a:rPr>
              <a:t>No homework, as such, as you should now be reading and researching for the assignment.  </a:t>
            </a:r>
          </a:p>
          <a:p>
            <a:pPr marL="0" indent="0">
              <a:buNone/>
            </a:pPr>
            <a:r>
              <a:rPr lang="en-GB" dirty="0">
                <a:solidFill>
                  <a:srgbClr val="002060"/>
                </a:solidFill>
              </a:rPr>
              <a:t>So, for the next session, be prepared to discuss your approach to the assignment, and share sources of  any useful material you have found</a:t>
            </a:r>
          </a:p>
        </p:txBody>
      </p:sp>
    </p:spTree>
    <p:extLst>
      <p:ext uri="{BB962C8B-B14F-4D97-AF65-F5344CB8AC3E}">
        <p14:creationId xmlns:p14="http://schemas.microsoft.com/office/powerpoint/2010/main" val="3643099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FC57D-125C-48BD-B08C-A699254DF7A0}"/>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2342E8C6-DE25-4825-8F90-594CE84A8B37}"/>
              </a:ext>
            </a:extLst>
          </p:cNvPr>
          <p:cNvSpPr>
            <a:spLocks noGrp="1"/>
          </p:cNvSpPr>
          <p:nvPr>
            <p:ph sz="half" idx="1"/>
          </p:nvPr>
        </p:nvSpPr>
        <p:spPr>
          <a:xfrm>
            <a:off x="457200" y="1600201"/>
            <a:ext cx="7787208" cy="3989040"/>
          </a:xfrm>
        </p:spPr>
        <p:txBody>
          <a:bodyPr/>
          <a:lstStyle/>
          <a:p>
            <a:r>
              <a:rPr lang="en-GB" dirty="0"/>
              <a:t>Covey, S. (1999) </a:t>
            </a:r>
            <a:r>
              <a:rPr lang="en-GB" i="1" dirty="0"/>
              <a:t>The seven habits of highly effective people.</a:t>
            </a:r>
            <a:r>
              <a:rPr lang="en-GB" dirty="0"/>
              <a:t>  London, UK; Simon &amp; Schuster UK Ltd</a:t>
            </a:r>
          </a:p>
        </p:txBody>
      </p:sp>
    </p:spTree>
    <p:extLst>
      <p:ext uri="{BB962C8B-B14F-4D97-AF65-F5344CB8AC3E}">
        <p14:creationId xmlns:p14="http://schemas.microsoft.com/office/powerpoint/2010/main" val="5472440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BC2B46-06B2-4230-8AFC-E96240543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19A70-49D2-4B48-A37F-22A5AF9D44D6}">
  <ds:schemaRefs>
    <ds:schemaRef ds:uri="http://purl.org/dc/terms/"/>
    <ds:schemaRef ds:uri="f90edf9b-0f74-455c-b63c-928a27ec8b1c"/>
    <ds:schemaRef ds:uri="http://schemas.microsoft.com/office/2006/documentManagement/types"/>
    <ds:schemaRef ds:uri="http://schemas.microsoft.com/office/2006/metadata/properties"/>
    <ds:schemaRef ds:uri="http://purl.org/dc/elements/1.1/"/>
    <ds:schemaRef ds:uri="bc4c28ad-82b3-4539-a18c-a8c438c69a43"/>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TotalTime>
  <Words>2740</Words>
  <Application>Microsoft Office PowerPoint</Application>
  <PresentationFormat>On-screen Show (4:3)</PresentationFormat>
  <Paragraphs>190</Paragraphs>
  <Slides>16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Times New Roman</vt:lpstr>
      <vt:lpstr>20140311PresentationUWTSDTemplate</vt:lpstr>
      <vt:lpstr>BMSK6001 Emergent Leadership Skills for the Workplace</vt:lpstr>
      <vt:lpstr>Agenda</vt:lpstr>
      <vt:lpstr>Identity, Values and Beliefs and Motivation </vt:lpstr>
      <vt:lpstr>Layers of Human Behaviour &amp; Performance </vt:lpstr>
      <vt:lpstr>Motivating for High Performance Motivational Flow Model</vt:lpstr>
      <vt:lpstr>Role Design for Motivation</vt:lpstr>
      <vt:lpstr>Empowerment</vt:lpstr>
      <vt:lpstr>Empowerment – Starting Point</vt:lpstr>
      <vt:lpstr>Delegation</vt:lpstr>
      <vt:lpstr>PowerPoint Presentation</vt:lpstr>
      <vt:lpstr>Stewardship Delegation</vt:lpstr>
      <vt:lpstr>Stewardship Delegation</vt:lpstr>
      <vt:lpstr>So, delegation is important because….</vt:lpstr>
      <vt:lpstr>For the next session</vt:lpstr>
      <vt:lpstr>Reference List</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BMSK6001 Emergent Leadership Skills for the Workplace</dc:title>
  <dc:creator>Paul Tinkler</dc:creator>
  <cp:lastModifiedBy>Paul Tinkler</cp:lastModifiedBy>
  <cp:revision>1</cp:revision>
  <dcterms:created xsi:type="dcterms:W3CDTF">2020-06-17T15:38:31Z</dcterms:created>
  <dcterms:modified xsi:type="dcterms:W3CDTF">2020-06-23T14:53:05Z</dcterms:modified>
</cp:coreProperties>
</file>