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7"/>
  </p:notesMasterIdLst>
  <p:sldIdLst>
    <p:sldId id="256" r:id="rId2"/>
    <p:sldId id="274" r:id="rId3"/>
    <p:sldId id="275" r:id="rId4"/>
    <p:sldId id="276" r:id="rId5"/>
    <p:sldId id="277" r:id="rId6"/>
    <p:sldId id="278" r:id="rId7"/>
    <p:sldId id="296" r:id="rId8"/>
    <p:sldId id="298" r:id="rId9"/>
    <p:sldId id="299" r:id="rId10"/>
    <p:sldId id="315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310" r:id="rId21"/>
    <p:sldId id="311" r:id="rId22"/>
    <p:sldId id="312" r:id="rId23"/>
    <p:sldId id="313" r:id="rId24"/>
    <p:sldId id="314" r:id="rId25"/>
    <p:sldId id="29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3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9/26/2019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70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048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226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009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385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492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9/26/2019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Lecture </a:t>
            </a:r>
            <a:r>
              <a:rPr lang="en-GB" dirty="0"/>
              <a:t>2</a:t>
            </a:r>
            <a:endParaRPr lang="en-GB" dirty="0" smtClean="0"/>
          </a:p>
          <a:p>
            <a:r>
              <a:rPr lang="en-GB" dirty="0" smtClean="0"/>
              <a:t>The Data Mining Process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7"/>
          <p:cNvSpPr>
            <a:spLocks noGrp="1"/>
          </p:cNvSpPr>
          <p:nvPr>
            <p:ph type="title" idx="4294967295"/>
          </p:nvPr>
        </p:nvSpPr>
        <p:spPr>
          <a:xfrm>
            <a:off x="130968" y="18864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1096963" y="1268413"/>
            <a:ext cx="7132637" cy="4673600"/>
            <a:chOff x="691" y="912"/>
            <a:chExt cx="4493" cy="2944"/>
          </a:xfrm>
        </p:grpSpPr>
        <p:grpSp>
          <p:nvGrpSpPr>
            <p:cNvPr id="3" name="Group 1045"/>
            <p:cNvGrpSpPr>
              <a:grpSpLocks/>
            </p:cNvGrpSpPr>
            <p:nvPr/>
          </p:nvGrpSpPr>
          <p:grpSpPr bwMode="auto">
            <a:xfrm>
              <a:off x="691" y="912"/>
              <a:ext cx="4493" cy="1776"/>
              <a:chOff x="340" y="1824"/>
              <a:chExt cx="4305" cy="1680"/>
            </a:xfrm>
          </p:grpSpPr>
          <p:cxnSp>
            <p:nvCxnSpPr>
              <p:cNvPr id="11278" name="AutoShape 1046"/>
              <p:cNvCxnSpPr>
                <a:cxnSpLocks noChangeShapeType="1"/>
              </p:cNvCxnSpPr>
              <p:nvPr/>
            </p:nvCxnSpPr>
            <p:spPr bwMode="auto">
              <a:xfrm rot="10800000">
                <a:off x="2400" y="2928"/>
                <a:ext cx="720" cy="360"/>
              </a:xfrm>
              <a:prstGeom prst="bentConnector3">
                <a:avLst>
                  <a:gd name="adj1" fmla="val 100000"/>
                </a:avLst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grpSp>
            <p:nvGrpSpPr>
              <p:cNvPr id="4" name="Group 1047"/>
              <p:cNvGrpSpPr>
                <a:grpSpLocks/>
              </p:cNvGrpSpPr>
              <p:nvPr/>
            </p:nvGrpSpPr>
            <p:grpSpPr bwMode="auto">
              <a:xfrm>
                <a:off x="3648" y="2976"/>
                <a:ext cx="288" cy="288"/>
                <a:chOff x="1584" y="1824"/>
                <a:chExt cx="288" cy="288"/>
              </a:xfrm>
            </p:grpSpPr>
            <p:sp>
              <p:nvSpPr>
                <p:cNvPr id="11301" name="Oval 1048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2" name="Line 1049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5" name="Group 1050"/>
              <p:cNvGrpSpPr>
                <a:grpSpLocks/>
              </p:cNvGrpSpPr>
              <p:nvPr/>
            </p:nvGrpSpPr>
            <p:grpSpPr bwMode="auto">
              <a:xfrm>
                <a:off x="2592" y="2400"/>
                <a:ext cx="288" cy="288"/>
                <a:chOff x="1584" y="1824"/>
                <a:chExt cx="288" cy="288"/>
              </a:xfrm>
            </p:grpSpPr>
            <p:sp>
              <p:nvSpPr>
                <p:cNvPr id="11299" name="Oval 1051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0" name="Line 1052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6" name="Group 1053"/>
              <p:cNvGrpSpPr>
                <a:grpSpLocks/>
              </p:cNvGrpSpPr>
              <p:nvPr/>
            </p:nvGrpSpPr>
            <p:grpSpPr bwMode="auto">
              <a:xfrm>
                <a:off x="1584" y="1824"/>
                <a:ext cx="288" cy="288"/>
                <a:chOff x="1584" y="1824"/>
                <a:chExt cx="288" cy="288"/>
              </a:xfrm>
            </p:grpSpPr>
            <p:sp>
              <p:nvSpPr>
                <p:cNvPr id="11297" name="Oval 1054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98" name="Line 1055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1282" name="Rectangle 1056"/>
              <p:cNvSpPr>
                <a:spLocks noChangeArrowheads="1"/>
              </p:cNvSpPr>
              <p:nvPr/>
            </p:nvSpPr>
            <p:spPr bwMode="auto">
              <a:xfrm>
                <a:off x="1056" y="2016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3" name="Text Box 1057"/>
              <p:cNvSpPr txBox="1">
                <a:spLocks noChangeArrowheads="1"/>
              </p:cNvSpPr>
              <p:nvPr/>
            </p:nvSpPr>
            <p:spPr bwMode="auto">
              <a:xfrm>
                <a:off x="1126" y="2020"/>
                <a:ext cx="542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Preparing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Input Data</a:t>
                </a:r>
              </a:p>
            </p:txBody>
          </p:sp>
          <p:sp>
            <p:nvSpPr>
              <p:cNvPr id="11284" name="Rectangle 1058"/>
              <p:cNvSpPr>
                <a:spLocks noChangeArrowheads="1"/>
              </p:cNvSpPr>
              <p:nvPr/>
            </p:nvSpPr>
            <p:spPr bwMode="auto">
              <a:xfrm>
                <a:off x="2064" y="2592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5" name="Text Box 1059"/>
              <p:cNvSpPr txBox="1">
                <a:spLocks noChangeArrowheads="1"/>
              </p:cNvSpPr>
              <p:nvPr/>
            </p:nvSpPr>
            <p:spPr bwMode="auto">
              <a:xfrm>
                <a:off x="2173" y="2592"/>
                <a:ext cx="464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Mining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6" name="Rectangle 1060"/>
              <p:cNvSpPr>
                <a:spLocks noChangeArrowheads="1"/>
              </p:cNvSpPr>
              <p:nvPr/>
            </p:nvSpPr>
            <p:spPr bwMode="auto">
              <a:xfrm>
                <a:off x="3024" y="3168"/>
                <a:ext cx="768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7" name="Text Box 1061"/>
              <p:cNvSpPr txBox="1">
                <a:spLocks noChangeArrowheads="1"/>
              </p:cNvSpPr>
              <p:nvPr/>
            </p:nvSpPr>
            <p:spPr bwMode="auto">
              <a:xfrm>
                <a:off x="2993" y="3168"/>
                <a:ext cx="801" cy="3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Post-processing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8" name="Line 1062"/>
              <p:cNvSpPr>
                <a:spLocks noChangeShapeType="1"/>
              </p:cNvSpPr>
              <p:nvPr/>
            </p:nvSpPr>
            <p:spPr bwMode="auto">
              <a:xfrm>
                <a:off x="768" y="2178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9" name="Text Box 1063"/>
              <p:cNvSpPr txBox="1">
                <a:spLocks noChangeArrowheads="1"/>
              </p:cNvSpPr>
              <p:nvPr/>
            </p:nvSpPr>
            <p:spPr bwMode="auto">
              <a:xfrm>
                <a:off x="340" y="2016"/>
                <a:ext cx="371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/>
                  <a:t>Input</a:t>
                </a:r>
              </a:p>
              <a:p>
                <a:pPr algn="ctr"/>
                <a:r>
                  <a:rPr lang="en-GB" sz="1400" b="1"/>
                  <a:t>Data</a:t>
                </a:r>
              </a:p>
            </p:txBody>
          </p:sp>
          <p:sp>
            <p:nvSpPr>
              <p:cNvPr id="11290" name="Line 1064"/>
              <p:cNvSpPr>
                <a:spLocks noChangeShapeType="1"/>
              </p:cNvSpPr>
              <p:nvPr/>
            </p:nvSpPr>
            <p:spPr bwMode="auto">
              <a:xfrm>
                <a:off x="3792" y="3330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91" name="Text Box 1065"/>
              <p:cNvSpPr txBox="1">
                <a:spLocks noChangeArrowheads="1"/>
              </p:cNvSpPr>
              <p:nvPr/>
            </p:nvSpPr>
            <p:spPr bwMode="auto">
              <a:xfrm>
                <a:off x="4105" y="3178"/>
                <a:ext cx="540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/>
                  <a:t>Output</a:t>
                </a:r>
              </a:p>
              <a:p>
                <a:pPr algn="ctr"/>
                <a:r>
                  <a:rPr lang="en-GB" sz="1400" b="1"/>
                  <a:t>Patterns</a:t>
                </a:r>
              </a:p>
            </p:txBody>
          </p:sp>
          <p:cxnSp>
            <p:nvCxnSpPr>
              <p:cNvPr id="11292" name="AutoShape 1066"/>
              <p:cNvCxnSpPr>
                <a:cxnSpLocks noChangeShapeType="1"/>
                <a:stCxn id="11282" idx="3"/>
                <a:endCxn id="11284" idx="0"/>
              </p:cNvCxnSpPr>
              <p:nvPr/>
            </p:nvCxnSpPr>
            <p:spPr bwMode="auto">
              <a:xfrm>
                <a:off x="1728" y="2184"/>
                <a:ext cx="672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3" name="AutoShape 1067"/>
              <p:cNvCxnSpPr>
                <a:cxnSpLocks noChangeShapeType="1"/>
                <a:stCxn id="11284" idx="3"/>
                <a:endCxn id="11287" idx="0"/>
              </p:cNvCxnSpPr>
              <p:nvPr/>
            </p:nvCxnSpPr>
            <p:spPr bwMode="auto">
              <a:xfrm>
                <a:off x="2736" y="2760"/>
                <a:ext cx="658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4" name="AutoShape 1068"/>
              <p:cNvCxnSpPr>
                <a:cxnSpLocks noChangeShapeType="1"/>
                <a:endCxn id="11283" idx="2"/>
              </p:cNvCxnSpPr>
              <p:nvPr/>
            </p:nvCxnSpPr>
            <p:spPr bwMode="auto">
              <a:xfrm rot="10800000">
                <a:off x="1397" y="2346"/>
                <a:ext cx="662" cy="37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cxnSp>
            <p:nvCxnSpPr>
              <p:cNvPr id="11295" name="AutoShape 1069"/>
              <p:cNvCxnSpPr>
                <a:cxnSpLocks noChangeShapeType="1"/>
              </p:cNvCxnSpPr>
              <p:nvPr/>
            </p:nvCxnSpPr>
            <p:spPr bwMode="auto">
              <a:xfrm rot="10800000">
                <a:off x="1344" y="2352"/>
                <a:ext cx="1627" cy="105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sp>
            <p:nvSpPr>
              <p:cNvPr id="11296" name="Line 1070"/>
              <p:cNvSpPr>
                <a:spLocks noChangeShapeType="1"/>
              </p:cNvSpPr>
              <p:nvPr/>
            </p:nvSpPr>
            <p:spPr bwMode="auto">
              <a:xfrm>
                <a:off x="2928" y="3402"/>
                <a:ext cx="9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1268" name="Rectangle 1071"/>
            <p:cNvSpPr>
              <a:spLocks noChangeArrowheads="1"/>
            </p:cNvSpPr>
            <p:nvPr/>
          </p:nvSpPr>
          <p:spPr bwMode="auto">
            <a:xfrm>
              <a:off x="912" y="3063"/>
              <a:ext cx="336" cy="121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Text Box 1072"/>
            <p:cNvSpPr txBox="1">
              <a:spLocks noChangeArrowheads="1"/>
            </p:cNvSpPr>
            <p:nvPr/>
          </p:nvSpPr>
          <p:spPr bwMode="auto">
            <a:xfrm>
              <a:off x="1440" y="3024"/>
              <a:ext cx="110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A data mining stage</a:t>
              </a:r>
            </a:p>
          </p:txBody>
        </p:sp>
        <p:sp>
          <p:nvSpPr>
            <p:cNvPr id="11270" name="Text Box 1074"/>
            <p:cNvSpPr txBox="1">
              <a:spLocks noChangeArrowheads="1"/>
            </p:cNvSpPr>
            <p:nvPr/>
          </p:nvSpPr>
          <p:spPr bwMode="auto">
            <a:xfrm>
              <a:off x="1440" y="3232"/>
              <a:ext cx="247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Flow of control from one stage to the next stage</a:t>
              </a:r>
            </a:p>
          </p:txBody>
        </p:sp>
        <p:sp>
          <p:nvSpPr>
            <p:cNvPr id="11271" name="Text Box 1076"/>
            <p:cNvSpPr txBox="1">
              <a:spLocks noChangeArrowheads="1"/>
            </p:cNvSpPr>
            <p:nvPr/>
          </p:nvSpPr>
          <p:spPr bwMode="auto">
            <a:xfrm>
              <a:off x="1444" y="3424"/>
              <a:ext cx="268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Flow of control from one stage to the previous stage</a:t>
              </a:r>
            </a:p>
          </p:txBody>
        </p:sp>
        <p:grpSp>
          <p:nvGrpSpPr>
            <p:cNvPr id="7" name="Group 1084"/>
            <p:cNvGrpSpPr>
              <a:grpSpLocks/>
            </p:cNvGrpSpPr>
            <p:nvPr/>
          </p:nvGrpSpPr>
          <p:grpSpPr bwMode="auto">
            <a:xfrm>
              <a:off x="960" y="3616"/>
              <a:ext cx="240" cy="240"/>
              <a:chOff x="912" y="3616"/>
              <a:chExt cx="240" cy="240"/>
            </a:xfrm>
          </p:grpSpPr>
          <p:sp>
            <p:nvSpPr>
              <p:cNvPr id="11276" name="Oval 1078"/>
              <p:cNvSpPr>
                <a:spLocks noChangeArrowheads="1"/>
              </p:cNvSpPr>
              <p:nvPr/>
            </p:nvSpPr>
            <p:spPr bwMode="auto">
              <a:xfrm>
                <a:off x="912" y="3616"/>
                <a:ext cx="240" cy="240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7" name="Line 1079"/>
              <p:cNvSpPr>
                <a:spLocks noChangeShapeType="1"/>
              </p:cNvSpPr>
              <p:nvPr/>
            </p:nvSpPr>
            <p:spPr bwMode="auto">
              <a:xfrm>
                <a:off x="912" y="3694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273" name="Text Box 1080"/>
            <p:cNvSpPr txBox="1">
              <a:spLocks noChangeArrowheads="1"/>
            </p:cNvSpPr>
            <p:nvPr/>
          </p:nvSpPr>
          <p:spPr bwMode="auto">
            <a:xfrm>
              <a:off x="1440" y="3657"/>
              <a:ext cx="186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Repetition of the tasks at one stage</a:t>
              </a:r>
            </a:p>
          </p:txBody>
        </p:sp>
        <p:sp>
          <p:nvSpPr>
            <p:cNvPr id="11274" name="Line 1081"/>
            <p:cNvSpPr>
              <a:spLocks noChangeShapeType="1"/>
            </p:cNvSpPr>
            <p:nvPr/>
          </p:nvSpPr>
          <p:spPr bwMode="auto">
            <a:xfrm>
              <a:off x="912" y="3328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Line 1083"/>
            <p:cNvSpPr>
              <a:spLocks noChangeShapeType="1"/>
            </p:cNvSpPr>
            <p:nvPr/>
          </p:nvSpPr>
          <p:spPr bwMode="auto">
            <a:xfrm>
              <a:off x="912" y="3520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prstDash val="dash"/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0" name="AutoShape 67"/>
          <p:cNvCxnSpPr>
            <a:cxnSpLocks noChangeShapeType="1"/>
          </p:cNvCxnSpPr>
          <p:nvPr/>
        </p:nvCxnSpPr>
        <p:spPr bwMode="auto">
          <a:xfrm rot="16200000" flipH="1">
            <a:off x="5860504" y="4277638"/>
            <a:ext cx="960437" cy="8382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291" name="Title 7"/>
          <p:cNvSpPr>
            <a:spLocks noGrp="1"/>
          </p:cNvSpPr>
          <p:nvPr>
            <p:ph type="title" idx="4294967295"/>
          </p:nvPr>
        </p:nvSpPr>
        <p:spPr>
          <a:xfrm>
            <a:off x="179512" y="18864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2292" name="Content Placeholder 8"/>
          <p:cNvSpPr>
            <a:spLocks/>
          </p:cNvSpPr>
          <p:nvPr/>
        </p:nvSpPr>
        <p:spPr bwMode="auto">
          <a:xfrm>
            <a:off x="438398" y="1557456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Preparation</a:t>
            </a:r>
            <a:endParaRPr lang="en-GB" sz="2800" b="1"/>
          </a:p>
          <a:p>
            <a:pPr marL="760413" lvl="1" indent="-222250" eaLnBrk="0" hangingPunct="0">
              <a:spcBef>
                <a:spcPct val="20000"/>
              </a:spcBef>
              <a:spcAft>
                <a:spcPct val="80000"/>
              </a:spcAft>
              <a:buFontTx/>
              <a:buChar char="–"/>
            </a:pPr>
            <a:endParaRPr lang="en-GB" sz="2400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6774111" y="4910256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3880098" y="2721094"/>
            <a:ext cx="1371600" cy="609600"/>
            <a:chOff x="2352" y="1536"/>
            <a:chExt cx="864" cy="384"/>
          </a:xfrm>
        </p:grpSpPr>
        <p:sp>
          <p:nvSpPr>
            <p:cNvPr id="64548" name="AutoShape 36"/>
            <p:cNvSpPr>
              <a:spLocks noChangeArrowheads="1"/>
            </p:cNvSpPr>
            <p:nvPr/>
          </p:nvSpPr>
          <p:spPr bwMode="auto">
            <a:xfrm>
              <a:off x="2352" y="1536"/>
              <a:ext cx="864" cy="384"/>
            </a:xfrm>
            <a:prstGeom prst="flowChartInternalStorag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6" name="Text Box 46"/>
            <p:cNvSpPr txBox="1">
              <a:spLocks noChangeArrowheads="1"/>
            </p:cNvSpPr>
            <p:nvPr/>
          </p:nvSpPr>
          <p:spPr bwMode="auto">
            <a:xfrm>
              <a:off x="2393" y="1602"/>
              <a:ext cx="78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Target Data set</a:t>
              </a:r>
            </a:p>
          </p:txBody>
        </p:sp>
      </p:grpSp>
      <p:sp>
        <p:nvSpPr>
          <p:cNvPr id="64551" name="AutoShape 39"/>
          <p:cNvSpPr>
            <a:spLocks noChangeArrowheads="1"/>
          </p:cNvSpPr>
          <p:nvPr/>
        </p:nvSpPr>
        <p:spPr bwMode="auto">
          <a:xfrm>
            <a:off x="4991348" y="3843456"/>
            <a:ext cx="1911350" cy="457200"/>
          </a:xfrm>
          <a:prstGeom prst="flowChartPunchedCard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Text Box 47"/>
          <p:cNvSpPr txBox="1">
            <a:spLocks noChangeArrowheads="1"/>
          </p:cNvSpPr>
          <p:nvPr/>
        </p:nvSpPr>
        <p:spPr bwMode="auto">
          <a:xfrm>
            <a:off x="4997698" y="3911719"/>
            <a:ext cx="182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Pre-Processed Data set</a:t>
            </a:r>
          </a:p>
        </p:txBody>
      </p:sp>
      <p:cxnSp>
        <p:nvCxnSpPr>
          <p:cNvPr id="12307" name="AutoShape 64"/>
          <p:cNvCxnSpPr>
            <a:cxnSpLocks noChangeShapeType="1"/>
          </p:cNvCxnSpPr>
          <p:nvPr/>
        </p:nvCxnSpPr>
        <p:spPr bwMode="auto">
          <a:xfrm>
            <a:off x="5248523" y="3025894"/>
            <a:ext cx="695325" cy="8175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308" name="AutoShape 68"/>
          <p:cNvSpPr>
            <a:spLocks noChangeArrowheads="1"/>
          </p:cNvSpPr>
          <p:nvPr/>
        </p:nvSpPr>
        <p:spPr bwMode="auto">
          <a:xfrm>
            <a:off x="8007598" y="5015031"/>
            <a:ext cx="685800" cy="304800"/>
          </a:xfrm>
          <a:custGeom>
            <a:avLst/>
            <a:gdLst>
              <a:gd name="T0" fmla="*/ 514350 w 21600"/>
              <a:gd name="T1" fmla="*/ 0 h 21600"/>
              <a:gd name="T2" fmla="*/ 0 w 21600"/>
              <a:gd name="T3" fmla="*/ 152400 h 21600"/>
              <a:gd name="T4" fmla="*/ 514350 w 21600"/>
              <a:gd name="T5" fmla="*/ 304800 h 21600"/>
              <a:gd name="T6" fmla="*/ 685800 w 21600"/>
              <a:gd name="T7" fmla="*/ 1524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395536" y="2700456"/>
            <a:ext cx="3484562" cy="3200400"/>
            <a:chOff x="157" y="1536"/>
            <a:chExt cx="2195" cy="2016"/>
          </a:xfrm>
        </p:grpSpPr>
        <p:sp>
          <p:nvSpPr>
            <p:cNvPr id="64535" name="AutoShape 23"/>
            <p:cNvSpPr>
              <a:spLocks noChangeArrowheads="1"/>
            </p:cNvSpPr>
            <p:nvPr/>
          </p:nvSpPr>
          <p:spPr bwMode="auto">
            <a:xfrm>
              <a:off x="384" y="1536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6" name="AutoShape 24"/>
            <p:cNvSpPr>
              <a:spLocks noChangeArrowheads="1"/>
            </p:cNvSpPr>
            <p:nvPr/>
          </p:nvSpPr>
          <p:spPr bwMode="auto">
            <a:xfrm>
              <a:off x="384" y="2304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AutoShape 25"/>
            <p:cNvSpPr>
              <a:spLocks noChangeArrowheads="1"/>
            </p:cNvSpPr>
            <p:nvPr/>
          </p:nvSpPr>
          <p:spPr bwMode="auto">
            <a:xfrm>
              <a:off x="384" y="3072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26"/>
            <p:cNvSpPr>
              <a:spLocks noChangeArrowheads="1"/>
            </p:cNvSpPr>
            <p:nvPr/>
          </p:nvSpPr>
          <p:spPr bwMode="auto">
            <a:xfrm rot="-5400000">
              <a:off x="552" y="1944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8" name="AutoShape 27"/>
            <p:cNvSpPr>
              <a:spLocks noChangeArrowheads="1"/>
            </p:cNvSpPr>
            <p:nvPr/>
          </p:nvSpPr>
          <p:spPr bwMode="auto">
            <a:xfrm rot="-5400000">
              <a:off x="552" y="2712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9" name="Text Box 44"/>
            <p:cNvSpPr txBox="1">
              <a:spLocks noChangeArrowheads="1"/>
            </p:cNvSpPr>
            <p:nvPr/>
          </p:nvSpPr>
          <p:spPr bwMode="auto">
            <a:xfrm>
              <a:off x="157" y="3360"/>
              <a:ext cx="89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Original Data sets</a:t>
              </a:r>
            </a:p>
          </p:txBody>
        </p:sp>
        <p:sp>
          <p:nvSpPr>
            <p:cNvPr id="64540" name="AutoShape 28"/>
            <p:cNvSpPr>
              <a:spLocks noChangeArrowheads="1"/>
            </p:cNvSpPr>
            <p:nvPr/>
          </p:nvSpPr>
          <p:spPr bwMode="auto">
            <a:xfrm>
              <a:off x="1309" y="2184"/>
              <a:ext cx="899" cy="432"/>
            </a:xfrm>
            <a:prstGeom prst="flowChartInternalStorag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8" name="Text Box 45"/>
            <p:cNvSpPr txBox="1">
              <a:spLocks noChangeArrowheads="1"/>
            </p:cNvSpPr>
            <p:nvPr/>
          </p:nvSpPr>
          <p:spPr bwMode="auto">
            <a:xfrm>
              <a:off x="1296" y="2327"/>
              <a:ext cx="91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Collected Data set</a:t>
              </a:r>
            </a:p>
          </p:txBody>
        </p:sp>
        <p:cxnSp>
          <p:nvCxnSpPr>
            <p:cNvPr id="12303" name="AutoShape 60"/>
            <p:cNvCxnSpPr>
              <a:cxnSpLocks noChangeShapeType="1"/>
            </p:cNvCxnSpPr>
            <p:nvPr/>
          </p:nvCxnSpPr>
          <p:spPr bwMode="auto">
            <a:xfrm flipV="1">
              <a:off x="816" y="2448"/>
              <a:ext cx="480" cy="768"/>
            </a:xfrm>
            <a:prstGeom prst="bentConnector3">
              <a:avLst>
                <a:gd name="adj1" fmla="val 4853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4" name="AutoShape 61"/>
            <p:cNvCxnSpPr>
              <a:cxnSpLocks noChangeShapeType="1"/>
            </p:cNvCxnSpPr>
            <p:nvPr/>
          </p:nvCxnSpPr>
          <p:spPr bwMode="auto">
            <a:xfrm>
              <a:off x="816" y="1632"/>
              <a:ext cx="480" cy="768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5" name="AutoShape 62"/>
            <p:cNvCxnSpPr>
              <a:cxnSpLocks noChangeShapeType="1"/>
              <a:stCxn id="64536" idx="3"/>
              <a:endCxn id="12318" idx="1"/>
            </p:cNvCxnSpPr>
            <p:nvPr/>
          </p:nvCxnSpPr>
          <p:spPr bwMode="auto">
            <a:xfrm flipV="1">
              <a:off x="816" y="2423"/>
              <a:ext cx="480" cy="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2306" name="AutoShape 63"/>
            <p:cNvCxnSpPr>
              <a:cxnSpLocks noChangeShapeType="1"/>
              <a:stCxn id="64540" idx="0"/>
              <a:endCxn id="64548" idx="1"/>
            </p:cNvCxnSpPr>
            <p:nvPr/>
          </p:nvCxnSpPr>
          <p:spPr bwMode="auto">
            <a:xfrm rot="5400000" flipH="1" flipV="1">
              <a:off x="1811" y="1688"/>
              <a:ext cx="443" cy="548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9" name="AutoShape 70"/>
            <p:cNvSpPr>
              <a:spLocks noChangeArrowheads="1"/>
            </p:cNvSpPr>
            <p:nvPr/>
          </p:nvSpPr>
          <p:spPr bwMode="auto">
            <a:xfrm>
              <a:off x="1200" y="2928"/>
              <a:ext cx="1152" cy="582"/>
            </a:xfrm>
            <a:prstGeom prst="wedgeRectCallout">
              <a:avLst>
                <a:gd name="adj1" fmla="val -56509"/>
                <a:gd name="adj2" fmla="val -1375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92088" indent="-192088">
                <a:buFontTx/>
                <a:buChar char="•"/>
              </a:pPr>
              <a:r>
                <a:rPr lang="en-GB" sz="1400" dirty="0"/>
                <a:t>Integrating data</a:t>
              </a:r>
            </a:p>
            <a:p>
              <a:pPr marL="192088" indent="-192088">
                <a:buFontTx/>
                <a:buChar char="•"/>
              </a:pPr>
              <a:r>
                <a:rPr lang="en-GB" sz="1400" dirty="0"/>
                <a:t>Getting necessary data details</a:t>
              </a:r>
            </a:p>
          </p:txBody>
        </p:sp>
      </p:grpSp>
      <p:sp>
        <p:nvSpPr>
          <p:cNvPr id="12310" name="AutoShape 71"/>
          <p:cNvSpPr>
            <a:spLocks noChangeArrowheads="1"/>
          </p:cNvSpPr>
          <p:nvPr/>
        </p:nvSpPr>
        <p:spPr bwMode="auto">
          <a:xfrm>
            <a:off x="3383204" y="1262164"/>
            <a:ext cx="2514600" cy="928694"/>
          </a:xfrm>
          <a:prstGeom prst="wedgeRectCallout">
            <a:avLst>
              <a:gd name="adj1" fmla="val -57704"/>
              <a:gd name="adj2" fmla="val 13244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Selecting relevant features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Selecting relevant records</a:t>
            </a:r>
          </a:p>
        </p:txBody>
      </p:sp>
      <p:sp>
        <p:nvSpPr>
          <p:cNvPr id="12311" name="AutoShape 72"/>
          <p:cNvSpPr>
            <a:spLocks noChangeArrowheads="1"/>
          </p:cNvSpPr>
          <p:nvPr/>
        </p:nvSpPr>
        <p:spPr bwMode="auto">
          <a:xfrm>
            <a:off x="6169286" y="2190858"/>
            <a:ext cx="2286000" cy="942972"/>
          </a:xfrm>
          <a:prstGeom prst="wedgeRectCallout">
            <a:avLst>
              <a:gd name="adj1" fmla="val -61597"/>
              <a:gd name="adj2" fmla="val 8541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Data cleaning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Deal with unknown data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Data transformation</a:t>
            </a:r>
          </a:p>
        </p:txBody>
      </p:sp>
      <p:sp>
        <p:nvSpPr>
          <p:cNvPr id="12312" name="AutoShape 73"/>
          <p:cNvSpPr>
            <a:spLocks noChangeArrowheads="1"/>
          </p:cNvSpPr>
          <p:nvPr/>
        </p:nvSpPr>
        <p:spPr bwMode="auto">
          <a:xfrm>
            <a:off x="4240460" y="5548444"/>
            <a:ext cx="1981200" cy="904892"/>
          </a:xfrm>
          <a:prstGeom prst="wedgeRectCallout">
            <a:avLst>
              <a:gd name="adj1" fmla="val 50560"/>
              <a:gd name="adj2" fmla="val -92708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Formatting data into acceptable form by the mining tool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51"/>
          <p:cNvSpPr>
            <a:spLocks noChangeArrowheads="1"/>
          </p:cNvSpPr>
          <p:nvPr/>
        </p:nvSpPr>
        <p:spPr bwMode="auto">
          <a:xfrm>
            <a:off x="5237857" y="2895600"/>
            <a:ext cx="3429000" cy="1219200"/>
          </a:xfrm>
          <a:prstGeom prst="rect">
            <a:avLst/>
          </a:prstGeom>
          <a:solidFill>
            <a:srgbClr val="C7D7D5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5" name="Title 7"/>
          <p:cNvSpPr>
            <a:spLocks noGrp="1"/>
          </p:cNvSpPr>
          <p:nvPr>
            <p:ph type="title" idx="4294967295"/>
          </p:nvPr>
        </p:nvSpPr>
        <p:spPr>
          <a:xfrm>
            <a:off x="189947" y="18864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3316" name="Content Placeholder 8"/>
          <p:cNvSpPr>
            <a:spLocks/>
          </p:cNvSpPr>
          <p:nvPr/>
        </p:nvSpPr>
        <p:spPr bwMode="auto">
          <a:xfrm>
            <a:off x="251520" y="1295400"/>
            <a:ext cx="44196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Mining</a:t>
            </a:r>
            <a:endParaRPr lang="en-GB" sz="2800" b="1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Determining data mining tasks 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Assigning roles for data for certain tasks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Selecting data mining solution(s) to each task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Setting necessary parameters for the solution</a:t>
            </a:r>
            <a:endParaRPr lang="en-GB" sz="240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sz="2400"/>
              <a:t>Collecting result patterns</a:t>
            </a:r>
          </a:p>
        </p:txBody>
      </p:sp>
      <p:sp>
        <p:nvSpPr>
          <p:cNvPr id="66565" name="AutoShape 1029"/>
          <p:cNvSpPr>
            <a:spLocks noChangeArrowheads="1"/>
          </p:cNvSpPr>
          <p:nvPr/>
        </p:nvSpPr>
        <p:spPr bwMode="auto">
          <a:xfrm>
            <a:off x="6380857" y="1905000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sp>
        <p:nvSpPr>
          <p:cNvPr id="13318" name="AutoShape 1031"/>
          <p:cNvSpPr>
            <a:spLocks noChangeArrowheads="1"/>
          </p:cNvSpPr>
          <p:nvPr/>
        </p:nvSpPr>
        <p:spPr bwMode="auto">
          <a:xfrm>
            <a:off x="5314057" y="3048000"/>
            <a:ext cx="12192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3</a:t>
            </a:r>
          </a:p>
          <a:p>
            <a:pPr algn="ctr"/>
            <a:r>
              <a:rPr lang="en-GB" sz="1400"/>
              <a:t>(w</a:t>
            </a:r>
            <a:r>
              <a:rPr lang="en-GB" sz="1400" baseline="-25000"/>
              <a:t>1</a:t>
            </a:r>
            <a:r>
              <a:rPr lang="en-GB" sz="1400"/>
              <a:t>, w</a:t>
            </a:r>
            <a:r>
              <a:rPr lang="en-GB" sz="1400" baseline="-25000"/>
              <a:t>2</a:t>
            </a:r>
            <a:r>
              <a:rPr lang="en-GB" sz="1400"/>
              <a:t>, …, w</a:t>
            </a:r>
            <a:r>
              <a:rPr lang="en-GB" sz="1400" baseline="-25000"/>
              <a:t>m</a:t>
            </a:r>
            <a:r>
              <a:rPr lang="en-GB" sz="1400"/>
              <a:t>)</a:t>
            </a:r>
            <a:endParaRPr lang="en-GB"/>
          </a:p>
        </p:txBody>
      </p:sp>
      <p:sp>
        <p:nvSpPr>
          <p:cNvPr id="13319" name="AutoShape 1032"/>
          <p:cNvSpPr>
            <a:spLocks noChangeArrowheads="1"/>
          </p:cNvSpPr>
          <p:nvPr/>
        </p:nvSpPr>
        <p:spPr bwMode="auto">
          <a:xfrm>
            <a:off x="6228457" y="3200400"/>
            <a:ext cx="13716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2</a:t>
            </a:r>
          </a:p>
          <a:p>
            <a:pPr algn="ctr"/>
            <a:r>
              <a:rPr lang="en-GB" sz="1400"/>
              <a:t>(t</a:t>
            </a:r>
            <a:r>
              <a:rPr lang="en-GB" sz="1400" baseline="-25000"/>
              <a:t>1</a:t>
            </a:r>
            <a:r>
              <a:rPr lang="en-GB" sz="1400"/>
              <a:t>, t</a:t>
            </a:r>
            <a:r>
              <a:rPr lang="en-GB" sz="1400" baseline="-25000"/>
              <a:t>2</a:t>
            </a:r>
            <a:r>
              <a:rPr lang="en-GB" sz="1400"/>
              <a:t>, …, t</a:t>
            </a:r>
            <a:r>
              <a:rPr lang="en-GB" sz="1400" baseline="-25000"/>
              <a:t>r</a:t>
            </a:r>
            <a:r>
              <a:rPr lang="en-GB" sz="1400"/>
              <a:t>)</a:t>
            </a:r>
            <a:endParaRPr lang="en-GB"/>
          </a:p>
        </p:txBody>
      </p:sp>
      <p:cxnSp>
        <p:nvCxnSpPr>
          <p:cNvPr id="13320" name="AutoShape 1034"/>
          <p:cNvCxnSpPr>
            <a:cxnSpLocks noChangeShapeType="1"/>
            <a:stCxn id="66565" idx="2"/>
            <a:endCxn id="13318" idx="0"/>
          </p:cNvCxnSpPr>
          <p:nvPr/>
        </p:nvCxnSpPr>
        <p:spPr bwMode="auto">
          <a:xfrm flipH="1">
            <a:off x="5923657" y="2438400"/>
            <a:ext cx="990600" cy="609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1" name="AutoShape 1035"/>
          <p:cNvCxnSpPr>
            <a:cxnSpLocks noChangeShapeType="1"/>
            <a:stCxn id="66565" idx="2"/>
            <a:endCxn id="13319" idx="0"/>
          </p:cNvCxnSpPr>
          <p:nvPr/>
        </p:nvCxnSpPr>
        <p:spPr bwMode="auto">
          <a:xfrm>
            <a:off x="6914257" y="2438400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2" name="AutoShape 1037"/>
          <p:cNvSpPr>
            <a:spLocks noChangeArrowheads="1"/>
          </p:cNvSpPr>
          <p:nvPr/>
        </p:nvSpPr>
        <p:spPr bwMode="auto">
          <a:xfrm>
            <a:off x="7092280" y="3352800"/>
            <a:ext cx="14478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1</a:t>
            </a:r>
          </a:p>
          <a:p>
            <a:pPr algn="ctr"/>
            <a:r>
              <a:rPr lang="en-GB" sz="1400"/>
              <a:t>(p</a:t>
            </a:r>
            <a:r>
              <a:rPr lang="en-GB" sz="1400" baseline="-25000"/>
              <a:t>1</a:t>
            </a:r>
            <a:r>
              <a:rPr lang="en-GB" sz="1400"/>
              <a:t>, p</a:t>
            </a:r>
            <a:r>
              <a:rPr lang="en-GB" sz="1400" baseline="-25000"/>
              <a:t>2</a:t>
            </a:r>
            <a:r>
              <a:rPr lang="en-GB" sz="1400"/>
              <a:t>, …, p</a:t>
            </a:r>
            <a:r>
              <a:rPr lang="en-GB" sz="1400" baseline="-25000"/>
              <a:t>n</a:t>
            </a:r>
            <a:r>
              <a:rPr lang="en-GB" sz="1400"/>
              <a:t>)</a:t>
            </a:r>
          </a:p>
        </p:txBody>
      </p:sp>
      <p:cxnSp>
        <p:nvCxnSpPr>
          <p:cNvPr id="13323" name="AutoShape 1038"/>
          <p:cNvCxnSpPr>
            <a:cxnSpLocks noChangeShapeType="1"/>
            <a:stCxn id="66565" idx="2"/>
          </p:cNvCxnSpPr>
          <p:nvPr/>
        </p:nvCxnSpPr>
        <p:spPr bwMode="auto">
          <a:xfrm>
            <a:off x="6914257" y="2438400"/>
            <a:ext cx="952500" cy="914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4" name="AutoShape 1042"/>
          <p:cNvSpPr>
            <a:spLocks noChangeArrowheads="1"/>
          </p:cNvSpPr>
          <p:nvPr/>
        </p:nvSpPr>
        <p:spPr bwMode="auto">
          <a:xfrm>
            <a:off x="6266557" y="4495800"/>
            <a:ext cx="1295400" cy="685800"/>
          </a:xfrm>
          <a:prstGeom prst="flowChartMultidocument">
            <a:avLst/>
          </a:prstGeom>
          <a:solidFill>
            <a:srgbClr val="CC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latin typeface="Arial Narrow" pitchFamily="34" charset="0"/>
              </a:rPr>
              <a:t>Patterns</a:t>
            </a:r>
          </a:p>
        </p:txBody>
      </p:sp>
      <p:cxnSp>
        <p:nvCxnSpPr>
          <p:cNvPr id="13325" name="AutoShape 1044"/>
          <p:cNvCxnSpPr>
            <a:cxnSpLocks noChangeShapeType="1"/>
            <a:stCxn id="13318" idx="2"/>
            <a:endCxn id="13324" idx="1"/>
          </p:cNvCxnSpPr>
          <p:nvPr/>
        </p:nvCxnSpPr>
        <p:spPr bwMode="auto">
          <a:xfrm rot="16200000" flipH="1">
            <a:off x="5466457" y="4038600"/>
            <a:ext cx="1257300" cy="34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cxnSp>
        <p:nvCxnSpPr>
          <p:cNvPr id="13326" name="AutoShape 1047"/>
          <p:cNvCxnSpPr>
            <a:cxnSpLocks noChangeShapeType="1"/>
            <a:stCxn id="13319" idx="2"/>
            <a:endCxn id="13324" idx="0"/>
          </p:cNvCxnSpPr>
          <p:nvPr/>
        </p:nvCxnSpPr>
        <p:spPr bwMode="auto">
          <a:xfrm>
            <a:off x="6914257" y="3733800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7" name="AutoShape 1048"/>
          <p:cNvCxnSpPr>
            <a:cxnSpLocks noChangeShapeType="1"/>
            <a:endCxn id="13324" idx="3"/>
          </p:cNvCxnSpPr>
          <p:nvPr/>
        </p:nvCxnSpPr>
        <p:spPr bwMode="auto">
          <a:xfrm rot="5400000">
            <a:off x="7238107" y="4210050"/>
            <a:ext cx="952500" cy="3048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3328" name="AutoShape 1050"/>
          <p:cNvSpPr>
            <a:spLocks noChangeArrowheads="1"/>
          </p:cNvSpPr>
          <p:nvPr/>
        </p:nvSpPr>
        <p:spPr bwMode="auto">
          <a:xfrm rot="5400000">
            <a:off x="6685657" y="5410200"/>
            <a:ext cx="533400" cy="381000"/>
          </a:xfrm>
          <a:custGeom>
            <a:avLst/>
            <a:gdLst>
              <a:gd name="T0" fmla="*/ 400050 w 21600"/>
              <a:gd name="T1" fmla="*/ 0 h 21600"/>
              <a:gd name="T2" fmla="*/ 0 w 21600"/>
              <a:gd name="T3" fmla="*/ 190500 h 21600"/>
              <a:gd name="T4" fmla="*/ 400050 w 21600"/>
              <a:gd name="T5" fmla="*/ 381000 h 21600"/>
              <a:gd name="T6" fmla="*/ 533400 w 21600"/>
              <a:gd name="T7" fmla="*/ 1905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Text Box 1052"/>
          <p:cNvSpPr txBox="1">
            <a:spLocks noChangeArrowheads="1"/>
          </p:cNvSpPr>
          <p:nvPr/>
        </p:nvSpPr>
        <p:spPr bwMode="auto">
          <a:xfrm>
            <a:off x="5302945" y="3810000"/>
            <a:ext cx="163217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dirty="0"/>
              <a:t>Mining solutions</a:t>
            </a:r>
          </a:p>
        </p:txBody>
      </p:sp>
      <p:sp>
        <p:nvSpPr>
          <p:cNvPr id="13330" name="Line 1053"/>
          <p:cNvSpPr>
            <a:spLocks noChangeShapeType="1"/>
          </p:cNvSpPr>
          <p:nvPr/>
        </p:nvSpPr>
        <p:spPr bwMode="auto">
          <a:xfrm>
            <a:off x="4933057" y="3505200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31" name="Text Box 1054"/>
          <p:cNvSpPr txBox="1">
            <a:spLocks noChangeArrowheads="1"/>
          </p:cNvSpPr>
          <p:nvPr/>
        </p:nvSpPr>
        <p:spPr bwMode="auto">
          <a:xfrm rot="5400000">
            <a:off x="4106763" y="3350419"/>
            <a:ext cx="1500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Parameter settings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7"/>
          <p:cNvSpPr>
            <a:spLocks noGrp="1"/>
          </p:cNvSpPr>
          <p:nvPr>
            <p:ph type="title" idx="4294967295"/>
          </p:nvPr>
        </p:nvSpPr>
        <p:spPr>
          <a:xfrm>
            <a:off x="179512" y="18864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4339" name="Content Placeholder 8"/>
          <p:cNvSpPr>
            <a:spLocks/>
          </p:cNvSpPr>
          <p:nvPr/>
        </p:nvSpPr>
        <p:spPr bwMode="auto">
          <a:xfrm>
            <a:off x="426638" y="1395172"/>
            <a:ext cx="4419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Post-processing</a:t>
            </a:r>
            <a:endParaRPr lang="en-GB" sz="2800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evaluation 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selection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interpretation</a:t>
            </a:r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731465" y="2528664"/>
            <a:ext cx="7800975" cy="3276600"/>
            <a:chOff x="432" y="1344"/>
            <a:chExt cx="4914" cy="2064"/>
          </a:xfrm>
        </p:grpSpPr>
        <p:sp>
          <p:nvSpPr>
            <p:cNvPr id="14340" name="AutoShape 12"/>
            <p:cNvSpPr>
              <a:spLocks noChangeArrowheads="1"/>
            </p:cNvSpPr>
            <p:nvPr/>
          </p:nvSpPr>
          <p:spPr bwMode="auto">
            <a:xfrm>
              <a:off x="432" y="2496"/>
              <a:ext cx="816" cy="432"/>
            </a:xfrm>
            <a:prstGeom prst="flowChartMultidocumen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41" name="AutoShape 21"/>
            <p:cNvSpPr>
              <a:spLocks noChangeArrowheads="1"/>
            </p:cNvSpPr>
            <p:nvPr/>
          </p:nvSpPr>
          <p:spPr bwMode="auto">
            <a:xfrm>
              <a:off x="1440" y="2424"/>
              <a:ext cx="960" cy="576"/>
            </a:xfrm>
            <a:prstGeom prst="diamond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Evaluation</a:t>
              </a:r>
            </a:p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2" name="AutoShape 24"/>
            <p:cNvCxnSpPr>
              <a:cxnSpLocks noChangeShapeType="1"/>
              <a:stCxn id="14340" idx="3"/>
              <a:endCxn id="14341" idx="1"/>
            </p:cNvCxnSpPr>
            <p:nvPr/>
          </p:nvCxnSpPr>
          <p:spPr bwMode="auto">
            <a:xfrm>
              <a:off x="1248" y="2712"/>
              <a:ext cx="19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3" name="Line 25"/>
            <p:cNvSpPr>
              <a:spLocks noChangeShapeType="1"/>
            </p:cNvSpPr>
            <p:nvPr/>
          </p:nvSpPr>
          <p:spPr bwMode="auto">
            <a:xfrm>
              <a:off x="1920" y="3006"/>
              <a:ext cx="0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4" name="Line 26"/>
            <p:cNvSpPr>
              <a:spLocks noChangeShapeType="1"/>
            </p:cNvSpPr>
            <p:nvPr/>
          </p:nvSpPr>
          <p:spPr bwMode="auto">
            <a:xfrm flipH="1">
              <a:off x="720" y="3348"/>
              <a:ext cx="1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5" name="Text Box 27"/>
            <p:cNvSpPr txBox="1">
              <a:spLocks noChangeArrowheads="1"/>
            </p:cNvSpPr>
            <p:nvPr/>
          </p:nvSpPr>
          <p:spPr bwMode="auto">
            <a:xfrm>
              <a:off x="1728" y="3072"/>
              <a:ext cx="3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reject</a:t>
              </a:r>
            </a:p>
          </p:txBody>
        </p:sp>
        <p:grpSp>
          <p:nvGrpSpPr>
            <p:cNvPr id="3" name="Group 37"/>
            <p:cNvGrpSpPr>
              <a:grpSpLocks/>
            </p:cNvGrpSpPr>
            <p:nvPr/>
          </p:nvGrpSpPr>
          <p:grpSpPr bwMode="auto">
            <a:xfrm>
              <a:off x="2700" y="2454"/>
              <a:ext cx="660" cy="450"/>
              <a:chOff x="2688" y="2454"/>
              <a:chExt cx="660" cy="450"/>
            </a:xfrm>
          </p:grpSpPr>
          <p:sp>
            <p:nvSpPr>
              <p:cNvPr id="14358" name="AutoShape 36"/>
              <p:cNvSpPr>
                <a:spLocks noChangeArrowheads="1"/>
              </p:cNvSpPr>
              <p:nvPr/>
            </p:nvSpPr>
            <p:spPr bwMode="auto">
              <a:xfrm>
                <a:off x="2772" y="2454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4359" name="AutoShape 28"/>
              <p:cNvSpPr>
                <a:spLocks noChangeArrowheads="1"/>
              </p:cNvSpPr>
              <p:nvPr/>
            </p:nvSpPr>
            <p:spPr bwMode="auto">
              <a:xfrm>
                <a:off x="2688" y="2520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 dirty="0">
                    <a:solidFill>
                      <a:schemeClr val="bg1"/>
                    </a:solidFill>
                    <a:latin typeface="Arial Narrow" pitchFamily="34" charset="0"/>
                  </a:rPr>
                  <a:t>Patterns</a:t>
                </a:r>
              </a:p>
            </p:txBody>
          </p:sp>
        </p:grpSp>
        <p:cxnSp>
          <p:nvCxnSpPr>
            <p:cNvPr id="14347" name="AutoShape 30"/>
            <p:cNvCxnSpPr>
              <a:cxnSpLocks noChangeShapeType="1"/>
              <a:stCxn id="14341" idx="3"/>
              <a:endCxn id="14359" idx="1"/>
            </p:cNvCxnSpPr>
            <p:nvPr/>
          </p:nvCxnSpPr>
          <p:spPr bwMode="auto">
            <a:xfrm>
              <a:off x="2400" y="2712"/>
              <a:ext cx="30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8" name="Oval 31"/>
            <p:cNvSpPr>
              <a:spLocks noChangeArrowheads="1"/>
            </p:cNvSpPr>
            <p:nvPr/>
          </p:nvSpPr>
          <p:spPr bwMode="auto">
            <a:xfrm>
              <a:off x="3648" y="2424"/>
              <a:ext cx="576" cy="57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Selection</a:t>
              </a:r>
            </a:p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9" name="AutoShape 33"/>
            <p:cNvCxnSpPr>
              <a:cxnSpLocks noChangeShapeType="1"/>
              <a:stCxn id="14359" idx="3"/>
              <a:endCxn id="14348" idx="2"/>
            </p:cNvCxnSpPr>
            <p:nvPr/>
          </p:nvCxnSpPr>
          <p:spPr bwMode="auto">
            <a:xfrm>
              <a:off x="3276" y="2712"/>
              <a:ext cx="37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0" name="AutoShape 34"/>
            <p:cNvSpPr>
              <a:spLocks noChangeArrowheads="1"/>
            </p:cNvSpPr>
            <p:nvPr/>
          </p:nvSpPr>
          <p:spPr bwMode="auto">
            <a:xfrm>
              <a:off x="4608" y="3024"/>
              <a:ext cx="576" cy="384"/>
            </a:xfrm>
            <a:prstGeom prst="flowChartMultidocument">
              <a:avLst/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Selected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51" name="Text Box 35"/>
            <p:cNvSpPr txBox="1">
              <a:spLocks noChangeArrowheads="1"/>
            </p:cNvSpPr>
            <p:nvPr/>
          </p:nvSpPr>
          <p:spPr bwMode="auto">
            <a:xfrm>
              <a:off x="2256" y="2496"/>
              <a:ext cx="4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accept</a:t>
              </a:r>
            </a:p>
          </p:txBody>
        </p:sp>
        <p:cxnSp>
          <p:nvCxnSpPr>
            <p:cNvPr id="14352" name="AutoShape 39"/>
            <p:cNvCxnSpPr>
              <a:cxnSpLocks noChangeShapeType="1"/>
              <a:stCxn id="14348" idx="6"/>
              <a:endCxn id="14350" idx="1"/>
            </p:cNvCxnSpPr>
            <p:nvPr/>
          </p:nvCxnSpPr>
          <p:spPr bwMode="auto">
            <a:xfrm>
              <a:off x="4224" y="2712"/>
              <a:ext cx="384" cy="504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53" name="Oval 40"/>
            <p:cNvSpPr>
              <a:spLocks noChangeArrowheads="1"/>
            </p:cNvSpPr>
            <p:nvPr/>
          </p:nvSpPr>
          <p:spPr bwMode="auto">
            <a:xfrm>
              <a:off x="4560" y="2208"/>
              <a:ext cx="672" cy="62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Pattern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Interpretation</a:t>
              </a:r>
            </a:p>
          </p:txBody>
        </p:sp>
        <p:cxnSp>
          <p:nvCxnSpPr>
            <p:cNvPr id="14354" name="AutoShape 41"/>
            <p:cNvCxnSpPr>
              <a:cxnSpLocks noChangeShapeType="1"/>
              <a:stCxn id="14350" idx="0"/>
              <a:endCxn id="14353" idx="4"/>
            </p:cNvCxnSpPr>
            <p:nvPr/>
          </p:nvCxnSpPr>
          <p:spPr bwMode="auto">
            <a:xfrm flipV="1">
              <a:off x="4896" y="2832"/>
              <a:ext cx="0" cy="192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00394" name="AutoShape 42"/>
            <p:cNvSpPr>
              <a:spLocks noChangeArrowheads="1"/>
            </p:cNvSpPr>
            <p:nvPr/>
          </p:nvSpPr>
          <p:spPr bwMode="auto">
            <a:xfrm>
              <a:off x="4560" y="1584"/>
              <a:ext cx="672" cy="384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56" name="AutoShape 43"/>
            <p:cNvCxnSpPr>
              <a:cxnSpLocks noChangeShapeType="1"/>
              <a:stCxn id="14353" idx="0"/>
              <a:endCxn id="100394" idx="3"/>
            </p:cNvCxnSpPr>
            <p:nvPr/>
          </p:nvCxnSpPr>
          <p:spPr bwMode="auto">
            <a:xfrm rot="-5400000">
              <a:off x="4776" y="2088"/>
              <a:ext cx="24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7" name="Text Box 44"/>
            <p:cNvSpPr txBox="1">
              <a:spLocks noChangeArrowheads="1"/>
            </p:cNvSpPr>
            <p:nvPr/>
          </p:nvSpPr>
          <p:spPr bwMode="auto">
            <a:xfrm>
              <a:off x="4464" y="1344"/>
              <a:ext cx="88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Knowledge learnt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251520" y="116632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5363" name="Content Placeholder 8"/>
          <p:cNvSpPr>
            <a:spLocks/>
          </p:cNvSpPr>
          <p:nvPr/>
        </p:nvSpPr>
        <p:spPr bwMode="auto">
          <a:xfrm>
            <a:off x="500034" y="928670"/>
            <a:ext cx="8255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Roles of participants in data mining</a:t>
            </a:r>
            <a:endParaRPr lang="en-GB" sz="2800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Participants include: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Data miners / data analysts: main participant of a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Domain expert: main collaborators of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Decision makers: clients of a DM project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Risk of human bias in the discovery process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Important roles of domain expert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interpretation (for usefulness)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evaluation (for significance)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Mining options (for suitable tasks, limited)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Advisory on data pre-processing (for suitable operations, limited)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Balancing the strength of human and machine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094328"/>
          </a:xfrm>
        </p:spPr>
        <p:txBody>
          <a:bodyPr>
            <a:normAutofit/>
          </a:bodyPr>
          <a:lstStyle/>
          <a:p>
            <a:r>
              <a:rPr lang="en-GB" dirty="0" smtClean="0"/>
              <a:t>Sample, Explore, Modify, Model and Assess</a:t>
            </a:r>
          </a:p>
          <a:p>
            <a:pPr lvl="1"/>
            <a:r>
              <a:rPr lang="en-GB" dirty="0" smtClean="0"/>
              <a:t>SAS Institute </a:t>
            </a:r>
            <a:r>
              <a:rPr lang="en-GB" dirty="0" err="1" smtClean="0"/>
              <a:t>Inc</a:t>
            </a:r>
            <a:endParaRPr lang="en-GB" dirty="0" smtClean="0"/>
          </a:p>
          <a:p>
            <a:r>
              <a:rPr lang="en-GB" dirty="0" smtClean="0"/>
              <a:t>Sample</a:t>
            </a:r>
          </a:p>
          <a:p>
            <a:pPr lvl="1"/>
            <a:r>
              <a:rPr lang="en-GB" dirty="0" smtClean="0"/>
              <a:t>Select the dataset for modelling</a:t>
            </a:r>
          </a:p>
          <a:p>
            <a:r>
              <a:rPr lang="en-GB" dirty="0" smtClean="0"/>
              <a:t>Explore</a:t>
            </a:r>
          </a:p>
          <a:p>
            <a:pPr lvl="1"/>
            <a:r>
              <a:rPr lang="en-GB" dirty="0" smtClean="0"/>
              <a:t>Look for interesting stuff using data visualisation</a:t>
            </a:r>
          </a:p>
          <a:p>
            <a:r>
              <a:rPr lang="en-GB" dirty="0" smtClean="0"/>
              <a:t>Modify</a:t>
            </a:r>
          </a:p>
          <a:p>
            <a:pPr lvl="1"/>
            <a:r>
              <a:rPr lang="en-GB" dirty="0" smtClean="0"/>
              <a:t>Clean the data as necessary, transforming and modifying variables as appropriate</a:t>
            </a:r>
          </a:p>
          <a:p>
            <a:r>
              <a:rPr lang="en-GB" dirty="0" smtClean="0"/>
              <a:t>Model</a:t>
            </a:r>
          </a:p>
          <a:p>
            <a:pPr lvl="1"/>
            <a:r>
              <a:rPr lang="en-GB" dirty="0" smtClean="0"/>
              <a:t>Apply various data mining techniques</a:t>
            </a:r>
          </a:p>
          <a:p>
            <a:r>
              <a:rPr lang="en-GB" dirty="0" smtClean="0"/>
              <a:t>Assess</a:t>
            </a:r>
          </a:p>
          <a:p>
            <a:pPr lvl="1"/>
            <a:r>
              <a:rPr lang="en-GB" dirty="0" smtClean="0"/>
              <a:t>Evaluate the reliability and usefulness of the models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0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3200" dirty="0" err="1" smtClean="0">
                <a:solidFill>
                  <a:schemeClr val="accent3"/>
                </a:solidFill>
              </a:rPr>
              <a:t>CR</a:t>
            </a:r>
            <a:r>
              <a:rPr lang="en-GB" sz="3200" dirty="0" err="1" smtClean="0"/>
              <a:t>oss</a:t>
            </a:r>
            <a:r>
              <a:rPr lang="en-GB" sz="3200" dirty="0"/>
              <a:t> </a:t>
            </a:r>
            <a:r>
              <a:rPr lang="en-GB" sz="3200" dirty="0" smtClean="0">
                <a:solidFill>
                  <a:schemeClr val="accent3"/>
                </a:solidFill>
              </a:rPr>
              <a:t>I</a:t>
            </a:r>
            <a:r>
              <a:rPr lang="en-GB" sz="3200" dirty="0" smtClean="0"/>
              <a:t>ndustry </a:t>
            </a:r>
            <a:r>
              <a:rPr lang="en-GB" sz="3200" dirty="0" smtClean="0">
                <a:solidFill>
                  <a:schemeClr val="accent3"/>
                </a:solidFill>
              </a:rPr>
              <a:t>S</a:t>
            </a:r>
            <a:r>
              <a:rPr lang="en-GB" sz="3200" dirty="0" smtClean="0"/>
              <a:t>tandard </a:t>
            </a:r>
            <a:r>
              <a:rPr lang="en-GB" sz="3200" dirty="0" smtClean="0">
                <a:solidFill>
                  <a:schemeClr val="accent3"/>
                </a:solidFill>
              </a:rPr>
              <a:t>P</a:t>
            </a:r>
            <a:r>
              <a:rPr lang="en-GB" sz="3200" dirty="0" smtClean="0"/>
              <a:t>rocess for </a:t>
            </a:r>
            <a:r>
              <a:rPr lang="en-GB" sz="3200" dirty="0" smtClean="0">
                <a:solidFill>
                  <a:schemeClr val="accent3"/>
                </a:solidFill>
              </a:rPr>
              <a:t>D</a:t>
            </a:r>
            <a:r>
              <a:rPr lang="en-GB" sz="3200" dirty="0" smtClean="0"/>
              <a:t>ata </a:t>
            </a:r>
            <a:r>
              <a:rPr lang="en-GB" sz="3200" dirty="0" smtClean="0">
                <a:solidFill>
                  <a:schemeClr val="accent3"/>
                </a:solidFill>
              </a:rPr>
              <a:t>M</a:t>
            </a:r>
            <a:r>
              <a:rPr lang="en-GB" sz="3200" dirty="0" smtClean="0"/>
              <a:t>ining</a:t>
            </a:r>
          </a:p>
          <a:p>
            <a:endParaRPr lang="en-GB" dirty="0"/>
          </a:p>
          <a:p>
            <a:r>
              <a:rPr lang="en-GB" dirty="0" smtClean="0"/>
              <a:t>Non-proprietary</a:t>
            </a:r>
          </a:p>
          <a:p>
            <a:r>
              <a:rPr lang="en-GB" dirty="0" smtClean="0"/>
              <a:t>Application/Industry-neutral</a:t>
            </a:r>
          </a:p>
          <a:p>
            <a:r>
              <a:rPr lang="en-GB" dirty="0" smtClean="0"/>
              <a:t>Tool-neutral</a:t>
            </a:r>
          </a:p>
          <a:p>
            <a:r>
              <a:rPr lang="en-GB" dirty="0" smtClean="0"/>
              <a:t>Focus on business issues as well as technical analysis</a:t>
            </a:r>
          </a:p>
          <a:p>
            <a:r>
              <a:rPr lang="en-GB" dirty="0" smtClean="0"/>
              <a:t>Framework for guidance</a:t>
            </a:r>
          </a:p>
          <a:p>
            <a:r>
              <a:rPr lang="en-GB" dirty="0" smtClean="0"/>
              <a:t>Experience base (including templates for analysis)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733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3"/>
            <a:ext cx="8229600" cy="5264961"/>
          </a:xfrm>
        </p:spPr>
        <p:txBody>
          <a:bodyPr>
            <a:normAutofit/>
          </a:bodyPr>
          <a:lstStyle/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Initiative launched in late 1996 by three “veterans” of data mining </a:t>
            </a:r>
            <a:r>
              <a:rPr lang="en-US" altLang="ko-KR" dirty="0" smtClean="0">
                <a:solidFill>
                  <a:srgbClr val="003300"/>
                </a:solidFill>
              </a:rPr>
              <a:t>market.</a:t>
            </a:r>
          </a:p>
          <a:p>
            <a:pPr marL="530670" lvl="1" indent="-274638"/>
            <a:r>
              <a:rPr lang="en-US" altLang="ko-KR" dirty="0" smtClean="0"/>
              <a:t>Daimler </a:t>
            </a:r>
            <a:r>
              <a:rPr lang="en-US" altLang="ko-KR" dirty="0"/>
              <a:t>Chrysler (then Daimler-Benz), SPSS (then ISL) , </a:t>
            </a:r>
            <a:r>
              <a:rPr lang="en-US" altLang="ko-KR" dirty="0" smtClean="0"/>
              <a:t>NCR</a:t>
            </a:r>
            <a:endParaRPr lang="en-US" altLang="ko-KR" sz="700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Developed and refined through series of </a:t>
            </a:r>
            <a:r>
              <a:rPr lang="en-US" altLang="ko-KR" dirty="0" smtClean="0">
                <a:solidFill>
                  <a:srgbClr val="003300"/>
                </a:solidFill>
              </a:rPr>
              <a:t>workshops</a:t>
            </a:r>
          </a:p>
          <a:p>
            <a:pPr marL="530670" lvl="1" indent="-274638"/>
            <a:r>
              <a:rPr lang="en-US" altLang="ko-KR" dirty="0" smtClean="0">
                <a:solidFill>
                  <a:srgbClr val="003300"/>
                </a:solidFill>
              </a:rPr>
              <a:t>1997-1999</a:t>
            </a:r>
            <a:endParaRPr lang="en-US" altLang="ko-KR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Over 300 organization contributed to the process </a:t>
            </a:r>
            <a:r>
              <a:rPr lang="en-US" altLang="ko-KR" dirty="0" smtClean="0">
                <a:solidFill>
                  <a:srgbClr val="003300"/>
                </a:solidFill>
              </a:rPr>
              <a:t>model</a:t>
            </a:r>
            <a:endParaRPr lang="en-US" altLang="ko-KR" sz="1100" dirty="0">
              <a:solidFill>
                <a:srgbClr val="003300"/>
              </a:solidFill>
            </a:endParaRPr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Published CRISP-DM 1.0</a:t>
            </a:r>
            <a:r>
              <a:rPr lang="en-US" altLang="ko-KR" dirty="0"/>
              <a:t> (1999</a:t>
            </a:r>
            <a:r>
              <a:rPr lang="en-US" altLang="ko-KR" dirty="0" smtClean="0"/>
              <a:t>)</a:t>
            </a:r>
            <a:endParaRPr lang="en-US" altLang="ko-KR" sz="1100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Over 200 members of the CRISP-DM SIG </a:t>
            </a:r>
            <a:r>
              <a:rPr lang="en-US" altLang="ko-KR" dirty="0" smtClean="0">
                <a:solidFill>
                  <a:srgbClr val="003300"/>
                </a:solidFill>
              </a:rPr>
              <a:t>worldwide</a:t>
            </a:r>
          </a:p>
          <a:p>
            <a:pPr marL="530670" lvl="1" indent="-274638"/>
            <a:r>
              <a:rPr lang="en-US" altLang="ko-KR" b="1" dirty="0" smtClean="0"/>
              <a:t>DM </a:t>
            </a:r>
            <a:r>
              <a:rPr lang="en-US" altLang="ko-KR" b="1" dirty="0"/>
              <a:t>Vendors </a:t>
            </a:r>
            <a:r>
              <a:rPr lang="en-US" altLang="ko-KR" dirty="0"/>
              <a:t>- SPSS, NCR, IBM, SAS, SGI, Data Distilleries, </a:t>
            </a:r>
            <a:r>
              <a:rPr lang="en-US" altLang="ko-KR" dirty="0" err="1"/>
              <a:t>Syllogic</a:t>
            </a:r>
            <a:r>
              <a:rPr lang="en-US" altLang="ko-KR" dirty="0"/>
              <a:t>, </a:t>
            </a:r>
            <a:r>
              <a:rPr lang="en-US" altLang="ko-KR" dirty="0" smtClean="0"/>
              <a:t>etc.</a:t>
            </a:r>
          </a:p>
          <a:p>
            <a:pPr marL="530670" lvl="1" indent="-274638"/>
            <a:r>
              <a:rPr lang="en-US" altLang="ko-KR" b="1" dirty="0" smtClean="0"/>
              <a:t>System </a:t>
            </a:r>
            <a:r>
              <a:rPr lang="en-US" altLang="ko-KR" b="1" dirty="0"/>
              <a:t>Suppliers / consultants </a:t>
            </a:r>
            <a:r>
              <a:rPr lang="en-US" altLang="ko-KR" dirty="0"/>
              <a:t>- Cap Gemini, ICL Retail, Deloitte &amp; </a:t>
            </a:r>
            <a:r>
              <a:rPr lang="en-US" altLang="ko-KR" dirty="0" err="1"/>
              <a:t>Touche</a:t>
            </a:r>
            <a:r>
              <a:rPr lang="en-US" altLang="ko-KR" dirty="0"/>
              <a:t>, </a:t>
            </a:r>
            <a:r>
              <a:rPr lang="en-US" altLang="ko-KR" dirty="0" smtClean="0"/>
              <a:t>etc.</a:t>
            </a:r>
          </a:p>
          <a:p>
            <a:pPr marL="530670" lvl="1" indent="-274638"/>
            <a:r>
              <a:rPr lang="en-US" altLang="ko-KR" sz="2000" b="1" dirty="0" smtClean="0"/>
              <a:t>End </a:t>
            </a:r>
            <a:r>
              <a:rPr lang="en-US" altLang="ko-KR" sz="2000" b="1" dirty="0"/>
              <a:t>Users  </a:t>
            </a:r>
            <a:r>
              <a:rPr lang="en-US" altLang="ko-KR" sz="2000" dirty="0"/>
              <a:t>- BT, ABB, Lloyds Bank, </a:t>
            </a:r>
            <a:r>
              <a:rPr lang="en-US" altLang="ko-KR" sz="2000" dirty="0" err="1"/>
              <a:t>AirTouch</a:t>
            </a:r>
            <a:r>
              <a:rPr lang="en-US" altLang="ko-KR" sz="2000" dirty="0"/>
              <a:t>, Experian, etc.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Standardisation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23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3250704" cy="557824"/>
          </a:xfrm>
        </p:spPr>
        <p:txBody>
          <a:bodyPr>
            <a:normAutofit/>
          </a:bodyPr>
          <a:lstStyle/>
          <a:p>
            <a:r>
              <a:rPr lang="en-GB" dirty="0" smtClean="0"/>
              <a:t>6-phase cycle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2970871" y="571127"/>
            <a:ext cx="5859281" cy="5834505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3118718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435280" cy="4864307"/>
          </a:xfrm>
        </p:spPr>
        <p:txBody>
          <a:bodyPr/>
          <a:lstStyle/>
          <a:p>
            <a:r>
              <a:rPr lang="en-GB" dirty="0" smtClean="0"/>
              <a:t>Business Understanding</a:t>
            </a:r>
          </a:p>
          <a:p>
            <a:pPr lvl="1"/>
            <a:r>
              <a:rPr lang="en-GB" dirty="0" smtClean="0"/>
              <a:t>Project objective &amp; requirements, DM problem definition</a:t>
            </a:r>
          </a:p>
          <a:p>
            <a:r>
              <a:rPr lang="en-GB" dirty="0" smtClean="0"/>
              <a:t>Data Understanding</a:t>
            </a:r>
          </a:p>
          <a:p>
            <a:pPr lvl="1"/>
            <a:r>
              <a:rPr lang="en-GB" dirty="0" smtClean="0"/>
              <a:t>Data collection and familiarisation, data quality review</a:t>
            </a:r>
          </a:p>
          <a:p>
            <a:r>
              <a:rPr lang="en-GB" dirty="0" smtClean="0"/>
              <a:t>Data Preparation</a:t>
            </a:r>
          </a:p>
          <a:p>
            <a:pPr lvl="1"/>
            <a:r>
              <a:rPr lang="en-GB" dirty="0" smtClean="0"/>
              <a:t>Table, record &amp; attribute selection, transformation &amp; cleaning</a:t>
            </a:r>
          </a:p>
          <a:p>
            <a:r>
              <a:rPr lang="en-GB" dirty="0" smtClean="0"/>
              <a:t>Modelling</a:t>
            </a:r>
          </a:p>
          <a:p>
            <a:pPr lvl="1"/>
            <a:r>
              <a:rPr lang="en-GB" dirty="0" smtClean="0"/>
              <a:t>Modelling techniques selection, calibration &amp; application</a:t>
            </a:r>
          </a:p>
          <a:p>
            <a:r>
              <a:rPr lang="en-GB" dirty="0" smtClean="0"/>
              <a:t>Evaluation</a:t>
            </a:r>
          </a:p>
          <a:p>
            <a:pPr lvl="1"/>
            <a:r>
              <a:rPr lang="en-GB" dirty="0" smtClean="0"/>
              <a:t>Evaluation of business &amp; issues achievements</a:t>
            </a:r>
          </a:p>
          <a:p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Deploy the results of the model and repeat as necessary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88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Business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54362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26376"/>
          </a:xfrm>
        </p:spPr>
        <p:txBody>
          <a:bodyPr>
            <a:normAutofit/>
          </a:bodyPr>
          <a:lstStyle/>
          <a:p>
            <a:r>
              <a:rPr lang="en-GB" dirty="0" smtClean="0"/>
              <a:t>Determine business objectives</a:t>
            </a:r>
          </a:p>
          <a:p>
            <a:pPr lvl="1"/>
            <a:r>
              <a:rPr lang="en-GB" dirty="0" smtClean="0"/>
              <a:t>Understand, from business perspective, what client wants</a:t>
            </a:r>
          </a:p>
          <a:p>
            <a:r>
              <a:rPr lang="en-GB" dirty="0" smtClean="0"/>
              <a:t>Assess situation</a:t>
            </a:r>
          </a:p>
          <a:p>
            <a:pPr lvl="1"/>
            <a:r>
              <a:rPr lang="en-GB" dirty="0" smtClean="0"/>
              <a:t>Detailed fact-finding about the resources, constraints, assumptions and other factors relating to determining the goal of the analysis</a:t>
            </a:r>
          </a:p>
          <a:p>
            <a:r>
              <a:rPr lang="en-GB" dirty="0" smtClean="0"/>
              <a:t>Determine the data mining goals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business goal</a:t>
            </a:r>
            <a:r>
              <a:rPr lang="en-GB" i="1" dirty="0"/>
              <a:t> </a:t>
            </a:r>
            <a:r>
              <a:rPr lang="en-GB" dirty="0" smtClean="0"/>
              <a:t>states an objective in business terminology, e.g. “Increase sales”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data mining goal</a:t>
            </a:r>
            <a:r>
              <a:rPr lang="en-GB" dirty="0" smtClean="0"/>
              <a:t> state it in technical terms, e.g. “Predict how many widgets a customer will buy over 3 years”</a:t>
            </a:r>
          </a:p>
          <a:p>
            <a:r>
              <a:rPr lang="en-GB" dirty="0" smtClean="0"/>
              <a:t>Produce project plan</a:t>
            </a:r>
          </a:p>
          <a:p>
            <a:pPr lvl="1"/>
            <a:r>
              <a:rPr lang="en-GB" dirty="0" smtClean="0"/>
              <a:t>Create a plan for achieving the data mining goals and therefore the business goals, via a set of stages and using a specific set of tools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1 – Business Understanding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837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</a:t>
              </a:r>
              <a:r>
                <a:rPr lang="en-US" altLang="ko-KR" sz="1400" dirty="0">
                  <a:solidFill>
                    <a:schemeClr val="bg1"/>
                  </a:solidFill>
                </a:rPr>
                <a:t>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Data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1259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Collect initial data</a:t>
            </a:r>
          </a:p>
          <a:p>
            <a:pPr lvl="1"/>
            <a:r>
              <a:rPr lang="en-GB" dirty="0" smtClean="0"/>
              <a:t>Acquire the required data, from multiple sources if needed</a:t>
            </a:r>
          </a:p>
          <a:p>
            <a:r>
              <a:rPr lang="en-GB" dirty="0" smtClean="0"/>
              <a:t>Describe data</a:t>
            </a:r>
          </a:p>
          <a:p>
            <a:pPr lvl="1"/>
            <a:r>
              <a:rPr lang="en-GB" dirty="0" smtClean="0"/>
              <a:t>Examine the “surface” properties and report on the results</a:t>
            </a:r>
          </a:p>
          <a:p>
            <a:r>
              <a:rPr lang="en-GB" dirty="0" smtClean="0"/>
              <a:t>Explore the data</a:t>
            </a:r>
          </a:p>
          <a:p>
            <a:pPr lvl="1"/>
            <a:r>
              <a:rPr lang="en-GB" dirty="0" smtClean="0"/>
              <a:t>This may include querying or visualising the data to find the distribution of attributes, results of simple aggregations, properties of significant sub-populations, simple statistical analyses</a:t>
            </a:r>
          </a:p>
          <a:p>
            <a:r>
              <a:rPr lang="en-GB" dirty="0" smtClean="0"/>
              <a:t>Verify data quality</a:t>
            </a:r>
          </a:p>
          <a:p>
            <a:pPr lvl="1"/>
            <a:r>
              <a:rPr lang="en-GB" dirty="0" smtClean="0"/>
              <a:t>Examine the quality of the data for completeness, case coverage, correctness (how many errors does it contain?) and missing values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2 – Data Understanding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874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Data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958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data</a:t>
            </a:r>
          </a:p>
          <a:p>
            <a:pPr lvl="1"/>
            <a:r>
              <a:rPr lang="en-GB" dirty="0" smtClean="0"/>
              <a:t>Decide on the records and attributes to be used, giving consideration to data volume, quality and types</a:t>
            </a:r>
          </a:p>
          <a:p>
            <a:r>
              <a:rPr lang="en-GB" dirty="0" smtClean="0"/>
              <a:t>Clean data</a:t>
            </a:r>
          </a:p>
          <a:p>
            <a:pPr lvl="1"/>
            <a:r>
              <a:rPr lang="en-GB" dirty="0" smtClean="0"/>
              <a:t>Raise the data quality to the level required</a:t>
            </a:r>
          </a:p>
          <a:p>
            <a:r>
              <a:rPr lang="en-GB" dirty="0" smtClean="0"/>
              <a:t>Construct data</a:t>
            </a:r>
          </a:p>
          <a:p>
            <a:pPr lvl="1"/>
            <a:r>
              <a:rPr lang="en-GB" dirty="0" smtClean="0"/>
              <a:t>Create any derived or transformed attributes</a:t>
            </a:r>
          </a:p>
          <a:p>
            <a:r>
              <a:rPr lang="en-GB" dirty="0" smtClean="0"/>
              <a:t>Integrate data</a:t>
            </a:r>
          </a:p>
          <a:p>
            <a:pPr lvl="1"/>
            <a:r>
              <a:rPr lang="en-GB" dirty="0" smtClean="0"/>
              <a:t>Combine data from multiple sources as appropriate</a:t>
            </a:r>
          </a:p>
          <a:p>
            <a:r>
              <a:rPr lang="en-GB" dirty="0" smtClean="0"/>
              <a:t>Format data</a:t>
            </a:r>
          </a:p>
          <a:p>
            <a:pPr lvl="1"/>
            <a:r>
              <a:rPr lang="en-GB" dirty="0" smtClean="0"/>
              <a:t>Make any changes necessary to allow the data to be read by the analysis tool chosen; this is syntactic, rather than semantic, modification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3 – Data Preparation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357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10236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modelling technique</a:t>
            </a:r>
          </a:p>
          <a:p>
            <a:pPr lvl="1"/>
            <a:r>
              <a:rPr lang="en-GB" dirty="0" smtClean="0"/>
              <a:t>Select the specific technique, e.g. building a decision tree with C4.5. Repeat for each individual technique used</a:t>
            </a:r>
          </a:p>
          <a:p>
            <a:r>
              <a:rPr lang="en-GB" dirty="0" smtClean="0"/>
              <a:t>Generate test design</a:t>
            </a:r>
          </a:p>
          <a:p>
            <a:pPr lvl="1"/>
            <a:r>
              <a:rPr lang="en-GB" dirty="0" smtClean="0"/>
              <a:t>Define a procedure to test the model’s quality &amp; validity, e.g. create the model on a training dataset and test on a separate dataset</a:t>
            </a:r>
          </a:p>
          <a:p>
            <a:r>
              <a:rPr lang="en-GB" dirty="0" smtClean="0"/>
              <a:t>Build model</a:t>
            </a:r>
          </a:p>
          <a:p>
            <a:pPr lvl="1"/>
            <a:r>
              <a:rPr lang="en-GB" dirty="0" smtClean="0"/>
              <a:t>Run the modelling tool to create one or more models</a:t>
            </a:r>
          </a:p>
          <a:p>
            <a:r>
              <a:rPr lang="en-GB" dirty="0" smtClean="0"/>
              <a:t>Assess model</a:t>
            </a:r>
          </a:p>
          <a:p>
            <a:pPr lvl="1"/>
            <a:r>
              <a:rPr lang="en-GB" dirty="0" smtClean="0"/>
              <a:t>Interpret the model with reference to the analyst’s domain knowledge, the data mining success criteria, and the desired test design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4 - Modelling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7723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chemeClr val="bg1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42395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Evaluate results</a:t>
            </a:r>
          </a:p>
          <a:p>
            <a:pPr lvl="1"/>
            <a:r>
              <a:rPr lang="en-GB" dirty="0" smtClean="0"/>
              <a:t>Determine if the model meets the business objectives; if possible test against new real-world data</a:t>
            </a:r>
          </a:p>
          <a:p>
            <a:r>
              <a:rPr lang="en-GB" dirty="0" smtClean="0"/>
              <a:t>Review process</a:t>
            </a:r>
          </a:p>
          <a:p>
            <a:pPr lvl="1"/>
            <a:r>
              <a:rPr lang="en-GB" dirty="0" smtClean="0"/>
              <a:t>Check that the model has been built correctly and with the correct data; perform quality assurance checks</a:t>
            </a:r>
          </a:p>
          <a:p>
            <a:r>
              <a:rPr lang="en-GB" dirty="0" smtClean="0"/>
              <a:t>Determine next steps</a:t>
            </a:r>
          </a:p>
          <a:p>
            <a:pPr lvl="1"/>
            <a:r>
              <a:rPr lang="en-GB" dirty="0" smtClean="0"/>
              <a:t>Decide at this point if further iterations of the data mining cycle are required, or if the results can be deployed and the project completed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5 -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1254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486512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 deployment</a:t>
            </a:r>
          </a:p>
          <a:p>
            <a:pPr lvl="1"/>
            <a:r>
              <a:rPr lang="en-GB" dirty="0" smtClean="0"/>
              <a:t>Create a strategy for deploying the results of the evaluation</a:t>
            </a:r>
          </a:p>
          <a:p>
            <a:r>
              <a:rPr lang="en-GB" dirty="0" smtClean="0"/>
              <a:t>Plan monitoring &amp; maintenance</a:t>
            </a:r>
          </a:p>
          <a:p>
            <a:pPr lvl="1"/>
            <a:r>
              <a:rPr lang="en-GB" dirty="0" smtClean="0"/>
              <a:t>This is important if the data mining results are to be used in the day-to-day running of the business; plan for how to monitor that the results are being used correctly</a:t>
            </a:r>
          </a:p>
          <a:p>
            <a:r>
              <a:rPr lang="en-GB" dirty="0" smtClean="0"/>
              <a:t>Produce final report</a:t>
            </a:r>
          </a:p>
          <a:p>
            <a:pPr lvl="1"/>
            <a:r>
              <a:rPr lang="en-GB" dirty="0" smtClean="0"/>
              <a:t>This may either be a summary of the project and its experiences, or it may be a comprehensive presentation of the data mining process and results</a:t>
            </a:r>
          </a:p>
          <a:p>
            <a:r>
              <a:rPr lang="en-GB" dirty="0" smtClean="0"/>
              <a:t>Review project</a:t>
            </a:r>
          </a:p>
          <a:p>
            <a:pPr lvl="1"/>
            <a:r>
              <a:rPr lang="en-GB" dirty="0" smtClean="0"/>
              <a:t>Assess what went right, what went wrong, what was done well, and what needs to be improved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6 - Deployment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6073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250704" cy="5094327"/>
          </a:xfrm>
        </p:spPr>
        <p:txBody>
          <a:bodyPr>
            <a:normAutofit/>
          </a:bodyPr>
          <a:lstStyle/>
          <a:p>
            <a:r>
              <a:rPr lang="en-GB" dirty="0" smtClean="0"/>
              <a:t>6-phase cycle</a:t>
            </a:r>
          </a:p>
          <a:p>
            <a:r>
              <a:rPr lang="en-GB" dirty="0" smtClean="0"/>
              <a:t>Multiple iteration through 5 of the stages </a:t>
            </a:r>
          </a:p>
          <a:p>
            <a:pPr lvl="1"/>
            <a:r>
              <a:rPr lang="en-GB" dirty="0" smtClean="0"/>
              <a:t>Business understanding</a:t>
            </a:r>
          </a:p>
          <a:p>
            <a:pPr lvl="1"/>
            <a:r>
              <a:rPr lang="en-GB" dirty="0" smtClean="0"/>
              <a:t>Data understanding</a:t>
            </a:r>
          </a:p>
          <a:p>
            <a:pPr lvl="1"/>
            <a:r>
              <a:rPr lang="en-GB" dirty="0" smtClean="0"/>
              <a:t>Data preparation</a:t>
            </a:r>
          </a:p>
          <a:p>
            <a:pPr lvl="1"/>
            <a:r>
              <a:rPr lang="en-GB" dirty="0" smtClean="0"/>
              <a:t>Modelling</a:t>
            </a:r>
          </a:p>
          <a:p>
            <a:pPr lvl="1"/>
            <a:r>
              <a:rPr lang="en-GB" dirty="0" smtClean="0"/>
              <a:t>Evaluation</a:t>
            </a:r>
          </a:p>
          <a:p>
            <a:r>
              <a:rPr lang="en-GB" dirty="0" smtClean="0"/>
              <a:t>Final deployment stage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3863044" y="571127"/>
            <a:ext cx="4967108" cy="4946105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3994926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Approaches, Problems and Patterns</a:t>
            </a:r>
          </a:p>
          <a:p>
            <a:endParaRPr lang="en-GB" dirty="0" smtClean="0"/>
          </a:p>
          <a:p>
            <a:r>
              <a:rPr lang="en-GB" dirty="0" smtClean="0"/>
              <a:t>Homework: Start looking for an appropriately-sized data set of interest to you. This should contain a minimum of </a:t>
            </a:r>
            <a:r>
              <a:rPr lang="en-GB" smtClean="0"/>
              <a:t>between </a:t>
            </a:r>
            <a:r>
              <a:rPr lang="en-GB"/>
              <a:t>8</a:t>
            </a:r>
            <a:r>
              <a:rPr lang="en-GB" smtClean="0"/>
              <a:t>000 </a:t>
            </a:r>
            <a:r>
              <a:rPr lang="en-GB" dirty="0" smtClean="0"/>
              <a:t>records / 12 attributes </a:t>
            </a:r>
            <a:r>
              <a:rPr lang="en-GB" smtClean="0"/>
              <a:t>and </a:t>
            </a:r>
            <a:r>
              <a:rPr lang="en-GB" smtClean="0"/>
              <a:t>12000 </a:t>
            </a:r>
            <a:r>
              <a:rPr lang="en-GB" dirty="0" smtClean="0"/>
              <a:t>records / 8 attributes.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3220</TotalTime>
  <Words>1669</Words>
  <Application>Microsoft Office PowerPoint</Application>
  <PresentationFormat>On-screen Show (4:3)</PresentationFormat>
  <Paragraphs>613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맑은 고딕</vt:lpstr>
      <vt:lpstr>SimSun</vt:lpstr>
      <vt:lpstr>Arial</vt:lpstr>
      <vt:lpstr>Arial Narrow</vt:lpstr>
      <vt:lpstr>Calibri</vt:lpstr>
      <vt:lpstr>Helvetica</vt:lpstr>
      <vt:lpstr>Lucida Sans Unicode</vt:lpstr>
      <vt:lpstr>Verdana</vt:lpstr>
      <vt:lpstr>Wingdings 2</vt:lpstr>
      <vt:lpstr>Wingdings 3</vt:lpstr>
      <vt:lpstr>Concourse</vt:lpstr>
      <vt:lpstr>Data Mining &amp; Visualisation</vt:lpstr>
      <vt:lpstr>Data Mining Process</vt:lpstr>
      <vt:lpstr>Data Mining Process</vt:lpstr>
      <vt:lpstr>Data Mining Process</vt:lpstr>
      <vt:lpstr>Data Mining Process</vt:lpstr>
      <vt:lpstr>Data Mining Process</vt:lpstr>
      <vt:lpstr>SEMMA</vt:lpstr>
      <vt:lpstr>CRISP-DM</vt:lpstr>
      <vt:lpstr>Process Standardisation</vt:lpstr>
      <vt:lpstr>CRISP-DM</vt:lpstr>
      <vt:lpstr>CRISP-DM</vt:lpstr>
      <vt:lpstr>Phases &amp; Tasks</vt:lpstr>
      <vt:lpstr>Phase 1 – Business Understanding</vt:lpstr>
      <vt:lpstr>Phases &amp; Tasks</vt:lpstr>
      <vt:lpstr>Phase 2 – Data Understanding</vt:lpstr>
      <vt:lpstr>Phases &amp; Tasks</vt:lpstr>
      <vt:lpstr>Phase 3 – Data Preparation</vt:lpstr>
      <vt:lpstr>Phases &amp; Tasks</vt:lpstr>
      <vt:lpstr>Phase 4 - Modelling</vt:lpstr>
      <vt:lpstr>Phases &amp; Tasks</vt:lpstr>
      <vt:lpstr>Phase 5 - Evaluation</vt:lpstr>
      <vt:lpstr>Phases &amp; Tasks</vt:lpstr>
      <vt:lpstr>Phase 6 - Deployment</vt:lpstr>
      <vt:lpstr>CRISP-DM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214</cp:revision>
  <dcterms:created xsi:type="dcterms:W3CDTF">2011-09-13T10:27:46Z</dcterms:created>
  <dcterms:modified xsi:type="dcterms:W3CDTF">2019-09-26T15:27:32Z</dcterms:modified>
</cp:coreProperties>
</file>