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1"/>
  </p:notesMasterIdLst>
  <p:sldIdLst>
    <p:sldId id="280" r:id="rId2"/>
    <p:sldId id="760" r:id="rId3"/>
    <p:sldId id="282" r:id="rId4"/>
    <p:sldId id="874" r:id="rId5"/>
    <p:sldId id="283" r:id="rId6"/>
    <p:sldId id="284" r:id="rId7"/>
    <p:sldId id="761" r:id="rId8"/>
    <p:sldId id="286" r:id="rId9"/>
    <p:sldId id="287" r:id="rId10"/>
    <p:sldId id="762" r:id="rId11"/>
    <p:sldId id="289" r:id="rId12"/>
    <p:sldId id="290" r:id="rId13"/>
    <p:sldId id="291" r:id="rId14"/>
    <p:sldId id="763" r:id="rId15"/>
    <p:sldId id="292" r:id="rId16"/>
    <p:sldId id="293" r:id="rId17"/>
    <p:sldId id="294" r:id="rId18"/>
    <p:sldId id="295" r:id="rId19"/>
    <p:sldId id="296" r:id="rId20"/>
    <p:sldId id="764" r:id="rId21"/>
    <p:sldId id="765" r:id="rId22"/>
    <p:sldId id="298" r:id="rId23"/>
    <p:sldId id="299" r:id="rId24"/>
    <p:sldId id="300" r:id="rId25"/>
    <p:sldId id="301" r:id="rId26"/>
    <p:sldId id="302" r:id="rId27"/>
    <p:sldId id="339" r:id="rId28"/>
    <p:sldId id="341" r:id="rId29"/>
    <p:sldId id="87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>
        <p:scale>
          <a:sx n="82" d="100"/>
          <a:sy n="82" d="100"/>
        </p:scale>
        <p:origin x="1383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3855832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893446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310112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b="1" dirty="0"/>
          </a:p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8854848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b="1" dirty="0"/>
          </a:p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3639258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b="1" dirty="0"/>
          </a:p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488004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8697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3035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0288160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7303558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6108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9017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3404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0353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244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4761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1617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66609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58457" lvl="1" indent="-169545"/>
            <a:r>
              <a:rPr lang="en-US" altLang="en-US" dirty="0"/>
              <a:t>Branch routers – Branch routers optimize branch services on a single platform while delivering an optimal application experience across branch and WAN infrastructures.</a:t>
            </a:r>
          </a:p>
          <a:p>
            <a:pPr marL="358457" lvl="1" indent="-169545"/>
            <a:r>
              <a:rPr lang="en-US" altLang="en-US" dirty="0"/>
              <a:t>Network edge routers – Network edge routers enable the network edge to deliver high-performance, highly secure, and reliable services that unite campus, data center, and branch networks.</a:t>
            </a:r>
          </a:p>
          <a:p>
            <a:pPr marL="358457" lvl="1" indent="-169545"/>
            <a:r>
              <a:rPr lang="en-US" altLang="en-US" dirty="0"/>
              <a:t>Service provider routers – Service provider routers differentiate the service portfolio and increase revenues by delivering end-to-end scalable solutions and subscriber-aware services.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76174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8280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2156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2569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07379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0303775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43671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110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69215" y="2008137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LAN Design</a:t>
            </a:r>
            <a:br>
              <a:rPr lang="en-US" sz="4000" dirty="0">
                <a:latin typeface="Arial" charset="0"/>
              </a:rPr>
            </a:br>
            <a:r>
              <a:rPr lang="en-US" sz="2000" b="1" dirty="0">
                <a:latin typeface="Arial" charset="0"/>
              </a:rPr>
              <a:t>Lecture 1</a:t>
            </a:r>
            <a:endParaRPr lang="en-US" sz="4000" b="1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 spd="slow">
    <p:cove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CA" sz="1800" dirty="0"/>
              <a:t>Campus Wired LAN Designs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800" dirty="0"/>
              <a:t>Explain why it is important to design a scalable hierarchical network.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800" dirty="0"/>
              <a:t>Describe hierarchical small business network designs.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sz="1800" dirty="0"/>
              <a:t>Explain considerations for designing a scalable network.</a:t>
            </a:r>
          </a:p>
          <a:p>
            <a:pPr marL="286941" indent="-285750"/>
            <a:r>
              <a:rPr lang="en-CA" sz="1800" dirty="0"/>
              <a:t>Campus Network Device Selection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800" dirty="0"/>
              <a:t>Select network devices based on feature compatibility and network requirements.</a:t>
            </a:r>
          </a:p>
          <a:p>
            <a:pPr marL="557213" lvl="1" indent="-214313">
              <a:buClr>
                <a:srgbClr val="58585B"/>
              </a:buClr>
              <a:buFont typeface="Arial" panose="020B0604020202020204" pitchFamily="34" charset="0"/>
              <a:buChar char="•"/>
            </a:pPr>
            <a:r>
              <a:rPr lang="en-US" sz="1800" dirty="0"/>
              <a:t>Select the appropriate switch hardware features to support network requirements in small to medium-sized business networks.</a:t>
            </a:r>
          </a:p>
          <a:p>
            <a:pPr marL="557213" lvl="1" indent="-214313">
              <a:buClr>
                <a:srgbClr val="58585B"/>
              </a:buClr>
              <a:buFont typeface="Arial" panose="020B0604020202020204" pitchFamily="34" charset="0"/>
              <a:buChar char="•"/>
            </a:pPr>
            <a:r>
              <a:rPr lang="en-US" sz="1800" dirty="0"/>
              <a:t>Describe the types of routers available for small to medium-sized business networks.</a:t>
            </a:r>
          </a:p>
          <a:p>
            <a:pPr marL="557213" lvl="1" indent="-214313">
              <a:buClr>
                <a:srgbClr val="58585B"/>
              </a:buClr>
              <a:buFont typeface="Arial" panose="020B0604020202020204" pitchFamily="34" charset="0"/>
              <a:buChar char="•"/>
            </a:pPr>
            <a:r>
              <a:rPr lang="en-US" sz="1800" dirty="0"/>
              <a:t>Configure basic settings on a Cisco IOS device.</a:t>
            </a:r>
          </a:p>
          <a:p>
            <a:pPr marL="557213" lvl="1" indent="-214313">
              <a:buClr>
                <a:srgbClr val="58585B"/>
              </a:buClr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Chapter 1 -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63074" y="1768475"/>
            <a:ext cx="5618167" cy="1660525"/>
          </a:xfrm>
        </p:spPr>
        <p:txBody>
          <a:bodyPr/>
          <a:lstStyle/>
          <a:p>
            <a:pPr eaLnBrk="1" hangingPunct="1"/>
            <a:r>
              <a:rPr lang="en-CA" sz="4000" dirty="0"/>
              <a:t>1.1 </a:t>
            </a:r>
            <a:r>
              <a:rPr lang="en-US" sz="4000" dirty="0"/>
              <a:t>Campus Wired LAN Designs</a:t>
            </a:r>
            <a:endParaRPr lang="en-US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221210"/>
      </p:ext>
    </p:extLst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00252" y="571601"/>
            <a:ext cx="8145462" cy="838200"/>
          </a:xfrm>
        </p:spPr>
        <p:txBody>
          <a:bodyPr/>
          <a:lstStyle/>
          <a:p>
            <a:r>
              <a:rPr lang="en-US" altLang="en-US" dirty="0"/>
              <a:t>The Need to Scale the Network</a:t>
            </a:r>
            <a:endParaRPr lang="en-US" sz="4000" dirty="0">
              <a:ea typeface="ＭＳ Ｐゴシック" pitchFamily="34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54E7C-C95C-4C86-B306-E5E31CEAB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69545" indent="-169545">
              <a:lnSpc>
                <a:spcPct val="120000"/>
              </a:lnSpc>
            </a:pPr>
            <a:r>
              <a:rPr lang="en-US" altLang="en-US" dirty="0"/>
              <a:t> A company with a small network with one site and a connection to the Internet might grow into an enterprise with a central location with numerous remote sites across the globe.</a:t>
            </a:r>
          </a:p>
          <a:p>
            <a:pPr marL="169545" indent="-169545">
              <a:lnSpc>
                <a:spcPct val="120000"/>
              </a:lnSpc>
            </a:pPr>
            <a:r>
              <a:rPr lang="en-US" altLang="en-US" dirty="0"/>
              <a:t> All enterprise networks must: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dirty="0"/>
              <a:t> Support the exchange of various types of network traffic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dirty="0"/>
              <a:t> Support critical applications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dirty="0"/>
              <a:t> Support converged network traffic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dirty="0"/>
              <a:t> Support diverse business needs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dirty="0"/>
              <a:t> Provide centralized administrative control</a:t>
            </a:r>
          </a:p>
          <a:p>
            <a:pPr marL="169545" indent="-169545">
              <a:lnSpc>
                <a:spcPct val="120000"/>
              </a:lnSpc>
            </a:pPr>
            <a:r>
              <a:rPr lang="en-US" altLang="en-US" dirty="0">
                <a:cs typeface="Arial"/>
              </a:rPr>
              <a:t>The LAN is the networking infrastructure that provides access to network resources for end users over a single floor or a building.</a:t>
            </a:r>
            <a:endParaRPr lang="en-CA" altLang="en-US" dirty="0">
              <a:cs typeface="Arial"/>
            </a:endParaRPr>
          </a:p>
          <a:p>
            <a:pPr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02413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00252" y="571601"/>
            <a:ext cx="8145462" cy="838200"/>
          </a:xfrm>
        </p:spPr>
        <p:txBody>
          <a:bodyPr/>
          <a:lstStyle/>
          <a:p>
            <a:r>
              <a:rPr lang="en-US" altLang="en-US" dirty="0"/>
              <a:t>The Need to Scale the Network</a:t>
            </a:r>
            <a:endParaRPr lang="en-US" sz="4000" dirty="0">
              <a:ea typeface="ＭＳ Ｐゴシック" pitchFamily="34" charset="-128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3F6D8B-E10A-48C3-9054-229C7D0051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975" y="1504081"/>
            <a:ext cx="7954901" cy="4563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443497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12952" y="446541"/>
            <a:ext cx="8145462" cy="838200"/>
          </a:xfrm>
        </p:spPr>
        <p:txBody>
          <a:bodyPr/>
          <a:lstStyle/>
          <a:p>
            <a:r>
              <a:rPr lang="en-US" sz="3200" dirty="0">
                <a:ea typeface="ＭＳ Ｐゴシック" pitchFamily="34" charset="-128"/>
              </a:rPr>
              <a:t>Hierarchical Design Model</a:t>
            </a:r>
            <a:endParaRPr lang="en-US" sz="5400" dirty="0">
              <a:ea typeface="ＭＳ Ｐゴシック" pitchFamily="34" charset="-12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931496" y="1564469"/>
            <a:ext cx="3992444" cy="4649956"/>
          </a:xfrm>
        </p:spPr>
        <p:txBody>
          <a:bodyPr>
            <a:normAutofit fontScale="92500" lnSpcReduction="20000"/>
          </a:bodyPr>
          <a:lstStyle/>
          <a:p>
            <a:pPr marL="169545" indent="-169545">
              <a:lnSpc>
                <a:spcPct val="120000"/>
              </a:lnSpc>
            </a:pPr>
            <a:r>
              <a:rPr lang="en-US" altLang="en-US" dirty="0">
                <a:cs typeface="Arial"/>
              </a:rPr>
              <a:t> Breaking the design up into layers allows each layer to implement specific functions, which simplifies the network design for easier deployment and management.</a:t>
            </a:r>
          </a:p>
          <a:p>
            <a:pPr marL="169545" indent="-169545">
              <a:lnSpc>
                <a:spcPct val="120000"/>
              </a:lnSpc>
            </a:pPr>
            <a:r>
              <a:rPr lang="en-US" altLang="en-US" dirty="0">
                <a:cs typeface="Arial"/>
              </a:rPr>
              <a:t> A hierarchical LAN design includes three layers as shown in the figure: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dirty="0">
                <a:cs typeface="Arial"/>
              </a:rPr>
              <a:t> Access layer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dirty="0">
                <a:cs typeface="Arial"/>
              </a:rPr>
              <a:t> Distribution layer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dirty="0">
                <a:cs typeface="Arial"/>
              </a:rPr>
              <a:t> Core layer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2E0030-AD10-4ABD-A9B0-FCFE2EED0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060" y="1564469"/>
            <a:ext cx="4605070" cy="458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46954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12095" y="1349829"/>
            <a:ext cx="7602989" cy="4579210"/>
          </a:xfrm>
        </p:spPr>
        <p:txBody>
          <a:bodyPr>
            <a:normAutofit lnSpcReduction="10000"/>
          </a:bodyPr>
          <a:lstStyle/>
          <a:p>
            <a:pPr marL="169545" indent="-169545"/>
            <a:r>
              <a:rPr lang="en-US" altLang="en-US" sz="2000" dirty="0"/>
              <a:t> The network designer must develop a strategy to enable the network to be available and scale easily and effectively.</a:t>
            </a:r>
          </a:p>
          <a:p>
            <a:pPr marL="169545" indent="-169545"/>
            <a:r>
              <a:rPr lang="en-US" altLang="en-US" sz="2000" dirty="0">
                <a:cs typeface="Arial"/>
              </a:rPr>
              <a:t> Use expandable, modular equipment or clustered devices that can be easily upgraded to increase capabilities.</a:t>
            </a:r>
          </a:p>
          <a:p>
            <a:pPr marL="169545" indent="-169545"/>
            <a:r>
              <a:rPr lang="en-US" altLang="en-US" sz="2000" dirty="0">
                <a:cs typeface="Arial"/>
              </a:rPr>
              <a:t> Design a hierarchical network to include modules that can be added, upgraded, and modified as needed.</a:t>
            </a:r>
          </a:p>
          <a:p>
            <a:pPr marL="169545" indent="-169545"/>
            <a:r>
              <a:rPr lang="en-US" altLang="en-US" sz="2000" dirty="0">
                <a:cs typeface="Arial"/>
              </a:rPr>
              <a:t> Create an IPv4 or IPv6 address strategy that is hierarchical.</a:t>
            </a:r>
          </a:p>
          <a:p>
            <a:pPr marL="169545" indent="-169545"/>
            <a:r>
              <a:rPr lang="en-US" altLang="en-US" sz="2000" dirty="0">
                <a:cs typeface="Arial"/>
              </a:rPr>
              <a:t> Choose routers or multilayer switches to limit broadcasts and filter undesirable traffic from the network.</a:t>
            </a:r>
          </a:p>
          <a:p>
            <a:pPr marL="169545" indent="-169545"/>
            <a:r>
              <a:rPr lang="en-US" altLang="en-US" sz="2000" dirty="0">
                <a:cs typeface="Arial"/>
              </a:rPr>
              <a:t> Implement redundant links between critical devices and between access and core layers.</a:t>
            </a:r>
            <a:endParaRPr lang="en-CA" altLang="en-US" sz="2000" dirty="0">
              <a:cs typeface="Arial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03200" y="435656"/>
            <a:ext cx="8509000" cy="838200"/>
          </a:xfrm>
        </p:spPr>
        <p:txBody>
          <a:bodyPr/>
          <a:lstStyle/>
          <a:p>
            <a:r>
              <a:rPr lang="en-US" altLang="en-US" dirty="0"/>
              <a:t>Design for Scalability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505679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41124" y="1407886"/>
            <a:ext cx="7448695" cy="1195533"/>
          </a:xfrm>
        </p:spPr>
        <p:txBody>
          <a:bodyPr>
            <a:normAutofit/>
          </a:bodyPr>
          <a:lstStyle/>
          <a:p>
            <a:pPr marL="169545" indent="-169545"/>
            <a:r>
              <a:rPr lang="en-US" altLang="en-US" dirty="0"/>
              <a:t>Redundancy is an important part of the network design for preventing disruption of network services.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19868" y="451310"/>
            <a:ext cx="8445500" cy="854756"/>
          </a:xfrm>
        </p:spPr>
        <p:txBody>
          <a:bodyPr/>
          <a:lstStyle/>
          <a:p>
            <a:r>
              <a:rPr lang="en-US" altLang="en-US" dirty="0"/>
              <a:t>Planning for Redundancy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4EB88E-350F-4022-AE79-FA2778FA68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2618" y="2446408"/>
            <a:ext cx="4530197" cy="3546698"/>
          </a:xfrm>
          <a:prstGeom prst="rect">
            <a:avLst/>
          </a:prstGeom>
        </p:spPr>
      </p:pic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0E8B4B97-3D59-4948-838F-F816B3C23D63}"/>
              </a:ext>
            </a:extLst>
          </p:cNvPr>
          <p:cNvSpPr txBox="1">
            <a:spLocks/>
          </p:cNvSpPr>
          <p:nvPr/>
        </p:nvSpPr>
        <p:spPr>
          <a:xfrm>
            <a:off x="171186" y="2405396"/>
            <a:ext cx="4097956" cy="43221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 indent="-169545"/>
            <a:r>
              <a:rPr lang="en-US" altLang="en-US" sz="2000" dirty="0">
                <a:cs typeface="Arial"/>
              </a:rPr>
              <a:t>Minimize the possibility of a single point of failure by recognizing these facts:</a:t>
            </a:r>
          </a:p>
          <a:p>
            <a:pPr marL="358457" lvl="1" indent="-169545"/>
            <a:r>
              <a:rPr lang="en-US" altLang="en-US" sz="1800" dirty="0">
                <a:cs typeface="Arial"/>
              </a:rPr>
              <a:t>Installing duplicate equipment and providing failover services for critical devices is necessary.</a:t>
            </a:r>
          </a:p>
          <a:p>
            <a:pPr marL="358457" lvl="1" indent="-169545"/>
            <a:r>
              <a:rPr lang="en-US" altLang="en-US" sz="1800" dirty="0">
                <a:cs typeface="Arial"/>
              </a:rPr>
              <a:t>Redundant paths offer alternate physical paths for data to traverse the network.</a:t>
            </a:r>
          </a:p>
          <a:p>
            <a:pPr marL="358457" lvl="1" indent="-169545"/>
            <a:r>
              <a:rPr lang="en-US" altLang="en-US" sz="1800" dirty="0">
                <a:cs typeface="Arial"/>
              </a:rPr>
              <a:t>Spanning Tree Protocol (STP) is required with redundant paths in a switched Ethernet network to prevent Layer 2 loops.</a:t>
            </a:r>
          </a:p>
        </p:txBody>
      </p:sp>
    </p:spTree>
    <p:extLst>
      <p:ext uri="{BB962C8B-B14F-4D97-AF65-F5344CB8AC3E}">
        <p14:creationId xmlns:p14="http://schemas.microsoft.com/office/powerpoint/2010/main" val="2921322778"/>
      </p:ext>
    </p:extLst>
  </p:cSld>
  <p:clrMapOvr>
    <a:masterClrMapping/>
  </p:clrMapOvr>
  <p:transition spd="slow">
    <p:cove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Failure Domains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645A64-C15E-41B4-9781-67FEF6138B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957" y="1883695"/>
            <a:ext cx="4252532" cy="3803726"/>
          </a:xfrm>
          <a:prstGeom prst="rect">
            <a:avLst/>
          </a:prstGeom>
        </p:spPr>
      </p:pic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24453F0C-A699-48AD-B1CB-9BE4C36615E1}"/>
              </a:ext>
            </a:extLst>
          </p:cNvPr>
          <p:cNvSpPr txBox="1">
            <a:spLocks/>
          </p:cNvSpPr>
          <p:nvPr/>
        </p:nvSpPr>
        <p:spPr>
          <a:xfrm>
            <a:off x="112943" y="1647290"/>
            <a:ext cx="4377517" cy="42765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 indent="-169545">
              <a:lnSpc>
                <a:spcPct val="110000"/>
              </a:lnSpc>
            </a:pPr>
            <a:r>
              <a:rPr lang="en-US" altLang="en-US" sz="2000" dirty="0"/>
              <a:t> A well-designed network should limit the size of failure domains.</a:t>
            </a:r>
          </a:p>
          <a:p>
            <a:pPr marL="169545" indent="-169545">
              <a:lnSpc>
                <a:spcPct val="110000"/>
              </a:lnSpc>
            </a:pPr>
            <a:r>
              <a:rPr lang="en-US" altLang="en-US" sz="2000" dirty="0">
                <a:cs typeface="Arial"/>
              </a:rPr>
              <a:t> A failure domain is the area of a network that is impacted when a critical device or network service experiences problems.</a:t>
            </a:r>
          </a:p>
          <a:p>
            <a:pPr marL="169545" indent="-169545">
              <a:lnSpc>
                <a:spcPct val="110000"/>
              </a:lnSpc>
            </a:pPr>
            <a:r>
              <a:rPr lang="en-US" altLang="en-US" sz="2000" dirty="0">
                <a:cs typeface="Arial"/>
              </a:rPr>
              <a:t> Use redundant links and reliable enterprise-class equipment to minimize the disruption in a network.</a:t>
            </a:r>
          </a:p>
          <a:p>
            <a:pPr marL="169545" indent="-169545">
              <a:lnSpc>
                <a:spcPct val="110000"/>
              </a:lnSpc>
            </a:pPr>
            <a:r>
              <a:rPr lang="en-US" altLang="en-US" sz="2000" dirty="0">
                <a:cs typeface="Arial"/>
              </a:rPr>
              <a:t> Smaller failure domains reduce the impact of a failure but also make troubleshooting easier.</a:t>
            </a:r>
          </a:p>
          <a:p>
            <a:pPr marL="169545" indent="-169545">
              <a:lnSpc>
                <a:spcPct val="110000"/>
              </a:lnSpc>
            </a:pPr>
            <a:endParaRPr lang="en-US" altLang="en-US" sz="20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60949979"/>
      </p:ext>
    </p:extLst>
  </p:cSld>
  <p:clrMapOvr>
    <a:masterClrMapping/>
  </p:clrMapOvr>
  <p:transition spd="slow"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Failure Domains Cont..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24453F0C-A699-48AD-B1CB-9BE4C36615E1}"/>
              </a:ext>
            </a:extLst>
          </p:cNvPr>
          <p:cNvSpPr txBox="1">
            <a:spLocks/>
          </p:cNvSpPr>
          <p:nvPr/>
        </p:nvSpPr>
        <p:spPr>
          <a:xfrm>
            <a:off x="698904" y="1647290"/>
            <a:ext cx="7670476" cy="452636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 indent="-169545">
              <a:lnSpc>
                <a:spcPct val="120000"/>
              </a:lnSpc>
            </a:pPr>
            <a:r>
              <a:rPr lang="en-US" altLang="en-US" sz="2000" dirty="0">
                <a:cs typeface="Arial"/>
              </a:rPr>
              <a:t> In the hierarchical design model, it is usually easier to control the size of a failure domain in the distribution layer.</a:t>
            </a:r>
          </a:p>
          <a:p>
            <a:pPr marL="169545" indent="-169545">
              <a:lnSpc>
                <a:spcPct val="120000"/>
              </a:lnSpc>
            </a:pPr>
            <a:r>
              <a:rPr lang="en-US" altLang="en-US" sz="2000" dirty="0">
                <a:cs typeface="Arial"/>
              </a:rPr>
              <a:t> In the distribution layer, network errors can be contained to a smaller area which will impact fewer users.</a:t>
            </a:r>
          </a:p>
          <a:p>
            <a:pPr marL="169545" indent="-169545">
              <a:lnSpc>
                <a:spcPct val="120000"/>
              </a:lnSpc>
            </a:pPr>
            <a:r>
              <a:rPr lang="en-US" altLang="en-US" sz="2000" dirty="0">
                <a:cs typeface="Arial"/>
              </a:rPr>
              <a:t> When using Layer 3 devices at the distribution layer, every router functions as a gateway for a limited number of access layer users.</a:t>
            </a:r>
          </a:p>
          <a:p>
            <a:pPr marL="169545" indent="-169545">
              <a:lnSpc>
                <a:spcPct val="120000"/>
              </a:lnSpc>
            </a:pPr>
            <a:r>
              <a:rPr lang="en-US" altLang="en-US" sz="2000" dirty="0">
                <a:cs typeface="Arial"/>
              </a:rPr>
              <a:t> Switch Block Deployment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sz="1800" dirty="0">
                <a:cs typeface="Arial"/>
              </a:rPr>
              <a:t> Routers or multilayer switches are usually deployed in pairs with access layer switches evenly divided between them. 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sz="1800" dirty="0">
                <a:cs typeface="Arial"/>
              </a:rPr>
              <a:t> Each switch block acts independently of the others, which reduces the impact of failures.</a:t>
            </a:r>
          </a:p>
        </p:txBody>
      </p:sp>
    </p:spTree>
    <p:extLst>
      <p:ext uri="{BB962C8B-B14F-4D97-AF65-F5344CB8AC3E}">
        <p14:creationId xmlns:p14="http://schemas.microsoft.com/office/powerpoint/2010/main" val="3911131322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50671" y="545077"/>
            <a:ext cx="8145462" cy="838200"/>
          </a:xfrm>
        </p:spPr>
        <p:txBody>
          <a:bodyPr/>
          <a:lstStyle/>
          <a:p>
            <a:r>
              <a:rPr lang="en-US" altLang="en-US" dirty="0"/>
              <a:t>Increasing Bandwidth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5459" y="1437731"/>
            <a:ext cx="4478630" cy="4782519"/>
          </a:xfrm>
        </p:spPr>
        <p:txBody>
          <a:bodyPr>
            <a:normAutofit fontScale="92500" lnSpcReduction="20000"/>
          </a:bodyPr>
          <a:lstStyle/>
          <a:p>
            <a:pPr marL="169545" indent="-169545">
              <a:lnSpc>
                <a:spcPct val="110000"/>
              </a:lnSpc>
            </a:pPr>
            <a:r>
              <a:rPr lang="en-US" altLang="en-US" sz="2000" dirty="0">
                <a:cs typeface="Arial"/>
              </a:rPr>
              <a:t> As multiple links converge into a single link, it is possible for this link to become a bottleneck.</a:t>
            </a:r>
          </a:p>
          <a:p>
            <a:pPr marL="169545" indent="-169545">
              <a:lnSpc>
                <a:spcPct val="110000"/>
              </a:lnSpc>
            </a:pPr>
            <a:r>
              <a:rPr lang="en-US" altLang="en-US" sz="2000" dirty="0">
                <a:cs typeface="Arial"/>
              </a:rPr>
              <a:t> EtherChannel is a form of link aggregation that will allow the network administrator to increase the amount of bandwidth between devices by creating one logical link out of several physical links. </a:t>
            </a:r>
          </a:p>
          <a:p>
            <a:pPr marL="169545" indent="-169545">
              <a:lnSpc>
                <a:spcPct val="110000"/>
              </a:lnSpc>
            </a:pPr>
            <a:r>
              <a:rPr lang="en-US" altLang="en-US" sz="2000" dirty="0">
                <a:cs typeface="Arial"/>
              </a:rPr>
              <a:t> EtherChannel uses existing switch ports.</a:t>
            </a:r>
          </a:p>
          <a:p>
            <a:pPr marL="169545" indent="-169545">
              <a:lnSpc>
                <a:spcPct val="110000"/>
              </a:lnSpc>
            </a:pPr>
            <a:r>
              <a:rPr lang="en-US" altLang="en-US" sz="2000" dirty="0">
                <a:cs typeface="Arial"/>
              </a:rPr>
              <a:t> The EtherChannel configuration takes advantage of load balancing between links that are part of the same EtherChannel.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64DB46-4D25-4FDC-80D4-E9AECE7498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4089" y="1814634"/>
            <a:ext cx="4158482" cy="3531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11366"/>
      </p:ext>
    </p:extLst>
  </p:cSld>
  <p:clrMapOvr>
    <a:masterClrMapping/>
  </p:clrMapOvr>
  <p:transition spd="slow">
    <p:cover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41193" y="1543141"/>
            <a:ext cx="4091026" cy="4970628"/>
          </a:xfrm>
        </p:spPr>
        <p:txBody>
          <a:bodyPr>
            <a:normAutofit fontScale="85000" lnSpcReduction="20000"/>
          </a:bodyPr>
          <a:lstStyle/>
          <a:p>
            <a:pPr marL="169545" indent="-169545">
              <a:lnSpc>
                <a:spcPct val="110000"/>
              </a:lnSpc>
            </a:pPr>
            <a:r>
              <a:rPr lang="en-US" altLang="en-US" sz="2000" dirty="0"/>
              <a:t>Wireless connectivity is an important aspect of extending access layer connectivity.</a:t>
            </a:r>
          </a:p>
          <a:p>
            <a:pPr marL="169545" indent="-169545">
              <a:lnSpc>
                <a:spcPct val="110000"/>
              </a:lnSpc>
            </a:pPr>
            <a:r>
              <a:rPr lang="en-US" altLang="en-US" sz="2000" dirty="0"/>
              <a:t>The network must be designed to be able to expand network access to individuals and devices, as needed.</a:t>
            </a:r>
          </a:p>
          <a:p>
            <a:pPr marL="169545" indent="-169545">
              <a:lnSpc>
                <a:spcPct val="110000"/>
              </a:lnSpc>
            </a:pPr>
            <a:r>
              <a:rPr lang="en-US" altLang="en-US" sz="2000" dirty="0"/>
              <a:t>Advantages of wireless connectivity include increased flexibility, reduced cost, and the ability to adapt to changing network and business requirements.</a:t>
            </a:r>
          </a:p>
          <a:p>
            <a:pPr marL="169545" indent="-169545">
              <a:lnSpc>
                <a:spcPct val="110000"/>
              </a:lnSpc>
            </a:pPr>
            <a:r>
              <a:rPr lang="en-US" altLang="en-US" sz="2000" dirty="0"/>
              <a:t>End devices require a wireless NIC that incorporates a radio transmitter/receiver, appropriate software drivers, and also a wireless access point (AP) to connect to.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46903" y="562038"/>
            <a:ext cx="8487201" cy="870489"/>
          </a:xfrm>
        </p:spPr>
        <p:txBody>
          <a:bodyPr/>
          <a:lstStyle/>
          <a:p>
            <a:r>
              <a:rPr lang="en-US" altLang="en-US" dirty="0"/>
              <a:t>Expanding the Access Layer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D5CECD-9372-4D7C-B0FB-7310BBB41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7506" y="1916760"/>
            <a:ext cx="4305300" cy="360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805338"/>
      </p:ext>
    </p:extLst>
  </p:cSld>
  <p:clrMapOvr>
    <a:masterClrMapping/>
  </p:clrMapOvr>
  <p:transition spd="slow">
    <p:cover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Fine-tuning Routing Protocols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8FA121-871B-4075-9BE9-DD351FBDD6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003" y="1965372"/>
            <a:ext cx="4782333" cy="23749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08297D8-2AFB-4048-8637-5BCEC31B28A6}"/>
              </a:ext>
            </a:extLst>
          </p:cNvPr>
          <p:cNvSpPr/>
          <p:nvPr/>
        </p:nvSpPr>
        <p:spPr>
          <a:xfrm>
            <a:off x="4850446" y="2010146"/>
            <a:ext cx="449157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545" indent="-169545"/>
            <a:r>
              <a:rPr lang="en-US" altLang="en-US" dirty="0">
                <a:cs typeface="Arial"/>
              </a:rPr>
              <a:t>Advanced routing protocols, such as OSPF and EIGRP are used in large networks.</a:t>
            </a:r>
          </a:p>
          <a:p>
            <a:pPr marL="169545" indent="-169545"/>
            <a:endParaRPr lang="en-US" altLang="en-US" dirty="0">
              <a:cs typeface="Arial"/>
            </a:endParaRPr>
          </a:p>
          <a:p>
            <a:pPr marL="169545" indent="-169545"/>
            <a:r>
              <a:rPr lang="en-US" altLang="en-US" dirty="0">
                <a:cs typeface="Arial"/>
              </a:rPr>
              <a:t>Link-state routing protocols such as OSPF works well for larger hierarchical networks where fast convergence is important.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738A01E-BA3E-4BA5-BF38-D20C4A4A8AF9}"/>
              </a:ext>
            </a:extLst>
          </p:cNvPr>
          <p:cNvSpPr txBox="1">
            <a:spLocks/>
          </p:cNvSpPr>
          <p:nvPr/>
        </p:nvSpPr>
        <p:spPr bwMode="auto">
          <a:xfrm>
            <a:off x="421929" y="4861111"/>
            <a:ext cx="8169621" cy="1335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 indent="-169545"/>
            <a:r>
              <a:rPr lang="en-US" altLang="en-US" sz="1600" dirty="0"/>
              <a:t>OSPF supports a two-layer hierarchical design, referred to as </a:t>
            </a:r>
            <a:r>
              <a:rPr lang="en-US" altLang="en-US" sz="1600" dirty="0" err="1"/>
              <a:t>multiarea</a:t>
            </a:r>
            <a:r>
              <a:rPr lang="en-US" altLang="en-US" sz="1600" dirty="0"/>
              <a:t> OSPF. </a:t>
            </a:r>
          </a:p>
          <a:p>
            <a:pPr marL="169545" indent="-169545"/>
            <a:r>
              <a:rPr lang="en-US" altLang="en-US" sz="1600" dirty="0" err="1"/>
              <a:t>Multiarea</a:t>
            </a:r>
            <a:r>
              <a:rPr lang="en-US" altLang="en-US" sz="1600" dirty="0"/>
              <a:t> OSPF requires an Area 0 (backbone area)</a:t>
            </a:r>
          </a:p>
          <a:p>
            <a:pPr marL="169545" indent="-169545"/>
            <a:r>
              <a:rPr lang="en-US" altLang="en-US" sz="1600" dirty="0">
                <a:cs typeface="Arial"/>
              </a:rPr>
              <a:t>Non-backbone areas must be directly connected to Area 0.</a:t>
            </a:r>
          </a:p>
          <a:p>
            <a:pPr lvl="1">
              <a:buFont typeface="Arial" panose="05000000000000000000" pitchFamily="2" charset="2"/>
              <a:buChar char="•"/>
            </a:pPr>
            <a:endParaRPr lang="en-US" altLang="en-US" sz="1800" dirty="0">
              <a:cs typeface="Arial"/>
            </a:endParaRPr>
          </a:p>
          <a:p>
            <a:pPr lvl="1"/>
            <a:endParaRPr lang="en-US" altLang="en-US" sz="1800" dirty="0"/>
          </a:p>
          <a:p>
            <a:pPr lvl="1"/>
            <a:endParaRPr lang="en-US" altLang="en-US" sz="1800" dirty="0">
              <a:cs typeface="Arial"/>
            </a:endParaRPr>
          </a:p>
          <a:p>
            <a:pPr lvl="1"/>
            <a:endParaRPr lang="en-US" altLang="en-US" sz="1800" dirty="0">
              <a:cs typeface="Arial"/>
            </a:endParaRPr>
          </a:p>
          <a:p>
            <a:pPr lvl="1"/>
            <a:endParaRPr lang="en-US" altLang="en-US" sz="1800" dirty="0">
              <a:cs typeface="Arial"/>
            </a:endParaRPr>
          </a:p>
          <a:p>
            <a:pPr lvl="1"/>
            <a:endParaRPr lang="en-US" altLang="en-US" sz="1800" dirty="0">
              <a:cs typeface="Arial"/>
            </a:endParaRPr>
          </a:p>
          <a:p>
            <a:pPr lvl="1"/>
            <a:endParaRPr lang="en-US" altLang="en-US" sz="1800" dirty="0">
              <a:cs typeface="Arial"/>
            </a:endParaRPr>
          </a:p>
          <a:p>
            <a:pPr lvl="1"/>
            <a:endParaRPr lang="en-US" altLang="en-US" sz="18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73330960"/>
      </p:ext>
    </p:extLst>
  </p:cSld>
  <p:clrMapOvr>
    <a:masterClrMapping/>
  </p:clrMapOvr>
  <p:transition spd="slow">
    <p:cov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9CD6E-AE42-4379-9D5A-32C9E9B3E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Selecting Network Devices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560458"/>
      </p:ext>
    </p:extLst>
  </p:cSld>
  <p:clrMapOvr>
    <a:masterClrMapping/>
  </p:clrMapOvr>
  <p:transition spd="slow">
    <p:cover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Switch Platforms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93867" y="1542650"/>
            <a:ext cx="4293298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000" dirty="0"/>
              <a:t>Selecting the proper hardware to meet the current network requirements is critical when designing a network.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marL="169545" indent="-169545"/>
            <a:r>
              <a:rPr lang="en-US" altLang="en-US" sz="2000" dirty="0">
                <a:cs typeface="Arial"/>
              </a:rPr>
              <a:t>Various factors to consider when selecting switches include these:</a:t>
            </a:r>
          </a:p>
          <a:p>
            <a:pPr marL="474662" lvl="1" indent="-285750">
              <a:buFont typeface="Arial" panose="020B0604020202020204" pitchFamily="34" charset="0"/>
              <a:buChar char="•"/>
            </a:pPr>
            <a:r>
              <a:rPr lang="en-US" altLang="en-US" sz="2000" dirty="0">
                <a:cs typeface="Arial"/>
              </a:rPr>
              <a:t>Fixed vs. modular configuration</a:t>
            </a:r>
          </a:p>
          <a:p>
            <a:pPr marL="474662" lvl="1" indent="-285750">
              <a:buFont typeface="Arial" panose="020B0604020202020204" pitchFamily="34" charset="0"/>
              <a:buChar char="•"/>
            </a:pPr>
            <a:r>
              <a:rPr lang="en-US" altLang="en-US" sz="2000" dirty="0">
                <a:cs typeface="Arial"/>
              </a:rPr>
              <a:t>Stackable vs. </a:t>
            </a:r>
            <a:r>
              <a:rPr lang="en-US" altLang="en-US" sz="2000" dirty="0" err="1">
                <a:cs typeface="Arial"/>
              </a:rPr>
              <a:t>nonstackable</a:t>
            </a:r>
            <a:endParaRPr lang="en-US" altLang="en-US" sz="2000" dirty="0">
              <a:cs typeface="Arial"/>
            </a:endParaRPr>
          </a:p>
          <a:p>
            <a:pPr marL="474662" lvl="1" indent="-285750">
              <a:buFont typeface="Arial" panose="020B0604020202020204" pitchFamily="34" charset="0"/>
              <a:buChar char="•"/>
            </a:pPr>
            <a:r>
              <a:rPr lang="en-US" altLang="en-US" sz="2000" dirty="0">
                <a:cs typeface="Arial"/>
              </a:rPr>
              <a:t>Thickness of the switch (rack units)</a:t>
            </a:r>
          </a:p>
          <a:p>
            <a:pPr marL="474662" lvl="1" indent="-285750">
              <a:buFont typeface="Arial" panose="020B0604020202020204" pitchFamily="34" charset="0"/>
              <a:buChar char="•"/>
            </a:pPr>
            <a:r>
              <a:rPr lang="en-US" altLang="en-US" sz="2000" dirty="0">
                <a:cs typeface="Arial"/>
              </a:rPr>
              <a:t>Cost, port density, power, reliability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550E87-5641-4409-9B63-27EC9E0295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7165" y="1833562"/>
            <a:ext cx="4210050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696836"/>
      </p:ext>
    </p:extLst>
  </p:cSld>
  <p:clrMapOvr>
    <a:masterClrMapping/>
  </p:clrMapOvr>
  <p:transition spd="slow">
    <p:cover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6"/>
            <a:ext cx="8042276" cy="1094083"/>
          </a:xfrm>
        </p:spPr>
        <p:txBody>
          <a:bodyPr/>
          <a:lstStyle/>
          <a:p>
            <a:r>
              <a:rPr lang="en-US" altLang="en-US" dirty="0"/>
              <a:t>Port Density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05198" y="2059242"/>
            <a:ext cx="4149219" cy="4791770"/>
          </a:xfrm>
        </p:spPr>
        <p:txBody>
          <a:bodyPr>
            <a:noAutofit/>
          </a:bodyPr>
          <a:lstStyle/>
          <a:p>
            <a:pPr marL="169545" indent="-169545"/>
            <a:r>
              <a:rPr lang="en-US" altLang="en-US" sz="1800" dirty="0">
                <a:cs typeface="Arial"/>
              </a:rPr>
              <a:t>Fixed configuration switches support a variety of port density configurations:</a:t>
            </a:r>
          </a:p>
          <a:p>
            <a:pPr marL="358457" lvl="1" indent="-169545"/>
            <a:r>
              <a:rPr lang="en-US" altLang="en-US" sz="1800" dirty="0">
                <a:cs typeface="Arial"/>
              </a:rPr>
              <a:t>Cisco Catalyst 3850 24 port and 48 port switches (see figure)</a:t>
            </a:r>
          </a:p>
          <a:p>
            <a:pPr marL="358457" lvl="1" indent="-169545"/>
            <a:r>
              <a:rPr lang="en-US" altLang="en-US" sz="1800" dirty="0">
                <a:cs typeface="Arial"/>
              </a:rPr>
              <a:t>The 48 port switch has an option for four additional ports for pluggable SFP devices.</a:t>
            </a:r>
          </a:p>
          <a:p>
            <a:pPr marL="169545" indent="-169545"/>
            <a:r>
              <a:rPr lang="en-US" altLang="en-US" sz="1800" dirty="0">
                <a:cs typeface="Arial"/>
              </a:rPr>
              <a:t>The modular Catalyst 6500 switch shown in the figure can support over 1,000 switch ports.</a:t>
            </a:r>
          </a:p>
          <a:p>
            <a:pPr marL="169545" indent="-169545"/>
            <a:r>
              <a:rPr lang="en-US" altLang="en-US" sz="1800" dirty="0">
                <a:cs typeface="Arial"/>
              </a:rPr>
              <a:t>Modular switches are usually more appropriate in large networks in order to reduce space and power issues.</a:t>
            </a:r>
            <a:endParaRPr lang="en-CA" altLang="en-US" sz="1800" dirty="0">
              <a:cs typeface="Arial"/>
            </a:endParaRPr>
          </a:p>
          <a:p>
            <a:pPr lvl="1"/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17E895-0670-4F2D-890D-7EDF90F8C4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2286" y="2232291"/>
            <a:ext cx="4712230" cy="3761138"/>
          </a:xfrm>
          <a:prstGeom prst="rect">
            <a:avLst/>
          </a:prstGeom>
        </p:spPr>
      </p:pic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0B58E6E-44BC-42AD-9B3D-CF226D5B105B}"/>
              </a:ext>
            </a:extLst>
          </p:cNvPr>
          <p:cNvSpPr txBox="1">
            <a:spLocks/>
          </p:cNvSpPr>
          <p:nvPr/>
        </p:nvSpPr>
        <p:spPr>
          <a:xfrm>
            <a:off x="641248" y="1201659"/>
            <a:ext cx="7810257" cy="13415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 indent="-169545"/>
            <a:r>
              <a:rPr lang="en-US" altLang="en-US" sz="2000" dirty="0"/>
              <a:t>The port density of a switch refers to the number of ports on a single switch.</a:t>
            </a:r>
          </a:p>
          <a:p>
            <a:pPr lvl="1"/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625244325"/>
      </p:ext>
    </p:extLst>
  </p:cSld>
  <p:clrMapOvr>
    <a:masterClrMapping/>
  </p:clrMapOvr>
  <p:transition spd="slow">
    <p:cover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Forwarding Rates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614115"/>
            <a:ext cx="8752915" cy="2614258"/>
          </a:xfrm>
        </p:spPr>
        <p:txBody>
          <a:bodyPr>
            <a:normAutofit/>
          </a:bodyPr>
          <a:lstStyle/>
          <a:p>
            <a:pPr marL="169545" indent="-169545"/>
            <a:r>
              <a:rPr lang="en-US" altLang="en-US" sz="2000" dirty="0">
                <a:cs typeface="Arial"/>
              </a:rPr>
              <a:t> Forwarding rates define the processing capabilities of a switch by rating how much data the switch can process per second.</a:t>
            </a:r>
          </a:p>
          <a:p>
            <a:pPr marL="169545" indent="-169545"/>
            <a:r>
              <a:rPr lang="en-US" altLang="en-US" sz="2000" dirty="0">
                <a:cs typeface="Arial"/>
              </a:rPr>
              <a:t> </a:t>
            </a:r>
            <a:r>
              <a:rPr lang="en-US" altLang="en-US" sz="2000" dirty="0"/>
              <a:t>Forwarding Rates are an important factor when selecting a switch because if the rate is too low, it will not be able to support full wire-speed communication across all of its switch ports.</a:t>
            </a:r>
          </a:p>
          <a:p>
            <a:pPr marL="169545" indent="-169545"/>
            <a:r>
              <a:rPr lang="en-US" altLang="en-US" sz="2000" dirty="0">
                <a:cs typeface="Arial"/>
              </a:rPr>
              <a:t> Higher performing switches are needed at the distribution and core layers.</a:t>
            </a:r>
          </a:p>
          <a:p>
            <a:pPr marL="0" indent="0">
              <a:buNone/>
            </a:pPr>
            <a:endParaRPr lang="en-US" sz="2000" b="1" dirty="0"/>
          </a:p>
          <a:p>
            <a:pPr lvl="1"/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AD3856-81EA-42C9-9844-14B8CF79E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5445" y="4327854"/>
            <a:ext cx="5113338" cy="23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603422"/>
      </p:ext>
    </p:extLst>
  </p:cSld>
  <p:clrMapOvr>
    <a:masterClrMapping/>
  </p:clrMapOvr>
  <p:transition spd="slow">
    <p:cover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Power over Ethernet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4F7143-D041-4301-948B-BE5A5A202F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73" y="1791077"/>
            <a:ext cx="3941793" cy="389334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5343D48-83C5-4885-84D8-039984DAEA85}"/>
              </a:ext>
            </a:extLst>
          </p:cNvPr>
          <p:cNvSpPr/>
          <p:nvPr/>
        </p:nvSpPr>
        <p:spPr>
          <a:xfrm>
            <a:off x="4117713" y="1508468"/>
            <a:ext cx="493151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000" dirty="0"/>
              <a:t>PoE allows the switch to deliver power to a device over the existing Ethernet cabling.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cs typeface="Arial"/>
              </a:rPr>
              <a:t>This eliminates the need for a power cable to the networked device such an IP phone or wireless access point.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000" dirty="0"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cs typeface="Arial"/>
              </a:rPr>
              <a:t>The Cisco Catalyst 2960-C and 3560-C Series compact switches support PoE pass-through.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000" dirty="0"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cs typeface="Arial"/>
              </a:rPr>
              <a:t>PoE pass-through devices can power PoE devices as well as the switch itself by drawing power from certain upstream switches.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0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00563773"/>
      </p:ext>
    </p:extLst>
  </p:cSld>
  <p:clrMapOvr>
    <a:masterClrMapping/>
  </p:clrMapOvr>
  <p:transition spd="slow">
    <p:cover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Multilayer Switching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B2696A-A6DC-44BF-85BF-E1C3943F9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713236"/>
          </a:xfrm>
        </p:spPr>
        <p:txBody>
          <a:bodyPr>
            <a:normAutofit fontScale="92500" lnSpcReduction="10000"/>
          </a:bodyPr>
          <a:lstStyle/>
          <a:p>
            <a:pPr marL="169545" indent="-169545">
              <a:lnSpc>
                <a:spcPct val="120000"/>
              </a:lnSpc>
            </a:pPr>
            <a:r>
              <a:rPr lang="en-US" altLang="en-US" sz="2000" dirty="0"/>
              <a:t> Multilayer switches are typically deployed in the core and distribution layer.</a:t>
            </a:r>
          </a:p>
          <a:p>
            <a:pPr marL="169545" indent="-169545">
              <a:lnSpc>
                <a:spcPct val="120000"/>
              </a:lnSpc>
            </a:pPr>
            <a:r>
              <a:rPr lang="en-US" altLang="en-US" sz="2000" dirty="0">
                <a:cs typeface="Arial"/>
              </a:rPr>
              <a:t> Multilayer switches can do the following: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sz="1800" dirty="0">
                <a:cs typeface="Arial"/>
              </a:rPr>
              <a:t>Build a routing table and support routing protocols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sz="1800" dirty="0">
                <a:cs typeface="Arial"/>
              </a:rPr>
              <a:t>Forward IP packets at a rate close to that of Layer 2 forwarding</a:t>
            </a:r>
          </a:p>
          <a:p>
            <a:pPr marL="169545" indent="-169545">
              <a:lnSpc>
                <a:spcPct val="120000"/>
              </a:lnSpc>
            </a:pPr>
            <a:r>
              <a:rPr lang="en-US" altLang="en-US" sz="2000" dirty="0">
                <a:cs typeface="Arial"/>
              </a:rPr>
              <a:t> Multilayer switches often support specialized hardware called application-specific integrated circuits (ASICs).</a:t>
            </a:r>
          </a:p>
          <a:p>
            <a:pPr marL="169545" indent="-169545">
              <a:lnSpc>
                <a:spcPct val="120000"/>
              </a:lnSpc>
            </a:pPr>
            <a:r>
              <a:rPr lang="en-US" altLang="en-US" sz="2000" dirty="0">
                <a:cs typeface="Arial"/>
              </a:rPr>
              <a:t> ASICs along with dedicated software can streamline the forwarding of IP packets independent of the CPU.</a:t>
            </a:r>
          </a:p>
          <a:p>
            <a:pPr marL="169545" indent="-169545">
              <a:lnSpc>
                <a:spcPct val="120000"/>
              </a:lnSpc>
            </a:pPr>
            <a:r>
              <a:rPr lang="en-US" altLang="en-US" sz="2000" dirty="0">
                <a:cs typeface="Arial"/>
              </a:rPr>
              <a:t> There is a trend in networking toward a pure Layer 3 switched environment.</a:t>
            </a:r>
          </a:p>
        </p:txBody>
      </p:sp>
    </p:spTree>
    <p:extLst>
      <p:ext uri="{BB962C8B-B14F-4D97-AF65-F5344CB8AC3E}">
        <p14:creationId xmlns:p14="http://schemas.microsoft.com/office/powerpoint/2010/main" val="1013366042"/>
      </p:ext>
    </p:extLst>
  </p:cSld>
  <p:clrMapOvr>
    <a:masterClrMapping/>
  </p:clrMapOvr>
  <p:transition spd="slow">
    <p:cover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Router Requirements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B2696A-A6DC-44BF-85BF-E1C3943F9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777302"/>
          </a:xfrm>
        </p:spPr>
        <p:txBody>
          <a:bodyPr>
            <a:normAutofit/>
          </a:bodyPr>
          <a:lstStyle/>
          <a:p>
            <a:pPr marL="169545" indent="-169545"/>
            <a:r>
              <a:rPr lang="en-US" altLang="en-US" dirty="0"/>
              <a:t> Routing is required within the distribution layer of an enterprise network.  Without routing, packets could not leave the local network.</a:t>
            </a:r>
          </a:p>
          <a:p>
            <a:pPr marL="169545" indent="-169545"/>
            <a:r>
              <a:rPr lang="en-US" altLang="en-US" dirty="0">
                <a:cs typeface="Arial"/>
              </a:rPr>
              <a:t> Routers are critical networking devices because they are responsible for:</a:t>
            </a:r>
          </a:p>
          <a:p>
            <a:pPr marL="358457" lvl="1" indent="-169545"/>
            <a:r>
              <a:rPr lang="en-US" altLang="en-US" dirty="0">
                <a:cs typeface="Arial"/>
              </a:rPr>
              <a:t> Connecting businesses and homes to the Internet</a:t>
            </a:r>
          </a:p>
          <a:p>
            <a:pPr marL="358457" lvl="1" indent="-169545"/>
            <a:r>
              <a:rPr lang="en-US" altLang="en-US" dirty="0">
                <a:cs typeface="Arial"/>
              </a:rPr>
              <a:t> Interconnecting multiple sites within an enterprise network</a:t>
            </a:r>
          </a:p>
          <a:p>
            <a:pPr marL="358457" lvl="1" indent="-169545"/>
            <a:r>
              <a:rPr lang="en-US" altLang="en-US" dirty="0">
                <a:cs typeface="Arial"/>
              </a:rPr>
              <a:t> Connecting ISPs on the Internet</a:t>
            </a:r>
          </a:p>
          <a:p>
            <a:pPr marL="358457" lvl="1" indent="-169545"/>
            <a:r>
              <a:rPr lang="en-US" altLang="en-US" dirty="0">
                <a:cs typeface="Arial"/>
              </a:rPr>
              <a:t> Translating between different media types and protocols</a:t>
            </a:r>
          </a:p>
          <a:p>
            <a:pPr marL="358457" lvl="1" indent="-169545"/>
            <a:r>
              <a:rPr lang="en-US" altLang="en-US" dirty="0">
                <a:cs typeface="Arial"/>
              </a:rPr>
              <a:t> Finding alternate paths if a link or path goes down. </a:t>
            </a:r>
          </a:p>
        </p:txBody>
      </p:sp>
    </p:spTree>
    <p:extLst>
      <p:ext uri="{BB962C8B-B14F-4D97-AF65-F5344CB8AC3E}">
        <p14:creationId xmlns:p14="http://schemas.microsoft.com/office/powerpoint/2010/main" val="499052670"/>
      </p:ext>
    </p:extLst>
  </p:cSld>
  <p:clrMapOvr>
    <a:masterClrMapping/>
  </p:clrMapOvr>
  <p:transition spd="slow">
    <p:cover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Router Requirements </a:t>
            </a:r>
            <a:r>
              <a:rPr lang="en-US" altLang="en-US" dirty="0" err="1"/>
              <a:t>cont</a:t>
            </a:r>
            <a:r>
              <a:rPr lang="en-US" altLang="en-US" dirty="0"/>
              <a:t>…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B2696A-A6DC-44BF-85BF-E1C3943F9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777302"/>
          </a:xfrm>
        </p:spPr>
        <p:txBody>
          <a:bodyPr>
            <a:normAutofit/>
          </a:bodyPr>
          <a:lstStyle/>
          <a:p>
            <a:pPr marL="169545" indent="-169545"/>
            <a:r>
              <a:rPr lang="en-US" altLang="en-US" dirty="0"/>
              <a:t> Routers also serve other important functions:</a:t>
            </a:r>
          </a:p>
          <a:p>
            <a:pPr marL="506095" lvl="1" indent="-169545"/>
            <a:r>
              <a:rPr lang="en-US" altLang="en-US" dirty="0">
                <a:cs typeface="Arial"/>
              </a:rPr>
              <a:t> Provide broadcast containment by limiting broadcasts to the local network</a:t>
            </a:r>
          </a:p>
          <a:p>
            <a:pPr marL="506095" lvl="1" indent="-169545"/>
            <a:r>
              <a:rPr lang="en-US" altLang="en-US" dirty="0">
                <a:cs typeface="Arial"/>
              </a:rPr>
              <a:t> Group users logically by application or department</a:t>
            </a:r>
          </a:p>
          <a:p>
            <a:pPr marL="506095" lvl="1" indent="-169545"/>
            <a:r>
              <a:rPr lang="en-US" altLang="en-US" dirty="0">
                <a:cs typeface="Arial"/>
              </a:rPr>
              <a:t> Provide enhanced security through the use of access control lists in order to filter unwanted traffic.</a:t>
            </a:r>
          </a:p>
          <a:p>
            <a:pPr marL="506095" lvl="1" indent="-169545"/>
            <a:r>
              <a:rPr lang="en-US" altLang="en-US" dirty="0">
                <a:cs typeface="Arial"/>
              </a:rPr>
              <a:t> Interconnect geographically separated locations.</a:t>
            </a:r>
            <a:endParaRPr lang="en-CA" alt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95080099"/>
      </p:ext>
    </p:extLst>
  </p:cSld>
  <p:clrMapOvr>
    <a:masterClrMapping/>
  </p:clrMapOvr>
  <p:transition spd="slow">
    <p:cover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Console Access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Cisco Routers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E355FE-4A61-4F0B-A10F-967E1FF15D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9631" y="1552108"/>
            <a:ext cx="5553480" cy="4960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52632"/>
      </p:ext>
    </p:extLst>
  </p:cSld>
  <p:clrMapOvr>
    <a:masterClrMapping/>
  </p:clrMapOvr>
  <p:transition spd="slow">
    <p:cover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6"/>
            <a:ext cx="8042276" cy="1029461"/>
          </a:xfrm>
        </p:spPr>
        <p:txBody>
          <a:bodyPr/>
          <a:lstStyle/>
          <a:p>
            <a:r>
              <a:rPr lang="en-US" altLang="en-US" dirty="0"/>
              <a:t>Router Hardware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32591"/>
            <a:ext cx="8752915" cy="2454130"/>
          </a:xfrm>
        </p:spPr>
        <p:txBody>
          <a:bodyPr>
            <a:normAutofit/>
          </a:bodyPr>
          <a:lstStyle/>
          <a:p>
            <a:pPr marL="169545" indent="-169545">
              <a:lnSpc>
                <a:spcPct val="120000"/>
              </a:lnSpc>
            </a:pPr>
            <a:r>
              <a:rPr lang="en-US" altLang="en-US" sz="2000" dirty="0"/>
              <a:t> Routers come in many forms: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sz="1800" dirty="0"/>
              <a:t> They range in size from a small desktop router to a rack-mounted or blade model router.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sz="1800" dirty="0"/>
              <a:t> They can be categorized as fixed configuration or modular.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sz="1800" dirty="0"/>
              <a:t> They come with a variety of interfaces such as Fast Ethernet, Gigabit Ethernet, Serial, and fiber-optic.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7A4598-5BCF-464B-8066-8EE225E615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985" y="3532551"/>
            <a:ext cx="5532438" cy="3217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58385"/>
      </p:ext>
    </p:extLst>
  </p:cSld>
  <p:clrMapOvr>
    <a:masterClrMapping/>
  </p:clrMapOvr>
  <p:transition spd="slow">
    <p:cover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314309"/>
            <a:ext cx="8042276" cy="1239316"/>
          </a:xfrm>
        </p:spPr>
        <p:txBody>
          <a:bodyPr/>
          <a:lstStyle/>
          <a:p>
            <a:r>
              <a:rPr lang="en-US" dirty="0"/>
              <a:t>Managing IOS Files and Licensing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515" y="1769525"/>
            <a:ext cx="8377036" cy="4456346"/>
          </a:xfrm>
        </p:spPr>
        <p:txBody>
          <a:bodyPr/>
          <a:lstStyle/>
          <a:p>
            <a:pPr marL="169545" indent="-169545"/>
            <a:r>
              <a:rPr lang="en-US" altLang="en-US" sz="2000" dirty="0"/>
              <a:t>When selecting or upgrading a Cisco IOS device, it is important to choose the proper IOS image with the correct feature set and version.  </a:t>
            </a:r>
          </a:p>
          <a:p>
            <a:pPr marL="169545" indent="-169545"/>
            <a:r>
              <a:rPr lang="en-US" altLang="en-US" sz="2000" dirty="0">
                <a:cs typeface="Arial"/>
              </a:rPr>
              <a:t>IOS refers to the package of routing, switching, security, and other internetworking technologies integrated into a single multitasking operating system.</a:t>
            </a:r>
          </a:p>
          <a:p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10DA5D-EB35-4C35-A9B2-06A120F340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014" y="3910639"/>
            <a:ext cx="7118278" cy="2709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298489"/>
      </p:ext>
    </p:extLst>
  </p:cSld>
  <p:clrMapOvr>
    <a:masterClrMapping/>
  </p:clrMapOvr>
  <p:transition spd="slow">
    <p:cover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485208" y="142651"/>
            <a:ext cx="8361757" cy="1336956"/>
          </a:xfrm>
        </p:spPr>
        <p:txBody>
          <a:bodyPr/>
          <a:lstStyle/>
          <a:p>
            <a:r>
              <a:rPr lang="en-US" sz="3200" dirty="0"/>
              <a:t>In-band versus Out-of-band Management</a:t>
            </a:r>
            <a:endParaRPr lang="en-US" sz="3200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05038" y="1668036"/>
            <a:ext cx="4039370" cy="4732764"/>
          </a:xfrm>
        </p:spPr>
        <p:txBody>
          <a:bodyPr>
            <a:normAutofit fontScale="85000" lnSpcReduction="20000"/>
          </a:bodyPr>
          <a:lstStyle/>
          <a:p>
            <a:pPr marL="169545" indent="-169545">
              <a:lnSpc>
                <a:spcPct val="120000"/>
              </a:lnSpc>
            </a:pPr>
            <a:r>
              <a:rPr lang="en-US" altLang="en-US" dirty="0"/>
              <a:t> There are two methods for connecting a PC to a network device for configuration and monitoring tasks: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dirty="0">
                <a:cs typeface="Arial"/>
              </a:rPr>
              <a:t> Out-of-band management through the use of the console or AUX port is used for the initial configuration or when a network connection is not available.  </a:t>
            </a:r>
          </a:p>
          <a:p>
            <a:pPr marL="358457" lvl="1" indent="-169545">
              <a:lnSpc>
                <a:spcPct val="120000"/>
              </a:lnSpc>
            </a:pPr>
            <a:r>
              <a:rPr lang="en-US" altLang="en-US" dirty="0">
                <a:cs typeface="Arial"/>
              </a:rPr>
              <a:t> In-band management is used to configure or monitor the device remotely through a network connection using either SSH or HTTPs.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62259D-439B-4EA7-9E09-F589AC11A8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4408" y="2332360"/>
            <a:ext cx="4835525" cy="3162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207112"/>
      </p:ext>
    </p:extLst>
  </p:cSld>
  <p:clrMapOvr>
    <a:masterClrMapping/>
  </p:clrMapOvr>
  <p:transition spd="slow">
    <p:cover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445908" y="457352"/>
            <a:ext cx="8042276" cy="1021510"/>
          </a:xfrm>
        </p:spPr>
        <p:txBody>
          <a:bodyPr/>
          <a:lstStyle/>
          <a:p>
            <a:r>
              <a:rPr lang="en-US" sz="2400" dirty="0"/>
              <a:t>Managing Devices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Basic Router CLI Commands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AFBA05-303E-473F-A37E-37CE95A593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1479" y="1600201"/>
            <a:ext cx="4908004" cy="5079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864207"/>
      </p:ext>
    </p:extLst>
  </p:cSld>
  <p:clrMapOvr>
    <a:masterClrMapping/>
  </p:clrMapOvr>
  <p:transition spd="slow">
    <p:cover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648833" y="1778745"/>
            <a:ext cx="3854450" cy="1481138"/>
          </a:xfrm>
        </p:spPr>
        <p:txBody>
          <a:bodyPr/>
          <a:lstStyle/>
          <a:p>
            <a:pPr eaLnBrk="1" hangingPunct="1"/>
            <a:r>
              <a:rPr lang="en-US" sz="3600" dirty="0"/>
              <a:t>1.4 Chapter Summary</a:t>
            </a:r>
            <a:endParaRPr lang="en-US" sz="3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346901"/>
      </p:ext>
    </p:extLst>
  </p:cSld>
  <p:clrMapOvr>
    <a:masterClrMapping/>
  </p:clrMapOvr>
  <p:transition spd="slow">
    <p:cover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Packet Tracer</a:t>
            </a:r>
            <a:endParaRPr lang="en-US" sz="6000" dirty="0">
              <a:latin typeface="Arial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FDB78-9BE3-417C-B8C5-213AD7C22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Packet Tracer – Comparing 2960 and 3560 Switches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004748"/>
      </p:ext>
    </p:extLst>
  </p:cSld>
  <p:clrMapOvr>
    <a:masterClrMapping/>
  </p:clrMapOvr>
  <p:transition spd="slow">
    <p:cover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596" y="1440295"/>
            <a:ext cx="8483598" cy="757551"/>
          </a:xfrm>
        </p:spPr>
        <p:txBody>
          <a:bodyPr/>
          <a:lstStyle/>
          <a:p>
            <a:r>
              <a:rPr lang="en-US" altLang="en-US" sz="1600" dirty="0"/>
              <a:t>Summary</a:t>
            </a:r>
            <a:br>
              <a:rPr lang="en-US" altLang="en-US" sz="1600" dirty="0"/>
            </a:br>
            <a:r>
              <a:rPr lang="en-US" altLang="en-US" dirty="0"/>
              <a:t>Packet Tracer – Skills Integration Challenge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78582" y="2524000"/>
            <a:ext cx="2963333" cy="3747656"/>
          </a:xfrm>
        </p:spPr>
        <p:txBody>
          <a:bodyPr>
            <a:normAutofit fontScale="62500" lnSpcReduction="20000"/>
          </a:bodyPr>
          <a:lstStyle/>
          <a:p>
            <a:pPr eaLnBrk="1" hangingPunct="1"/>
            <a:r>
              <a:rPr lang="en-US" altLang="en-US" dirty="0"/>
              <a:t>This Packet Tracer activity will require you to practice many of the skills that you have acquired so far during your CCNA studies.  </a:t>
            </a:r>
          </a:p>
          <a:p>
            <a:pPr eaLnBrk="1" hangingPunct="1"/>
            <a:r>
              <a:rPr lang="en-US" altLang="en-US" dirty="0"/>
              <a:t>You will first complete the documentation for the network before implementing various requirements.</a:t>
            </a:r>
          </a:p>
          <a:p>
            <a:pPr eaLnBrk="1" hangingPunct="1"/>
            <a:r>
              <a:rPr lang="en-US" altLang="en-US" dirty="0"/>
              <a:t>Finally, you will be required to use your documentation to verify your implementation by testing end-to-end connectivity.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lvl="1"/>
            <a:endParaRPr lang="en-US" altLang="en-US" sz="1700" dirty="0"/>
          </a:p>
          <a:p>
            <a:pPr lvl="1"/>
            <a:endParaRPr lang="en-US" altLang="en-US" sz="1800" dirty="0"/>
          </a:p>
          <a:p>
            <a:pPr marL="0" indent="0">
              <a:buNone/>
            </a:pPr>
            <a:endParaRPr lang="en-CA" altLang="en-US" sz="165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753" y="2628836"/>
            <a:ext cx="5543550" cy="3371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451021"/>
      </p:ext>
    </p:extLst>
  </p:cSld>
  <p:clrMapOvr>
    <a:masterClrMapping/>
  </p:clrMapOvr>
  <p:transition spd="slow">
    <p:cover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2471</TotalTime>
  <Words>1761</Words>
  <Application>Microsoft Office PowerPoint</Application>
  <PresentationFormat>On-screen Show (4:3)</PresentationFormat>
  <Paragraphs>186</Paragraphs>
  <Slides>29</Slides>
  <Notes>28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News Gothic MT</vt:lpstr>
      <vt:lpstr>Wingdings</vt:lpstr>
      <vt:lpstr>Wingdings 2</vt:lpstr>
      <vt:lpstr>Breeze</vt:lpstr>
      <vt:lpstr>LAN Design Lecture 1</vt:lpstr>
      <vt:lpstr>Chapter 1 - Sections &amp; Objectives</vt:lpstr>
      <vt:lpstr>1.1 Campus Wired LAN Designs</vt:lpstr>
      <vt:lpstr>The Need to Scale the Network</vt:lpstr>
      <vt:lpstr>The Need to Scale the Network</vt:lpstr>
      <vt:lpstr>Hierarchical Design Model</vt:lpstr>
      <vt:lpstr>Design for Scalability</vt:lpstr>
      <vt:lpstr>Planning for Redundancy</vt:lpstr>
      <vt:lpstr>Failure Domains</vt:lpstr>
      <vt:lpstr>Failure Domains Cont..</vt:lpstr>
      <vt:lpstr>Increasing Bandwidth</vt:lpstr>
      <vt:lpstr>Expanding the Access Layer</vt:lpstr>
      <vt:lpstr>Fine-tuning Routing Protocols</vt:lpstr>
      <vt:lpstr>Selecting Network Devices</vt:lpstr>
      <vt:lpstr>Switch Platforms</vt:lpstr>
      <vt:lpstr>Port Density</vt:lpstr>
      <vt:lpstr>Forwarding Rates</vt:lpstr>
      <vt:lpstr>Power over Ethernet</vt:lpstr>
      <vt:lpstr>Multilayer Switching</vt:lpstr>
      <vt:lpstr>Router Requirements</vt:lpstr>
      <vt:lpstr>Router Requirements cont…</vt:lpstr>
      <vt:lpstr>Cisco Routers</vt:lpstr>
      <vt:lpstr>Router Hardware</vt:lpstr>
      <vt:lpstr>Managing IOS Files and Licensing</vt:lpstr>
      <vt:lpstr>In-band versus Out-of-band Management</vt:lpstr>
      <vt:lpstr>Managing Devices Basic Router CLI Commands</vt:lpstr>
      <vt:lpstr>1.4 Chapter Summary</vt:lpstr>
      <vt:lpstr>Packet Tracer</vt:lpstr>
      <vt:lpstr>Summary Packet Tracer – Skills Integration Challenge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176</cp:revision>
  <dcterms:created xsi:type="dcterms:W3CDTF">2011-10-03T10:20:59Z</dcterms:created>
  <dcterms:modified xsi:type="dcterms:W3CDTF">2019-10-02T20:51:47Z</dcterms:modified>
</cp:coreProperties>
</file>