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2"/>
  </p:notesMasterIdLst>
  <p:sldIdLst>
    <p:sldId id="256" r:id="rId2"/>
    <p:sldId id="267" r:id="rId3"/>
    <p:sldId id="272" r:id="rId4"/>
    <p:sldId id="273" r:id="rId5"/>
    <p:sldId id="274" r:id="rId6"/>
    <p:sldId id="275" r:id="rId7"/>
    <p:sldId id="276" r:id="rId8"/>
    <p:sldId id="270" r:id="rId9"/>
    <p:sldId id="266"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7" d="100"/>
          <a:sy n="87" d="100"/>
        </p:scale>
        <p:origin x="-24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17/10/2017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313414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Picking</a:t>
            </a:r>
            <a:r>
              <a:rPr lang="en-GB" baseline="0" dirty="0"/>
              <a:t> up on the Roman voting </a:t>
            </a:r>
            <a:r>
              <a:rPr lang="en-GB" baseline="0" dirty="0" smtClean="0"/>
              <a:t>system. </a:t>
            </a:r>
          </a:p>
          <a:p>
            <a:endParaRPr lang="en-GB" baseline="0" dirty="0"/>
          </a:p>
          <a:p>
            <a:r>
              <a:rPr lang="en-GB" baseline="0" dirty="0"/>
              <a:t>This is an early estimate of how citizen population was split:</a:t>
            </a:r>
          </a:p>
          <a:p>
            <a:endParaRPr lang="en-GB" baseline="0" dirty="0"/>
          </a:p>
          <a:p>
            <a:r>
              <a:rPr lang="en-GB" baseline="0" dirty="0"/>
              <a:t>Centuriate Assembly: this Assembly voted for consuls, praetors, and censors (every 5 years). The imperium of these magistrates could overturn the others in most cases. This structure seems to remain in place until the Marian reforms in late 2</a:t>
            </a:r>
            <a:r>
              <a:rPr lang="en-GB" baseline="30000" dirty="0"/>
              <a:t>nd</a:t>
            </a:r>
            <a:r>
              <a:rPr lang="en-GB" baseline="0" dirty="0"/>
              <a:t>/early 1</a:t>
            </a:r>
            <a:r>
              <a:rPr lang="en-GB" baseline="30000" dirty="0"/>
              <a:t>st</a:t>
            </a:r>
            <a:r>
              <a:rPr lang="en-GB" baseline="0" dirty="0"/>
              <a:t> cent BCE. </a:t>
            </a:r>
          </a:p>
          <a:p>
            <a:r>
              <a:rPr lang="en-GB" baseline="0" dirty="0"/>
              <a:t>Consuls: commander. </a:t>
            </a:r>
          </a:p>
          <a:p>
            <a:r>
              <a:rPr lang="en-GB" baseline="0" dirty="0"/>
              <a:t>Praetors: sometimes commanded sections of army, sometimes judicial role. </a:t>
            </a:r>
          </a:p>
          <a:p>
            <a:r>
              <a:rPr lang="en-GB" baseline="0" dirty="0"/>
              <a:t>Censors: assessed wealth and property in order to put people into classes. </a:t>
            </a:r>
          </a:p>
          <a:p>
            <a:endParaRPr lang="en-GB" baseline="0" dirty="0"/>
          </a:p>
          <a:p>
            <a:r>
              <a:rPr lang="en-GB" baseline="0" dirty="0"/>
              <a:t>The numbers in the property rating change, but the actual rating by property system remains in place for centuries. </a:t>
            </a:r>
          </a:p>
          <a:p>
            <a:endParaRPr lang="en-GB" baseline="0" dirty="0"/>
          </a:p>
          <a:p>
            <a:r>
              <a:rPr lang="en-GB" baseline="0" dirty="0"/>
              <a:t>The dominance of the wealthy: pyramid structure, with the wealthiest having the most ‘votes’. </a:t>
            </a:r>
          </a:p>
          <a:p>
            <a:endParaRPr lang="en-GB" baseline="0" dirty="0"/>
          </a:p>
          <a:p>
            <a:r>
              <a:rPr lang="en-GB" baseline="0" dirty="0"/>
              <a:t>These 193 centuries voted for the magistrates who, in effect, led the army. </a:t>
            </a:r>
          </a:p>
          <a:p>
            <a:endParaRPr lang="en-GB" baseline="0" dirty="0"/>
          </a:p>
          <a:p>
            <a:r>
              <a:rPr lang="en-GB" baseline="0" dirty="0"/>
              <a:t>So, before soldiers are enlisted in the army, they need to have a certain amount of property. Notice the ‘proletarians’ are all in one century. </a:t>
            </a:r>
          </a:p>
          <a:p>
            <a:endParaRPr lang="en-GB" baseline="0" dirty="0"/>
          </a:p>
          <a:p>
            <a:r>
              <a:rPr lang="en-GB" baseline="0" dirty="0"/>
              <a:t>What assumptions are made here, in this table? </a:t>
            </a:r>
          </a:p>
          <a:p>
            <a:r>
              <a:rPr lang="en-GB" baseline="0" dirty="0"/>
              <a:t>	Everyone bought their own armour – no concept of passing down equipment through family, picking up equipment on campaign. </a:t>
            </a:r>
          </a:p>
          <a:p>
            <a:r>
              <a:rPr lang="en-GB" baseline="0" dirty="0"/>
              <a:t>	Roman equipment was standardised, which, as we have seen, it was not. </a:t>
            </a:r>
          </a:p>
          <a:p>
            <a:r>
              <a:rPr lang="en-GB" baseline="0" dirty="0"/>
              <a:t>	All very organised and recorded – what about in emergencies? I suppose the </a:t>
            </a:r>
            <a:r>
              <a:rPr lang="en-GB" baseline="0" dirty="0" err="1"/>
              <a:t>seniores</a:t>
            </a:r>
            <a:r>
              <a:rPr lang="en-GB" baseline="0" dirty="0"/>
              <a:t> cover that eventuality in some ways.  </a:t>
            </a:r>
          </a:p>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2508737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Historical context: Beginning of the Third Macedonian War</a:t>
            </a:r>
            <a:r>
              <a:rPr lang="en-GB" baseline="0" dirty="0"/>
              <a:t> (171-168BCE).</a:t>
            </a:r>
            <a:endParaRPr lang="en-GB" dirty="0"/>
          </a:p>
          <a:p>
            <a:endParaRPr lang="en-GB" dirty="0"/>
          </a:p>
          <a:p>
            <a:r>
              <a:rPr lang="en-GB" dirty="0"/>
              <a:t>This is the end of a speech that an</a:t>
            </a:r>
            <a:r>
              <a:rPr lang="en-GB" baseline="0" dirty="0"/>
              <a:t> experienced soldier, </a:t>
            </a:r>
            <a:r>
              <a:rPr lang="en-GB" baseline="0" dirty="0" err="1"/>
              <a:t>Spurius</a:t>
            </a:r>
            <a:r>
              <a:rPr lang="en-GB" baseline="0" dirty="0"/>
              <a:t> </a:t>
            </a:r>
            <a:r>
              <a:rPr lang="en-GB" baseline="0" dirty="0" err="1"/>
              <a:t>Ligustinus</a:t>
            </a:r>
            <a:r>
              <a:rPr lang="en-GB" baseline="0" dirty="0"/>
              <a:t>, is reported to have given speech in the Assembly encouraging recruits to join and fight. </a:t>
            </a:r>
          </a:p>
          <a:p>
            <a:endParaRPr lang="en-GB" baseline="0" dirty="0"/>
          </a:p>
          <a:p>
            <a:r>
              <a:rPr lang="en-GB" baseline="0" dirty="0"/>
              <a:t>Aspects: </a:t>
            </a:r>
          </a:p>
          <a:p>
            <a:r>
              <a:rPr lang="en-GB" baseline="0" dirty="0"/>
              <a:t>Soldier (centurion) addressing soldiers in an attempt to persuade. Also, he has been serving for about 30 years (since 2</a:t>
            </a:r>
            <a:r>
              <a:rPr lang="en-GB" baseline="30000" dirty="0"/>
              <a:t>nd</a:t>
            </a:r>
            <a:r>
              <a:rPr lang="en-GB" baseline="0" dirty="0"/>
              <a:t> Mac War) by this point. </a:t>
            </a:r>
          </a:p>
          <a:p>
            <a:endParaRPr lang="en-GB" baseline="0" dirty="0"/>
          </a:p>
          <a:p>
            <a:r>
              <a:rPr lang="en-GB" baseline="0" dirty="0"/>
              <a:t>Consuls had seemingly tried and failed to persuade the recruits, when this veteran ‘begs’ to be allowed to speak. He does eventually persuade them. Why do you think he succeeded where the consuls failed? </a:t>
            </a:r>
          </a:p>
          <a:p>
            <a:endParaRPr lang="en-GB" baseline="0" dirty="0"/>
          </a:p>
          <a:p>
            <a:r>
              <a:rPr lang="en-GB" baseline="0" dirty="0"/>
              <a:t>It is interesting that we get a speech from a soldier at all in our historical narratives written by elite men with little experience in the army, such as Livy. This idea might be familiar to those of you who did the Mutiny gobbet. </a:t>
            </a:r>
          </a:p>
          <a:p>
            <a:endParaRPr lang="en-GB" baseline="0" dirty="0"/>
          </a:p>
          <a:p>
            <a:r>
              <a:rPr lang="en-GB" dirty="0"/>
              <a:t>He</a:t>
            </a:r>
            <a:r>
              <a:rPr lang="en-GB" baseline="0" dirty="0"/>
              <a:t> finishes the speech with an appeal with some sort of pre-nation state nationalism….</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813236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into critical engagement</a:t>
            </a:r>
            <a:r>
              <a:rPr lang="en-GB" baseline="0" dirty="0"/>
              <a:t> here, backing points up with evidence. </a:t>
            </a:r>
          </a:p>
          <a:p>
            <a:endParaRPr lang="en-GB" baseline="0" dirty="0"/>
          </a:p>
          <a:p>
            <a:r>
              <a:rPr lang="en-GB" baseline="0" dirty="0"/>
              <a:t>This extract is from a book by William Harris, a British scholar now working in America. And, yes, this contradicts what I just told you, and what I said in comments on some of you essays, by quoting extensively from somebody else – but I have the room here. I say that with the caveat that quotes </a:t>
            </a:r>
            <a:r>
              <a:rPr lang="en-GB" i="1" baseline="0" dirty="0"/>
              <a:t>can </a:t>
            </a:r>
            <a:r>
              <a:rPr lang="en-GB" i="0" baseline="0" dirty="0"/>
              <a:t>be effective in certain situations, but don’t quote extensively. </a:t>
            </a:r>
            <a:endParaRPr lang="en-GB" baseline="0" dirty="0"/>
          </a:p>
          <a:p>
            <a:endParaRPr lang="en-GB" baseline="0" dirty="0"/>
          </a:p>
          <a:p>
            <a:r>
              <a:rPr lang="en-GB" baseline="0" dirty="0"/>
              <a:t>Looking at the Marxist approach. So what is Marxism? </a:t>
            </a:r>
          </a:p>
          <a:p>
            <a:r>
              <a:rPr lang="en-GB" baseline="0" dirty="0"/>
              <a:t>	Approach developed by Marx and Engels in 19</a:t>
            </a:r>
            <a:r>
              <a:rPr lang="en-GB" baseline="30000" dirty="0"/>
              <a:t>th</a:t>
            </a:r>
            <a:r>
              <a:rPr lang="en-GB" baseline="0" dirty="0"/>
              <a:t> cent. </a:t>
            </a:r>
          </a:p>
          <a:p>
            <a:r>
              <a:rPr lang="en-GB" baseline="0" dirty="0"/>
              <a:t>	Economic structure at the basis of all human societies. </a:t>
            </a:r>
          </a:p>
          <a:p>
            <a:r>
              <a:rPr lang="en-GB" baseline="0" dirty="0"/>
              <a:t>	There are also a lot of discussions around class struggle, developed later to some extent. </a:t>
            </a:r>
          </a:p>
          <a:p>
            <a:endParaRPr lang="en-GB" baseline="0" dirty="0"/>
          </a:p>
          <a:p>
            <a:r>
              <a:rPr lang="en-GB" baseline="0" dirty="0"/>
              <a:t>Interestingly, he refers to Vietnam War and WW2 as examples that reinforce the revulsion of war in 20</a:t>
            </a:r>
            <a:r>
              <a:rPr lang="en-GB" baseline="30000" dirty="0"/>
              <a:t>th</a:t>
            </a:r>
            <a:r>
              <a:rPr lang="en-GB" baseline="0" dirty="0"/>
              <a:t> cent scholarship.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436303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Exploring</a:t>
            </a:r>
            <a:r>
              <a:rPr lang="en-GB" baseline="0" dirty="0"/>
              <a:t> Harris’ theory critically…</a:t>
            </a:r>
            <a:endParaRPr lang="en-GB" dirty="0"/>
          </a:p>
          <a:p>
            <a:endParaRPr lang="en-GB" dirty="0"/>
          </a:p>
          <a:p>
            <a:r>
              <a:rPr lang="en-GB" dirty="0"/>
              <a:t>Both of these are very narrow extracts of course, but they give us a</a:t>
            </a:r>
            <a:r>
              <a:rPr lang="en-GB" baseline="0" dirty="0"/>
              <a:t> useful insight into how different the presentation of plundering can be. </a:t>
            </a:r>
          </a:p>
          <a:p>
            <a:endParaRPr lang="en-GB" baseline="0" dirty="0"/>
          </a:p>
          <a:p>
            <a:r>
              <a:rPr lang="en-GB" baseline="0" dirty="0"/>
              <a:t>Sallust: has anyone </a:t>
            </a:r>
            <a:r>
              <a:rPr lang="en-GB" baseline="0" dirty="0" err="1"/>
              <a:t>encounterd</a:t>
            </a:r>
            <a:r>
              <a:rPr lang="en-GB" baseline="0" dirty="0"/>
              <a:t> Sallust before? 1st cent BCE historian, wrote about the Conspiracy of </a:t>
            </a:r>
            <a:r>
              <a:rPr lang="en-GB" baseline="0" dirty="0" err="1"/>
              <a:t>Catiline</a:t>
            </a:r>
            <a:r>
              <a:rPr lang="en-GB" baseline="0" dirty="0"/>
              <a:t> (63BCE), the War against </a:t>
            </a:r>
            <a:r>
              <a:rPr lang="en-GB" baseline="0" dirty="0" err="1"/>
              <a:t>Jugurtha</a:t>
            </a:r>
            <a:r>
              <a:rPr lang="en-GB" baseline="0" dirty="0"/>
              <a:t> (112-105BCE) and </a:t>
            </a:r>
            <a:r>
              <a:rPr lang="en-GB" i="1" baseline="0" dirty="0"/>
              <a:t>Histories (</a:t>
            </a:r>
            <a:r>
              <a:rPr lang="en-GB" i="0" baseline="0" dirty="0"/>
              <a:t>mostly lost). Known for his moralising tone.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1330917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follows</a:t>
            </a:r>
            <a:r>
              <a:rPr lang="en-GB" baseline="0" dirty="0"/>
              <a:t> discussion in </a:t>
            </a:r>
            <a:r>
              <a:rPr lang="en-GB" baseline="0" dirty="0" err="1"/>
              <a:t>Vegetius</a:t>
            </a:r>
            <a:r>
              <a:rPr lang="en-GB" baseline="0" dirty="0"/>
              <a: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1324681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surprising</a:t>
            </a:r>
            <a:r>
              <a:rPr lang="en-GB" baseline="0" dirty="0"/>
              <a:t> number of posters and videos on the internet, just from a google and </a:t>
            </a:r>
            <a:r>
              <a:rPr lang="en-GB" baseline="0" dirty="0" err="1"/>
              <a:t>youtube</a:t>
            </a:r>
            <a:r>
              <a:rPr lang="en-GB" baseline="0" dirty="0"/>
              <a:t> search (I did end up in a cycle of </a:t>
            </a:r>
            <a:r>
              <a:rPr lang="en-GB" baseline="0" dirty="0" err="1"/>
              <a:t>youtube</a:t>
            </a:r>
            <a:r>
              <a:rPr lang="en-GB" baseline="0" dirty="0"/>
              <a:t> videos encouraging me to join the Roman army while preparing this lecture). </a:t>
            </a:r>
          </a:p>
          <a:p>
            <a:endParaRPr lang="en-GB" baseline="0" dirty="0"/>
          </a:p>
          <a:p>
            <a:r>
              <a:rPr lang="en-GB" baseline="0" dirty="0"/>
              <a:t>Why? What does this tell us about contemporary society?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18571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2679129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17/10/2017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17/10/2017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17/10/2017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17/10/2017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youtube.com/watch?v=5x7RChYKWec"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551803"/>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Recruits and Veterans</a:t>
            </a:r>
          </a:p>
        </p:txBody>
      </p:sp>
      <p:sp>
        <p:nvSpPr>
          <p:cNvPr id="3" name="Subtitle 2"/>
          <p:cNvSpPr>
            <a:spLocks noGrp="1"/>
          </p:cNvSpPr>
          <p:nvPr>
            <p:ph type="subTitle" idx="1"/>
          </p:nvPr>
        </p:nvSpPr>
        <p:spPr>
          <a:xfrm>
            <a:off x="1118215" y="4578114"/>
            <a:ext cx="5956353" cy="1247274"/>
          </a:xfrm>
        </p:spPr>
        <p:txBody>
          <a:bodyPr>
            <a:normAutofit/>
          </a:bodyPr>
          <a:lstStyle/>
          <a:p>
            <a:pPr algn="r"/>
            <a:r>
              <a:rPr lang="en-GB" dirty="0" smtClean="0">
                <a:solidFill>
                  <a:schemeClr val="tx1"/>
                </a:solidFill>
                <a:effectLst>
                  <a:outerShdw blurRad="38100" dist="38100" dir="2700000" algn="tl">
                    <a:srgbClr val="000000">
                      <a:alpha val="43137"/>
                    </a:srgbClr>
                  </a:outerShdw>
                </a:effectLst>
              </a:rPr>
              <a:t>AHHI4008 – Ancient Warfare</a:t>
            </a:r>
            <a:endParaRPr lang="en-GB"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Explore the recruitment procedure in the Roman army. </a:t>
            </a:r>
          </a:p>
          <a:p>
            <a:endParaRPr lang="en-GB" dirty="0"/>
          </a:p>
          <a:p>
            <a:r>
              <a:rPr lang="en-GB" dirty="0"/>
              <a:t>Discuss factors which affected recruitment in the Roman army.</a:t>
            </a:r>
          </a:p>
          <a:p>
            <a:endParaRPr lang="en-GB" dirty="0"/>
          </a:p>
          <a:p>
            <a:r>
              <a:rPr lang="en-GB" dirty="0"/>
              <a:t>Examine Timgad (Veteran Colony).  </a:t>
            </a:r>
          </a:p>
          <a:p>
            <a:endParaRPr lang="en-GB" dirty="0"/>
          </a:p>
          <a:p>
            <a:endParaRPr lang="en-GB" dirty="0"/>
          </a:p>
        </p:txBody>
      </p:sp>
    </p:spTree>
    <p:extLst>
      <p:ext uri="{BB962C8B-B14F-4D97-AF65-F5344CB8AC3E}">
        <p14:creationId xmlns:p14="http://schemas.microsoft.com/office/powerpoint/2010/main" val="10022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a:t>
            </a:r>
            <a:br>
              <a:rPr lang="en-GB" dirty="0"/>
            </a:br>
            <a:r>
              <a:rPr lang="en-GB" dirty="0"/>
              <a:t>the Army</a:t>
            </a:r>
          </a:p>
        </p:txBody>
      </p:sp>
      <p:sp>
        <p:nvSpPr>
          <p:cNvPr id="3" name="Content Placeholder 2"/>
          <p:cNvSpPr>
            <a:spLocks noGrp="1"/>
          </p:cNvSpPr>
          <p:nvPr>
            <p:ph idx="1"/>
          </p:nvPr>
        </p:nvSpPr>
        <p:spPr>
          <a:xfrm>
            <a:off x="677334" y="2160589"/>
            <a:ext cx="3190230" cy="3880773"/>
          </a:xfrm>
        </p:spPr>
        <p:txBody>
          <a:bodyPr>
            <a:normAutofit/>
          </a:bodyPr>
          <a:lstStyle/>
          <a:p>
            <a:r>
              <a:rPr lang="en-GB" dirty="0"/>
              <a:t>Centuriate Assembly  vote for ‘upper magistrates’.</a:t>
            </a:r>
          </a:p>
          <a:p>
            <a:endParaRPr lang="en-GB" dirty="0"/>
          </a:p>
          <a:p>
            <a:r>
              <a:rPr lang="en-GB" dirty="0"/>
              <a:t>Mid-3</a:t>
            </a:r>
            <a:r>
              <a:rPr lang="en-GB" baseline="30000" dirty="0"/>
              <a:t>rd</a:t>
            </a:r>
            <a:r>
              <a:rPr lang="en-GB" dirty="0"/>
              <a:t> cent BCE reforms. </a:t>
            </a:r>
          </a:p>
          <a:p>
            <a:endParaRPr lang="en-GB" dirty="0"/>
          </a:p>
          <a:p>
            <a:r>
              <a:rPr lang="en-GB" dirty="0"/>
              <a:t>Influence of the wealthy until Marian reforms (late 2</a:t>
            </a:r>
            <a:r>
              <a:rPr lang="en-GB" baseline="30000" dirty="0"/>
              <a:t>nd</a:t>
            </a:r>
            <a:r>
              <a:rPr lang="en-GB" dirty="0"/>
              <a:t> cent BCE). </a:t>
            </a:r>
          </a:p>
          <a:p>
            <a:pPr marL="0" indent="0">
              <a:buNone/>
            </a:pPr>
            <a:endParaRPr lang="en-GB" dirty="0"/>
          </a:p>
          <a:p>
            <a:r>
              <a:rPr lang="en-GB" sz="1400" dirty="0"/>
              <a:t>Cornell 1995: 174 (Tab. 2).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7564" y="133424"/>
            <a:ext cx="8199312" cy="6502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8487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Encouraging Recruits</a:t>
            </a:r>
          </a:p>
        </p:txBody>
      </p:sp>
      <p:sp>
        <p:nvSpPr>
          <p:cNvPr id="3" name="Content Placeholder 2"/>
          <p:cNvSpPr>
            <a:spLocks noGrp="1"/>
          </p:cNvSpPr>
          <p:nvPr>
            <p:ph idx="1"/>
          </p:nvPr>
        </p:nvSpPr>
        <p:spPr>
          <a:xfrm>
            <a:off x="677334" y="1575583"/>
            <a:ext cx="8596668" cy="4465780"/>
          </a:xfrm>
        </p:spPr>
        <p:txBody>
          <a:bodyPr>
            <a:normAutofit/>
          </a:bodyPr>
          <a:lstStyle/>
          <a:p>
            <a:endParaRPr lang="en-GB" sz="2000" dirty="0"/>
          </a:p>
          <a:p>
            <a:r>
              <a:rPr lang="en-GB" sz="2000" dirty="0"/>
              <a:t>Livy 42.34.14-15: speech by career soldier</a:t>
            </a:r>
          </a:p>
          <a:p>
            <a:endParaRPr lang="en-GB" sz="2000" dirty="0"/>
          </a:p>
          <a:p>
            <a:r>
              <a:rPr lang="en-GB" sz="2000" dirty="0"/>
              <a:t>[14] ‘What rank the military tribunes think that I deserve is for them to decide; I will take care that no man shall surpass me in courage; that I always have done so, my commanders and fellow-campaigners bear witness. [15] And as for you, my comrades, though you are only exercising your right of appeal, it is but just and proper that as in your early days you never did anything against the authority of the magistrates and the senate, so now, too, you should place yourselves at the disposal of the senate and the consuls and count any position in which you are to defend your state as an honourable one.’</a:t>
            </a:r>
          </a:p>
          <a:p>
            <a:endParaRPr lang="en-GB" sz="2000" dirty="0"/>
          </a:p>
          <a:p>
            <a:endParaRPr lang="en-GB" sz="2000" dirty="0"/>
          </a:p>
        </p:txBody>
      </p:sp>
    </p:spTree>
    <p:extLst>
      <p:ext uri="{BB962C8B-B14F-4D97-AF65-F5344CB8AC3E}">
        <p14:creationId xmlns:p14="http://schemas.microsoft.com/office/powerpoint/2010/main" val="58920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Recruitment and Profit</a:t>
            </a:r>
          </a:p>
        </p:txBody>
      </p:sp>
      <p:sp>
        <p:nvSpPr>
          <p:cNvPr id="3" name="Content Placeholder 2"/>
          <p:cNvSpPr>
            <a:spLocks noGrp="1"/>
          </p:cNvSpPr>
          <p:nvPr>
            <p:ph idx="1"/>
          </p:nvPr>
        </p:nvSpPr>
        <p:spPr/>
        <p:txBody>
          <a:bodyPr/>
          <a:lstStyle/>
          <a:p>
            <a:r>
              <a:rPr lang="en-GB" sz="2000" dirty="0"/>
              <a:t>Harris 1985: 47</a:t>
            </a:r>
          </a:p>
          <a:p>
            <a:r>
              <a:rPr lang="en-GB" sz="2000" dirty="0"/>
              <a:t>‘In many societies men have from time to time regarded war as exciting, glorious, a good way of escaping from the grinding miseries of civilian existence, and as a possible means of getting rich. In the Italian Wars many Romans must have fought in the hope of gaining land and booty, and the expectation of booty continued to affect citizens’ attitudes throughout our time period [327-70BCE].’</a:t>
            </a:r>
          </a:p>
          <a:p>
            <a:endParaRPr lang="en-GB" sz="2000" dirty="0"/>
          </a:p>
          <a:p>
            <a:r>
              <a:rPr lang="en-GB" sz="2000" dirty="0"/>
              <a:t>The Marxist approach.    </a:t>
            </a:r>
          </a:p>
          <a:p>
            <a:endParaRPr lang="en-GB" dirty="0"/>
          </a:p>
        </p:txBody>
      </p:sp>
    </p:spTree>
    <p:extLst>
      <p:ext uri="{BB962C8B-B14F-4D97-AF65-F5344CB8AC3E}">
        <p14:creationId xmlns:p14="http://schemas.microsoft.com/office/powerpoint/2010/main" val="77083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540327"/>
            <a:ext cx="8596668" cy="5501035"/>
          </a:xfrm>
        </p:spPr>
        <p:txBody>
          <a:bodyPr>
            <a:noAutofit/>
          </a:bodyPr>
          <a:lstStyle/>
          <a:p>
            <a:r>
              <a:rPr lang="en-GB" sz="2200" dirty="0"/>
              <a:t>Pol. 10.16.5:</a:t>
            </a:r>
          </a:p>
          <a:p>
            <a:r>
              <a:rPr lang="en-GB" sz="2200" dirty="0"/>
              <a:t>‘…all who are plundering carry all they get to his own legion; and when this booty has been sold, the tribunes distribute the proceeds among all equally, including not only those who were thus held in reserve, but even those who were guarding the tents, or were injured, or had been sent away anywhere on any service.’</a:t>
            </a:r>
          </a:p>
          <a:p>
            <a:endParaRPr lang="en-GB" sz="2200" dirty="0"/>
          </a:p>
          <a:p>
            <a:r>
              <a:rPr lang="en-GB" sz="2200" dirty="0"/>
              <a:t>Sallust, </a:t>
            </a:r>
            <a:r>
              <a:rPr lang="en-GB" sz="2200" i="1" dirty="0"/>
              <a:t>Jug.</a:t>
            </a:r>
            <a:r>
              <a:rPr lang="en-GB" sz="2200" dirty="0"/>
              <a:t> 41:</a:t>
            </a:r>
          </a:p>
          <a:p>
            <a:r>
              <a:rPr lang="en-GB" sz="2200" dirty="0"/>
              <a:t>‘…the people were oppressed with military service and with poverty, and the generals divided the spoils of war with a few of their friends. Meanwhile, the parents and children of the soldiers, if they chanced to dwell near a powerful neighbour, were driven from their homes.’</a:t>
            </a:r>
          </a:p>
          <a:p>
            <a:endParaRPr lang="en-GB" sz="2200" dirty="0"/>
          </a:p>
        </p:txBody>
      </p:sp>
    </p:spTree>
    <p:extLst>
      <p:ext uri="{BB962C8B-B14F-4D97-AF65-F5344CB8AC3E}">
        <p14:creationId xmlns:p14="http://schemas.microsoft.com/office/powerpoint/2010/main" val="3164674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Qualities of a Recruit </a:t>
            </a:r>
          </a:p>
        </p:txBody>
      </p:sp>
      <p:sp>
        <p:nvSpPr>
          <p:cNvPr id="3" name="Content Placeholder 2"/>
          <p:cNvSpPr>
            <a:spLocks noGrp="1"/>
          </p:cNvSpPr>
          <p:nvPr>
            <p:ph idx="1"/>
          </p:nvPr>
        </p:nvSpPr>
        <p:spPr>
          <a:xfrm>
            <a:off x="677334" y="1745673"/>
            <a:ext cx="8596668" cy="4295689"/>
          </a:xfrm>
        </p:spPr>
        <p:txBody>
          <a:bodyPr/>
          <a:lstStyle/>
          <a:p>
            <a:r>
              <a:rPr lang="en-GB" dirty="0" err="1"/>
              <a:t>Vegetius</a:t>
            </a:r>
            <a:r>
              <a:rPr lang="en-GB" dirty="0"/>
              <a:t> 1.5:</a:t>
            </a:r>
          </a:p>
          <a:p>
            <a:r>
              <a:rPr lang="en-GB" dirty="0"/>
              <a:t>‘Those employed to recruit new levies should be particularly careful in examining the features of their faces, their eyes, and the make of their limbs, to enable them to form a true judgment and choose such as are most likely to prove good soldiers. For experience assures us that there are in men, as well as in horses and dogs, certain signs by which their virtues may be discovered. The young soldier, therefore, ought to have a lively eye, should carry his head erect, his chest should be broad, his shoulders muscular and brawny, his fingers long, his arms strong, his waist small, his shape easy, his legs and feet rather nervous than fleshy. When all these marks are found in a recruit, a little height may be dispensed with, since it is of much more importance that a soldier should be strong than tall.’ </a:t>
            </a:r>
          </a:p>
        </p:txBody>
      </p:sp>
    </p:spTree>
    <p:extLst>
      <p:ext uri="{BB962C8B-B14F-4D97-AF65-F5344CB8AC3E}">
        <p14:creationId xmlns:p14="http://schemas.microsoft.com/office/powerpoint/2010/main" val="1264383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Roman </a:t>
            </a:r>
            <a:br>
              <a:rPr lang="en-GB" dirty="0"/>
            </a:br>
            <a:r>
              <a:rPr lang="en-GB" dirty="0"/>
              <a:t>Recruitment </a:t>
            </a:r>
            <a:br>
              <a:rPr lang="en-GB" dirty="0"/>
            </a:br>
            <a:r>
              <a:rPr lang="en-GB" dirty="0"/>
              <a:t>in contemporary </a:t>
            </a:r>
            <a:br>
              <a:rPr lang="en-GB" dirty="0"/>
            </a:br>
            <a:r>
              <a:rPr lang="en-GB" dirty="0"/>
              <a:t>society</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926393" y="609599"/>
            <a:ext cx="8040531" cy="5819335"/>
          </a:xfrm>
        </p:spPr>
      </p:pic>
      <p:sp>
        <p:nvSpPr>
          <p:cNvPr id="5" name="TextBox 4"/>
          <p:cNvSpPr txBox="1"/>
          <p:nvPr/>
        </p:nvSpPr>
        <p:spPr>
          <a:xfrm>
            <a:off x="436099" y="4051495"/>
            <a:ext cx="3305907" cy="646331"/>
          </a:xfrm>
          <a:prstGeom prst="rect">
            <a:avLst/>
          </a:prstGeom>
          <a:noFill/>
        </p:spPr>
        <p:txBody>
          <a:bodyPr wrap="square" rtlCol="0">
            <a:spAutoFit/>
          </a:bodyPr>
          <a:lstStyle/>
          <a:p>
            <a:pPr marL="285750" indent="-285750">
              <a:buFont typeface="Arial" panose="020B0604020202020204" pitchFamily="34" charset="0"/>
              <a:buChar char="•"/>
            </a:pPr>
            <a:r>
              <a:rPr lang="en-GB" dirty="0">
                <a:hlinkClick r:id="rId4"/>
              </a:rPr>
              <a:t>https://www.youtube.com/watch?v=5x7RChYKWec</a:t>
            </a:r>
            <a:r>
              <a:rPr lang="en-GB" dirty="0"/>
              <a:t> </a:t>
            </a:r>
          </a:p>
        </p:txBody>
      </p:sp>
    </p:spTree>
    <p:extLst>
      <p:ext uri="{BB962C8B-B14F-4D97-AF65-F5344CB8AC3E}">
        <p14:creationId xmlns:p14="http://schemas.microsoft.com/office/powerpoint/2010/main" val="3394232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Dmitriev, S., 2009, ‘The Rise and Quick Fall of the Theory of Economic Imperialism’, Economic History Review, 2009, Vol.62 (4), p.785-802.  </a:t>
            </a:r>
          </a:p>
          <a:p>
            <a:endParaRPr lang="en-GB" dirty="0"/>
          </a:p>
          <a:p>
            <a:r>
              <a:rPr lang="en-GB" dirty="0"/>
              <a:t>Eckstein, A.M., 2005, ‘Bellicosity and Anarchy: Soldiers, Warriors, and Combat in Antiquity’, </a:t>
            </a:r>
            <a:r>
              <a:rPr lang="en-GB" i="1" dirty="0"/>
              <a:t>The International History Review, </a:t>
            </a:r>
            <a:r>
              <a:rPr lang="en-GB" dirty="0"/>
              <a:t>Vol. 27, No. 3 (Sep., 2005), pp. 481-497.  </a:t>
            </a:r>
          </a:p>
          <a:p>
            <a:endParaRPr lang="en-GB" dirty="0"/>
          </a:p>
          <a:p>
            <a:r>
              <a:rPr lang="en-GB" dirty="0"/>
              <a:t>Harris, W.V., 1985 (first ed. 1979), </a:t>
            </a:r>
            <a:r>
              <a:rPr lang="en-GB" i="1" dirty="0"/>
              <a:t>War and Imperialism in Republican Rome</a:t>
            </a:r>
            <a:r>
              <a:rPr lang="en-GB" dirty="0"/>
              <a:t>, 327-70BC. Oxford: Clarendon Press, pp. 41-53.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88776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3480</TotalTime>
  <Words>1317</Words>
  <Application>Microsoft Office PowerPoint</Application>
  <PresentationFormat>Custom</PresentationFormat>
  <Paragraphs>105</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Recruits and Veterans</vt:lpstr>
      <vt:lpstr>Aims</vt:lpstr>
      <vt:lpstr>Structure of  the Army</vt:lpstr>
      <vt:lpstr>Encouraging Recruits</vt:lpstr>
      <vt:lpstr>Recruitment and Profit</vt:lpstr>
      <vt:lpstr>PowerPoint Presentation</vt:lpstr>
      <vt:lpstr>Qualities of a Recruit </vt:lpstr>
      <vt:lpstr>Roman  Recruitment  in contemporary  society</vt:lpstr>
      <vt:lpstr>Questions?</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Administrator</cp:lastModifiedBy>
  <cp:revision>94</cp:revision>
  <dcterms:created xsi:type="dcterms:W3CDTF">2017-01-27T16:38:00Z</dcterms:created>
  <dcterms:modified xsi:type="dcterms:W3CDTF">2017-10-17T16:31:10Z</dcterms:modified>
</cp:coreProperties>
</file>