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8" r:id="rId1"/>
  </p:sldMasterIdLst>
  <p:notesMasterIdLst>
    <p:notesMasterId r:id="rId14"/>
  </p:notesMasterIdLst>
  <p:handoutMasterIdLst>
    <p:handoutMasterId r:id="rId15"/>
  </p:handoutMasterIdLst>
  <p:sldIdLst>
    <p:sldId id="256" r:id="rId2"/>
    <p:sldId id="269" r:id="rId3"/>
    <p:sldId id="279" r:id="rId4"/>
    <p:sldId id="280" r:id="rId5"/>
    <p:sldId id="281" r:id="rId6"/>
    <p:sldId id="282" r:id="rId7"/>
    <p:sldId id="289" r:id="rId8"/>
    <p:sldId id="290" r:id="rId9"/>
    <p:sldId id="291" r:id="rId10"/>
    <p:sldId id="292" r:id="rId11"/>
    <p:sldId id="293" r:id="rId12"/>
    <p:sldId id="294" r:id="rId1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BF7FD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32"/>
  </p:normalViewPr>
  <p:slideViewPr>
    <p:cSldViewPr>
      <p:cViewPr varScale="1">
        <p:scale>
          <a:sx n="101" d="100"/>
          <a:sy n="101" d="100"/>
        </p:scale>
        <p:origin x="51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76" d="100"/>
          <a:sy n="76" d="100"/>
        </p:scale>
        <p:origin x="-2214" y="-108"/>
      </p:cViewPr>
      <p:guideLst>
        <p:guide orient="horz" pos="3126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B6EE9D-6F5D-4E44-ADC2-D1A54C09CF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9734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F5B395-B7EE-4254-AE22-99E42A100177}" type="datetimeFigureOut">
              <a:rPr lang="en-US" smtClean="0"/>
              <a:pPr/>
              <a:t>10/17/2023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8A679E-FE92-45E1-9DD4-C69DF52271E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114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7798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6A91F057-9FC9-4095-877C-7E152BD7D0E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FD5AFD7-C1FD-4E00-9EFC-75B3B6E01D01}" type="slidenum">
              <a:rPr lang="en-GB" altLang="en-US" smtClean="0"/>
              <a:pPr>
                <a:spcBef>
                  <a:spcPct val="0"/>
                </a:spcBef>
              </a:pPr>
              <a:t>2</a:t>
            </a:fld>
            <a:endParaRPr lang="en-GB" altLang="en-US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2A3DCA52-C331-4505-B343-4CFDCF46947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FD48D531-29AB-409E-9042-2BC5525DE9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solidFill>
                <a:schemeClr val="accent2"/>
              </a:solidFill>
              <a:latin typeface="Calisto MT" panose="02040603050505030304" pitchFamily="18" charset="0"/>
              <a:cs typeface="Arial" panose="020B0604020202020204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Triggered by need to respond to new challenges or Opportunities</a:t>
            </a:r>
          </a:p>
          <a:p>
            <a:pPr eaLnBrk="1" hangingPunct="1">
              <a:buFontTx/>
              <a:buChar char="•"/>
            </a:pPr>
            <a:r>
              <a:rPr lang="en-GB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Need to cope with existing or potential problems</a:t>
            </a:r>
          </a:p>
          <a:p>
            <a:pPr eaLnBrk="1" hangingPunct="1"/>
            <a:endParaRPr lang="en-GB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2907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1734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3000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929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0021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4713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9385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0283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3913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87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3335" y="802299"/>
            <a:ext cx="6477805" cy="2541431"/>
          </a:xfrm>
        </p:spPr>
        <p:txBody>
          <a:bodyPr bIns="0" anchor="b">
            <a:normAutofit/>
          </a:bodyPr>
          <a:lstStyle>
            <a:lvl1pPr algn="l">
              <a:defRPr sz="49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13335" y="3531205"/>
            <a:ext cx="6477804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35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10/17/2023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12376" y="329308"/>
            <a:ext cx="3730436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8249" y="798973"/>
            <a:ext cx="608264" cy="503578"/>
          </a:xfrm>
        </p:spPr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813335" y="3528542"/>
            <a:ext cx="647780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765053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10/17/2023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3626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0679" y="1756130"/>
            <a:ext cx="6482366" cy="1887950"/>
          </a:xfrm>
        </p:spPr>
        <p:txBody>
          <a:bodyPr anchor="b">
            <a:normAutofit/>
          </a:bodyPr>
          <a:lstStyle>
            <a:lvl1pPr algn="l"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0679" y="3806196"/>
            <a:ext cx="6472835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10/17/2023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90679" y="3804985"/>
            <a:ext cx="647283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70576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6913" y="804890"/>
            <a:ext cx="7204226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5498" y="2010879"/>
            <a:ext cx="3483864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10328" y="2017343"/>
            <a:ext cx="3483864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10/17/2023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3849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5394" y="804164"/>
            <a:ext cx="7205746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5393" y="2019550"/>
            <a:ext cx="348386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5393" y="2824270"/>
            <a:ext cx="3483864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9272" y="2023004"/>
            <a:ext cx="348386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9272" y="2821491"/>
            <a:ext cx="3483864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10/17/2023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3515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10/17/2023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7833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10/17/2023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04516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3504" y="798973"/>
            <a:ext cx="2454824" cy="2247117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2785" y="798974"/>
            <a:ext cx="4509353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3504" y="3205492"/>
            <a:ext cx="2456260" cy="2248181"/>
          </a:xfrm>
        </p:spPr>
        <p:txBody>
          <a:bodyPr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10/17/2023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086210" y="3205491"/>
            <a:ext cx="245211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600504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5608041" y="482171"/>
            <a:ext cx="3055900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405" y="1129513"/>
            <a:ext cx="4149246" cy="1830584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3292" y="1122543"/>
            <a:ext cx="209337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7747" y="3145992"/>
            <a:ext cx="4143303" cy="2003742"/>
          </a:xfrm>
        </p:spPr>
        <p:txBody>
          <a:bodyPr>
            <a:normAutofit/>
          </a:bodyPr>
          <a:lstStyle>
            <a:lvl1pPr marL="0" indent="0" algn="l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85537" y="5469857"/>
            <a:ext cx="4145513" cy="320123"/>
          </a:xfrm>
        </p:spPr>
        <p:txBody>
          <a:bodyPr/>
          <a:lstStyle>
            <a:lvl1pPr algn="l">
              <a:defRPr/>
            </a:lvl1pPr>
          </a:lstStyle>
          <a:p>
            <a:fld id="{35023B69-D3F8-420B-A403-58F92CB9B2E2}" type="datetimeFigureOut">
              <a:rPr lang="en-US" smtClean="0"/>
              <a:pPr/>
              <a:t>10/17/2023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85537" y="318641"/>
            <a:ext cx="4155753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085537" y="3143605"/>
            <a:ext cx="414551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8048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10/17/2023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4156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9333" y="798974"/>
            <a:ext cx="121180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83504" y="798974"/>
            <a:ext cx="5871623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10/17/2023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7079333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83897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7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88685" y="804520"/>
            <a:ext cx="7202456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8685" y="2015733"/>
            <a:ext cx="7202456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65604" y="330370"/>
            <a:ext cx="26255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023B69-D3F8-420B-A403-58F92CB9B2E2}" type="datetimeFigureOut">
              <a:rPr lang="en-US" smtClean="0"/>
              <a:pPr/>
              <a:t>10/17/2023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684" y="329308"/>
            <a:ext cx="4454127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0046" y="798973"/>
            <a:ext cx="608264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100">
                <a:solidFill>
                  <a:schemeClr val="accent1"/>
                </a:solidFill>
              </a:defRPr>
            </a:lvl1pPr>
          </a:lstStyle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8789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4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5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The Management of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5CFD0271-ED95-471E-B150-28A17C0B0B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Organisational change</a:t>
            </a:r>
            <a:endParaRPr lang="en-GB" sz="36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25165A41-5F96-4DE6-B50E-1E45B9BD9C69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2492896"/>
            <a:ext cx="7467600" cy="3980929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Movement of an </a:t>
            </a:r>
            <a:r>
              <a:rPr lang="en-US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away from its present state toward some desired future state to increase its effectiveness</a:t>
            </a:r>
          </a:p>
          <a:p>
            <a:pPr marL="0" indent="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Aft>
                <a:spcPct val="35000"/>
              </a:spcAft>
              <a:buClr>
                <a:schemeClr val="accent2"/>
              </a:buClr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Question: What forces might act as triggers for organisational change?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The most successful organisations are those that are most agile and adaptable</a:t>
            </a:r>
          </a:p>
          <a:p>
            <a:endParaRPr lang="en-GB" sz="2000" dirty="0"/>
          </a:p>
          <a:p>
            <a:r>
              <a:rPr lang="en-GB" sz="2000" dirty="0"/>
              <a:t>In today’s world, organisations must respond effectively to change or risk jeopardising the organisations performance, productivity and survivability.</a:t>
            </a:r>
          </a:p>
        </p:txBody>
      </p:sp>
    </p:spTree>
    <p:extLst>
      <p:ext uri="{BB962C8B-B14F-4D97-AF65-F5344CB8AC3E}">
        <p14:creationId xmlns:p14="http://schemas.microsoft.com/office/powerpoint/2010/main" val="20292861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916832"/>
            <a:ext cx="7859216" cy="4255685"/>
          </a:xfrm>
        </p:spPr>
        <p:txBody>
          <a:bodyPr>
            <a:normAutofit/>
          </a:bodyPr>
          <a:lstStyle/>
          <a:p>
            <a:r>
              <a:rPr lang="en-US" sz="2000" dirty="0"/>
              <a:t>Organisations that make changes FASTER, BETTER, EASIER AND CHEAPER </a:t>
            </a:r>
            <a:r>
              <a:rPr lang="en-US" sz="2000" u="sng" dirty="0"/>
              <a:t>will</a:t>
            </a:r>
            <a:r>
              <a:rPr lang="en-US" sz="2000" dirty="0"/>
              <a:t> have the competitive advantage</a:t>
            </a:r>
          </a:p>
          <a:p>
            <a:endParaRPr lang="en-US" sz="2000" dirty="0"/>
          </a:p>
          <a:p>
            <a:r>
              <a:rPr lang="en-US" sz="2000" dirty="0"/>
              <a:t>21</a:t>
            </a:r>
            <a:r>
              <a:rPr lang="en-US" sz="2000" baseline="30000" dirty="0"/>
              <a:t>st</a:t>
            </a:r>
            <a:r>
              <a:rPr lang="en-US" sz="2000" dirty="0"/>
              <a:t> century organisations face multiple challenges.  Therefore flexibility and adaptability are key</a:t>
            </a:r>
          </a:p>
          <a:p>
            <a:endParaRPr lang="en-US" sz="2000" dirty="0"/>
          </a:p>
          <a:p>
            <a:r>
              <a:rPr lang="en-US" sz="2000" dirty="0"/>
              <a:t>No company ( we could add government at this present time) today is in a particularly stable environment.</a:t>
            </a:r>
          </a:p>
          <a:p>
            <a:r>
              <a:rPr lang="en-US" sz="2000" dirty="0"/>
              <a:t> Innovation and positive response to change are Key!  But why?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57329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5733"/>
            <a:ext cx="7751589" cy="4077563"/>
          </a:xfrm>
        </p:spPr>
        <p:txBody>
          <a:bodyPr>
            <a:normAutofit fontScale="70000" lnSpcReduction="20000"/>
          </a:bodyPr>
          <a:lstStyle/>
          <a:p>
            <a:r>
              <a:rPr lang="en-US" sz="2200" dirty="0"/>
              <a:t>Competition – you need to be ahead of or at the very least at the same level as the competition</a:t>
            </a:r>
          </a:p>
          <a:p>
            <a:r>
              <a:rPr lang="en-US" sz="2200" dirty="0"/>
              <a:t>Lack of innovation = failure to keep up with or move ahead of your competitors, customers may also tire of your products/service</a:t>
            </a:r>
          </a:p>
          <a:p>
            <a:r>
              <a:rPr lang="en-US" sz="2200" dirty="0"/>
              <a:t>Failure to update systems – new technological systems come about daily – old systems can slow down productivity, affect an </a:t>
            </a:r>
            <a:r>
              <a:rPr lang="en-US" sz="2200" dirty="0" err="1"/>
              <a:t>organisations</a:t>
            </a:r>
            <a:r>
              <a:rPr lang="en-US" sz="2200" dirty="0"/>
              <a:t> ability to compete</a:t>
            </a:r>
          </a:p>
          <a:p>
            <a:r>
              <a:rPr lang="en-US" sz="2200" dirty="0"/>
              <a:t>Resistance to change – this can be both from an </a:t>
            </a:r>
            <a:r>
              <a:rPr lang="en-US" sz="2200" dirty="0" err="1"/>
              <a:t>organisationl</a:t>
            </a:r>
            <a:r>
              <a:rPr lang="en-US" sz="2200" dirty="0"/>
              <a:t> perspective and the perspective of the employees.</a:t>
            </a:r>
          </a:p>
          <a:p>
            <a:endParaRPr lang="en-US" sz="2200" dirty="0"/>
          </a:p>
          <a:p>
            <a:r>
              <a:rPr lang="en-US" sz="2600" b="1" dirty="0"/>
              <a:t>30% of profits come from young products and services (less than 4 years) Organisations cannot rest on their Laurels.  </a:t>
            </a:r>
          </a:p>
          <a:p>
            <a:endParaRPr lang="en-US" sz="2600" b="1" dirty="0"/>
          </a:p>
          <a:p>
            <a:r>
              <a:rPr lang="en-US" sz="2600" b="1" dirty="0"/>
              <a:t>Organisations must be innovative ALWAYS!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389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/>
              <a:t>There are numerous forces that bring about change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2410658"/>
            <a:ext cx="82296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Internal and external forces act as major drivers for change</a:t>
            </a:r>
          </a:p>
          <a:p>
            <a:endParaRPr lang="en-US" sz="3200" dirty="0"/>
          </a:p>
          <a:p>
            <a:r>
              <a:rPr lang="en-US" sz="3200" dirty="0"/>
              <a:t>It is important that organisations have the capability to adapt and respond</a:t>
            </a:r>
          </a:p>
          <a:p>
            <a:endParaRPr lang="en-US" sz="3200" dirty="0"/>
          </a:p>
          <a:p>
            <a:r>
              <a:rPr lang="en-US" sz="3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90402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Forces that stimulate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u="sng" dirty="0"/>
              <a:t>Nature of the workforce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More cultural diversity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Aging population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Many new entrants with inadequate skills – computer, literacy, numerical </a:t>
            </a:r>
          </a:p>
        </p:txBody>
      </p:sp>
    </p:spTree>
    <p:extLst>
      <p:ext uri="{BB962C8B-B14F-4D97-AF65-F5344CB8AC3E}">
        <p14:creationId xmlns:p14="http://schemas.microsoft.com/office/powerpoint/2010/main" val="3772362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Forces that Stimulate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u="sng" dirty="0"/>
              <a:t>Technology</a:t>
            </a:r>
          </a:p>
          <a:p>
            <a:pPr marL="0" indent="0" algn="ctr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Faster, cheaper and more mobile computers/tablets – sophisticated IT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What is the office/organization of the future going to look like? Has this been a major feature of change for </a:t>
            </a:r>
            <a:r>
              <a:rPr lang="en-US" dirty="0" err="1"/>
              <a:t>organisations</a:t>
            </a:r>
            <a:r>
              <a:rPr lang="en-US" dirty="0"/>
              <a:t> in the last 3 years?</a:t>
            </a:r>
          </a:p>
        </p:txBody>
      </p:sp>
    </p:spTree>
    <p:extLst>
      <p:ext uri="{BB962C8B-B14F-4D97-AF65-F5344CB8AC3E}">
        <p14:creationId xmlns:p14="http://schemas.microsoft.com/office/powerpoint/2010/main" val="39935417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Forces that Stimulate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u="sng" dirty="0"/>
              <a:t>Economic Shocks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Volatility of stock markets</a:t>
            </a:r>
          </a:p>
          <a:p>
            <a:pPr marL="0" indent="0">
              <a:buNone/>
            </a:pPr>
            <a:r>
              <a:rPr lang="en-US" dirty="0"/>
              <a:t>Change in interest  rates / high inflation</a:t>
            </a:r>
          </a:p>
          <a:p>
            <a:pPr marL="0" indent="0">
              <a:buNone/>
            </a:pPr>
            <a:r>
              <a:rPr lang="en-US" dirty="0"/>
              <a:t>Immigration in high-and-low-skill jobs- BREXIT FACTOR</a:t>
            </a:r>
          </a:p>
          <a:p>
            <a:pPr marL="0" indent="0">
              <a:buNone/>
            </a:pPr>
            <a:r>
              <a:rPr lang="en-US" dirty="0"/>
              <a:t>Government borrowing increase- COVID FACTOR</a:t>
            </a:r>
          </a:p>
          <a:p>
            <a:pPr marL="0" indent="0">
              <a:buNone/>
            </a:pPr>
            <a:r>
              <a:rPr lang="en-US" dirty="0"/>
              <a:t>Future Increase in unemployment</a:t>
            </a:r>
          </a:p>
        </p:txBody>
      </p:sp>
    </p:spTree>
    <p:extLst>
      <p:ext uri="{BB962C8B-B14F-4D97-AF65-F5344CB8AC3E}">
        <p14:creationId xmlns:p14="http://schemas.microsoft.com/office/powerpoint/2010/main" val="37735132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Forces that Stimulate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u="sng" dirty="0"/>
              <a:t>Competition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Global competitors </a:t>
            </a:r>
          </a:p>
          <a:p>
            <a:pPr marL="0" indent="0">
              <a:buNone/>
            </a:pPr>
            <a:r>
              <a:rPr lang="en-US" dirty="0"/>
              <a:t>Entrepreneurs/Intrapreneurs</a:t>
            </a:r>
          </a:p>
          <a:p>
            <a:pPr marL="0" indent="0">
              <a:buNone/>
            </a:pPr>
            <a:r>
              <a:rPr lang="en-US" dirty="0"/>
              <a:t>Mergers and consolidations-Marks and Spencer/Ocado</a:t>
            </a:r>
          </a:p>
          <a:p>
            <a:pPr marL="0" indent="0">
              <a:buNone/>
            </a:pPr>
            <a:r>
              <a:rPr lang="en-US" dirty="0"/>
              <a:t>Short product lifespan-Need to move with market wants/needs</a:t>
            </a:r>
          </a:p>
          <a:p>
            <a:pPr marL="0" indent="0">
              <a:buNone/>
            </a:pPr>
            <a:r>
              <a:rPr lang="en-US" dirty="0"/>
              <a:t>Growth of e-commerce-Innovate or die culture</a:t>
            </a:r>
          </a:p>
        </p:txBody>
      </p:sp>
    </p:spTree>
    <p:extLst>
      <p:ext uri="{BB962C8B-B14F-4D97-AF65-F5344CB8AC3E}">
        <p14:creationId xmlns:p14="http://schemas.microsoft.com/office/powerpoint/2010/main" val="28200807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Forces that Stimulate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u="sng" dirty="0"/>
              <a:t>Social Trends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Internet-Influencers power- Twitter, Instagram </a:t>
            </a:r>
            <a:r>
              <a:rPr lang="en-US" dirty="0" err="1"/>
              <a:t>etc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Retirement of baby boomers-Move away from traditional employment contracts to ‘flexible’ working.</a:t>
            </a:r>
          </a:p>
          <a:p>
            <a:pPr marL="0" indent="0">
              <a:buNone/>
            </a:pPr>
            <a:r>
              <a:rPr lang="en-US" dirty="0"/>
              <a:t>Generation Z- see change as a fact of life</a:t>
            </a:r>
          </a:p>
        </p:txBody>
      </p:sp>
    </p:spTree>
    <p:extLst>
      <p:ext uri="{BB962C8B-B14F-4D97-AF65-F5344CB8AC3E}">
        <p14:creationId xmlns:p14="http://schemas.microsoft.com/office/powerpoint/2010/main" val="11424776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Forces that Stimulate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b="1" u="sng" dirty="0"/>
              <a:t>World Politics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Wars/Terrorism</a:t>
            </a:r>
          </a:p>
          <a:p>
            <a:pPr marL="0" indent="0">
              <a:buNone/>
            </a:pPr>
            <a:r>
              <a:rPr lang="en-US" dirty="0"/>
              <a:t>Rise in Power of China</a:t>
            </a:r>
          </a:p>
          <a:p>
            <a:pPr marL="0" indent="0">
              <a:buNone/>
            </a:pPr>
            <a:r>
              <a:rPr lang="en-US" dirty="0"/>
              <a:t>Russian expansion policy</a:t>
            </a:r>
          </a:p>
          <a:p>
            <a:pPr marL="0" indent="0">
              <a:buNone/>
            </a:pPr>
            <a:r>
              <a:rPr lang="en-US" dirty="0"/>
              <a:t>Brexit</a:t>
            </a:r>
          </a:p>
          <a:p>
            <a:pPr marL="0" indent="0">
              <a:buNone/>
            </a:pPr>
            <a:r>
              <a:rPr lang="en-US" dirty="0"/>
              <a:t>Rise of ‘Right Wing’ politics- supported by </a:t>
            </a:r>
            <a:r>
              <a:rPr lang="en-US" dirty="0" err="1"/>
              <a:t>Parler</a:t>
            </a:r>
            <a:r>
              <a:rPr lang="en-US" dirty="0"/>
              <a:t>, </a:t>
            </a:r>
            <a:r>
              <a:rPr lang="en-US" dirty="0" err="1"/>
              <a:t>QAnon</a:t>
            </a:r>
            <a:r>
              <a:rPr lang="en-US" dirty="0"/>
              <a:t>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453452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budgeting ihm</Template>
  <TotalTime>975</TotalTime>
  <Words>514</Words>
  <Application>Microsoft Office PowerPoint</Application>
  <PresentationFormat>On-screen Show (4:3)</PresentationFormat>
  <Paragraphs>88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Calisto MT</vt:lpstr>
      <vt:lpstr>Gill Sans MT</vt:lpstr>
      <vt:lpstr>Wingdings</vt:lpstr>
      <vt:lpstr>Gallery</vt:lpstr>
      <vt:lpstr>The Management of Change</vt:lpstr>
      <vt:lpstr>Organisational change</vt:lpstr>
      <vt:lpstr>PowerPoint Presentation</vt:lpstr>
      <vt:lpstr>PowerPoint Presentation</vt:lpstr>
      <vt:lpstr>PowerPoint Presentation</vt:lpstr>
      <vt:lpstr>There are numerous forces that bring about change</vt:lpstr>
      <vt:lpstr>Forces that stimulate change</vt:lpstr>
      <vt:lpstr>Forces that Stimulate change</vt:lpstr>
      <vt:lpstr>Forces that Stimulate Change</vt:lpstr>
      <vt:lpstr>Forces that Stimulate Change</vt:lpstr>
      <vt:lpstr>Forces that Stimulate Change</vt:lpstr>
      <vt:lpstr>Forces that Stimulate Change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Management of Change</dc:title>
  <dc:creator>And Everyone else xD</dc:creator>
  <cp:lastModifiedBy>Maria Heffernan</cp:lastModifiedBy>
  <cp:revision>112</cp:revision>
  <cp:lastPrinted>2017-02-23T10:47:49Z</cp:lastPrinted>
  <dcterms:created xsi:type="dcterms:W3CDTF">2009-10-31T21:49:07Z</dcterms:created>
  <dcterms:modified xsi:type="dcterms:W3CDTF">2023-10-17T08:08:55Z</dcterms:modified>
</cp:coreProperties>
</file>