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7" r:id="rId4"/>
  </p:sldMasterIdLst>
  <p:notesMasterIdLst>
    <p:notesMasterId r:id="rId32"/>
  </p:notesMasterIdLst>
  <p:handoutMasterIdLst>
    <p:handoutMasterId r:id="rId33"/>
  </p:handoutMasterIdLst>
  <p:sldIdLst>
    <p:sldId id="258" r:id="rId5"/>
    <p:sldId id="300" r:id="rId6"/>
    <p:sldId id="356" r:id="rId7"/>
    <p:sldId id="357" r:id="rId8"/>
    <p:sldId id="358" r:id="rId9"/>
    <p:sldId id="330" r:id="rId10"/>
    <p:sldId id="320" r:id="rId11"/>
    <p:sldId id="359" r:id="rId12"/>
    <p:sldId id="362" r:id="rId13"/>
    <p:sldId id="360" r:id="rId14"/>
    <p:sldId id="361" r:id="rId15"/>
    <p:sldId id="336" r:id="rId16"/>
    <p:sldId id="363" r:id="rId17"/>
    <p:sldId id="353" r:id="rId18"/>
    <p:sldId id="364" r:id="rId19"/>
    <p:sldId id="365" r:id="rId20"/>
    <p:sldId id="366" r:id="rId21"/>
    <p:sldId id="367" r:id="rId22"/>
    <p:sldId id="368" r:id="rId23"/>
    <p:sldId id="369" r:id="rId24"/>
    <p:sldId id="370" r:id="rId25"/>
    <p:sldId id="371" r:id="rId26"/>
    <p:sldId id="372" r:id="rId27"/>
    <p:sldId id="375" r:id="rId28"/>
    <p:sldId id="373" r:id="rId29"/>
    <p:sldId id="376" r:id="rId30"/>
    <p:sldId id="29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D9A3"/>
    <a:srgbClr val="FF9966"/>
    <a:srgbClr val="FF6600"/>
    <a:srgbClr val="D0FCBA"/>
    <a:srgbClr val="FFCC66"/>
    <a:srgbClr val="CC00CC"/>
    <a:srgbClr val="FF99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348640-9F6A-4D3B-99CC-4E2F4DB3DAE8}" v="39" dt="2022-06-08T20:19:55.2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364" autoAdjust="0"/>
  </p:normalViewPr>
  <p:slideViewPr>
    <p:cSldViewPr snapToGrid="0">
      <p:cViewPr varScale="1">
        <p:scale>
          <a:sx n="70" d="100"/>
          <a:sy n="70" d="100"/>
        </p:scale>
        <p:origin x="41" y="290"/>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7E2589-4FA3-4FC8-AE4E-0BD2EA8C859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B72A042-D115-48F0-91E8-AEE784FFA315}">
      <dgm:prSet/>
      <dgm:spPr/>
      <dgm:t>
        <a:bodyPr/>
        <a:lstStyle/>
        <a:p>
          <a:r>
            <a:rPr lang="en-GB"/>
            <a:t>Humanistic</a:t>
          </a:r>
          <a:endParaRPr lang="en-US"/>
        </a:p>
      </dgm:t>
    </dgm:pt>
    <dgm:pt modelId="{8344882C-44BB-4E3E-8F1A-153DF3C7F343}" type="parTrans" cxnId="{6264F123-8BC2-40CA-B7B0-3CA9AD015F6E}">
      <dgm:prSet/>
      <dgm:spPr/>
      <dgm:t>
        <a:bodyPr/>
        <a:lstStyle/>
        <a:p>
          <a:endParaRPr lang="en-US"/>
        </a:p>
      </dgm:t>
    </dgm:pt>
    <dgm:pt modelId="{771DF7EC-E15E-479C-9A91-1BA79416BFDE}" type="sibTrans" cxnId="{6264F123-8BC2-40CA-B7B0-3CA9AD015F6E}">
      <dgm:prSet/>
      <dgm:spPr/>
      <dgm:t>
        <a:bodyPr/>
        <a:lstStyle/>
        <a:p>
          <a:endParaRPr lang="en-US"/>
        </a:p>
      </dgm:t>
    </dgm:pt>
    <dgm:pt modelId="{2C536A40-1C2E-40F6-B87A-A9BA025029BC}">
      <dgm:prSet/>
      <dgm:spPr/>
      <dgm:t>
        <a:bodyPr/>
        <a:lstStyle/>
        <a:p>
          <a:r>
            <a:rPr lang="en-GB"/>
            <a:t>Technological </a:t>
          </a:r>
          <a:endParaRPr lang="en-US"/>
        </a:p>
      </dgm:t>
    </dgm:pt>
    <dgm:pt modelId="{A600AD29-E03E-4094-AD87-9B746F04D0B1}" type="parTrans" cxnId="{D7859522-D606-445D-A540-6FFF9AABD7DA}">
      <dgm:prSet/>
      <dgm:spPr/>
      <dgm:t>
        <a:bodyPr/>
        <a:lstStyle/>
        <a:p>
          <a:endParaRPr lang="en-US"/>
        </a:p>
      </dgm:t>
    </dgm:pt>
    <dgm:pt modelId="{8F48B93C-7196-4450-866A-450E45C2F7EA}" type="sibTrans" cxnId="{D7859522-D606-445D-A540-6FFF9AABD7DA}">
      <dgm:prSet/>
      <dgm:spPr/>
      <dgm:t>
        <a:bodyPr/>
        <a:lstStyle/>
        <a:p>
          <a:endParaRPr lang="en-US"/>
        </a:p>
      </dgm:t>
    </dgm:pt>
    <dgm:pt modelId="{0693739D-DC83-4756-B776-ACBA5E033FE9}">
      <dgm:prSet/>
      <dgm:spPr/>
      <dgm:t>
        <a:bodyPr/>
        <a:lstStyle/>
        <a:p>
          <a:r>
            <a:rPr lang="en-GB"/>
            <a:t>Physical</a:t>
          </a:r>
          <a:endParaRPr lang="en-US"/>
        </a:p>
      </dgm:t>
    </dgm:pt>
    <dgm:pt modelId="{6CCA553E-6B85-4D75-9108-9AA928E5CD0D}" type="parTrans" cxnId="{762E4DAA-7B44-4093-AC59-17C082B6EFD0}">
      <dgm:prSet/>
      <dgm:spPr/>
      <dgm:t>
        <a:bodyPr/>
        <a:lstStyle/>
        <a:p>
          <a:endParaRPr lang="en-US"/>
        </a:p>
      </dgm:t>
    </dgm:pt>
    <dgm:pt modelId="{F3135C23-BE41-48FA-95E9-87F706E22395}" type="sibTrans" cxnId="{762E4DAA-7B44-4093-AC59-17C082B6EFD0}">
      <dgm:prSet/>
      <dgm:spPr/>
      <dgm:t>
        <a:bodyPr/>
        <a:lstStyle/>
        <a:p>
          <a:endParaRPr lang="en-US"/>
        </a:p>
      </dgm:t>
    </dgm:pt>
    <dgm:pt modelId="{75E325B5-B561-4D4F-81EE-9ADC47B714B9}">
      <dgm:prSet/>
      <dgm:spPr/>
      <dgm:t>
        <a:bodyPr/>
        <a:lstStyle/>
        <a:p>
          <a:r>
            <a:rPr lang="en-GB"/>
            <a:t>Skills and Expertise</a:t>
          </a:r>
          <a:endParaRPr lang="en-US"/>
        </a:p>
      </dgm:t>
    </dgm:pt>
    <dgm:pt modelId="{C9EA861B-6D80-4C17-81F9-B5070DC47E8F}" type="parTrans" cxnId="{10F4B6E3-6755-4576-B7ED-EF2A6BD174ED}">
      <dgm:prSet/>
      <dgm:spPr/>
      <dgm:t>
        <a:bodyPr/>
        <a:lstStyle/>
        <a:p>
          <a:endParaRPr lang="en-US"/>
        </a:p>
      </dgm:t>
    </dgm:pt>
    <dgm:pt modelId="{E75A75B3-0ABA-4C69-BA76-6E1788B729B1}" type="sibTrans" cxnId="{10F4B6E3-6755-4576-B7ED-EF2A6BD174ED}">
      <dgm:prSet/>
      <dgm:spPr/>
      <dgm:t>
        <a:bodyPr/>
        <a:lstStyle/>
        <a:p>
          <a:endParaRPr lang="en-US"/>
        </a:p>
      </dgm:t>
    </dgm:pt>
    <dgm:pt modelId="{801DD3C4-6907-4AC6-9BA6-6A903FB3C56F}" type="pres">
      <dgm:prSet presAssocID="{997E2589-4FA3-4FC8-AE4E-0BD2EA8C8594}" presName="root" presStyleCnt="0">
        <dgm:presLayoutVars>
          <dgm:dir/>
          <dgm:resizeHandles val="exact"/>
        </dgm:presLayoutVars>
      </dgm:prSet>
      <dgm:spPr/>
    </dgm:pt>
    <dgm:pt modelId="{781D4285-20FD-4013-A471-EEFB5486D61F}" type="pres">
      <dgm:prSet presAssocID="{2B72A042-D115-48F0-91E8-AEE784FFA315}" presName="compNode" presStyleCnt="0"/>
      <dgm:spPr/>
    </dgm:pt>
    <dgm:pt modelId="{2A33D19C-C00D-4509-8090-5C365D48A24C}" type="pres">
      <dgm:prSet presAssocID="{2B72A042-D115-48F0-91E8-AEE784FFA315}" presName="bgRect" presStyleLbl="bgShp" presStyleIdx="0" presStyleCnt="4" custLinFactNeighborX="11706" custLinFactNeighborY="-8402"/>
      <dgm:spPr/>
    </dgm:pt>
    <dgm:pt modelId="{E0352DC1-72CB-4073-81FE-16E80E3AE266}" type="pres">
      <dgm:prSet presAssocID="{2B72A042-D115-48F0-91E8-AEE784FFA31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5E981962-339B-46AD-B5DB-6193C59DD189}" type="pres">
      <dgm:prSet presAssocID="{2B72A042-D115-48F0-91E8-AEE784FFA315}" presName="spaceRect" presStyleCnt="0"/>
      <dgm:spPr/>
    </dgm:pt>
    <dgm:pt modelId="{50974FBA-87EC-4CD9-BAEB-8EC4C7B996A6}" type="pres">
      <dgm:prSet presAssocID="{2B72A042-D115-48F0-91E8-AEE784FFA315}" presName="parTx" presStyleLbl="revTx" presStyleIdx="0" presStyleCnt="4">
        <dgm:presLayoutVars>
          <dgm:chMax val="0"/>
          <dgm:chPref val="0"/>
        </dgm:presLayoutVars>
      </dgm:prSet>
      <dgm:spPr/>
    </dgm:pt>
    <dgm:pt modelId="{59F5DF71-0EE5-4F12-9751-9E7F29F2A95B}" type="pres">
      <dgm:prSet presAssocID="{771DF7EC-E15E-479C-9A91-1BA79416BFDE}" presName="sibTrans" presStyleCnt="0"/>
      <dgm:spPr/>
    </dgm:pt>
    <dgm:pt modelId="{3D87DB75-BD02-4428-8C8C-422D5761668D}" type="pres">
      <dgm:prSet presAssocID="{2C536A40-1C2E-40F6-B87A-A9BA025029BC}" presName="compNode" presStyleCnt="0"/>
      <dgm:spPr/>
    </dgm:pt>
    <dgm:pt modelId="{01CD317E-58FC-49AF-8F31-44FFA4054830}" type="pres">
      <dgm:prSet presAssocID="{2C536A40-1C2E-40F6-B87A-A9BA025029BC}" presName="bgRect" presStyleLbl="bgShp" presStyleIdx="1" presStyleCnt="4"/>
      <dgm:spPr/>
    </dgm:pt>
    <dgm:pt modelId="{3C936850-8FE1-41EF-8DEC-085CB3AF0DEA}" type="pres">
      <dgm:prSet presAssocID="{2C536A40-1C2E-40F6-B87A-A9BA025029B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F6623A72-B689-483B-B3CE-AC096D94CC89}" type="pres">
      <dgm:prSet presAssocID="{2C536A40-1C2E-40F6-B87A-A9BA025029BC}" presName="spaceRect" presStyleCnt="0"/>
      <dgm:spPr/>
    </dgm:pt>
    <dgm:pt modelId="{22FD7408-08E7-4B8A-B379-C78FBF4967BA}" type="pres">
      <dgm:prSet presAssocID="{2C536A40-1C2E-40F6-B87A-A9BA025029BC}" presName="parTx" presStyleLbl="revTx" presStyleIdx="1" presStyleCnt="4">
        <dgm:presLayoutVars>
          <dgm:chMax val="0"/>
          <dgm:chPref val="0"/>
        </dgm:presLayoutVars>
      </dgm:prSet>
      <dgm:spPr/>
    </dgm:pt>
    <dgm:pt modelId="{3CFA56A4-75B1-4EFD-9C86-D92175AF9387}" type="pres">
      <dgm:prSet presAssocID="{8F48B93C-7196-4450-866A-450E45C2F7EA}" presName="sibTrans" presStyleCnt="0"/>
      <dgm:spPr/>
    </dgm:pt>
    <dgm:pt modelId="{45F365F8-787D-4089-B893-A198ABFFFA99}" type="pres">
      <dgm:prSet presAssocID="{0693739D-DC83-4756-B776-ACBA5E033FE9}" presName="compNode" presStyleCnt="0"/>
      <dgm:spPr/>
    </dgm:pt>
    <dgm:pt modelId="{BEC4955B-986A-4A14-88A4-457EB4AF7986}" type="pres">
      <dgm:prSet presAssocID="{0693739D-DC83-4756-B776-ACBA5E033FE9}" presName="bgRect" presStyleLbl="bgShp" presStyleIdx="2" presStyleCnt="4"/>
      <dgm:spPr/>
    </dgm:pt>
    <dgm:pt modelId="{DB4068E5-3E7D-4AC4-9DAA-9ADF93A1B7C4}" type="pres">
      <dgm:prSet presAssocID="{0693739D-DC83-4756-B776-ACBA5E033F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dy Builder"/>
        </a:ext>
      </dgm:extLst>
    </dgm:pt>
    <dgm:pt modelId="{5B61D662-0137-42A8-AF4F-FAE37B36E9D5}" type="pres">
      <dgm:prSet presAssocID="{0693739D-DC83-4756-B776-ACBA5E033FE9}" presName="spaceRect" presStyleCnt="0"/>
      <dgm:spPr/>
    </dgm:pt>
    <dgm:pt modelId="{DF8060E7-3776-4541-BD3F-DE08C5BF17B2}" type="pres">
      <dgm:prSet presAssocID="{0693739D-DC83-4756-B776-ACBA5E033FE9}" presName="parTx" presStyleLbl="revTx" presStyleIdx="2" presStyleCnt="4">
        <dgm:presLayoutVars>
          <dgm:chMax val="0"/>
          <dgm:chPref val="0"/>
        </dgm:presLayoutVars>
      </dgm:prSet>
      <dgm:spPr/>
    </dgm:pt>
    <dgm:pt modelId="{233D83A9-29AC-476C-871E-7F955705C642}" type="pres">
      <dgm:prSet presAssocID="{F3135C23-BE41-48FA-95E9-87F706E22395}" presName="sibTrans" presStyleCnt="0"/>
      <dgm:spPr/>
    </dgm:pt>
    <dgm:pt modelId="{A88A58E4-C67C-4922-9FE7-7F414B82BF53}" type="pres">
      <dgm:prSet presAssocID="{75E325B5-B561-4D4F-81EE-9ADC47B714B9}" presName="compNode" presStyleCnt="0"/>
      <dgm:spPr/>
    </dgm:pt>
    <dgm:pt modelId="{3665ED68-DA76-41DF-9434-F9DB83B34870}" type="pres">
      <dgm:prSet presAssocID="{75E325B5-B561-4D4F-81EE-9ADC47B714B9}" presName="bgRect" presStyleLbl="bgShp" presStyleIdx="3" presStyleCnt="4"/>
      <dgm:spPr/>
    </dgm:pt>
    <dgm:pt modelId="{338EB9A1-A717-4924-A576-0C5950DE178C}" type="pres">
      <dgm:prSet presAssocID="{75E325B5-B561-4D4F-81EE-9ADC47B714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8B829C5-311F-4F88-A75A-481A01AA8E4E}" type="pres">
      <dgm:prSet presAssocID="{75E325B5-B561-4D4F-81EE-9ADC47B714B9}" presName="spaceRect" presStyleCnt="0"/>
      <dgm:spPr/>
    </dgm:pt>
    <dgm:pt modelId="{87E12364-89AE-4D35-803F-05CA26EB6FBD}" type="pres">
      <dgm:prSet presAssocID="{75E325B5-B561-4D4F-81EE-9ADC47B714B9}" presName="parTx" presStyleLbl="revTx" presStyleIdx="3" presStyleCnt="4">
        <dgm:presLayoutVars>
          <dgm:chMax val="0"/>
          <dgm:chPref val="0"/>
        </dgm:presLayoutVars>
      </dgm:prSet>
      <dgm:spPr/>
    </dgm:pt>
  </dgm:ptLst>
  <dgm:cxnLst>
    <dgm:cxn modelId="{D7859522-D606-445D-A540-6FFF9AABD7DA}" srcId="{997E2589-4FA3-4FC8-AE4E-0BD2EA8C8594}" destId="{2C536A40-1C2E-40F6-B87A-A9BA025029BC}" srcOrd="1" destOrd="0" parTransId="{A600AD29-E03E-4094-AD87-9B746F04D0B1}" sibTransId="{8F48B93C-7196-4450-866A-450E45C2F7EA}"/>
    <dgm:cxn modelId="{6264F123-8BC2-40CA-B7B0-3CA9AD015F6E}" srcId="{997E2589-4FA3-4FC8-AE4E-0BD2EA8C8594}" destId="{2B72A042-D115-48F0-91E8-AEE784FFA315}" srcOrd="0" destOrd="0" parTransId="{8344882C-44BB-4E3E-8F1A-153DF3C7F343}" sibTransId="{771DF7EC-E15E-479C-9A91-1BA79416BFDE}"/>
    <dgm:cxn modelId="{EF6B3164-1F00-46F0-A0D7-50C813590FBF}" type="presOf" srcId="{2B72A042-D115-48F0-91E8-AEE784FFA315}" destId="{50974FBA-87EC-4CD9-BAEB-8EC4C7B996A6}" srcOrd="0" destOrd="0" presId="urn:microsoft.com/office/officeart/2018/2/layout/IconVerticalSolidList"/>
    <dgm:cxn modelId="{72800E4D-52DD-4232-99AC-712001DC6AED}" type="presOf" srcId="{0693739D-DC83-4756-B776-ACBA5E033FE9}" destId="{DF8060E7-3776-4541-BD3F-DE08C5BF17B2}" srcOrd="0" destOrd="0" presId="urn:microsoft.com/office/officeart/2018/2/layout/IconVerticalSolidList"/>
    <dgm:cxn modelId="{B6EA467A-38F8-4D4D-8330-924367584222}" type="presOf" srcId="{75E325B5-B561-4D4F-81EE-9ADC47B714B9}" destId="{87E12364-89AE-4D35-803F-05CA26EB6FBD}" srcOrd="0" destOrd="0" presId="urn:microsoft.com/office/officeart/2018/2/layout/IconVerticalSolidList"/>
    <dgm:cxn modelId="{762E4DAA-7B44-4093-AC59-17C082B6EFD0}" srcId="{997E2589-4FA3-4FC8-AE4E-0BD2EA8C8594}" destId="{0693739D-DC83-4756-B776-ACBA5E033FE9}" srcOrd="2" destOrd="0" parTransId="{6CCA553E-6B85-4D75-9108-9AA928E5CD0D}" sibTransId="{F3135C23-BE41-48FA-95E9-87F706E22395}"/>
    <dgm:cxn modelId="{FFFEA6B7-4AAA-4559-91E9-FA98BEDCCBA3}" type="presOf" srcId="{2C536A40-1C2E-40F6-B87A-A9BA025029BC}" destId="{22FD7408-08E7-4B8A-B379-C78FBF4967BA}" srcOrd="0" destOrd="0" presId="urn:microsoft.com/office/officeart/2018/2/layout/IconVerticalSolidList"/>
    <dgm:cxn modelId="{6235E8E0-DC1B-4D6E-ACC3-601B9BC0AC53}" type="presOf" srcId="{997E2589-4FA3-4FC8-AE4E-0BD2EA8C8594}" destId="{801DD3C4-6907-4AC6-9BA6-6A903FB3C56F}" srcOrd="0" destOrd="0" presId="urn:microsoft.com/office/officeart/2018/2/layout/IconVerticalSolidList"/>
    <dgm:cxn modelId="{10F4B6E3-6755-4576-B7ED-EF2A6BD174ED}" srcId="{997E2589-4FA3-4FC8-AE4E-0BD2EA8C8594}" destId="{75E325B5-B561-4D4F-81EE-9ADC47B714B9}" srcOrd="3" destOrd="0" parTransId="{C9EA861B-6D80-4C17-81F9-B5070DC47E8F}" sibTransId="{E75A75B3-0ABA-4C69-BA76-6E1788B729B1}"/>
    <dgm:cxn modelId="{32487D95-1FF9-4FD2-B6E1-0ED6E74DE6CD}" type="presParOf" srcId="{801DD3C4-6907-4AC6-9BA6-6A903FB3C56F}" destId="{781D4285-20FD-4013-A471-EEFB5486D61F}" srcOrd="0" destOrd="0" presId="urn:microsoft.com/office/officeart/2018/2/layout/IconVerticalSolidList"/>
    <dgm:cxn modelId="{94F04A25-19DC-4B55-8A0B-8C7938DE3D00}" type="presParOf" srcId="{781D4285-20FD-4013-A471-EEFB5486D61F}" destId="{2A33D19C-C00D-4509-8090-5C365D48A24C}" srcOrd="0" destOrd="0" presId="urn:microsoft.com/office/officeart/2018/2/layout/IconVerticalSolidList"/>
    <dgm:cxn modelId="{579555C2-65FE-4FEA-90AF-A43B26C0E27F}" type="presParOf" srcId="{781D4285-20FD-4013-A471-EEFB5486D61F}" destId="{E0352DC1-72CB-4073-81FE-16E80E3AE266}" srcOrd="1" destOrd="0" presId="urn:microsoft.com/office/officeart/2018/2/layout/IconVerticalSolidList"/>
    <dgm:cxn modelId="{F03D0FF7-A5ED-44E8-862A-601D7B5160EE}" type="presParOf" srcId="{781D4285-20FD-4013-A471-EEFB5486D61F}" destId="{5E981962-339B-46AD-B5DB-6193C59DD189}" srcOrd="2" destOrd="0" presId="urn:microsoft.com/office/officeart/2018/2/layout/IconVerticalSolidList"/>
    <dgm:cxn modelId="{6503DE0B-7156-4C76-8B86-46727176F23D}" type="presParOf" srcId="{781D4285-20FD-4013-A471-EEFB5486D61F}" destId="{50974FBA-87EC-4CD9-BAEB-8EC4C7B996A6}" srcOrd="3" destOrd="0" presId="urn:microsoft.com/office/officeart/2018/2/layout/IconVerticalSolidList"/>
    <dgm:cxn modelId="{8C41AB46-3A94-4B40-81A1-6A75E7562979}" type="presParOf" srcId="{801DD3C4-6907-4AC6-9BA6-6A903FB3C56F}" destId="{59F5DF71-0EE5-4F12-9751-9E7F29F2A95B}" srcOrd="1" destOrd="0" presId="urn:microsoft.com/office/officeart/2018/2/layout/IconVerticalSolidList"/>
    <dgm:cxn modelId="{3C8EE29B-105C-4ABA-88F6-F59873D4AEBF}" type="presParOf" srcId="{801DD3C4-6907-4AC6-9BA6-6A903FB3C56F}" destId="{3D87DB75-BD02-4428-8C8C-422D5761668D}" srcOrd="2" destOrd="0" presId="urn:microsoft.com/office/officeart/2018/2/layout/IconVerticalSolidList"/>
    <dgm:cxn modelId="{DE496FDC-79C9-4B0A-A948-2B9FF5B99312}" type="presParOf" srcId="{3D87DB75-BD02-4428-8C8C-422D5761668D}" destId="{01CD317E-58FC-49AF-8F31-44FFA4054830}" srcOrd="0" destOrd="0" presId="urn:microsoft.com/office/officeart/2018/2/layout/IconVerticalSolidList"/>
    <dgm:cxn modelId="{282180C1-DC2E-4CA6-8EE5-7B9E3321BC42}" type="presParOf" srcId="{3D87DB75-BD02-4428-8C8C-422D5761668D}" destId="{3C936850-8FE1-41EF-8DEC-085CB3AF0DEA}" srcOrd="1" destOrd="0" presId="urn:microsoft.com/office/officeart/2018/2/layout/IconVerticalSolidList"/>
    <dgm:cxn modelId="{CD81D997-B8C9-4D29-B8EF-44CCAB0E9DFE}" type="presParOf" srcId="{3D87DB75-BD02-4428-8C8C-422D5761668D}" destId="{F6623A72-B689-483B-B3CE-AC096D94CC89}" srcOrd="2" destOrd="0" presId="urn:microsoft.com/office/officeart/2018/2/layout/IconVerticalSolidList"/>
    <dgm:cxn modelId="{2B99705C-9A87-4676-9ADF-8CE68493428A}" type="presParOf" srcId="{3D87DB75-BD02-4428-8C8C-422D5761668D}" destId="{22FD7408-08E7-4B8A-B379-C78FBF4967BA}" srcOrd="3" destOrd="0" presId="urn:microsoft.com/office/officeart/2018/2/layout/IconVerticalSolidList"/>
    <dgm:cxn modelId="{06537438-4051-4DEA-B6FE-6C34B909C353}" type="presParOf" srcId="{801DD3C4-6907-4AC6-9BA6-6A903FB3C56F}" destId="{3CFA56A4-75B1-4EFD-9C86-D92175AF9387}" srcOrd="3" destOrd="0" presId="urn:microsoft.com/office/officeart/2018/2/layout/IconVerticalSolidList"/>
    <dgm:cxn modelId="{3870AD6F-65BA-42B1-BC24-ECE9A464D892}" type="presParOf" srcId="{801DD3C4-6907-4AC6-9BA6-6A903FB3C56F}" destId="{45F365F8-787D-4089-B893-A198ABFFFA99}" srcOrd="4" destOrd="0" presId="urn:microsoft.com/office/officeart/2018/2/layout/IconVerticalSolidList"/>
    <dgm:cxn modelId="{C789FE43-3005-47DF-A0C1-9CEC313B3F1A}" type="presParOf" srcId="{45F365F8-787D-4089-B893-A198ABFFFA99}" destId="{BEC4955B-986A-4A14-88A4-457EB4AF7986}" srcOrd="0" destOrd="0" presId="urn:microsoft.com/office/officeart/2018/2/layout/IconVerticalSolidList"/>
    <dgm:cxn modelId="{94BFB8FF-06B1-41F1-A58F-FCB4B8A5A121}" type="presParOf" srcId="{45F365F8-787D-4089-B893-A198ABFFFA99}" destId="{DB4068E5-3E7D-4AC4-9DAA-9ADF93A1B7C4}" srcOrd="1" destOrd="0" presId="urn:microsoft.com/office/officeart/2018/2/layout/IconVerticalSolidList"/>
    <dgm:cxn modelId="{3FBB96D6-0BD2-4C89-A1FE-F63D1EB205EE}" type="presParOf" srcId="{45F365F8-787D-4089-B893-A198ABFFFA99}" destId="{5B61D662-0137-42A8-AF4F-FAE37B36E9D5}" srcOrd="2" destOrd="0" presId="urn:microsoft.com/office/officeart/2018/2/layout/IconVerticalSolidList"/>
    <dgm:cxn modelId="{97850765-11C3-4D81-94AF-F899C755424E}" type="presParOf" srcId="{45F365F8-787D-4089-B893-A198ABFFFA99}" destId="{DF8060E7-3776-4541-BD3F-DE08C5BF17B2}" srcOrd="3" destOrd="0" presId="urn:microsoft.com/office/officeart/2018/2/layout/IconVerticalSolidList"/>
    <dgm:cxn modelId="{D4FFEFD8-483A-41FF-B1B4-3964DA34C711}" type="presParOf" srcId="{801DD3C4-6907-4AC6-9BA6-6A903FB3C56F}" destId="{233D83A9-29AC-476C-871E-7F955705C642}" srcOrd="5" destOrd="0" presId="urn:microsoft.com/office/officeart/2018/2/layout/IconVerticalSolidList"/>
    <dgm:cxn modelId="{76B36EB6-17FC-477B-9B69-7DE270662BF2}" type="presParOf" srcId="{801DD3C4-6907-4AC6-9BA6-6A903FB3C56F}" destId="{A88A58E4-C67C-4922-9FE7-7F414B82BF53}" srcOrd="6" destOrd="0" presId="urn:microsoft.com/office/officeart/2018/2/layout/IconVerticalSolidList"/>
    <dgm:cxn modelId="{A482607C-0C1A-4DE1-A41B-F0447AEF8C28}" type="presParOf" srcId="{A88A58E4-C67C-4922-9FE7-7F414B82BF53}" destId="{3665ED68-DA76-41DF-9434-F9DB83B34870}" srcOrd="0" destOrd="0" presId="urn:microsoft.com/office/officeart/2018/2/layout/IconVerticalSolidList"/>
    <dgm:cxn modelId="{553B3D3F-4C00-459B-9F5A-12583745FA1B}" type="presParOf" srcId="{A88A58E4-C67C-4922-9FE7-7F414B82BF53}" destId="{338EB9A1-A717-4924-A576-0C5950DE178C}" srcOrd="1" destOrd="0" presId="urn:microsoft.com/office/officeart/2018/2/layout/IconVerticalSolidList"/>
    <dgm:cxn modelId="{DC75AE83-A749-404D-B94B-48EF4DC4C8FD}" type="presParOf" srcId="{A88A58E4-C67C-4922-9FE7-7F414B82BF53}" destId="{18B829C5-311F-4F88-A75A-481A01AA8E4E}" srcOrd="2" destOrd="0" presId="urn:microsoft.com/office/officeart/2018/2/layout/IconVerticalSolidList"/>
    <dgm:cxn modelId="{BB6FD65B-81B2-450C-B6C1-298A29919DFF}" type="presParOf" srcId="{A88A58E4-C67C-4922-9FE7-7F414B82BF53}" destId="{87E12364-89AE-4D35-803F-05CA26EB6F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3D19C-C00D-4509-8090-5C365D48A24C}">
      <dsp:nvSpPr>
        <dsp:cNvPr id="0" name=""/>
        <dsp:cNvSpPr/>
      </dsp:nvSpPr>
      <dsp:spPr>
        <a:xfrm>
          <a:off x="0" y="0"/>
          <a:ext cx="7021058" cy="90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352DC1-72CB-4073-81FE-16E80E3AE266}">
      <dsp:nvSpPr>
        <dsp:cNvPr id="0" name=""/>
        <dsp:cNvSpPr/>
      </dsp:nvSpPr>
      <dsp:spPr>
        <a:xfrm>
          <a:off x="274341" y="205845"/>
          <a:ext cx="498803" cy="4988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974FBA-87EC-4CD9-BAEB-8EC4C7B996A6}">
      <dsp:nvSpPr>
        <dsp:cNvPr id="0" name=""/>
        <dsp:cNvSpPr/>
      </dsp:nvSpPr>
      <dsp:spPr>
        <a:xfrm>
          <a:off x="1047486" y="1789"/>
          <a:ext cx="5973571" cy="90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82" tIns="95982" rIns="95982" bIns="95982" numCol="1" spcCol="1270" anchor="ctr" anchorCtr="0">
          <a:noAutofit/>
        </a:bodyPr>
        <a:lstStyle/>
        <a:p>
          <a:pPr marL="0" lvl="0" indent="0" algn="l" defTabSz="977900">
            <a:lnSpc>
              <a:spcPct val="90000"/>
            </a:lnSpc>
            <a:spcBef>
              <a:spcPct val="0"/>
            </a:spcBef>
            <a:spcAft>
              <a:spcPct val="35000"/>
            </a:spcAft>
            <a:buNone/>
          </a:pPr>
          <a:r>
            <a:rPr lang="en-GB" sz="2200" kern="1200"/>
            <a:t>Humanistic</a:t>
          </a:r>
          <a:endParaRPr lang="en-US" sz="2200" kern="1200"/>
        </a:p>
      </dsp:txBody>
      <dsp:txXfrm>
        <a:off x="1047486" y="1789"/>
        <a:ext cx="5973571" cy="906914"/>
      </dsp:txXfrm>
    </dsp:sp>
    <dsp:sp modelId="{01CD317E-58FC-49AF-8F31-44FFA4054830}">
      <dsp:nvSpPr>
        <dsp:cNvPr id="0" name=""/>
        <dsp:cNvSpPr/>
      </dsp:nvSpPr>
      <dsp:spPr>
        <a:xfrm>
          <a:off x="0" y="1135432"/>
          <a:ext cx="7021058" cy="90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936850-8FE1-41EF-8DEC-085CB3AF0DEA}">
      <dsp:nvSpPr>
        <dsp:cNvPr id="0" name=""/>
        <dsp:cNvSpPr/>
      </dsp:nvSpPr>
      <dsp:spPr>
        <a:xfrm>
          <a:off x="274341" y="1339488"/>
          <a:ext cx="498803" cy="4988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FD7408-08E7-4B8A-B379-C78FBF4967BA}">
      <dsp:nvSpPr>
        <dsp:cNvPr id="0" name=""/>
        <dsp:cNvSpPr/>
      </dsp:nvSpPr>
      <dsp:spPr>
        <a:xfrm>
          <a:off x="1047486" y="1135432"/>
          <a:ext cx="5973571" cy="90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82" tIns="95982" rIns="95982" bIns="95982" numCol="1" spcCol="1270" anchor="ctr" anchorCtr="0">
          <a:noAutofit/>
        </a:bodyPr>
        <a:lstStyle/>
        <a:p>
          <a:pPr marL="0" lvl="0" indent="0" algn="l" defTabSz="977900">
            <a:lnSpc>
              <a:spcPct val="90000"/>
            </a:lnSpc>
            <a:spcBef>
              <a:spcPct val="0"/>
            </a:spcBef>
            <a:spcAft>
              <a:spcPct val="35000"/>
            </a:spcAft>
            <a:buNone/>
          </a:pPr>
          <a:r>
            <a:rPr lang="en-GB" sz="2200" kern="1200"/>
            <a:t>Technological </a:t>
          </a:r>
          <a:endParaRPr lang="en-US" sz="2200" kern="1200"/>
        </a:p>
      </dsp:txBody>
      <dsp:txXfrm>
        <a:off x="1047486" y="1135432"/>
        <a:ext cx="5973571" cy="906914"/>
      </dsp:txXfrm>
    </dsp:sp>
    <dsp:sp modelId="{BEC4955B-986A-4A14-88A4-457EB4AF7986}">
      <dsp:nvSpPr>
        <dsp:cNvPr id="0" name=""/>
        <dsp:cNvSpPr/>
      </dsp:nvSpPr>
      <dsp:spPr>
        <a:xfrm>
          <a:off x="0" y="2269076"/>
          <a:ext cx="7021058" cy="90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068E5-3E7D-4AC4-9DAA-9ADF93A1B7C4}">
      <dsp:nvSpPr>
        <dsp:cNvPr id="0" name=""/>
        <dsp:cNvSpPr/>
      </dsp:nvSpPr>
      <dsp:spPr>
        <a:xfrm>
          <a:off x="274341" y="2473132"/>
          <a:ext cx="498803" cy="4988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8060E7-3776-4541-BD3F-DE08C5BF17B2}">
      <dsp:nvSpPr>
        <dsp:cNvPr id="0" name=""/>
        <dsp:cNvSpPr/>
      </dsp:nvSpPr>
      <dsp:spPr>
        <a:xfrm>
          <a:off x="1047486" y="2269076"/>
          <a:ext cx="5973571" cy="90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82" tIns="95982" rIns="95982" bIns="95982" numCol="1" spcCol="1270" anchor="ctr" anchorCtr="0">
          <a:noAutofit/>
        </a:bodyPr>
        <a:lstStyle/>
        <a:p>
          <a:pPr marL="0" lvl="0" indent="0" algn="l" defTabSz="977900">
            <a:lnSpc>
              <a:spcPct val="90000"/>
            </a:lnSpc>
            <a:spcBef>
              <a:spcPct val="0"/>
            </a:spcBef>
            <a:spcAft>
              <a:spcPct val="35000"/>
            </a:spcAft>
            <a:buNone/>
          </a:pPr>
          <a:r>
            <a:rPr lang="en-GB" sz="2200" kern="1200"/>
            <a:t>Physical</a:t>
          </a:r>
          <a:endParaRPr lang="en-US" sz="2200" kern="1200"/>
        </a:p>
      </dsp:txBody>
      <dsp:txXfrm>
        <a:off x="1047486" y="2269076"/>
        <a:ext cx="5973571" cy="906914"/>
      </dsp:txXfrm>
    </dsp:sp>
    <dsp:sp modelId="{3665ED68-DA76-41DF-9434-F9DB83B34870}">
      <dsp:nvSpPr>
        <dsp:cNvPr id="0" name=""/>
        <dsp:cNvSpPr/>
      </dsp:nvSpPr>
      <dsp:spPr>
        <a:xfrm>
          <a:off x="0" y="3402719"/>
          <a:ext cx="7021058" cy="90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EB9A1-A717-4924-A576-0C5950DE178C}">
      <dsp:nvSpPr>
        <dsp:cNvPr id="0" name=""/>
        <dsp:cNvSpPr/>
      </dsp:nvSpPr>
      <dsp:spPr>
        <a:xfrm>
          <a:off x="274341" y="3606775"/>
          <a:ext cx="498803" cy="4988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E12364-89AE-4D35-803F-05CA26EB6FBD}">
      <dsp:nvSpPr>
        <dsp:cNvPr id="0" name=""/>
        <dsp:cNvSpPr/>
      </dsp:nvSpPr>
      <dsp:spPr>
        <a:xfrm>
          <a:off x="1047486" y="3402719"/>
          <a:ext cx="5973571" cy="90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82" tIns="95982" rIns="95982" bIns="95982" numCol="1" spcCol="1270" anchor="ctr" anchorCtr="0">
          <a:noAutofit/>
        </a:bodyPr>
        <a:lstStyle/>
        <a:p>
          <a:pPr marL="0" lvl="0" indent="0" algn="l" defTabSz="977900">
            <a:lnSpc>
              <a:spcPct val="90000"/>
            </a:lnSpc>
            <a:spcBef>
              <a:spcPct val="0"/>
            </a:spcBef>
            <a:spcAft>
              <a:spcPct val="35000"/>
            </a:spcAft>
            <a:buNone/>
          </a:pPr>
          <a:r>
            <a:rPr lang="en-GB" sz="2200" kern="1200"/>
            <a:t>Skills and Expertise</a:t>
          </a:r>
          <a:endParaRPr lang="en-US" sz="2200" kern="1200"/>
        </a:p>
      </dsp:txBody>
      <dsp:txXfrm>
        <a:off x="1047486" y="3402719"/>
        <a:ext cx="5973571" cy="9069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6/8/2022</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6/8/2022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165458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2592627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1038521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563934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6</a:t>
            </a:fld>
            <a:endParaRPr lang="en-US" noProof="0" dirty="0"/>
          </a:p>
        </p:txBody>
      </p:sp>
    </p:spTree>
    <p:extLst>
      <p:ext uri="{BB962C8B-B14F-4D97-AF65-F5344CB8AC3E}">
        <p14:creationId xmlns:p14="http://schemas.microsoft.com/office/powerpoint/2010/main" val="3104109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2986837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3078213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336704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362153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2160044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1819110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1929785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23036240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15</a:t>
            </a:fld>
            <a:endParaRPr lang="en-US" noProof="0" dirty="0"/>
          </a:p>
        </p:txBody>
      </p:sp>
    </p:spTree>
    <p:extLst>
      <p:ext uri="{BB962C8B-B14F-4D97-AF65-F5344CB8AC3E}">
        <p14:creationId xmlns:p14="http://schemas.microsoft.com/office/powerpoint/2010/main" val="11870879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16</a:t>
            </a:fld>
            <a:endParaRPr lang="en-US" noProof="0" dirty="0"/>
          </a:p>
        </p:txBody>
      </p:sp>
    </p:spTree>
    <p:extLst>
      <p:ext uri="{BB962C8B-B14F-4D97-AF65-F5344CB8AC3E}">
        <p14:creationId xmlns:p14="http://schemas.microsoft.com/office/powerpoint/2010/main" val="956044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17</a:t>
            </a:fld>
            <a:endParaRPr lang="en-US" noProof="0" dirty="0"/>
          </a:p>
        </p:txBody>
      </p:sp>
    </p:spTree>
    <p:extLst>
      <p:ext uri="{BB962C8B-B14F-4D97-AF65-F5344CB8AC3E}">
        <p14:creationId xmlns:p14="http://schemas.microsoft.com/office/powerpoint/2010/main" val="4241583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18</a:t>
            </a:fld>
            <a:endParaRPr lang="en-US" noProof="0" dirty="0"/>
          </a:p>
        </p:txBody>
      </p:sp>
    </p:spTree>
    <p:extLst>
      <p:ext uri="{BB962C8B-B14F-4D97-AF65-F5344CB8AC3E}">
        <p14:creationId xmlns:p14="http://schemas.microsoft.com/office/powerpoint/2010/main" val="1616582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19</a:t>
            </a:fld>
            <a:endParaRPr lang="en-US" noProof="0" dirty="0"/>
          </a:p>
        </p:txBody>
      </p:sp>
    </p:spTree>
    <p:extLst>
      <p:ext uri="{BB962C8B-B14F-4D97-AF65-F5344CB8AC3E}">
        <p14:creationId xmlns:p14="http://schemas.microsoft.com/office/powerpoint/2010/main" val="4177097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20</a:t>
            </a:fld>
            <a:endParaRPr lang="en-US" noProof="0" dirty="0"/>
          </a:p>
        </p:txBody>
      </p:sp>
    </p:spTree>
    <p:extLst>
      <p:ext uri="{BB962C8B-B14F-4D97-AF65-F5344CB8AC3E}">
        <p14:creationId xmlns:p14="http://schemas.microsoft.com/office/powerpoint/2010/main" val="9276619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21</a:t>
            </a:fld>
            <a:endParaRPr lang="en-US" noProof="0" dirty="0"/>
          </a:p>
        </p:txBody>
      </p:sp>
    </p:spTree>
    <p:extLst>
      <p:ext uri="{BB962C8B-B14F-4D97-AF65-F5344CB8AC3E}">
        <p14:creationId xmlns:p14="http://schemas.microsoft.com/office/powerpoint/2010/main" val="26089183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22</a:t>
            </a:fld>
            <a:endParaRPr lang="en-US" noProof="0" dirty="0"/>
          </a:p>
        </p:txBody>
      </p:sp>
    </p:spTree>
    <p:extLst>
      <p:ext uri="{BB962C8B-B14F-4D97-AF65-F5344CB8AC3E}">
        <p14:creationId xmlns:p14="http://schemas.microsoft.com/office/powerpoint/2010/main" val="20993580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23</a:t>
            </a:fld>
            <a:endParaRPr lang="en-US" noProof="0" dirty="0"/>
          </a:p>
        </p:txBody>
      </p:sp>
    </p:spTree>
    <p:extLst>
      <p:ext uri="{BB962C8B-B14F-4D97-AF65-F5344CB8AC3E}">
        <p14:creationId xmlns:p14="http://schemas.microsoft.com/office/powerpoint/2010/main" val="12452970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25</a:t>
            </a:fld>
            <a:endParaRPr lang="en-US" noProof="0" dirty="0"/>
          </a:p>
        </p:txBody>
      </p:sp>
    </p:spTree>
    <p:extLst>
      <p:ext uri="{BB962C8B-B14F-4D97-AF65-F5344CB8AC3E}">
        <p14:creationId xmlns:p14="http://schemas.microsoft.com/office/powerpoint/2010/main" val="19619908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26</a:t>
            </a:fld>
            <a:endParaRPr lang="en-US" noProof="0" dirty="0"/>
          </a:p>
        </p:txBody>
      </p:sp>
    </p:spTree>
    <p:extLst>
      <p:ext uri="{BB962C8B-B14F-4D97-AF65-F5344CB8AC3E}">
        <p14:creationId xmlns:p14="http://schemas.microsoft.com/office/powerpoint/2010/main" val="1804318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dirty="0"/>
              <a:t>Click icon to add picture</a:t>
            </a:r>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6/8/2022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6/8/2022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dirty="0"/>
              <a:t>Click icon to add picture</a:t>
            </a:r>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6/8/2022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6/8/2022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dirty="0"/>
              <a:t>Click icon to add picture</a:t>
            </a:r>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6/8/2022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dirty="0"/>
              <a:t>Click icon to add picture</a:t>
            </a:r>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6/8/2022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6/8/2022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6/8/2022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6/8/2022</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6/8/2022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6/8/2022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anchor="ct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6/8/2022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dirty="0"/>
              <a:t>Click icon to add picture</a:t>
            </a:r>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6/8/2022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6/8/2022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dirty="0"/>
              <a:t>Click icon to add picture</a:t>
            </a:r>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dirty="0"/>
              <a:t>Click icon to add picture</a:t>
            </a:r>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6/8/2022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6/8/2022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6/8/2022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6/8/2022</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6/8/2022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6/8/2022</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6/8/2022</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a:xfrm>
            <a:off x="6629399" y="758952"/>
            <a:ext cx="5230505" cy="3227514"/>
          </a:xfrm>
        </p:spPr>
        <p:txBody>
          <a:bodyPr/>
          <a:lstStyle/>
          <a:p>
            <a:r>
              <a:rPr lang="en-US" dirty="0"/>
              <a:t>Introduction to Industry 4.0</a:t>
            </a:r>
          </a:p>
        </p:txBody>
      </p:sp>
      <p:sp>
        <p:nvSpPr>
          <p:cNvPr id="4" name="Subtitle 3">
            <a:extLst>
              <a:ext uri="{FF2B5EF4-FFF2-40B4-BE49-F238E27FC236}">
                <a16:creationId xmlns:a16="http://schemas.microsoft.com/office/drawing/2014/main" id="{FFFB5E3C-FE17-44EA-B59B-183125D08F7C}"/>
              </a:ext>
            </a:extLst>
          </p:cNvPr>
          <p:cNvSpPr>
            <a:spLocks noGrp="1"/>
          </p:cNvSpPr>
          <p:nvPr>
            <p:ph type="subTitle" idx="1"/>
          </p:nvPr>
        </p:nvSpPr>
        <p:spPr>
          <a:xfrm>
            <a:off x="6629399" y="4180954"/>
            <a:ext cx="4526280" cy="1279652"/>
          </a:xfrm>
        </p:spPr>
        <p:txBody>
          <a:bodyPr/>
          <a:lstStyle/>
          <a:p>
            <a:r>
              <a:rPr lang="en-US" b="1" dirty="0">
                <a:solidFill>
                  <a:srgbClr val="002060"/>
                </a:solidFill>
                <a:latin typeface="+mj-lt"/>
              </a:rPr>
              <a:t>Mahesh Kannath</a:t>
            </a:r>
          </a:p>
        </p:txBody>
      </p:sp>
      <p:pic>
        <p:nvPicPr>
          <p:cNvPr id="5" name="Picture Placeholder 4"/>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2922" r="22922"/>
          <a:stretch>
            <a:fillRect/>
          </a:stretch>
        </p:blipFill>
        <p:spPr/>
      </p:pic>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Contents</a:t>
            </a:r>
          </a:p>
        </p:txBody>
      </p:sp>
      <p:sp>
        <p:nvSpPr>
          <p:cNvPr id="2" name="Content Placeholder 1"/>
          <p:cNvSpPr>
            <a:spLocks noGrp="1"/>
          </p:cNvSpPr>
          <p:nvPr>
            <p:ph idx="1"/>
          </p:nvPr>
        </p:nvSpPr>
        <p:spPr>
          <a:xfrm>
            <a:off x="1246909" y="2521610"/>
            <a:ext cx="9939133" cy="4594083"/>
          </a:xfrm>
        </p:spPr>
        <p:txBody>
          <a:bodyPr numCol="2">
            <a:normAutofit fontScale="62500" lnSpcReduction="20000"/>
          </a:bodyPr>
          <a:lstStyle/>
          <a:p>
            <a:r>
              <a:rPr lang="en-US" sz="3800" b="1" dirty="0">
                <a:solidFill>
                  <a:srgbClr val="002060"/>
                </a:solidFill>
              </a:rPr>
              <a:t>Overview of the module</a:t>
            </a:r>
          </a:p>
          <a:p>
            <a:r>
              <a:rPr lang="en-US" sz="3800" b="1" dirty="0">
                <a:solidFill>
                  <a:srgbClr val="002060"/>
                </a:solidFill>
              </a:rPr>
              <a:t>Industry 4.0 – Definition</a:t>
            </a:r>
          </a:p>
          <a:p>
            <a:r>
              <a:rPr lang="en-US" sz="3800" b="1" dirty="0">
                <a:solidFill>
                  <a:srgbClr val="002060"/>
                </a:solidFill>
              </a:rPr>
              <a:t>Overview</a:t>
            </a:r>
          </a:p>
          <a:p>
            <a:r>
              <a:rPr lang="en-US" sz="3800" b="1" dirty="0">
                <a:solidFill>
                  <a:srgbClr val="002060"/>
                </a:solidFill>
              </a:rPr>
              <a:t>History</a:t>
            </a:r>
          </a:p>
          <a:p>
            <a:r>
              <a:rPr lang="en-US" sz="3800" b="1" dirty="0">
                <a:solidFill>
                  <a:srgbClr val="002060"/>
                </a:solidFill>
              </a:rPr>
              <a:t>Industrial Progression</a:t>
            </a:r>
          </a:p>
          <a:p>
            <a:r>
              <a:rPr lang="en-US" sz="3800" b="1" dirty="0">
                <a:solidFill>
                  <a:srgbClr val="002060"/>
                </a:solidFill>
              </a:rPr>
              <a:t>Main pillars of Industry 4.0</a:t>
            </a:r>
          </a:p>
          <a:p>
            <a:r>
              <a:rPr lang="en-US" sz="3800" b="1" dirty="0">
                <a:solidFill>
                  <a:srgbClr val="002060"/>
                </a:solidFill>
              </a:rPr>
              <a:t>Benefits of Industry 4.0</a:t>
            </a:r>
          </a:p>
          <a:p>
            <a:endParaRPr lang="en-US" sz="3800" b="1" dirty="0">
              <a:solidFill>
                <a:srgbClr val="002060"/>
              </a:solidFill>
            </a:endParaRPr>
          </a:p>
          <a:p>
            <a:endParaRPr lang="en-US" sz="3800" b="1" dirty="0">
              <a:solidFill>
                <a:srgbClr val="002060"/>
              </a:solidFill>
            </a:endParaRPr>
          </a:p>
          <a:p>
            <a:r>
              <a:rPr lang="en-US" sz="3800" b="1" dirty="0">
                <a:solidFill>
                  <a:srgbClr val="002060"/>
                </a:solidFill>
              </a:rPr>
              <a:t>Cyber physical systems</a:t>
            </a:r>
          </a:p>
          <a:p>
            <a:r>
              <a:rPr lang="en-US" sz="3800" b="1" dirty="0">
                <a:solidFill>
                  <a:srgbClr val="002060"/>
                </a:solidFill>
              </a:rPr>
              <a:t>Artificial intelligence</a:t>
            </a:r>
          </a:p>
          <a:p>
            <a:r>
              <a:rPr lang="en-US" sz="3800" b="1" dirty="0">
                <a:solidFill>
                  <a:srgbClr val="002060"/>
                </a:solidFill>
              </a:rPr>
              <a:t>Internet of things</a:t>
            </a:r>
          </a:p>
          <a:p>
            <a:r>
              <a:rPr lang="en-US" sz="3800" b="1" dirty="0">
                <a:solidFill>
                  <a:srgbClr val="002060"/>
                </a:solidFill>
              </a:rPr>
              <a:t>Robotics and Automation</a:t>
            </a:r>
          </a:p>
          <a:p>
            <a:r>
              <a:rPr lang="en-US" sz="3800" b="1" dirty="0">
                <a:solidFill>
                  <a:srgbClr val="002060"/>
                </a:solidFill>
              </a:rPr>
              <a:t>Additive manufacturing</a:t>
            </a:r>
          </a:p>
          <a:p>
            <a:r>
              <a:rPr lang="en-US" sz="3800" b="1" dirty="0">
                <a:solidFill>
                  <a:srgbClr val="002060"/>
                </a:solidFill>
              </a:rPr>
              <a:t>Cyber security</a:t>
            </a:r>
          </a:p>
          <a:p>
            <a:r>
              <a:rPr lang="en-US" sz="3800" b="1" dirty="0">
                <a:solidFill>
                  <a:srgbClr val="002060"/>
                </a:solidFill>
              </a:rPr>
              <a:t>Challenges to Industry 4.0</a:t>
            </a:r>
          </a:p>
          <a:p>
            <a:pPr marL="0" indent="0">
              <a:buNone/>
            </a:pPr>
            <a:endParaRPr lang="en-US" sz="3800" b="1" dirty="0">
              <a:solidFill>
                <a:srgbClr val="002060"/>
              </a:solidFill>
            </a:endParaRPr>
          </a:p>
          <a:p>
            <a:pPr marL="0" indent="0">
              <a:buNone/>
            </a:pPr>
            <a:endParaRPr lang="en-US" sz="2800" dirty="0">
              <a:solidFill>
                <a:srgbClr val="FF0000"/>
              </a:solidFill>
            </a:endParaRPr>
          </a:p>
          <a:p>
            <a:pPr marL="0" indent="0" algn="r">
              <a:buNone/>
            </a:pPr>
            <a:r>
              <a:rPr lang="en-US" sz="2400" dirty="0">
                <a:solidFill>
                  <a:srgbClr val="002060"/>
                </a:solidFill>
              </a:rPr>
              <a:t>                                                                                                                 </a:t>
            </a:r>
            <a:endParaRPr lang="en-US" sz="2400" b="1" dirty="0">
              <a:solidFill>
                <a:srgbClr val="002060"/>
              </a:solidFill>
            </a:endParaRPr>
          </a:p>
        </p:txBody>
      </p:sp>
    </p:spTree>
    <p:extLst>
      <p:ext uri="{BB962C8B-B14F-4D97-AF65-F5344CB8AC3E}">
        <p14:creationId xmlns:p14="http://schemas.microsoft.com/office/powerpoint/2010/main" val="327060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79" y="1001621"/>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Module Overview</a:t>
            </a:r>
          </a:p>
        </p:txBody>
      </p:sp>
      <p:sp>
        <p:nvSpPr>
          <p:cNvPr id="2" name="Content Placeholder 1"/>
          <p:cNvSpPr>
            <a:spLocks noGrp="1"/>
          </p:cNvSpPr>
          <p:nvPr>
            <p:ph idx="1"/>
          </p:nvPr>
        </p:nvSpPr>
        <p:spPr>
          <a:xfrm>
            <a:off x="1097279" y="1937522"/>
            <a:ext cx="10099963" cy="4621121"/>
          </a:xfrm>
        </p:spPr>
        <p:txBody>
          <a:bodyPr>
            <a:noAutofit/>
          </a:bodyPr>
          <a:lstStyle/>
          <a:p>
            <a:pPr marL="0" indent="0">
              <a:buNone/>
            </a:pPr>
            <a:r>
              <a:rPr lang="en-GB" sz="2400" dirty="0">
                <a:solidFill>
                  <a:srgbClr val="002060"/>
                </a:solidFill>
              </a:rPr>
              <a:t>Module Objective:</a:t>
            </a:r>
          </a:p>
          <a:p>
            <a:pPr marL="0" indent="0">
              <a:buNone/>
            </a:pPr>
            <a:r>
              <a:rPr lang="en-GB" sz="2400" dirty="0">
                <a:solidFill>
                  <a:srgbClr val="002060"/>
                </a:solidFill>
              </a:rPr>
              <a:t>To enable the students to develop an understanding of the principles of the core areas, necessary to analyse and solve challenges in an Industry 4.0 driven manufacturing environment.</a:t>
            </a:r>
          </a:p>
          <a:p>
            <a:pPr marL="0" indent="0">
              <a:buNone/>
            </a:pPr>
            <a:endParaRPr lang="en-GB" sz="2400" dirty="0">
              <a:solidFill>
                <a:srgbClr val="002060"/>
              </a:solidFill>
            </a:endParaRPr>
          </a:p>
          <a:p>
            <a:pPr>
              <a:buFont typeface="Wingdings" panose="05000000000000000000" pitchFamily="2" charset="2"/>
              <a:buChar char="Ø"/>
            </a:pPr>
            <a:r>
              <a:rPr lang="en-GB" sz="2400" dirty="0">
                <a:solidFill>
                  <a:srgbClr val="002060"/>
                </a:solidFill>
              </a:rPr>
              <a:t>	Technological Advancements</a:t>
            </a:r>
          </a:p>
          <a:p>
            <a:pPr>
              <a:buFont typeface="Wingdings" panose="05000000000000000000" pitchFamily="2" charset="2"/>
              <a:buChar char="Ø"/>
            </a:pPr>
            <a:r>
              <a:rPr lang="en-GB" sz="2400" dirty="0">
                <a:solidFill>
                  <a:srgbClr val="002060"/>
                </a:solidFill>
              </a:rPr>
              <a:t>	Manufacturing Processes Evaluation</a:t>
            </a:r>
          </a:p>
          <a:p>
            <a:pPr>
              <a:buFont typeface="Wingdings" panose="05000000000000000000" pitchFamily="2" charset="2"/>
              <a:buChar char="Ø"/>
            </a:pPr>
            <a:r>
              <a:rPr lang="en-GB" sz="2400" dirty="0">
                <a:solidFill>
                  <a:srgbClr val="002060"/>
                </a:solidFill>
              </a:rPr>
              <a:t>	Innovative Solutions </a:t>
            </a:r>
          </a:p>
          <a:p>
            <a:pPr>
              <a:buFont typeface="Wingdings" panose="05000000000000000000" pitchFamily="2" charset="2"/>
              <a:buChar char="Ø"/>
            </a:pPr>
            <a:r>
              <a:rPr lang="en-GB" sz="2400" dirty="0">
                <a:solidFill>
                  <a:srgbClr val="002060"/>
                </a:solidFill>
              </a:rPr>
              <a:t>	Future Proofing</a:t>
            </a:r>
            <a:endParaRPr lang="en-US" sz="2400" dirty="0">
              <a:solidFill>
                <a:srgbClr val="002060"/>
              </a:solidFill>
            </a:endParaRPr>
          </a:p>
        </p:txBody>
      </p:sp>
    </p:spTree>
    <p:extLst>
      <p:ext uri="{BB962C8B-B14F-4D97-AF65-F5344CB8AC3E}">
        <p14:creationId xmlns:p14="http://schemas.microsoft.com/office/powerpoint/2010/main" val="3473140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79" y="1001621"/>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Module Overview</a:t>
            </a:r>
          </a:p>
        </p:txBody>
      </p:sp>
      <p:sp>
        <p:nvSpPr>
          <p:cNvPr id="2" name="Content Placeholder 1"/>
          <p:cNvSpPr>
            <a:spLocks noGrp="1"/>
          </p:cNvSpPr>
          <p:nvPr>
            <p:ph idx="1"/>
          </p:nvPr>
        </p:nvSpPr>
        <p:spPr>
          <a:xfrm>
            <a:off x="1097280" y="2367507"/>
            <a:ext cx="10099963" cy="3941853"/>
          </a:xfrm>
        </p:spPr>
        <p:txBody>
          <a:bodyPr>
            <a:normAutofit/>
          </a:bodyPr>
          <a:lstStyle/>
          <a:p>
            <a:pPr marL="0" indent="0">
              <a:buNone/>
            </a:pPr>
            <a:r>
              <a:rPr lang="en-GB" sz="2800" dirty="0">
                <a:solidFill>
                  <a:srgbClr val="002060"/>
                </a:solidFill>
              </a:rPr>
              <a:t>Module Assessment Structure:</a:t>
            </a:r>
          </a:p>
          <a:p>
            <a:pPr marL="0" indent="0">
              <a:buNone/>
            </a:pPr>
            <a:endParaRPr lang="en-GB" sz="2800" dirty="0">
              <a:solidFill>
                <a:srgbClr val="002060"/>
              </a:solidFill>
            </a:endParaRPr>
          </a:p>
          <a:p>
            <a:pPr marL="0" indent="0">
              <a:buNone/>
            </a:pPr>
            <a:r>
              <a:rPr lang="en-GB" sz="2800" dirty="0">
                <a:solidFill>
                  <a:srgbClr val="002060"/>
                </a:solidFill>
              </a:rPr>
              <a:t>Two Assessments:</a:t>
            </a:r>
          </a:p>
          <a:p>
            <a:pPr marL="0" indent="0">
              <a:buNone/>
            </a:pPr>
            <a:r>
              <a:rPr lang="en-GB" sz="2800" dirty="0">
                <a:solidFill>
                  <a:srgbClr val="002060"/>
                </a:solidFill>
              </a:rPr>
              <a:t>	Written Report (1500 words) -25%</a:t>
            </a:r>
          </a:p>
          <a:p>
            <a:pPr marL="0" indent="0">
              <a:buNone/>
            </a:pPr>
            <a:r>
              <a:rPr lang="en-GB" sz="2800" dirty="0">
                <a:solidFill>
                  <a:srgbClr val="002060"/>
                </a:solidFill>
              </a:rPr>
              <a:t>	Essay (4500 words) - 75%</a:t>
            </a:r>
          </a:p>
        </p:txBody>
      </p:sp>
    </p:spTree>
    <p:extLst>
      <p:ext uri="{BB962C8B-B14F-4D97-AF65-F5344CB8AC3E}">
        <p14:creationId xmlns:p14="http://schemas.microsoft.com/office/powerpoint/2010/main" val="3950941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79" y="1001621"/>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Module Overview</a:t>
            </a:r>
          </a:p>
        </p:txBody>
      </p:sp>
      <p:sp>
        <p:nvSpPr>
          <p:cNvPr id="2" name="Content Placeholder 1"/>
          <p:cNvSpPr>
            <a:spLocks noGrp="1"/>
          </p:cNvSpPr>
          <p:nvPr>
            <p:ph idx="1"/>
          </p:nvPr>
        </p:nvSpPr>
        <p:spPr>
          <a:xfrm>
            <a:off x="1097280" y="2367507"/>
            <a:ext cx="10099963" cy="3941853"/>
          </a:xfrm>
        </p:spPr>
        <p:txBody>
          <a:bodyPr>
            <a:normAutofit fontScale="92500" lnSpcReduction="20000"/>
          </a:bodyPr>
          <a:lstStyle/>
          <a:p>
            <a:r>
              <a:rPr lang="en-GB" sz="2800" dirty="0">
                <a:cs typeface="Calibri"/>
              </a:rPr>
              <a:t>Follow the guidance of the specification</a:t>
            </a:r>
          </a:p>
          <a:p>
            <a:r>
              <a:rPr lang="en-GB" sz="2800" dirty="0">
                <a:cs typeface="Calibri"/>
              </a:rPr>
              <a:t>Submission should only be through Turnitin (links to be provided)</a:t>
            </a:r>
          </a:p>
          <a:p>
            <a:r>
              <a:rPr lang="en-GB" sz="2800" dirty="0">
                <a:cs typeface="Calibri"/>
              </a:rPr>
              <a:t>Written format should be adhered to</a:t>
            </a:r>
          </a:p>
          <a:p>
            <a:r>
              <a:rPr lang="en-GB" sz="2800" dirty="0">
                <a:cs typeface="Calibri"/>
              </a:rPr>
              <a:t>Use appropriate references</a:t>
            </a:r>
          </a:p>
          <a:p>
            <a:r>
              <a:rPr lang="en-GB" sz="2800" dirty="0">
                <a:cs typeface="Calibri"/>
              </a:rPr>
              <a:t>Use appropriate font style and sizes</a:t>
            </a:r>
          </a:p>
          <a:p>
            <a:r>
              <a:rPr lang="en-GB" sz="2800" dirty="0">
                <a:cs typeface="Calibri"/>
              </a:rPr>
              <a:t>Exceeding the submission date by one-week results in 50% cap</a:t>
            </a:r>
          </a:p>
          <a:p>
            <a:r>
              <a:rPr lang="en-GB" sz="2800" dirty="0">
                <a:cs typeface="Calibri"/>
              </a:rPr>
              <a:t>Exceeding submission date by longer will result in a resit</a:t>
            </a:r>
          </a:p>
          <a:p>
            <a:r>
              <a:rPr lang="en-GB" sz="2800" dirty="0">
                <a:cs typeface="Calibri"/>
              </a:rPr>
              <a:t>Pass mark for MSc is 50%</a:t>
            </a:r>
          </a:p>
        </p:txBody>
      </p:sp>
    </p:spTree>
    <p:extLst>
      <p:ext uri="{BB962C8B-B14F-4D97-AF65-F5344CB8AC3E}">
        <p14:creationId xmlns:p14="http://schemas.microsoft.com/office/powerpoint/2010/main" val="3281875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79" y="1001621"/>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Industry 4.0 - Definition</a:t>
            </a:r>
          </a:p>
        </p:txBody>
      </p:sp>
      <p:sp>
        <p:nvSpPr>
          <p:cNvPr id="2" name="Content Placeholder 1"/>
          <p:cNvSpPr>
            <a:spLocks noGrp="1"/>
          </p:cNvSpPr>
          <p:nvPr>
            <p:ph idx="1"/>
          </p:nvPr>
        </p:nvSpPr>
        <p:spPr>
          <a:xfrm>
            <a:off x="1097281" y="2367507"/>
            <a:ext cx="6668296" cy="2300027"/>
          </a:xfrm>
        </p:spPr>
        <p:txBody>
          <a:bodyPr>
            <a:normAutofit fontScale="92500"/>
          </a:bodyPr>
          <a:lstStyle/>
          <a:p>
            <a:pPr marL="0" indent="0">
              <a:buNone/>
            </a:pPr>
            <a:r>
              <a:rPr lang="en-GB" sz="2800" dirty="0">
                <a:solidFill>
                  <a:srgbClr val="002060"/>
                </a:solidFill>
              </a:rPr>
              <a:t>The Fourth Industrial Revolution, 4IR, or Industry 4.0, conceptualizes rapid change to technology, industries, and societal patterns and processes in the 21st century due to increasing interconnectivity and smart automation.</a:t>
            </a:r>
            <a:endParaRPr lang="en-US" sz="2800" dirty="0">
              <a:solidFill>
                <a:srgbClr val="002060"/>
              </a:solidFill>
            </a:endParaRPr>
          </a:p>
        </p:txBody>
      </p:sp>
      <p:pic>
        <p:nvPicPr>
          <p:cNvPr id="6" name="Picture 5"/>
          <p:cNvPicPr>
            <a:picLocks noChangeAspect="1"/>
          </p:cNvPicPr>
          <p:nvPr/>
        </p:nvPicPr>
        <p:blipFill>
          <a:blip r:embed="rId3"/>
          <a:stretch>
            <a:fillRect/>
          </a:stretch>
        </p:blipFill>
        <p:spPr>
          <a:xfrm>
            <a:off x="8147713" y="0"/>
            <a:ext cx="4044286" cy="6858594"/>
          </a:xfrm>
          <a:prstGeom prst="rect">
            <a:avLst/>
          </a:prstGeom>
        </p:spPr>
      </p:pic>
    </p:spTree>
    <p:extLst>
      <p:ext uri="{BB962C8B-B14F-4D97-AF65-F5344CB8AC3E}">
        <p14:creationId xmlns:p14="http://schemas.microsoft.com/office/powerpoint/2010/main" val="233170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Overview</a:t>
            </a:r>
          </a:p>
        </p:txBody>
      </p:sp>
      <p:sp>
        <p:nvSpPr>
          <p:cNvPr id="2" name="Content Placeholder 1"/>
          <p:cNvSpPr>
            <a:spLocks noGrp="1"/>
          </p:cNvSpPr>
          <p:nvPr>
            <p:ph idx="1"/>
          </p:nvPr>
        </p:nvSpPr>
        <p:spPr>
          <a:xfrm>
            <a:off x="1097280" y="1992087"/>
            <a:ext cx="10058400" cy="4210333"/>
          </a:xfrm>
        </p:spPr>
        <p:txBody>
          <a:bodyPr>
            <a:normAutofit fontScale="85000" lnSpcReduction="20000"/>
          </a:bodyPr>
          <a:lstStyle/>
          <a:p>
            <a:endParaRPr lang="en-US" dirty="0"/>
          </a:p>
          <a:p>
            <a:r>
              <a:rPr lang="en-GB" sz="3400" dirty="0">
                <a:solidFill>
                  <a:srgbClr val="002060"/>
                </a:solidFill>
              </a:rPr>
              <a:t>What is the Fourth Industrial Revolution?</a:t>
            </a:r>
          </a:p>
          <a:p>
            <a:r>
              <a:rPr lang="en-GB" sz="3400" dirty="0">
                <a:solidFill>
                  <a:srgbClr val="002060"/>
                </a:solidFill>
              </a:rPr>
              <a:t>The first industrial revolution came with the advent of mechanisation, steam power and water-power.</a:t>
            </a:r>
          </a:p>
          <a:p>
            <a:r>
              <a:rPr lang="en-GB" sz="3400" dirty="0">
                <a:solidFill>
                  <a:srgbClr val="002060"/>
                </a:solidFill>
              </a:rPr>
              <a:t>This was followed by the second industrial revolution, which revolved around mass production and assembly lines using electricity.</a:t>
            </a:r>
          </a:p>
          <a:p>
            <a:r>
              <a:rPr lang="en-GB" sz="3400" dirty="0">
                <a:solidFill>
                  <a:srgbClr val="002060"/>
                </a:solidFill>
              </a:rPr>
              <a:t>The third industrial revolution came with electronics, I.T. systems and automation, which led to the fourth industrial revolution that is associated with cyber physical systems.</a:t>
            </a:r>
            <a:endParaRPr lang="en-US" sz="3400" dirty="0">
              <a:solidFill>
                <a:srgbClr val="002060"/>
              </a:solidFill>
            </a:endParaRPr>
          </a:p>
        </p:txBody>
      </p:sp>
    </p:spTree>
    <p:extLst>
      <p:ext uri="{BB962C8B-B14F-4D97-AF65-F5344CB8AC3E}">
        <p14:creationId xmlns:p14="http://schemas.microsoft.com/office/powerpoint/2010/main" val="3263804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History</a:t>
            </a:r>
          </a:p>
        </p:txBody>
      </p:sp>
      <p:sp>
        <p:nvSpPr>
          <p:cNvPr id="2" name="Content Placeholder 1"/>
          <p:cNvSpPr>
            <a:spLocks noGrp="1"/>
          </p:cNvSpPr>
          <p:nvPr>
            <p:ph idx="1"/>
          </p:nvPr>
        </p:nvSpPr>
        <p:spPr>
          <a:xfrm>
            <a:off x="1097280" y="2277688"/>
            <a:ext cx="9370924" cy="4580312"/>
          </a:xfrm>
        </p:spPr>
        <p:txBody>
          <a:bodyPr>
            <a:normAutofit fontScale="70000" lnSpcReduction="20000"/>
          </a:bodyPr>
          <a:lstStyle/>
          <a:p>
            <a:endParaRPr lang="en-US" dirty="0"/>
          </a:p>
          <a:p>
            <a:pPr marL="0" indent="0">
              <a:buNone/>
            </a:pPr>
            <a:r>
              <a:rPr lang="en-GB" sz="3600" u="sng" dirty="0">
                <a:solidFill>
                  <a:srgbClr val="002060"/>
                </a:solidFill>
              </a:rPr>
              <a:t>First Industrial Revolution</a:t>
            </a:r>
          </a:p>
          <a:p>
            <a:pPr marL="0" indent="0">
              <a:buNone/>
            </a:pPr>
            <a:endParaRPr lang="en-GB" sz="3600" dirty="0">
              <a:solidFill>
                <a:srgbClr val="002060"/>
              </a:solidFill>
            </a:endParaRPr>
          </a:p>
          <a:p>
            <a:pPr marL="0" indent="0">
              <a:buNone/>
            </a:pPr>
            <a:r>
              <a:rPr lang="en-GB" sz="3600" dirty="0">
                <a:solidFill>
                  <a:srgbClr val="002060"/>
                </a:solidFill>
              </a:rPr>
              <a:t>The First Industrial Revolution was marked by a transition from hand production methods to machines using steam power and water-power. The implementation of new technologies took a long time, so the period which this refers to was between 1760 and 1820, or 1840 in Europe and the United States. Its effects had consequences on textile manufacturing, which was first to adopt such changes, as well as iron industry, agriculture, and mining although it also had societal effects with an ever-stronger middle class. It also influenced British industry at the time</a:t>
            </a:r>
            <a:endParaRPr lang="en-US" sz="3600" dirty="0"/>
          </a:p>
        </p:txBody>
      </p:sp>
      <p:pic>
        <p:nvPicPr>
          <p:cNvPr id="3" name="Picture 2">
            <a:extLst>
              <a:ext uri="{FF2B5EF4-FFF2-40B4-BE49-F238E27FC236}">
                <a16:creationId xmlns:a16="http://schemas.microsoft.com/office/drawing/2014/main" id="{1A271224-E0EB-4D72-ADBD-CC6DB7EDD1B5}"/>
              </a:ext>
            </a:extLst>
          </p:cNvPr>
          <p:cNvPicPr>
            <a:picLocks noChangeAspect="1"/>
          </p:cNvPicPr>
          <p:nvPr/>
        </p:nvPicPr>
        <p:blipFill>
          <a:blip r:embed="rId3"/>
          <a:stretch>
            <a:fillRect/>
          </a:stretch>
        </p:blipFill>
        <p:spPr>
          <a:xfrm>
            <a:off x="7082444" y="8313"/>
            <a:ext cx="5109556" cy="3180051"/>
          </a:xfrm>
          <a:prstGeom prst="rect">
            <a:avLst/>
          </a:prstGeom>
        </p:spPr>
      </p:pic>
    </p:spTree>
    <p:extLst>
      <p:ext uri="{BB962C8B-B14F-4D97-AF65-F5344CB8AC3E}">
        <p14:creationId xmlns:p14="http://schemas.microsoft.com/office/powerpoint/2010/main" val="1160837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History</a:t>
            </a:r>
          </a:p>
        </p:txBody>
      </p:sp>
      <p:sp>
        <p:nvSpPr>
          <p:cNvPr id="2" name="Content Placeholder 1"/>
          <p:cNvSpPr>
            <a:spLocks noGrp="1"/>
          </p:cNvSpPr>
          <p:nvPr>
            <p:ph idx="1"/>
          </p:nvPr>
        </p:nvSpPr>
        <p:spPr>
          <a:xfrm>
            <a:off x="1410538" y="2103121"/>
            <a:ext cx="9370924" cy="4580312"/>
          </a:xfrm>
        </p:spPr>
        <p:txBody>
          <a:bodyPr>
            <a:normAutofit fontScale="85000" lnSpcReduction="10000"/>
          </a:bodyPr>
          <a:lstStyle/>
          <a:p>
            <a:endParaRPr lang="en-US" dirty="0"/>
          </a:p>
          <a:p>
            <a:pPr marL="0" indent="0">
              <a:buNone/>
            </a:pPr>
            <a:r>
              <a:rPr lang="en-GB" sz="3400" dirty="0">
                <a:solidFill>
                  <a:srgbClr val="002060"/>
                </a:solidFill>
              </a:rPr>
              <a:t>From early civilization to financial and agricultural revolution</a:t>
            </a:r>
          </a:p>
          <a:p>
            <a:pPr marL="0" indent="0">
              <a:buNone/>
            </a:pPr>
            <a:endParaRPr lang="en-GB" sz="3400" dirty="0">
              <a:solidFill>
                <a:srgbClr val="002060"/>
              </a:solidFill>
            </a:endParaRPr>
          </a:p>
          <a:p>
            <a:pPr>
              <a:buFont typeface="Wingdings" panose="05000000000000000000" pitchFamily="2" charset="2"/>
              <a:buChar char="Ø"/>
            </a:pPr>
            <a:r>
              <a:rPr lang="en-GB" sz="3400" dirty="0">
                <a:solidFill>
                  <a:srgbClr val="002060"/>
                </a:solidFill>
              </a:rPr>
              <a:t>Use of machinery in the harvesting of crops</a:t>
            </a:r>
          </a:p>
          <a:p>
            <a:pPr>
              <a:buFont typeface="Wingdings" panose="05000000000000000000" pitchFamily="2" charset="2"/>
              <a:buChar char="Ø"/>
            </a:pPr>
            <a:r>
              <a:rPr lang="en-GB" sz="3400" dirty="0">
                <a:solidFill>
                  <a:srgbClr val="002060"/>
                </a:solidFill>
              </a:rPr>
              <a:t>Speed of gathering increased</a:t>
            </a:r>
          </a:p>
          <a:p>
            <a:pPr>
              <a:buFont typeface="Wingdings" panose="05000000000000000000" pitchFamily="2" charset="2"/>
              <a:buChar char="Ø"/>
            </a:pPr>
            <a:r>
              <a:rPr lang="en-GB" sz="3400" dirty="0">
                <a:solidFill>
                  <a:srgbClr val="002060"/>
                </a:solidFill>
              </a:rPr>
              <a:t>More “leisure” time</a:t>
            </a:r>
          </a:p>
          <a:p>
            <a:pPr>
              <a:buFont typeface="Wingdings" panose="05000000000000000000" pitchFamily="2" charset="2"/>
              <a:buChar char="Ø"/>
            </a:pPr>
            <a:r>
              <a:rPr lang="en-GB" sz="3400" dirty="0">
                <a:solidFill>
                  <a:srgbClr val="002060"/>
                </a:solidFill>
              </a:rPr>
              <a:t>Removal of basic physical need as a motivator</a:t>
            </a:r>
          </a:p>
          <a:p>
            <a:pPr marL="0" indent="0">
              <a:buNone/>
            </a:pPr>
            <a:r>
              <a:rPr lang="en-GB" sz="3400" dirty="0">
                <a:solidFill>
                  <a:srgbClr val="002060"/>
                </a:solidFill>
              </a:rPr>
              <a:t> </a:t>
            </a:r>
            <a:endParaRPr lang="en-US" sz="2400" dirty="0"/>
          </a:p>
        </p:txBody>
      </p:sp>
    </p:spTree>
    <p:extLst>
      <p:ext uri="{BB962C8B-B14F-4D97-AF65-F5344CB8AC3E}">
        <p14:creationId xmlns:p14="http://schemas.microsoft.com/office/powerpoint/2010/main" val="2205741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History</a:t>
            </a:r>
          </a:p>
        </p:txBody>
      </p:sp>
      <p:sp>
        <p:nvSpPr>
          <p:cNvPr id="2" name="Content Placeholder 1"/>
          <p:cNvSpPr>
            <a:spLocks noGrp="1"/>
          </p:cNvSpPr>
          <p:nvPr>
            <p:ph idx="1"/>
          </p:nvPr>
        </p:nvSpPr>
        <p:spPr>
          <a:xfrm>
            <a:off x="964277" y="1978430"/>
            <a:ext cx="9370924" cy="4580312"/>
          </a:xfrm>
        </p:spPr>
        <p:txBody>
          <a:bodyPr>
            <a:normAutofit fontScale="85000" lnSpcReduction="20000"/>
          </a:bodyPr>
          <a:lstStyle/>
          <a:p>
            <a:endParaRPr lang="en-US" dirty="0"/>
          </a:p>
          <a:p>
            <a:pPr marL="0" indent="0">
              <a:buNone/>
            </a:pPr>
            <a:r>
              <a:rPr lang="en-GB" sz="3400" u="sng" dirty="0">
                <a:solidFill>
                  <a:srgbClr val="002060"/>
                </a:solidFill>
              </a:rPr>
              <a:t>Second Industrial Revolution</a:t>
            </a:r>
          </a:p>
          <a:p>
            <a:pPr marL="0" indent="0">
              <a:buNone/>
            </a:pPr>
            <a:r>
              <a:rPr lang="en-GB" sz="3400" dirty="0">
                <a:solidFill>
                  <a:srgbClr val="002060"/>
                </a:solidFill>
              </a:rPr>
              <a:t>The Second Industrial Revolution, also known as the Technological Revolution, is the period between 1871 and 1914 that resulted from installations of extensive railroad and telegraph networks, which allowed for faster transfer of people and ideas, as well as electricity. Increasing electrification allowed for factories to develop the modern production line. It was a period of great economic growth, with an increase in productivity, which also caused a surge in unemployment since many factory workers were replaced by machines.</a:t>
            </a:r>
            <a:endParaRPr lang="en-US" sz="2400" dirty="0"/>
          </a:p>
        </p:txBody>
      </p:sp>
      <p:pic>
        <p:nvPicPr>
          <p:cNvPr id="4" name="Picture 3">
            <a:extLst>
              <a:ext uri="{FF2B5EF4-FFF2-40B4-BE49-F238E27FC236}">
                <a16:creationId xmlns:a16="http://schemas.microsoft.com/office/drawing/2014/main" id="{90F256CD-B43D-4CE3-848A-9D19B4C49452}"/>
              </a:ext>
            </a:extLst>
          </p:cNvPr>
          <p:cNvPicPr>
            <a:picLocks noChangeAspect="1"/>
          </p:cNvPicPr>
          <p:nvPr/>
        </p:nvPicPr>
        <p:blipFill>
          <a:blip r:embed="rId3"/>
          <a:stretch>
            <a:fillRect/>
          </a:stretch>
        </p:blipFill>
        <p:spPr>
          <a:xfrm>
            <a:off x="6837412" y="0"/>
            <a:ext cx="5354588" cy="2859578"/>
          </a:xfrm>
          <a:prstGeom prst="rect">
            <a:avLst/>
          </a:prstGeom>
        </p:spPr>
      </p:pic>
    </p:spTree>
    <p:extLst>
      <p:ext uri="{BB962C8B-B14F-4D97-AF65-F5344CB8AC3E}">
        <p14:creationId xmlns:p14="http://schemas.microsoft.com/office/powerpoint/2010/main" val="2824322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History</a:t>
            </a:r>
          </a:p>
        </p:txBody>
      </p:sp>
      <p:sp>
        <p:nvSpPr>
          <p:cNvPr id="2" name="Content Placeholder 1"/>
          <p:cNvSpPr>
            <a:spLocks noGrp="1"/>
          </p:cNvSpPr>
          <p:nvPr>
            <p:ph idx="1"/>
          </p:nvPr>
        </p:nvSpPr>
        <p:spPr>
          <a:xfrm>
            <a:off x="964277" y="1978430"/>
            <a:ext cx="9370924" cy="4580312"/>
          </a:xfrm>
        </p:spPr>
        <p:txBody>
          <a:bodyPr>
            <a:normAutofit fontScale="70000" lnSpcReduction="20000"/>
          </a:bodyPr>
          <a:lstStyle/>
          <a:p>
            <a:endParaRPr lang="en-US" dirty="0"/>
          </a:p>
          <a:p>
            <a:pPr marL="0" indent="0">
              <a:buNone/>
            </a:pPr>
            <a:r>
              <a:rPr lang="en-GB" sz="3400" u="sng" dirty="0">
                <a:solidFill>
                  <a:srgbClr val="002060"/>
                </a:solidFill>
              </a:rPr>
              <a:t>Third Industrial Revolution</a:t>
            </a:r>
          </a:p>
          <a:p>
            <a:pPr marL="0" indent="0">
              <a:buNone/>
            </a:pPr>
            <a:endParaRPr lang="en-GB" sz="3400" dirty="0">
              <a:solidFill>
                <a:srgbClr val="002060"/>
              </a:solidFill>
            </a:endParaRPr>
          </a:p>
          <a:p>
            <a:pPr marL="0" indent="0">
              <a:buNone/>
            </a:pPr>
            <a:r>
              <a:rPr lang="en-GB" sz="3400" dirty="0">
                <a:solidFill>
                  <a:srgbClr val="002060"/>
                </a:solidFill>
              </a:rPr>
              <a:t>The Third Industrial Revolution, also known as the Digital Revolution, occurred in the late 20th century, after the end of the two world wars, resulting from a slowdown of industrialization and technological advancement compared to previous periods. The production of the Z1 computer, which used binary floating-point numbers and Boolean logic, a decade later, was the beginning of more advanced digital developments. The next significant development in communication technologies was the supercomputer, with extensive use of computer and communication technologies in the production process; machinery began to abrogate the need for human power.</a:t>
            </a:r>
            <a:endParaRPr lang="en-US" sz="2400" dirty="0"/>
          </a:p>
        </p:txBody>
      </p:sp>
      <p:pic>
        <p:nvPicPr>
          <p:cNvPr id="3" name="Picture 2">
            <a:extLst>
              <a:ext uri="{FF2B5EF4-FFF2-40B4-BE49-F238E27FC236}">
                <a16:creationId xmlns:a16="http://schemas.microsoft.com/office/drawing/2014/main" id="{4EFEBFCA-5324-4C42-A567-25AC46C0C6DB}"/>
              </a:ext>
            </a:extLst>
          </p:cNvPr>
          <p:cNvPicPr>
            <a:picLocks noChangeAspect="1"/>
          </p:cNvPicPr>
          <p:nvPr/>
        </p:nvPicPr>
        <p:blipFill>
          <a:blip r:embed="rId3"/>
          <a:stretch>
            <a:fillRect/>
          </a:stretch>
        </p:blipFill>
        <p:spPr>
          <a:xfrm>
            <a:off x="7473142" y="0"/>
            <a:ext cx="4718858" cy="2849422"/>
          </a:xfrm>
          <a:prstGeom prst="rect">
            <a:avLst/>
          </a:prstGeom>
        </p:spPr>
      </p:pic>
    </p:spTree>
    <p:extLst>
      <p:ext uri="{BB962C8B-B14F-4D97-AF65-F5344CB8AC3E}">
        <p14:creationId xmlns:p14="http://schemas.microsoft.com/office/powerpoint/2010/main" val="2222541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Towards Automation</a:t>
            </a:r>
          </a:p>
        </p:txBody>
      </p:sp>
      <p:sp>
        <p:nvSpPr>
          <p:cNvPr id="2" name="Content Placeholder 1"/>
          <p:cNvSpPr>
            <a:spLocks noGrp="1"/>
          </p:cNvSpPr>
          <p:nvPr>
            <p:ph idx="1"/>
          </p:nvPr>
        </p:nvSpPr>
        <p:spPr>
          <a:xfrm>
            <a:off x="1221971" y="2225082"/>
            <a:ext cx="9939133" cy="4632918"/>
          </a:xfrm>
        </p:spPr>
        <p:txBody>
          <a:bodyPr>
            <a:normAutofit fontScale="25000" lnSpcReduction="20000"/>
          </a:bodyPr>
          <a:lstStyle/>
          <a:p>
            <a:pPr>
              <a:buFont typeface="Wingdings" panose="05000000000000000000" pitchFamily="2" charset="2"/>
              <a:buChar char="Ø"/>
            </a:pPr>
            <a:r>
              <a:rPr lang="en-GB" sz="11200" dirty="0">
                <a:solidFill>
                  <a:srgbClr val="002060"/>
                </a:solidFill>
              </a:rPr>
              <a:t>Increased demand of luxury items</a:t>
            </a:r>
          </a:p>
          <a:p>
            <a:pPr lvl="3"/>
            <a:r>
              <a:rPr lang="en-GB" sz="11200" dirty="0">
                <a:solidFill>
                  <a:srgbClr val="002060"/>
                </a:solidFill>
              </a:rPr>
              <a:t>More time means more freedom to explore other avenues</a:t>
            </a:r>
          </a:p>
          <a:p>
            <a:pPr lvl="3"/>
            <a:r>
              <a:rPr lang="en-GB" sz="11200" dirty="0">
                <a:solidFill>
                  <a:srgbClr val="002060"/>
                </a:solidFill>
              </a:rPr>
              <a:t>Research focussed - exploratory</a:t>
            </a:r>
          </a:p>
          <a:p>
            <a:pPr>
              <a:buFont typeface="Wingdings" panose="05000000000000000000" pitchFamily="2" charset="2"/>
              <a:buChar char="Ø"/>
            </a:pPr>
            <a:r>
              <a:rPr lang="en-GB" sz="11200" dirty="0">
                <a:solidFill>
                  <a:srgbClr val="002060"/>
                </a:solidFill>
              </a:rPr>
              <a:t>Attempt to reduce production cost</a:t>
            </a:r>
          </a:p>
          <a:p>
            <a:pPr lvl="3"/>
            <a:r>
              <a:rPr lang="en-GB" sz="11200" dirty="0">
                <a:solidFill>
                  <a:srgbClr val="002060"/>
                </a:solidFill>
              </a:rPr>
              <a:t>Production of more items in much smaller window of time</a:t>
            </a:r>
          </a:p>
          <a:p>
            <a:pPr>
              <a:buFont typeface="Wingdings" panose="05000000000000000000" pitchFamily="2" charset="2"/>
              <a:buChar char="Ø"/>
            </a:pPr>
            <a:r>
              <a:rPr lang="en-GB" sz="11200" dirty="0">
                <a:solidFill>
                  <a:srgbClr val="002060"/>
                </a:solidFill>
              </a:rPr>
              <a:t>Increased efficiency</a:t>
            </a:r>
          </a:p>
          <a:p>
            <a:pPr lvl="3"/>
            <a:r>
              <a:rPr lang="en-GB" sz="11200" dirty="0">
                <a:solidFill>
                  <a:srgbClr val="002060"/>
                </a:solidFill>
              </a:rPr>
              <a:t>Less energy consumption</a:t>
            </a:r>
          </a:p>
          <a:p>
            <a:pPr lvl="3"/>
            <a:r>
              <a:rPr lang="en-GB" sz="11200" dirty="0">
                <a:solidFill>
                  <a:srgbClr val="002060"/>
                </a:solidFill>
              </a:rPr>
              <a:t>Less waste</a:t>
            </a:r>
          </a:p>
          <a:p>
            <a:pPr lvl="3"/>
            <a:r>
              <a:rPr lang="en-GB" sz="11200" dirty="0">
                <a:solidFill>
                  <a:srgbClr val="002060"/>
                </a:solidFill>
              </a:rPr>
              <a:t>Quicker time to market</a:t>
            </a:r>
          </a:p>
          <a:p>
            <a:endParaRPr lang="en-US" sz="5100" dirty="0">
              <a:solidFill>
                <a:srgbClr val="002060"/>
              </a:solidFill>
            </a:endParaRPr>
          </a:p>
          <a:p>
            <a:pPr marL="0" indent="0">
              <a:buNone/>
            </a:pPr>
            <a:endParaRPr lang="en-US" sz="2800" dirty="0">
              <a:solidFill>
                <a:srgbClr val="FF0000"/>
              </a:solidFill>
            </a:endParaRPr>
          </a:p>
          <a:p>
            <a:pPr marL="0" indent="0" algn="r">
              <a:buNone/>
            </a:pPr>
            <a:r>
              <a:rPr lang="en-US" sz="2400" dirty="0">
                <a:solidFill>
                  <a:srgbClr val="002060"/>
                </a:solidFill>
              </a:rPr>
              <a:t>                                                                                                                  </a:t>
            </a:r>
            <a:endParaRPr lang="en-US" sz="2400" b="1" dirty="0">
              <a:solidFill>
                <a:srgbClr val="002060"/>
              </a:solidFill>
            </a:endParaRPr>
          </a:p>
        </p:txBody>
      </p:sp>
    </p:spTree>
    <p:extLst>
      <p:ext uri="{BB962C8B-B14F-4D97-AF65-F5344CB8AC3E}">
        <p14:creationId xmlns:p14="http://schemas.microsoft.com/office/powerpoint/2010/main" val="2789367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Towards Industry 4.0</a:t>
            </a:r>
          </a:p>
        </p:txBody>
      </p:sp>
      <p:sp>
        <p:nvSpPr>
          <p:cNvPr id="2" name="Content Placeholder 1"/>
          <p:cNvSpPr>
            <a:spLocks noGrp="1"/>
          </p:cNvSpPr>
          <p:nvPr>
            <p:ph idx="1"/>
          </p:nvPr>
        </p:nvSpPr>
        <p:spPr>
          <a:xfrm>
            <a:off x="1097280" y="1678676"/>
            <a:ext cx="10548851" cy="4350285"/>
          </a:xfrm>
        </p:spPr>
        <p:txBody>
          <a:bodyPr>
            <a:normAutofit fontScale="25000" lnSpcReduction="20000"/>
          </a:bodyPr>
          <a:lstStyle/>
          <a:p>
            <a:pPr>
              <a:buFont typeface="Wingdings" panose="05000000000000000000" pitchFamily="2" charset="2"/>
              <a:buChar char="Ø"/>
            </a:pPr>
            <a:r>
              <a:rPr lang="en-GB" sz="9600" dirty="0">
                <a:solidFill>
                  <a:srgbClr val="002060"/>
                </a:solidFill>
              </a:rPr>
              <a:t>The fourth industrial revolution also relates to digital twin technologies. These digital technologies can create virtual versions of real-world installations, processes and applications. These can then be robustly tested to make cost-effective decentralised decisions.</a:t>
            </a:r>
          </a:p>
          <a:p>
            <a:pPr>
              <a:buFont typeface="Wingdings" panose="05000000000000000000" pitchFamily="2" charset="2"/>
              <a:buChar char="Ø"/>
            </a:pPr>
            <a:r>
              <a:rPr lang="en-GB" sz="9600" dirty="0">
                <a:solidFill>
                  <a:srgbClr val="002060"/>
                </a:solidFill>
              </a:rPr>
              <a:t>These virtual copies can then be created in the real world and linked, via the internet of things, allowing for cyber-physical systems to communicate and cooperate with each other and human staff to create a joined up real time data exchange and automation process for Industry 4.0 manufacturing.</a:t>
            </a:r>
          </a:p>
          <a:p>
            <a:pPr>
              <a:buFont typeface="Wingdings" panose="05000000000000000000" pitchFamily="2" charset="2"/>
              <a:buChar char="Ø"/>
            </a:pPr>
            <a:r>
              <a:rPr lang="en-GB" sz="9600" dirty="0">
                <a:solidFill>
                  <a:srgbClr val="002060"/>
                </a:solidFill>
              </a:rPr>
              <a:t>This automation includes interconnectivity between processes, information transparency and technical assistance for decentralised decisions.</a:t>
            </a:r>
          </a:p>
          <a:p>
            <a:pPr>
              <a:buFont typeface="Wingdings" panose="05000000000000000000" pitchFamily="2" charset="2"/>
              <a:buChar char="Ø"/>
            </a:pPr>
            <a:r>
              <a:rPr lang="en-GB" sz="9600" dirty="0">
                <a:solidFill>
                  <a:srgbClr val="002060"/>
                </a:solidFill>
              </a:rPr>
              <a:t>In short, this should allow for digital transformation. This will allow for automated and autonomous manufacturing with joined-up systems that can cooperate with each other.</a:t>
            </a:r>
          </a:p>
          <a:p>
            <a:pPr>
              <a:buFont typeface="Wingdings" panose="05000000000000000000" pitchFamily="2" charset="2"/>
              <a:buChar char="Ø"/>
            </a:pPr>
            <a:r>
              <a:rPr lang="en-GB" sz="9600" dirty="0">
                <a:solidFill>
                  <a:srgbClr val="002060"/>
                </a:solidFill>
              </a:rPr>
              <a:t>The technology will help solve problems and track processes, while also increasing productivity.</a:t>
            </a:r>
            <a:endParaRPr lang="en-US" sz="9600" dirty="0">
              <a:solidFill>
                <a:srgbClr val="002060"/>
              </a:solidFill>
            </a:endParaRPr>
          </a:p>
          <a:p>
            <a:pPr marL="0" indent="0">
              <a:buNone/>
            </a:pPr>
            <a:endParaRPr lang="en-US" sz="2800" dirty="0">
              <a:solidFill>
                <a:srgbClr val="FF0000"/>
              </a:solidFill>
            </a:endParaRPr>
          </a:p>
          <a:p>
            <a:pPr marL="0" indent="0" algn="r">
              <a:buNone/>
            </a:pPr>
            <a:r>
              <a:rPr lang="en-US" sz="2400" dirty="0">
                <a:solidFill>
                  <a:srgbClr val="002060"/>
                </a:solidFill>
              </a:rPr>
              <a:t>                                                                                                                  </a:t>
            </a:r>
            <a:endParaRPr lang="en-US" sz="2400" b="1" dirty="0">
              <a:solidFill>
                <a:srgbClr val="002060"/>
              </a:solidFill>
            </a:endParaRPr>
          </a:p>
        </p:txBody>
      </p:sp>
    </p:spTree>
    <p:extLst>
      <p:ext uri="{BB962C8B-B14F-4D97-AF65-F5344CB8AC3E}">
        <p14:creationId xmlns:p14="http://schemas.microsoft.com/office/powerpoint/2010/main" val="2396134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Examples</a:t>
            </a:r>
          </a:p>
        </p:txBody>
      </p:sp>
      <p:pic>
        <p:nvPicPr>
          <p:cNvPr id="8" name="Content Placeholder 7" descr="A picture containing indoor, case&#10;&#10;Description automatically generated">
            <a:extLst>
              <a:ext uri="{FF2B5EF4-FFF2-40B4-BE49-F238E27FC236}">
                <a16:creationId xmlns:a16="http://schemas.microsoft.com/office/drawing/2014/main" id="{7FC5A6B1-9A66-4FD8-9455-5721FDC7E83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19392" y="3899338"/>
            <a:ext cx="4172607" cy="2958662"/>
          </a:xfrm>
        </p:spPr>
      </p:pic>
      <p:pic>
        <p:nvPicPr>
          <p:cNvPr id="6" name="Picture 5">
            <a:extLst>
              <a:ext uri="{FF2B5EF4-FFF2-40B4-BE49-F238E27FC236}">
                <a16:creationId xmlns:a16="http://schemas.microsoft.com/office/drawing/2014/main" id="{AB42D008-B9CB-4F9D-ADEC-E55FFC9B35A6}"/>
              </a:ext>
            </a:extLst>
          </p:cNvPr>
          <p:cNvPicPr>
            <a:picLocks noChangeAspect="1"/>
          </p:cNvPicPr>
          <p:nvPr/>
        </p:nvPicPr>
        <p:blipFill>
          <a:blip r:embed="rId4"/>
          <a:stretch>
            <a:fillRect/>
          </a:stretch>
        </p:blipFill>
        <p:spPr>
          <a:xfrm>
            <a:off x="3699641" y="1678676"/>
            <a:ext cx="4687614" cy="2726817"/>
          </a:xfrm>
          <a:prstGeom prst="rect">
            <a:avLst/>
          </a:prstGeom>
        </p:spPr>
      </p:pic>
      <p:pic>
        <p:nvPicPr>
          <p:cNvPr id="11" name="Picture 10" descr="A picture containing indoor, ceiling, transport, cluttered&#10;&#10;Description automatically generated">
            <a:extLst>
              <a:ext uri="{FF2B5EF4-FFF2-40B4-BE49-F238E27FC236}">
                <a16:creationId xmlns:a16="http://schemas.microsoft.com/office/drawing/2014/main" id="{26F9D772-8455-48AD-95A9-5837F18639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796129"/>
            <a:ext cx="3978878" cy="3061871"/>
          </a:xfrm>
          <a:prstGeom prst="rect">
            <a:avLst/>
          </a:prstGeom>
        </p:spPr>
      </p:pic>
    </p:spTree>
    <p:extLst>
      <p:ext uri="{BB962C8B-B14F-4D97-AF65-F5344CB8AC3E}">
        <p14:creationId xmlns:p14="http://schemas.microsoft.com/office/powerpoint/2010/main" val="2973100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Towards Industry 4.0</a:t>
            </a:r>
          </a:p>
        </p:txBody>
      </p:sp>
      <p:sp>
        <p:nvSpPr>
          <p:cNvPr id="2" name="Content Placeholder 1"/>
          <p:cNvSpPr>
            <a:spLocks noGrp="1"/>
          </p:cNvSpPr>
          <p:nvPr>
            <p:ph idx="1"/>
          </p:nvPr>
        </p:nvSpPr>
        <p:spPr>
          <a:xfrm>
            <a:off x="931025" y="2308209"/>
            <a:ext cx="10548851" cy="4350285"/>
          </a:xfrm>
        </p:spPr>
        <p:txBody>
          <a:bodyPr>
            <a:normAutofit fontScale="92500" lnSpcReduction="20000"/>
          </a:bodyPr>
          <a:lstStyle/>
          <a:p>
            <a:pPr marL="0" indent="0">
              <a:buNone/>
            </a:pPr>
            <a:r>
              <a:rPr lang="en-US" sz="2400" dirty="0">
                <a:solidFill>
                  <a:srgbClr val="002060"/>
                </a:solidFill>
              </a:rPr>
              <a:t>What has led to this advancements?</a:t>
            </a:r>
          </a:p>
          <a:p>
            <a:pPr marL="0" indent="0">
              <a:buNone/>
            </a:pPr>
            <a:endParaRPr lang="en-US" sz="2400" dirty="0">
              <a:solidFill>
                <a:srgbClr val="002060"/>
              </a:solidFill>
            </a:endParaRPr>
          </a:p>
          <a:p>
            <a:pPr lvl="1">
              <a:buFont typeface="Wingdings" panose="05000000000000000000" pitchFamily="2" charset="2"/>
              <a:buChar char="Ø"/>
            </a:pPr>
            <a:r>
              <a:rPr lang="en-GB" sz="2400" dirty="0">
                <a:solidFill>
                  <a:srgbClr val="002060"/>
                </a:solidFill>
              </a:rPr>
              <a:t>Extra freedom</a:t>
            </a:r>
          </a:p>
          <a:p>
            <a:pPr lvl="1">
              <a:buFont typeface="Wingdings" panose="05000000000000000000" pitchFamily="2" charset="2"/>
              <a:buChar char="Ø"/>
            </a:pPr>
            <a:r>
              <a:rPr lang="en-GB" sz="2400" dirty="0">
                <a:solidFill>
                  <a:srgbClr val="002060"/>
                </a:solidFill>
              </a:rPr>
              <a:t>More time to optimise</a:t>
            </a:r>
          </a:p>
          <a:p>
            <a:pPr lvl="1">
              <a:buFont typeface="Wingdings" panose="05000000000000000000" pitchFamily="2" charset="2"/>
              <a:buChar char="Ø"/>
            </a:pPr>
            <a:r>
              <a:rPr lang="en-GB" sz="2400" dirty="0">
                <a:solidFill>
                  <a:srgbClr val="002060"/>
                </a:solidFill>
              </a:rPr>
              <a:t>More time to innovate</a:t>
            </a:r>
          </a:p>
          <a:p>
            <a:pPr lvl="1">
              <a:buFont typeface="Wingdings" panose="05000000000000000000" pitchFamily="2" charset="2"/>
              <a:buChar char="Ø"/>
            </a:pPr>
            <a:r>
              <a:rPr lang="en-GB" sz="2400" dirty="0">
                <a:solidFill>
                  <a:srgbClr val="002060"/>
                </a:solidFill>
              </a:rPr>
              <a:t>Interest, not necessity</a:t>
            </a:r>
          </a:p>
          <a:p>
            <a:pPr lvl="1">
              <a:buFont typeface="Wingdings" panose="05000000000000000000" pitchFamily="2" charset="2"/>
              <a:buChar char="Ø"/>
            </a:pPr>
            <a:r>
              <a:rPr lang="en-GB" sz="2400" dirty="0">
                <a:solidFill>
                  <a:srgbClr val="002060"/>
                </a:solidFill>
              </a:rPr>
              <a:t>Increased demand</a:t>
            </a:r>
          </a:p>
          <a:p>
            <a:pPr lvl="1">
              <a:buFont typeface="Wingdings" panose="05000000000000000000" pitchFamily="2" charset="2"/>
              <a:buChar char="Ø"/>
            </a:pPr>
            <a:r>
              <a:rPr lang="en-GB" sz="2400" dirty="0">
                <a:solidFill>
                  <a:srgbClr val="002060"/>
                </a:solidFill>
              </a:rPr>
              <a:t>Population demographic</a:t>
            </a:r>
          </a:p>
          <a:p>
            <a:pPr lvl="1">
              <a:buFont typeface="Wingdings" panose="05000000000000000000" pitchFamily="2" charset="2"/>
              <a:buChar char="Ø"/>
            </a:pPr>
            <a:r>
              <a:rPr lang="en-GB" sz="2400" dirty="0">
                <a:solidFill>
                  <a:srgbClr val="002060"/>
                </a:solidFill>
              </a:rPr>
              <a:t>Modern Medicine</a:t>
            </a:r>
          </a:p>
          <a:p>
            <a:pPr marL="0" indent="0">
              <a:buNone/>
            </a:pPr>
            <a:endParaRPr lang="en-US" dirty="0">
              <a:solidFill>
                <a:srgbClr val="002060"/>
              </a:solidFill>
            </a:endParaRPr>
          </a:p>
          <a:p>
            <a:pPr marL="0" indent="0" algn="r">
              <a:buNone/>
            </a:pPr>
            <a:r>
              <a:rPr lang="en-US" sz="2400" dirty="0">
                <a:solidFill>
                  <a:srgbClr val="002060"/>
                </a:solidFill>
              </a:rPr>
              <a:t>                                                                                                                  </a:t>
            </a:r>
            <a:endParaRPr lang="en-US" sz="2400" b="1" dirty="0">
              <a:solidFill>
                <a:srgbClr val="002060"/>
              </a:solidFill>
            </a:endParaRPr>
          </a:p>
        </p:txBody>
      </p:sp>
    </p:spTree>
    <p:extLst>
      <p:ext uri="{BB962C8B-B14F-4D97-AF65-F5344CB8AC3E}">
        <p14:creationId xmlns:p14="http://schemas.microsoft.com/office/powerpoint/2010/main" val="668127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The Process</a:t>
            </a:r>
          </a:p>
        </p:txBody>
      </p:sp>
      <p:sp>
        <p:nvSpPr>
          <p:cNvPr id="2" name="Content Placeholder 1"/>
          <p:cNvSpPr>
            <a:spLocks noGrp="1"/>
          </p:cNvSpPr>
          <p:nvPr>
            <p:ph idx="1"/>
          </p:nvPr>
        </p:nvSpPr>
        <p:spPr>
          <a:xfrm>
            <a:off x="955964" y="2025576"/>
            <a:ext cx="10548851" cy="4350285"/>
          </a:xfrm>
        </p:spPr>
        <p:txBody>
          <a:bodyPr>
            <a:normAutofit/>
          </a:bodyPr>
          <a:lstStyle/>
          <a:p>
            <a:pPr marL="0" indent="0">
              <a:buNone/>
            </a:pPr>
            <a:endParaRPr lang="en-US" sz="2400" dirty="0">
              <a:solidFill>
                <a:srgbClr val="002060"/>
              </a:solidFill>
            </a:endParaRPr>
          </a:p>
          <a:p>
            <a:pPr marL="0" indent="0">
              <a:buNone/>
            </a:pPr>
            <a:endParaRPr lang="en-US" sz="2400" dirty="0">
              <a:solidFill>
                <a:srgbClr val="002060"/>
              </a:solidFill>
            </a:endParaRPr>
          </a:p>
          <a:p>
            <a:pPr lvl="1">
              <a:buFont typeface="Wingdings" panose="05000000000000000000" pitchFamily="2" charset="2"/>
              <a:buChar char="Ø"/>
            </a:pPr>
            <a:r>
              <a:rPr lang="en-GB" sz="2400" dirty="0">
                <a:solidFill>
                  <a:srgbClr val="002060"/>
                </a:solidFill>
              </a:rPr>
              <a:t>Identification of inefficiencies in the process</a:t>
            </a:r>
          </a:p>
          <a:p>
            <a:pPr lvl="1">
              <a:buFont typeface="Wingdings" panose="05000000000000000000" pitchFamily="2" charset="2"/>
              <a:buChar char="Ø"/>
            </a:pPr>
            <a:endParaRPr lang="en-GB" sz="2400" dirty="0">
              <a:solidFill>
                <a:srgbClr val="002060"/>
              </a:solidFill>
            </a:endParaRPr>
          </a:p>
          <a:p>
            <a:pPr lvl="1">
              <a:buFont typeface="Wingdings" panose="05000000000000000000" pitchFamily="2" charset="2"/>
              <a:buChar char="Ø"/>
            </a:pPr>
            <a:r>
              <a:rPr lang="en-GB" sz="2400" dirty="0">
                <a:solidFill>
                  <a:srgbClr val="002060"/>
                </a:solidFill>
              </a:rPr>
              <a:t>Substitution of human intervention</a:t>
            </a:r>
          </a:p>
          <a:p>
            <a:pPr lvl="1">
              <a:buFont typeface="Wingdings" panose="05000000000000000000" pitchFamily="2" charset="2"/>
              <a:buChar char="Ø"/>
            </a:pPr>
            <a:endParaRPr lang="en-GB" sz="2400" dirty="0">
              <a:solidFill>
                <a:srgbClr val="002060"/>
              </a:solidFill>
            </a:endParaRPr>
          </a:p>
          <a:p>
            <a:pPr lvl="1">
              <a:buFont typeface="Wingdings" panose="05000000000000000000" pitchFamily="2" charset="2"/>
              <a:buChar char="Ø"/>
            </a:pPr>
            <a:r>
              <a:rPr lang="en-GB" sz="2400" dirty="0">
                <a:solidFill>
                  <a:srgbClr val="002060"/>
                </a:solidFill>
              </a:rPr>
              <a:t>Facilitation of communication</a:t>
            </a:r>
          </a:p>
          <a:p>
            <a:pPr marL="0" indent="0">
              <a:buNone/>
            </a:pPr>
            <a:endParaRPr lang="en-US" dirty="0">
              <a:solidFill>
                <a:srgbClr val="002060"/>
              </a:solidFill>
            </a:endParaRPr>
          </a:p>
          <a:p>
            <a:pPr marL="0" indent="0" algn="r">
              <a:buNone/>
            </a:pPr>
            <a:r>
              <a:rPr lang="en-US" sz="2400" dirty="0">
                <a:solidFill>
                  <a:srgbClr val="002060"/>
                </a:solidFill>
              </a:rPr>
              <a:t>                                                                                                                  </a:t>
            </a:r>
            <a:endParaRPr lang="en-US" sz="2400" b="1" dirty="0">
              <a:solidFill>
                <a:srgbClr val="002060"/>
              </a:solidFill>
            </a:endParaRPr>
          </a:p>
        </p:txBody>
      </p:sp>
    </p:spTree>
    <p:extLst>
      <p:ext uri="{BB962C8B-B14F-4D97-AF65-F5344CB8AC3E}">
        <p14:creationId xmlns:p14="http://schemas.microsoft.com/office/powerpoint/2010/main" val="4137889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548640" y="3094629"/>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pPr algn="ctr"/>
            <a:r>
              <a:rPr lang="en-US" dirty="0">
                <a:solidFill>
                  <a:schemeClr val="tx1"/>
                </a:solidFill>
                <a:effectLst>
                  <a:outerShdw blurRad="38100" dist="38100" dir="2700000" algn="tl">
                    <a:srgbClr val="000000">
                      <a:alpha val="43137"/>
                    </a:srgbClr>
                  </a:outerShdw>
                </a:effectLst>
              </a:rPr>
              <a:t>Key Technologies</a:t>
            </a:r>
          </a:p>
        </p:txBody>
      </p:sp>
    </p:spTree>
    <p:extLst>
      <p:ext uri="{BB962C8B-B14F-4D97-AF65-F5344CB8AC3E}">
        <p14:creationId xmlns:p14="http://schemas.microsoft.com/office/powerpoint/2010/main" val="4011043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Additive manufacturing</a:t>
            </a:r>
          </a:p>
        </p:txBody>
      </p:sp>
      <p:sp>
        <p:nvSpPr>
          <p:cNvPr id="2" name="Content Placeholder 1"/>
          <p:cNvSpPr>
            <a:spLocks noGrp="1"/>
          </p:cNvSpPr>
          <p:nvPr>
            <p:ph idx="1"/>
          </p:nvPr>
        </p:nvSpPr>
        <p:spPr>
          <a:xfrm>
            <a:off x="955965" y="2025576"/>
            <a:ext cx="5677592" cy="4350285"/>
          </a:xfrm>
        </p:spPr>
        <p:txBody>
          <a:bodyPr>
            <a:normAutofit/>
          </a:bodyPr>
          <a:lstStyle/>
          <a:p>
            <a:pPr marL="0" indent="0">
              <a:buNone/>
            </a:pPr>
            <a:endParaRPr lang="en-US" sz="2400" dirty="0">
              <a:solidFill>
                <a:srgbClr val="002060"/>
              </a:solidFill>
            </a:endParaRPr>
          </a:p>
          <a:p>
            <a:pPr marL="0" indent="0">
              <a:buNone/>
            </a:pPr>
            <a:r>
              <a:rPr lang="en-GB" sz="2400" dirty="0">
                <a:solidFill>
                  <a:srgbClr val="002060"/>
                </a:solidFill>
              </a:rPr>
              <a:t>3D printing or additive manufacturing is the construction of a three-dimensional object from a CAD model or a digital 3D model. It can be done in a variety of processes in which material is deposited, joined or solidified under computer control, with material being added together, typically layer by layer</a:t>
            </a:r>
            <a:endParaRPr lang="en-US" dirty="0">
              <a:solidFill>
                <a:srgbClr val="002060"/>
              </a:solidFill>
            </a:endParaRPr>
          </a:p>
          <a:p>
            <a:pPr marL="0" indent="0" algn="r">
              <a:buNone/>
            </a:pPr>
            <a:r>
              <a:rPr lang="en-US" sz="2400" dirty="0">
                <a:solidFill>
                  <a:srgbClr val="002060"/>
                </a:solidFill>
              </a:rPr>
              <a:t>                                                                                                                  </a:t>
            </a:r>
            <a:endParaRPr lang="en-US" sz="2400" b="1" dirty="0">
              <a:solidFill>
                <a:srgbClr val="002060"/>
              </a:solidFill>
            </a:endParaRPr>
          </a:p>
        </p:txBody>
      </p:sp>
      <p:pic>
        <p:nvPicPr>
          <p:cNvPr id="6" name="Picture 5" descr="A picture containing indoor, case&#10;&#10;Description automatically generated">
            <a:extLst>
              <a:ext uri="{FF2B5EF4-FFF2-40B4-BE49-F238E27FC236}">
                <a16:creationId xmlns:a16="http://schemas.microsoft.com/office/drawing/2014/main" id="{0C400AD7-3528-4973-8013-8DEB236E6F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9811" y="3265083"/>
            <a:ext cx="5392189" cy="3592918"/>
          </a:xfrm>
          <a:prstGeom prst="rect">
            <a:avLst/>
          </a:prstGeom>
        </p:spPr>
      </p:pic>
    </p:spTree>
    <p:extLst>
      <p:ext uri="{BB962C8B-B14F-4D97-AF65-F5344CB8AC3E}">
        <p14:creationId xmlns:p14="http://schemas.microsoft.com/office/powerpoint/2010/main" val="1432729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Internet of Things</a:t>
            </a:r>
          </a:p>
        </p:txBody>
      </p:sp>
      <p:sp>
        <p:nvSpPr>
          <p:cNvPr id="2" name="Content Placeholder 1"/>
          <p:cNvSpPr>
            <a:spLocks noGrp="1"/>
          </p:cNvSpPr>
          <p:nvPr>
            <p:ph idx="1"/>
          </p:nvPr>
        </p:nvSpPr>
        <p:spPr>
          <a:xfrm>
            <a:off x="955965" y="2025576"/>
            <a:ext cx="5677592" cy="4350285"/>
          </a:xfrm>
        </p:spPr>
        <p:txBody>
          <a:bodyPr>
            <a:normAutofit/>
          </a:bodyPr>
          <a:lstStyle/>
          <a:p>
            <a:pPr marL="0" indent="0">
              <a:buNone/>
            </a:pPr>
            <a:endParaRPr lang="en-US" sz="2400" dirty="0">
              <a:solidFill>
                <a:srgbClr val="002060"/>
              </a:solidFill>
            </a:endParaRPr>
          </a:p>
          <a:p>
            <a:pPr marL="0" indent="0">
              <a:buNone/>
            </a:pPr>
            <a:r>
              <a:rPr lang="en-GB" sz="2400" dirty="0">
                <a:solidFill>
                  <a:srgbClr val="002060"/>
                </a:solidFill>
              </a:rPr>
              <a:t>The Internet of Things describes physical objects with sensors, processing ability, software, and other technologies that connect and exchange data with other devices and systems over the Internet or other communications networks.</a:t>
            </a:r>
            <a:r>
              <a:rPr lang="en-US" sz="2400" dirty="0">
                <a:solidFill>
                  <a:srgbClr val="002060"/>
                </a:solidFill>
              </a:rPr>
              <a:t>                                                                                                                  </a:t>
            </a:r>
            <a:endParaRPr lang="en-US" sz="2400" b="1" dirty="0">
              <a:solidFill>
                <a:srgbClr val="002060"/>
              </a:solidFill>
            </a:endParaRPr>
          </a:p>
        </p:txBody>
      </p:sp>
      <p:pic>
        <p:nvPicPr>
          <p:cNvPr id="3" name="Picture 2">
            <a:extLst>
              <a:ext uri="{FF2B5EF4-FFF2-40B4-BE49-F238E27FC236}">
                <a16:creationId xmlns:a16="http://schemas.microsoft.com/office/drawing/2014/main" id="{F731FBCC-6213-4EEF-8CBA-F7753F2C358B}"/>
              </a:ext>
            </a:extLst>
          </p:cNvPr>
          <p:cNvPicPr>
            <a:picLocks noChangeAspect="1"/>
          </p:cNvPicPr>
          <p:nvPr/>
        </p:nvPicPr>
        <p:blipFill>
          <a:blip r:embed="rId3"/>
          <a:stretch>
            <a:fillRect/>
          </a:stretch>
        </p:blipFill>
        <p:spPr>
          <a:xfrm>
            <a:off x="6048966" y="3399472"/>
            <a:ext cx="6143034" cy="3458528"/>
          </a:xfrm>
          <a:prstGeom prst="rect">
            <a:avLst/>
          </a:prstGeom>
        </p:spPr>
      </p:pic>
    </p:spTree>
    <p:extLst>
      <p:ext uri="{BB962C8B-B14F-4D97-AF65-F5344CB8AC3E}">
        <p14:creationId xmlns:p14="http://schemas.microsoft.com/office/powerpoint/2010/main" val="20363898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Robotics &amp; Automation</a:t>
            </a:r>
          </a:p>
        </p:txBody>
      </p:sp>
      <p:sp>
        <p:nvSpPr>
          <p:cNvPr id="2" name="Content Placeholder 1"/>
          <p:cNvSpPr>
            <a:spLocks noGrp="1"/>
          </p:cNvSpPr>
          <p:nvPr>
            <p:ph idx="1"/>
          </p:nvPr>
        </p:nvSpPr>
        <p:spPr>
          <a:xfrm>
            <a:off x="955965" y="2025576"/>
            <a:ext cx="5677592" cy="4350285"/>
          </a:xfrm>
        </p:spPr>
        <p:txBody>
          <a:bodyPr>
            <a:normAutofit/>
          </a:bodyPr>
          <a:lstStyle/>
          <a:p>
            <a:pPr marL="0" indent="0">
              <a:buNone/>
            </a:pPr>
            <a:endParaRPr lang="en-US" sz="2400" dirty="0">
              <a:solidFill>
                <a:srgbClr val="002060"/>
              </a:solidFill>
            </a:endParaRPr>
          </a:p>
          <a:p>
            <a:pPr marL="0" indent="0">
              <a:buNone/>
            </a:pPr>
            <a:r>
              <a:rPr lang="en-GB" sz="2400" dirty="0">
                <a:solidFill>
                  <a:srgbClr val="002060"/>
                </a:solidFill>
              </a:rPr>
              <a:t>Robotic process automation is a form of business process automation technology based on metaphorical software robots or on artificial intelligence /digital workers. It is sometimes referred to as software robotics</a:t>
            </a:r>
            <a:endParaRPr lang="en-US" sz="2400" b="1" dirty="0">
              <a:solidFill>
                <a:srgbClr val="002060"/>
              </a:solidFill>
            </a:endParaRPr>
          </a:p>
        </p:txBody>
      </p:sp>
      <p:pic>
        <p:nvPicPr>
          <p:cNvPr id="4" name="Picture 3">
            <a:extLst>
              <a:ext uri="{FF2B5EF4-FFF2-40B4-BE49-F238E27FC236}">
                <a16:creationId xmlns:a16="http://schemas.microsoft.com/office/drawing/2014/main" id="{B284D881-509A-4C07-8933-7EEF97F8F1E1}"/>
              </a:ext>
            </a:extLst>
          </p:cNvPr>
          <p:cNvPicPr>
            <a:picLocks noChangeAspect="1"/>
          </p:cNvPicPr>
          <p:nvPr/>
        </p:nvPicPr>
        <p:blipFill>
          <a:blip r:embed="rId3"/>
          <a:stretch>
            <a:fillRect/>
          </a:stretch>
        </p:blipFill>
        <p:spPr>
          <a:xfrm>
            <a:off x="6681020" y="3499657"/>
            <a:ext cx="5510980" cy="3358343"/>
          </a:xfrm>
          <a:prstGeom prst="rect">
            <a:avLst/>
          </a:prstGeom>
        </p:spPr>
      </p:pic>
    </p:spTree>
    <p:extLst>
      <p:ext uri="{BB962C8B-B14F-4D97-AF65-F5344CB8AC3E}">
        <p14:creationId xmlns:p14="http://schemas.microsoft.com/office/powerpoint/2010/main" val="1471954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Artificial Intelligence</a:t>
            </a:r>
          </a:p>
        </p:txBody>
      </p:sp>
      <p:sp>
        <p:nvSpPr>
          <p:cNvPr id="2" name="Content Placeholder 1"/>
          <p:cNvSpPr>
            <a:spLocks noGrp="1"/>
          </p:cNvSpPr>
          <p:nvPr>
            <p:ph idx="1"/>
          </p:nvPr>
        </p:nvSpPr>
        <p:spPr>
          <a:xfrm>
            <a:off x="955965" y="2025576"/>
            <a:ext cx="5677592" cy="4350285"/>
          </a:xfrm>
        </p:spPr>
        <p:txBody>
          <a:bodyPr>
            <a:normAutofit/>
          </a:bodyPr>
          <a:lstStyle/>
          <a:p>
            <a:pPr marL="0" indent="0">
              <a:buNone/>
            </a:pPr>
            <a:endParaRPr lang="en-US" sz="2400" dirty="0">
              <a:solidFill>
                <a:srgbClr val="002060"/>
              </a:solidFill>
            </a:endParaRPr>
          </a:p>
          <a:p>
            <a:pPr marL="0" indent="0">
              <a:buNone/>
            </a:pPr>
            <a:r>
              <a:rPr lang="en-GB" sz="2400" dirty="0">
                <a:solidFill>
                  <a:srgbClr val="002060"/>
                </a:solidFill>
              </a:rPr>
              <a:t>Artificial intelligence is intelligence demonstrated by machines, as opposed to the natural intelligence displayed by animals including humans</a:t>
            </a:r>
            <a:endParaRPr lang="en-US" sz="2400" b="1" dirty="0">
              <a:solidFill>
                <a:srgbClr val="002060"/>
              </a:solidFill>
            </a:endParaRPr>
          </a:p>
        </p:txBody>
      </p:sp>
      <p:pic>
        <p:nvPicPr>
          <p:cNvPr id="3" name="Picture 2">
            <a:extLst>
              <a:ext uri="{FF2B5EF4-FFF2-40B4-BE49-F238E27FC236}">
                <a16:creationId xmlns:a16="http://schemas.microsoft.com/office/drawing/2014/main" id="{D2E5E860-FD10-4EA4-A571-95FA40868B24}"/>
              </a:ext>
            </a:extLst>
          </p:cNvPr>
          <p:cNvPicPr>
            <a:picLocks noChangeAspect="1"/>
          </p:cNvPicPr>
          <p:nvPr/>
        </p:nvPicPr>
        <p:blipFill>
          <a:blip r:embed="rId3"/>
          <a:stretch>
            <a:fillRect/>
          </a:stretch>
        </p:blipFill>
        <p:spPr>
          <a:xfrm>
            <a:off x="7515771" y="3804372"/>
            <a:ext cx="4676229" cy="3111818"/>
          </a:xfrm>
          <a:prstGeom prst="rect">
            <a:avLst/>
          </a:prstGeom>
        </p:spPr>
      </p:pic>
    </p:spTree>
    <p:extLst>
      <p:ext uri="{BB962C8B-B14F-4D97-AF65-F5344CB8AC3E}">
        <p14:creationId xmlns:p14="http://schemas.microsoft.com/office/powerpoint/2010/main" val="2281598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Cyber Security</a:t>
            </a:r>
          </a:p>
        </p:txBody>
      </p:sp>
      <p:sp>
        <p:nvSpPr>
          <p:cNvPr id="2" name="Content Placeholder 1"/>
          <p:cNvSpPr>
            <a:spLocks noGrp="1"/>
          </p:cNvSpPr>
          <p:nvPr>
            <p:ph idx="1"/>
          </p:nvPr>
        </p:nvSpPr>
        <p:spPr>
          <a:xfrm>
            <a:off x="955965" y="2025576"/>
            <a:ext cx="5677592" cy="4350285"/>
          </a:xfrm>
        </p:spPr>
        <p:txBody>
          <a:bodyPr>
            <a:normAutofit/>
          </a:bodyPr>
          <a:lstStyle/>
          <a:p>
            <a:pPr marL="0" indent="0">
              <a:buNone/>
            </a:pPr>
            <a:endParaRPr lang="en-US" sz="2400" dirty="0">
              <a:solidFill>
                <a:srgbClr val="002060"/>
              </a:solidFill>
            </a:endParaRPr>
          </a:p>
          <a:p>
            <a:pPr marL="0" indent="0">
              <a:buNone/>
            </a:pPr>
            <a:r>
              <a:rPr lang="en-GB" sz="2400" dirty="0">
                <a:solidFill>
                  <a:srgbClr val="002060"/>
                </a:solidFill>
              </a:rPr>
              <a:t>Computer security, cybersecurity, or information technology security is the protection of computer systems and networks from information disclosure, theft of, or damage to their hardware, software, or electronic data, as well as from the disruption or misdirection of the services they provide</a:t>
            </a:r>
            <a:endParaRPr lang="en-US" sz="2400" b="1" dirty="0">
              <a:solidFill>
                <a:srgbClr val="002060"/>
              </a:solidFill>
            </a:endParaRPr>
          </a:p>
        </p:txBody>
      </p:sp>
      <p:pic>
        <p:nvPicPr>
          <p:cNvPr id="4" name="Picture 3">
            <a:extLst>
              <a:ext uri="{FF2B5EF4-FFF2-40B4-BE49-F238E27FC236}">
                <a16:creationId xmlns:a16="http://schemas.microsoft.com/office/drawing/2014/main" id="{5AA9539E-45E0-4DFF-A7BC-566E77F087C9}"/>
              </a:ext>
            </a:extLst>
          </p:cNvPr>
          <p:cNvPicPr>
            <a:picLocks noChangeAspect="1"/>
          </p:cNvPicPr>
          <p:nvPr/>
        </p:nvPicPr>
        <p:blipFill>
          <a:blip r:embed="rId3"/>
          <a:stretch>
            <a:fillRect/>
          </a:stretch>
        </p:blipFill>
        <p:spPr>
          <a:xfrm>
            <a:off x="6862439" y="3303183"/>
            <a:ext cx="5329561" cy="3554817"/>
          </a:xfrm>
          <a:prstGeom prst="rect">
            <a:avLst/>
          </a:prstGeom>
        </p:spPr>
      </p:pic>
    </p:spTree>
    <p:extLst>
      <p:ext uri="{BB962C8B-B14F-4D97-AF65-F5344CB8AC3E}">
        <p14:creationId xmlns:p14="http://schemas.microsoft.com/office/powerpoint/2010/main" val="3813567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Cyber Physical Systems</a:t>
            </a:r>
          </a:p>
        </p:txBody>
      </p:sp>
      <p:sp>
        <p:nvSpPr>
          <p:cNvPr id="2" name="Content Placeholder 1"/>
          <p:cNvSpPr>
            <a:spLocks noGrp="1"/>
          </p:cNvSpPr>
          <p:nvPr>
            <p:ph idx="1"/>
          </p:nvPr>
        </p:nvSpPr>
        <p:spPr>
          <a:xfrm>
            <a:off x="1097280" y="1593314"/>
            <a:ext cx="5677592" cy="2621239"/>
          </a:xfrm>
        </p:spPr>
        <p:txBody>
          <a:bodyPr>
            <a:normAutofit/>
          </a:bodyPr>
          <a:lstStyle/>
          <a:p>
            <a:pPr marL="0" indent="0">
              <a:buNone/>
            </a:pPr>
            <a:endParaRPr lang="en-US" sz="2400" dirty="0">
              <a:solidFill>
                <a:srgbClr val="002060"/>
              </a:solidFill>
            </a:endParaRPr>
          </a:p>
          <a:p>
            <a:pPr marL="0" indent="0">
              <a:buNone/>
            </a:pPr>
            <a:r>
              <a:rPr lang="en-GB" sz="2400" dirty="0">
                <a:solidFill>
                  <a:srgbClr val="002060"/>
                </a:solidFill>
              </a:rPr>
              <a:t>A cyber-physical system or intelligent system is a computer system in which a mechanism is controlled or monitored by computer-based algorithms.</a:t>
            </a:r>
            <a:endParaRPr lang="en-US" sz="2400" b="1" dirty="0">
              <a:solidFill>
                <a:srgbClr val="002060"/>
              </a:solidFill>
            </a:endParaRPr>
          </a:p>
        </p:txBody>
      </p:sp>
      <p:pic>
        <p:nvPicPr>
          <p:cNvPr id="3" name="Picture 2">
            <a:extLst>
              <a:ext uri="{FF2B5EF4-FFF2-40B4-BE49-F238E27FC236}">
                <a16:creationId xmlns:a16="http://schemas.microsoft.com/office/drawing/2014/main" id="{DF8B3E56-9053-444A-9A14-1B5AC266B6D9}"/>
              </a:ext>
            </a:extLst>
          </p:cNvPr>
          <p:cNvPicPr>
            <a:picLocks noChangeAspect="1"/>
          </p:cNvPicPr>
          <p:nvPr/>
        </p:nvPicPr>
        <p:blipFill>
          <a:blip r:embed="rId3"/>
          <a:stretch>
            <a:fillRect/>
          </a:stretch>
        </p:blipFill>
        <p:spPr>
          <a:xfrm>
            <a:off x="5747682" y="3768456"/>
            <a:ext cx="6444315" cy="3023042"/>
          </a:xfrm>
          <a:prstGeom prst="rect">
            <a:avLst/>
          </a:prstGeom>
        </p:spPr>
      </p:pic>
    </p:spTree>
    <p:extLst>
      <p:ext uri="{BB962C8B-B14F-4D97-AF65-F5344CB8AC3E}">
        <p14:creationId xmlns:p14="http://schemas.microsoft.com/office/powerpoint/2010/main" val="1745897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8400" y="365125"/>
            <a:ext cx="5105400" cy="2579692"/>
          </a:xfrm>
        </p:spPr>
        <p:txBody>
          <a:bodyPr anchor="b">
            <a:normAutofit/>
          </a:bodyPr>
          <a:lstStyle/>
          <a:p>
            <a:r>
              <a:rPr lang="en-GB" sz="4300" dirty="0">
                <a:solidFill>
                  <a:schemeClr val="tx1"/>
                </a:solidFill>
                <a:effectLst>
                  <a:outerShdw blurRad="38100" dist="38100" dir="2700000" algn="tl">
                    <a:srgbClr val="000000">
                      <a:alpha val="43137"/>
                    </a:srgbClr>
                  </a:outerShdw>
                </a:effectLst>
                <a:ea typeface="+mn-ea"/>
                <a:cs typeface="+mn-cs"/>
              </a:rPr>
              <a:t>Audi’s Smart Factory</a:t>
            </a:r>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16355" r="1719"/>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17307" r="-2" b="16262"/>
          <a:stretch/>
        </p:blipFill>
        <p:spPr>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Content Placeholder 2"/>
          <p:cNvSpPr>
            <a:spLocks noGrp="1"/>
          </p:cNvSpPr>
          <p:nvPr>
            <p:ph idx="1"/>
          </p:nvPr>
        </p:nvSpPr>
        <p:spPr>
          <a:xfrm>
            <a:off x="6248399" y="3124205"/>
            <a:ext cx="5105400" cy="3456209"/>
          </a:xfrm>
        </p:spPr>
        <p:txBody>
          <a:bodyPr>
            <a:noAutofit/>
          </a:bodyPr>
          <a:lstStyle/>
          <a:p>
            <a:r>
              <a:rPr lang="en-GB" sz="2400" dirty="0">
                <a:solidFill>
                  <a:srgbClr val="002060"/>
                </a:solidFill>
              </a:rPr>
              <a:t>Factory process and equipment for future proofing</a:t>
            </a:r>
          </a:p>
          <a:p>
            <a:r>
              <a:rPr lang="en-GB" sz="2400" dirty="0">
                <a:solidFill>
                  <a:srgbClr val="002060"/>
                </a:solidFill>
              </a:rPr>
              <a:t>Inclusion of autonomous bays</a:t>
            </a:r>
          </a:p>
          <a:p>
            <a:r>
              <a:rPr lang="en-GB" sz="2400" dirty="0">
                <a:solidFill>
                  <a:srgbClr val="002060"/>
                </a:solidFill>
              </a:rPr>
              <a:t>Cobots</a:t>
            </a:r>
          </a:p>
          <a:p>
            <a:r>
              <a:rPr lang="en-GB" sz="2400" dirty="0">
                <a:solidFill>
                  <a:srgbClr val="002060"/>
                </a:solidFill>
              </a:rPr>
              <a:t>Modular assembly</a:t>
            </a:r>
          </a:p>
          <a:p>
            <a:r>
              <a:rPr lang="en-GB" sz="2400" dirty="0">
                <a:solidFill>
                  <a:srgbClr val="002060"/>
                </a:solidFill>
              </a:rPr>
              <a:t>Almost infinite customisation possibilities</a:t>
            </a:r>
          </a:p>
        </p:txBody>
      </p:sp>
    </p:spTree>
    <p:extLst>
      <p:ext uri="{BB962C8B-B14F-4D97-AF65-F5344CB8AC3E}">
        <p14:creationId xmlns:p14="http://schemas.microsoft.com/office/powerpoint/2010/main" val="2036261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Benefits of Industry 4.0</a:t>
            </a:r>
          </a:p>
        </p:txBody>
      </p:sp>
      <p:sp>
        <p:nvSpPr>
          <p:cNvPr id="2" name="Content Placeholder 1"/>
          <p:cNvSpPr>
            <a:spLocks noGrp="1"/>
          </p:cNvSpPr>
          <p:nvPr>
            <p:ph idx="1"/>
          </p:nvPr>
        </p:nvSpPr>
        <p:spPr>
          <a:xfrm>
            <a:off x="2144684" y="2141954"/>
            <a:ext cx="5677592" cy="4254752"/>
          </a:xfrm>
        </p:spPr>
        <p:txBody>
          <a:bodyPr>
            <a:normAutofit/>
          </a:bodyPr>
          <a:lstStyle/>
          <a:p>
            <a:pPr>
              <a:buFont typeface="Wingdings" panose="05000000000000000000" pitchFamily="2" charset="2"/>
              <a:buChar char="Ø"/>
            </a:pPr>
            <a:endParaRPr lang="en-US" sz="2400" dirty="0">
              <a:solidFill>
                <a:srgbClr val="002060"/>
              </a:solidFill>
            </a:endParaRPr>
          </a:p>
          <a:p>
            <a:pPr>
              <a:buFont typeface="Wingdings" panose="05000000000000000000" pitchFamily="2" charset="2"/>
              <a:buChar char="Ø"/>
            </a:pPr>
            <a:r>
              <a:rPr lang="en-US" sz="2400" dirty="0">
                <a:solidFill>
                  <a:srgbClr val="002060"/>
                </a:solidFill>
              </a:rPr>
              <a:t>Increased productivity</a:t>
            </a:r>
          </a:p>
          <a:p>
            <a:pPr>
              <a:buFont typeface="Wingdings" panose="05000000000000000000" pitchFamily="2" charset="2"/>
              <a:buChar char="Ø"/>
            </a:pPr>
            <a:r>
              <a:rPr lang="en-US" sz="2400" dirty="0">
                <a:solidFill>
                  <a:srgbClr val="002060"/>
                </a:solidFill>
              </a:rPr>
              <a:t>Increased efficiency</a:t>
            </a:r>
          </a:p>
          <a:p>
            <a:pPr>
              <a:buFont typeface="Wingdings" panose="05000000000000000000" pitchFamily="2" charset="2"/>
              <a:buChar char="Ø"/>
            </a:pPr>
            <a:r>
              <a:rPr lang="en-US" sz="2400" dirty="0">
                <a:solidFill>
                  <a:srgbClr val="002060"/>
                </a:solidFill>
              </a:rPr>
              <a:t>Data analysis</a:t>
            </a:r>
          </a:p>
          <a:p>
            <a:pPr>
              <a:buFont typeface="Wingdings" panose="05000000000000000000" pitchFamily="2" charset="2"/>
              <a:buChar char="Ø"/>
            </a:pPr>
            <a:r>
              <a:rPr lang="en-US" sz="2400" dirty="0">
                <a:solidFill>
                  <a:srgbClr val="002060"/>
                </a:solidFill>
              </a:rPr>
              <a:t>Predictive maintenance</a:t>
            </a:r>
          </a:p>
          <a:p>
            <a:pPr>
              <a:buFont typeface="Wingdings" panose="05000000000000000000" pitchFamily="2" charset="2"/>
              <a:buChar char="Ø"/>
            </a:pPr>
            <a:r>
              <a:rPr lang="en-US" sz="2400" dirty="0">
                <a:solidFill>
                  <a:srgbClr val="002060"/>
                </a:solidFill>
              </a:rPr>
              <a:t>Digitalization</a:t>
            </a:r>
          </a:p>
          <a:p>
            <a:pPr>
              <a:buFont typeface="Wingdings" panose="05000000000000000000" pitchFamily="2" charset="2"/>
              <a:buChar char="Ø"/>
            </a:pPr>
            <a:r>
              <a:rPr lang="en-US" sz="2400" dirty="0">
                <a:solidFill>
                  <a:srgbClr val="002060"/>
                </a:solidFill>
              </a:rPr>
              <a:t>Remote access and control</a:t>
            </a:r>
          </a:p>
        </p:txBody>
      </p:sp>
    </p:spTree>
    <p:extLst>
      <p:ext uri="{BB962C8B-B14F-4D97-AF65-F5344CB8AC3E}">
        <p14:creationId xmlns:p14="http://schemas.microsoft.com/office/powerpoint/2010/main" val="32587448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Challenges of Industry 4.0</a:t>
            </a:r>
          </a:p>
        </p:txBody>
      </p:sp>
      <p:graphicFrame>
        <p:nvGraphicFramePr>
          <p:cNvPr id="5" name="Content Placeholder 2">
            <a:extLst>
              <a:ext uri="{FF2B5EF4-FFF2-40B4-BE49-F238E27FC236}">
                <a16:creationId xmlns:a16="http://schemas.microsoft.com/office/drawing/2014/main" id="{F8DCE667-69B0-42DB-846D-033EC90CB42A}"/>
              </a:ext>
            </a:extLst>
          </p:cNvPr>
          <p:cNvGraphicFramePr>
            <a:graphicFrameLocks noGrp="1"/>
          </p:cNvGraphicFramePr>
          <p:nvPr>
            <p:ph idx="1"/>
            <p:extLst>
              <p:ext uri="{D42A27DB-BD31-4B8C-83A1-F6EECF244321}">
                <p14:modId xmlns:p14="http://schemas.microsoft.com/office/powerpoint/2010/main" val="2316547535"/>
              </p:ext>
            </p:extLst>
          </p:nvPr>
        </p:nvGraphicFramePr>
        <p:xfrm>
          <a:off x="2144713" y="2084614"/>
          <a:ext cx="7021058" cy="4311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397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5365BF64-4B30-4125-9A30-A1B08C80ED7D}"/>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dirty="0">
                <a:solidFill>
                  <a:srgbClr val="FFFFFF"/>
                </a:solidFill>
                <a:latin typeface="+mj-lt"/>
              </a:rPr>
              <a:t>Thank you</a:t>
            </a:r>
          </a:p>
        </p:txBody>
      </p:sp>
      <p:sp>
        <p:nvSpPr>
          <p:cNvPr id="19" name="Rectangle 1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D4305886-8ACA-4ED6-AA5B-215F6D741CF0}"/>
              </a:ext>
            </a:extLst>
          </p:cNvPr>
          <p:cNvSpPr>
            <a:spLocks noGrp="1"/>
          </p:cNvSpPr>
          <p:nvPr>
            <p:ph idx="1"/>
          </p:nvPr>
        </p:nvSpPr>
        <p:spPr>
          <a:xfrm>
            <a:off x="1100051" y="5225240"/>
            <a:ext cx="10058400" cy="1143000"/>
          </a:xfrm>
        </p:spPr>
        <p:txBody>
          <a:bodyPr vert="horz" lIns="91440" tIns="45720" rIns="91440" bIns="45720" rtlCol="0">
            <a:normAutofit/>
          </a:bodyPr>
          <a:lstStyle/>
          <a:p>
            <a:pPr marL="0" indent="0">
              <a:buNone/>
            </a:pPr>
            <a:r>
              <a:rPr lang="en-US" sz="3200" cap="all" spc="200" dirty="0">
                <a:solidFill>
                  <a:srgbClr val="FFFFFF"/>
                </a:solidFill>
              </a:rPr>
              <a:t>Questions?</a:t>
            </a:r>
          </a:p>
        </p:txBody>
      </p:sp>
    </p:spTree>
    <p:extLst>
      <p:ext uri="{BB962C8B-B14F-4D97-AF65-F5344CB8AC3E}">
        <p14:creationId xmlns:p14="http://schemas.microsoft.com/office/powerpoint/2010/main" val="4127971368"/>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E0A2CB4-6869-426F-8BC4-A32C90CBE263}">
  <ds:schemaRefs>
    <ds:schemaRef ds:uri="http://schemas.microsoft.com/sharepoint/v3/contenttype/forms"/>
  </ds:schemaRefs>
</ds:datastoreItem>
</file>

<file path=customXml/itemProps2.xml><?xml version="1.0" encoding="utf-8"?>
<ds:datastoreItem xmlns:ds="http://schemas.openxmlformats.org/officeDocument/2006/customXml" ds:itemID="{A4E879E6-8FFE-4154-8F2A-F7518B89B376}">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71af3243-3dd4-4a8d-8c0d-dd76da1f02a5"/>
    <ds:schemaRef ds:uri="http://www.w3.org/XML/1998/namespace"/>
  </ds:schemaRefs>
</ds:datastoreItem>
</file>

<file path=customXml/itemProps3.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0</TotalTime>
  <Words>1195</Words>
  <Application>Microsoft Office PowerPoint</Application>
  <PresentationFormat>Widescreen</PresentationFormat>
  <Paragraphs>186</Paragraphs>
  <Slides>27</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Calibri</vt:lpstr>
      <vt:lpstr>Calibri Light</vt:lpstr>
      <vt:lpstr>Wingdings</vt:lpstr>
      <vt:lpstr>RetrospectVTI</vt:lpstr>
      <vt:lpstr>Introduction to Industry 4.0</vt:lpstr>
      <vt:lpstr>Contents</vt:lpstr>
      <vt:lpstr>Module Overview</vt:lpstr>
      <vt:lpstr>Module Overview</vt:lpstr>
      <vt:lpstr>Module Overview</vt:lpstr>
      <vt:lpstr>Industry 4.0 - Definition</vt:lpstr>
      <vt:lpstr>Overview</vt:lpstr>
      <vt:lpstr>History</vt:lpstr>
      <vt:lpstr>History</vt:lpstr>
      <vt:lpstr>History</vt:lpstr>
      <vt:lpstr>History</vt:lpstr>
      <vt:lpstr>Towards Automation</vt:lpstr>
      <vt:lpstr>Towards Industry 4.0</vt:lpstr>
      <vt:lpstr>Examples</vt:lpstr>
      <vt:lpstr>Towards Industry 4.0</vt:lpstr>
      <vt:lpstr>The Process</vt:lpstr>
      <vt:lpstr>Key Technologies</vt:lpstr>
      <vt:lpstr>Additive manufacturing</vt:lpstr>
      <vt:lpstr>Internet of Things</vt:lpstr>
      <vt:lpstr>Robotics &amp; Automation</vt:lpstr>
      <vt:lpstr>Artificial Intelligence</vt:lpstr>
      <vt:lpstr>Cyber Security</vt:lpstr>
      <vt:lpstr>Cyber Physical Systems</vt:lpstr>
      <vt:lpstr>Audi’s Smart Factory</vt:lpstr>
      <vt:lpstr>Benefits of Industry 4.0</vt:lpstr>
      <vt:lpstr>Challenges of Industry 4.0</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2021-09-06T16:48:42Z</dcterms:created>
  <dcterms:modified xsi:type="dcterms:W3CDTF">2022-06-08T20:32:13Z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