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7" r:id="rId2"/>
    <p:sldId id="258" r:id="rId3"/>
    <p:sldId id="265" r:id="rId4"/>
    <p:sldId id="278" r:id="rId5"/>
    <p:sldId id="279" r:id="rId6"/>
    <p:sldId id="280" r:id="rId7"/>
    <p:sldId id="284" r:id="rId8"/>
    <p:sldId id="285" r:id="rId9"/>
    <p:sldId id="286" r:id="rId10"/>
    <p:sldId id="287" r:id="rId11"/>
    <p:sldId id="288" r:id="rId12"/>
    <p:sldId id="281" r:id="rId13"/>
    <p:sldId id="262" r:id="rId14"/>
    <p:sldId id="261" r:id="rId15"/>
    <p:sldId id="260" r:id="rId16"/>
    <p:sldId id="259" r:id="rId17"/>
    <p:sldId id="263" r:id="rId18"/>
    <p:sldId id="264" r:id="rId19"/>
    <p:sldId id="277" r:id="rId20"/>
    <p:sldId id="283" r:id="rId21"/>
    <p:sldId id="275" r:id="rId22"/>
    <p:sldId id="276" r:id="rId23"/>
    <p:sldId id="266" r:id="rId24"/>
    <p:sldId id="267" r:id="rId25"/>
    <p:sldId id="268" r:id="rId26"/>
    <p:sldId id="269" r:id="rId27"/>
    <p:sldId id="270" r:id="rId28"/>
    <p:sldId id="271" r:id="rId29"/>
    <p:sldId id="272" r:id="rId30"/>
    <p:sldId id="27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610F48-F87A-4656-B429-4A27CFC9B3A8}" v="179" dt="2026-02-08T18:16:22.5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6" autoAdjust="0"/>
    <p:restoredTop sz="35874" autoAdjust="0"/>
  </p:normalViewPr>
  <p:slideViewPr>
    <p:cSldViewPr snapToGrid="0">
      <p:cViewPr>
        <p:scale>
          <a:sx n="61" d="100"/>
          <a:sy n="61" d="100"/>
        </p:scale>
        <p:origin x="1008" y="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AFAFE7-3623-43EA-B908-E08AEC6EC14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8C47AB1-C7AD-4246-9847-D0269BB2EFD1}">
      <dgm:prSet/>
      <dgm:spPr/>
      <dgm:t>
        <a:bodyPr/>
        <a:lstStyle/>
        <a:p>
          <a:r>
            <a:rPr lang="en-GB" b="0" i="0"/>
            <a:t>Allely’s PRISMA review found only 11 studies on firesetting in autistic individuals, showing extremely limited research.</a:t>
          </a:r>
          <a:endParaRPr lang="en-US"/>
        </a:p>
      </dgm:t>
    </dgm:pt>
    <dgm:pt modelId="{F3DB8C4E-08B9-4C2D-98EE-FBE1C9AEC8B6}" type="parTrans" cxnId="{B87EABB1-258B-4796-8A17-A08C2C278016}">
      <dgm:prSet/>
      <dgm:spPr/>
      <dgm:t>
        <a:bodyPr/>
        <a:lstStyle/>
        <a:p>
          <a:endParaRPr lang="en-US"/>
        </a:p>
      </dgm:t>
    </dgm:pt>
    <dgm:pt modelId="{1AB5A5FF-96BC-4455-978A-BA6499A65EF5}" type="sibTrans" cxnId="{B87EABB1-258B-4796-8A17-A08C2C278016}">
      <dgm:prSet/>
      <dgm:spPr/>
      <dgm:t>
        <a:bodyPr/>
        <a:lstStyle/>
        <a:p>
          <a:endParaRPr lang="en-US"/>
        </a:p>
      </dgm:t>
    </dgm:pt>
    <dgm:pt modelId="{4D3F39CE-D5E5-45E2-AB1B-B1775B820153}">
      <dgm:prSet/>
      <dgm:spPr/>
      <dgm:t>
        <a:bodyPr/>
        <a:lstStyle/>
        <a:p>
          <a:r>
            <a:rPr lang="en-GB" b="0" i="0"/>
            <a:t>Case studies suggest certain autistic traits (e.g., restricted interests, communication difficulties) may contribute to firesetting, while small empirical studies indicate higher-than-expected ASD representation among fire‑setters. </a:t>
          </a:r>
          <a:endParaRPr lang="en-US"/>
        </a:p>
      </dgm:t>
    </dgm:pt>
    <dgm:pt modelId="{CB84F8D9-027C-42FD-A5F8-A26128EB9745}" type="parTrans" cxnId="{FB7B3D3D-1AE1-474A-B841-13ECF91D55C1}">
      <dgm:prSet/>
      <dgm:spPr/>
      <dgm:t>
        <a:bodyPr/>
        <a:lstStyle/>
        <a:p>
          <a:endParaRPr lang="en-US"/>
        </a:p>
      </dgm:t>
    </dgm:pt>
    <dgm:pt modelId="{2F1A89F5-4112-4970-8416-06D8F894130C}" type="sibTrans" cxnId="{FB7B3D3D-1AE1-474A-B841-13ECF91D55C1}">
      <dgm:prSet/>
      <dgm:spPr/>
      <dgm:t>
        <a:bodyPr/>
        <a:lstStyle/>
        <a:p>
          <a:endParaRPr lang="en-US"/>
        </a:p>
      </dgm:t>
    </dgm:pt>
    <dgm:pt modelId="{02EB7439-AF01-4F0E-B89A-1729BE4B4EEC}">
      <dgm:prSet/>
      <dgm:spPr/>
      <dgm:t>
        <a:bodyPr/>
        <a:lstStyle/>
        <a:p>
          <a:r>
            <a:rPr lang="en-GB" b="0" i="0"/>
            <a:t>The review stresses poor evidence quality overall and calls for more robust research and greater awareness of how ASD affects firesetting behaviour in legal and clinical contexts.</a:t>
          </a:r>
          <a:endParaRPr lang="en-US"/>
        </a:p>
      </dgm:t>
    </dgm:pt>
    <dgm:pt modelId="{54A8FEB8-CC7D-4025-ACCF-B0DD61BE5B94}" type="parTrans" cxnId="{29CAFDCC-81D8-459D-80AD-C362F49A8F52}">
      <dgm:prSet/>
      <dgm:spPr/>
      <dgm:t>
        <a:bodyPr/>
        <a:lstStyle/>
        <a:p>
          <a:endParaRPr lang="en-US"/>
        </a:p>
      </dgm:t>
    </dgm:pt>
    <dgm:pt modelId="{3F89DC62-3A7C-4E05-B8C3-116CF1711731}" type="sibTrans" cxnId="{29CAFDCC-81D8-459D-80AD-C362F49A8F52}">
      <dgm:prSet/>
      <dgm:spPr/>
      <dgm:t>
        <a:bodyPr/>
        <a:lstStyle/>
        <a:p>
          <a:endParaRPr lang="en-US"/>
        </a:p>
      </dgm:t>
    </dgm:pt>
    <dgm:pt modelId="{73C4012F-8C14-467D-8E67-01E2ACE972D1}" type="pres">
      <dgm:prSet presAssocID="{25AFAFE7-3623-43EA-B908-E08AEC6EC14E}" presName="hierChild1" presStyleCnt="0">
        <dgm:presLayoutVars>
          <dgm:chPref val="1"/>
          <dgm:dir/>
          <dgm:animOne val="branch"/>
          <dgm:animLvl val="lvl"/>
          <dgm:resizeHandles/>
        </dgm:presLayoutVars>
      </dgm:prSet>
      <dgm:spPr/>
    </dgm:pt>
    <dgm:pt modelId="{CCAD2160-90C7-45AA-AF6D-239CE974E619}" type="pres">
      <dgm:prSet presAssocID="{B8C47AB1-C7AD-4246-9847-D0269BB2EFD1}" presName="hierRoot1" presStyleCnt="0"/>
      <dgm:spPr/>
    </dgm:pt>
    <dgm:pt modelId="{8B6BA677-648E-44D3-8B03-C3E0C509E341}" type="pres">
      <dgm:prSet presAssocID="{B8C47AB1-C7AD-4246-9847-D0269BB2EFD1}" presName="composite" presStyleCnt="0"/>
      <dgm:spPr/>
    </dgm:pt>
    <dgm:pt modelId="{02CEC219-2EFE-42B6-BC39-F079FBB618FE}" type="pres">
      <dgm:prSet presAssocID="{B8C47AB1-C7AD-4246-9847-D0269BB2EFD1}" presName="background" presStyleLbl="node0" presStyleIdx="0" presStyleCnt="3"/>
      <dgm:spPr/>
    </dgm:pt>
    <dgm:pt modelId="{19EDECD6-4734-403A-BF89-ABFB5937EB85}" type="pres">
      <dgm:prSet presAssocID="{B8C47AB1-C7AD-4246-9847-D0269BB2EFD1}" presName="text" presStyleLbl="fgAcc0" presStyleIdx="0" presStyleCnt="3">
        <dgm:presLayoutVars>
          <dgm:chPref val="3"/>
        </dgm:presLayoutVars>
      </dgm:prSet>
      <dgm:spPr/>
    </dgm:pt>
    <dgm:pt modelId="{B69C98B3-45F5-47E5-B04A-380D8C30A033}" type="pres">
      <dgm:prSet presAssocID="{B8C47AB1-C7AD-4246-9847-D0269BB2EFD1}" presName="hierChild2" presStyleCnt="0"/>
      <dgm:spPr/>
    </dgm:pt>
    <dgm:pt modelId="{40FA20EA-AB07-43EE-AE44-3BC2CA719B12}" type="pres">
      <dgm:prSet presAssocID="{4D3F39CE-D5E5-45E2-AB1B-B1775B820153}" presName="hierRoot1" presStyleCnt="0"/>
      <dgm:spPr/>
    </dgm:pt>
    <dgm:pt modelId="{A680BB3E-46A8-4C1F-9296-3C311EEF0EBD}" type="pres">
      <dgm:prSet presAssocID="{4D3F39CE-D5E5-45E2-AB1B-B1775B820153}" presName="composite" presStyleCnt="0"/>
      <dgm:spPr/>
    </dgm:pt>
    <dgm:pt modelId="{4EE190B9-A2E9-4952-B663-A39B2E7DAE45}" type="pres">
      <dgm:prSet presAssocID="{4D3F39CE-D5E5-45E2-AB1B-B1775B820153}" presName="background" presStyleLbl="node0" presStyleIdx="1" presStyleCnt="3"/>
      <dgm:spPr/>
    </dgm:pt>
    <dgm:pt modelId="{6FEDF2AC-266E-47B2-8AED-329E2952FE56}" type="pres">
      <dgm:prSet presAssocID="{4D3F39CE-D5E5-45E2-AB1B-B1775B820153}" presName="text" presStyleLbl="fgAcc0" presStyleIdx="1" presStyleCnt="3">
        <dgm:presLayoutVars>
          <dgm:chPref val="3"/>
        </dgm:presLayoutVars>
      </dgm:prSet>
      <dgm:spPr/>
    </dgm:pt>
    <dgm:pt modelId="{2F0A3F56-5880-4507-9CEC-F29937EC9965}" type="pres">
      <dgm:prSet presAssocID="{4D3F39CE-D5E5-45E2-AB1B-B1775B820153}" presName="hierChild2" presStyleCnt="0"/>
      <dgm:spPr/>
    </dgm:pt>
    <dgm:pt modelId="{8CA12DD3-428B-417D-B8E9-6AD4AE2DAEC7}" type="pres">
      <dgm:prSet presAssocID="{02EB7439-AF01-4F0E-B89A-1729BE4B4EEC}" presName="hierRoot1" presStyleCnt="0"/>
      <dgm:spPr/>
    </dgm:pt>
    <dgm:pt modelId="{8BE004F4-BCC4-42EC-971E-09B6F13E8AB0}" type="pres">
      <dgm:prSet presAssocID="{02EB7439-AF01-4F0E-B89A-1729BE4B4EEC}" presName="composite" presStyleCnt="0"/>
      <dgm:spPr/>
    </dgm:pt>
    <dgm:pt modelId="{622F5866-88DE-466B-8D84-E7CAC06A6EA4}" type="pres">
      <dgm:prSet presAssocID="{02EB7439-AF01-4F0E-B89A-1729BE4B4EEC}" presName="background" presStyleLbl="node0" presStyleIdx="2" presStyleCnt="3"/>
      <dgm:spPr/>
    </dgm:pt>
    <dgm:pt modelId="{CE111831-AAB5-4378-A93A-AC1FC7DDD742}" type="pres">
      <dgm:prSet presAssocID="{02EB7439-AF01-4F0E-B89A-1729BE4B4EEC}" presName="text" presStyleLbl="fgAcc0" presStyleIdx="2" presStyleCnt="3">
        <dgm:presLayoutVars>
          <dgm:chPref val="3"/>
        </dgm:presLayoutVars>
      </dgm:prSet>
      <dgm:spPr/>
    </dgm:pt>
    <dgm:pt modelId="{A1AEB1AA-AEF7-418E-A094-6A484C2947B8}" type="pres">
      <dgm:prSet presAssocID="{02EB7439-AF01-4F0E-B89A-1729BE4B4EEC}" presName="hierChild2" presStyleCnt="0"/>
      <dgm:spPr/>
    </dgm:pt>
  </dgm:ptLst>
  <dgm:cxnLst>
    <dgm:cxn modelId="{36A0BF25-2CEA-4BB4-A503-2EB0855D0036}" type="presOf" srcId="{4D3F39CE-D5E5-45E2-AB1B-B1775B820153}" destId="{6FEDF2AC-266E-47B2-8AED-329E2952FE56}" srcOrd="0" destOrd="0" presId="urn:microsoft.com/office/officeart/2005/8/layout/hierarchy1"/>
    <dgm:cxn modelId="{FB7B3D3D-1AE1-474A-B841-13ECF91D55C1}" srcId="{25AFAFE7-3623-43EA-B908-E08AEC6EC14E}" destId="{4D3F39CE-D5E5-45E2-AB1B-B1775B820153}" srcOrd="1" destOrd="0" parTransId="{CB84F8D9-027C-42FD-A5F8-A26128EB9745}" sibTransId="{2F1A89F5-4112-4970-8416-06D8F894130C}"/>
    <dgm:cxn modelId="{C806CC53-3CA4-4A5E-B694-2AFC7FB11320}" type="presOf" srcId="{25AFAFE7-3623-43EA-B908-E08AEC6EC14E}" destId="{73C4012F-8C14-467D-8E67-01E2ACE972D1}" srcOrd="0" destOrd="0" presId="urn:microsoft.com/office/officeart/2005/8/layout/hierarchy1"/>
    <dgm:cxn modelId="{2D0A7CA4-EA4D-490B-829A-4285F1F480A0}" type="presOf" srcId="{B8C47AB1-C7AD-4246-9847-D0269BB2EFD1}" destId="{19EDECD6-4734-403A-BF89-ABFB5937EB85}" srcOrd="0" destOrd="0" presId="urn:microsoft.com/office/officeart/2005/8/layout/hierarchy1"/>
    <dgm:cxn modelId="{D1E1CAB0-B0A0-4E83-B0BB-97724EEBEC4A}" type="presOf" srcId="{02EB7439-AF01-4F0E-B89A-1729BE4B4EEC}" destId="{CE111831-AAB5-4378-A93A-AC1FC7DDD742}" srcOrd="0" destOrd="0" presId="urn:microsoft.com/office/officeart/2005/8/layout/hierarchy1"/>
    <dgm:cxn modelId="{B87EABB1-258B-4796-8A17-A08C2C278016}" srcId="{25AFAFE7-3623-43EA-B908-E08AEC6EC14E}" destId="{B8C47AB1-C7AD-4246-9847-D0269BB2EFD1}" srcOrd="0" destOrd="0" parTransId="{F3DB8C4E-08B9-4C2D-98EE-FBE1C9AEC8B6}" sibTransId="{1AB5A5FF-96BC-4455-978A-BA6499A65EF5}"/>
    <dgm:cxn modelId="{29CAFDCC-81D8-459D-80AD-C362F49A8F52}" srcId="{25AFAFE7-3623-43EA-B908-E08AEC6EC14E}" destId="{02EB7439-AF01-4F0E-B89A-1729BE4B4EEC}" srcOrd="2" destOrd="0" parTransId="{54A8FEB8-CC7D-4025-ACCF-B0DD61BE5B94}" sibTransId="{3F89DC62-3A7C-4E05-B8C3-116CF1711731}"/>
    <dgm:cxn modelId="{2D533358-C120-4B9E-ACAE-113E5E05B323}" type="presParOf" srcId="{73C4012F-8C14-467D-8E67-01E2ACE972D1}" destId="{CCAD2160-90C7-45AA-AF6D-239CE974E619}" srcOrd="0" destOrd="0" presId="urn:microsoft.com/office/officeart/2005/8/layout/hierarchy1"/>
    <dgm:cxn modelId="{97CE9B8F-0057-41CD-8F28-D13474024324}" type="presParOf" srcId="{CCAD2160-90C7-45AA-AF6D-239CE974E619}" destId="{8B6BA677-648E-44D3-8B03-C3E0C509E341}" srcOrd="0" destOrd="0" presId="urn:microsoft.com/office/officeart/2005/8/layout/hierarchy1"/>
    <dgm:cxn modelId="{BCCF7BD8-3624-4504-9891-4FE5832DB4EF}" type="presParOf" srcId="{8B6BA677-648E-44D3-8B03-C3E0C509E341}" destId="{02CEC219-2EFE-42B6-BC39-F079FBB618FE}" srcOrd="0" destOrd="0" presId="urn:microsoft.com/office/officeart/2005/8/layout/hierarchy1"/>
    <dgm:cxn modelId="{70083BD2-56C8-4693-9819-FA7558E03F7F}" type="presParOf" srcId="{8B6BA677-648E-44D3-8B03-C3E0C509E341}" destId="{19EDECD6-4734-403A-BF89-ABFB5937EB85}" srcOrd="1" destOrd="0" presId="urn:microsoft.com/office/officeart/2005/8/layout/hierarchy1"/>
    <dgm:cxn modelId="{B4A5FF57-BB4C-4D8A-A6EA-2FB420FCA382}" type="presParOf" srcId="{CCAD2160-90C7-45AA-AF6D-239CE974E619}" destId="{B69C98B3-45F5-47E5-B04A-380D8C30A033}" srcOrd="1" destOrd="0" presId="urn:microsoft.com/office/officeart/2005/8/layout/hierarchy1"/>
    <dgm:cxn modelId="{5B2372AE-AE19-49E5-9FE4-D18E6EBE4AF0}" type="presParOf" srcId="{73C4012F-8C14-467D-8E67-01E2ACE972D1}" destId="{40FA20EA-AB07-43EE-AE44-3BC2CA719B12}" srcOrd="1" destOrd="0" presId="urn:microsoft.com/office/officeart/2005/8/layout/hierarchy1"/>
    <dgm:cxn modelId="{D169ECBB-7AA9-4CA3-B146-C3BE097C6A63}" type="presParOf" srcId="{40FA20EA-AB07-43EE-AE44-3BC2CA719B12}" destId="{A680BB3E-46A8-4C1F-9296-3C311EEF0EBD}" srcOrd="0" destOrd="0" presId="urn:microsoft.com/office/officeart/2005/8/layout/hierarchy1"/>
    <dgm:cxn modelId="{CEACEA6D-F818-43E6-A417-3984A5089D3B}" type="presParOf" srcId="{A680BB3E-46A8-4C1F-9296-3C311EEF0EBD}" destId="{4EE190B9-A2E9-4952-B663-A39B2E7DAE45}" srcOrd="0" destOrd="0" presId="urn:microsoft.com/office/officeart/2005/8/layout/hierarchy1"/>
    <dgm:cxn modelId="{4191B740-C81A-4E14-867D-2CECDAFD188B}" type="presParOf" srcId="{A680BB3E-46A8-4C1F-9296-3C311EEF0EBD}" destId="{6FEDF2AC-266E-47B2-8AED-329E2952FE56}" srcOrd="1" destOrd="0" presId="urn:microsoft.com/office/officeart/2005/8/layout/hierarchy1"/>
    <dgm:cxn modelId="{31584A1F-50A2-48AE-8E77-75B8A6871A75}" type="presParOf" srcId="{40FA20EA-AB07-43EE-AE44-3BC2CA719B12}" destId="{2F0A3F56-5880-4507-9CEC-F29937EC9965}" srcOrd="1" destOrd="0" presId="urn:microsoft.com/office/officeart/2005/8/layout/hierarchy1"/>
    <dgm:cxn modelId="{1956E2C5-4C62-4A3D-A0DF-76D24324A891}" type="presParOf" srcId="{73C4012F-8C14-467D-8E67-01E2ACE972D1}" destId="{8CA12DD3-428B-417D-B8E9-6AD4AE2DAEC7}" srcOrd="2" destOrd="0" presId="urn:microsoft.com/office/officeart/2005/8/layout/hierarchy1"/>
    <dgm:cxn modelId="{F2827F44-90CF-461E-90AC-A04160E92E9A}" type="presParOf" srcId="{8CA12DD3-428B-417D-B8E9-6AD4AE2DAEC7}" destId="{8BE004F4-BCC4-42EC-971E-09B6F13E8AB0}" srcOrd="0" destOrd="0" presId="urn:microsoft.com/office/officeart/2005/8/layout/hierarchy1"/>
    <dgm:cxn modelId="{090B9271-CEB3-46D3-94DE-199BFDE2AD55}" type="presParOf" srcId="{8BE004F4-BCC4-42EC-971E-09B6F13E8AB0}" destId="{622F5866-88DE-466B-8D84-E7CAC06A6EA4}" srcOrd="0" destOrd="0" presId="urn:microsoft.com/office/officeart/2005/8/layout/hierarchy1"/>
    <dgm:cxn modelId="{2D83BE18-5B67-40DD-AB2E-386C9F6C346D}" type="presParOf" srcId="{8BE004F4-BCC4-42EC-971E-09B6F13E8AB0}" destId="{CE111831-AAB5-4378-A93A-AC1FC7DDD742}" srcOrd="1" destOrd="0" presId="urn:microsoft.com/office/officeart/2005/8/layout/hierarchy1"/>
    <dgm:cxn modelId="{58CCB058-AB73-4DF6-8172-53A2223F0C3D}" type="presParOf" srcId="{8CA12DD3-428B-417D-B8E9-6AD4AE2DAEC7}" destId="{A1AEB1AA-AEF7-418E-A094-6A484C2947B8}"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B11FF5-7750-4144-8AF3-004D5532E0E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6DFC599-E03D-471E-9B92-2BAC50C2EBC7}">
      <dgm:prSet/>
      <dgm:spPr/>
      <dgm:t>
        <a:bodyPr/>
        <a:lstStyle/>
        <a:p>
          <a:r>
            <a:rPr lang="en-GB"/>
            <a:t>Vinter (2025)</a:t>
          </a:r>
          <a:endParaRPr lang="en-US"/>
        </a:p>
      </dgm:t>
    </dgm:pt>
    <dgm:pt modelId="{5A08B181-59B4-4F51-ABC7-5DCE53DF1FA4}" type="parTrans" cxnId="{A7C1DA66-730B-445B-A007-1E0167724317}">
      <dgm:prSet/>
      <dgm:spPr/>
      <dgm:t>
        <a:bodyPr/>
        <a:lstStyle/>
        <a:p>
          <a:endParaRPr lang="en-US"/>
        </a:p>
      </dgm:t>
    </dgm:pt>
    <dgm:pt modelId="{BA92BBCB-9D1A-4311-87FC-7112C658CEC1}" type="sibTrans" cxnId="{A7C1DA66-730B-445B-A007-1E0167724317}">
      <dgm:prSet/>
      <dgm:spPr/>
      <dgm:t>
        <a:bodyPr/>
        <a:lstStyle/>
        <a:p>
          <a:endParaRPr lang="en-US"/>
        </a:p>
      </dgm:t>
    </dgm:pt>
    <dgm:pt modelId="{CFC9C149-4046-4F64-A618-3675F4367A53}">
      <dgm:prSet/>
      <dgm:spPr/>
      <dgm:t>
        <a:bodyPr/>
        <a:lstStyle/>
        <a:p>
          <a:r>
            <a:rPr lang="en-GB"/>
            <a:t>Prevalence and identification is difficult to establish due to inaccurate prevalence rates.</a:t>
          </a:r>
          <a:endParaRPr lang="en-US"/>
        </a:p>
      </dgm:t>
    </dgm:pt>
    <dgm:pt modelId="{04B29E4E-9086-4417-B250-E05913D2FCDE}" type="parTrans" cxnId="{07E00695-1CF6-49B1-9A5C-1C8166A2C0DE}">
      <dgm:prSet/>
      <dgm:spPr/>
      <dgm:t>
        <a:bodyPr/>
        <a:lstStyle/>
        <a:p>
          <a:endParaRPr lang="en-US"/>
        </a:p>
      </dgm:t>
    </dgm:pt>
    <dgm:pt modelId="{3632C74C-58D7-46E2-A961-6883330B973E}" type="sibTrans" cxnId="{07E00695-1CF6-49B1-9A5C-1C8166A2C0DE}">
      <dgm:prSet/>
      <dgm:spPr/>
      <dgm:t>
        <a:bodyPr/>
        <a:lstStyle/>
        <a:p>
          <a:endParaRPr lang="en-US"/>
        </a:p>
      </dgm:t>
    </dgm:pt>
    <dgm:pt modelId="{DC4EEB4C-420F-468A-9B24-8A56E340798F}">
      <dgm:prSet/>
      <dgm:spPr/>
      <dgm:t>
        <a:bodyPr/>
        <a:lstStyle/>
        <a:p>
          <a:r>
            <a:rPr lang="en-GB" b="1" u="sng"/>
            <a:t>PREVALENCE</a:t>
          </a:r>
          <a:endParaRPr lang="en-US"/>
        </a:p>
      </dgm:t>
    </dgm:pt>
    <dgm:pt modelId="{DADFCD91-D388-4B94-B42F-BECA5F7E9D49}" type="parTrans" cxnId="{DED86016-76EB-43F9-9F36-E2CA34046A24}">
      <dgm:prSet/>
      <dgm:spPr/>
      <dgm:t>
        <a:bodyPr/>
        <a:lstStyle/>
        <a:p>
          <a:endParaRPr lang="en-US"/>
        </a:p>
      </dgm:t>
    </dgm:pt>
    <dgm:pt modelId="{2145A678-8F1A-4A8C-851D-9DF0131923FD}" type="sibTrans" cxnId="{DED86016-76EB-43F9-9F36-E2CA34046A24}">
      <dgm:prSet/>
      <dgm:spPr/>
      <dgm:t>
        <a:bodyPr/>
        <a:lstStyle/>
        <a:p>
          <a:endParaRPr lang="en-US"/>
        </a:p>
      </dgm:t>
    </dgm:pt>
    <dgm:pt modelId="{64C83CAB-4700-4B41-81FF-5C2DD60E88D6}">
      <dgm:prSet/>
      <dgm:spPr/>
      <dgm:t>
        <a:bodyPr/>
        <a:lstStyle/>
        <a:p>
          <a:r>
            <a:rPr lang="en-GB"/>
            <a:t>Why are prevalence rates uncertain?</a:t>
          </a:r>
          <a:endParaRPr lang="en-US"/>
        </a:p>
      </dgm:t>
    </dgm:pt>
    <dgm:pt modelId="{333540E9-37BA-4D02-AE71-3060474FE4C0}" type="parTrans" cxnId="{195CA8DB-AEA8-4D18-B33C-8772EB1E3E41}">
      <dgm:prSet/>
      <dgm:spPr/>
      <dgm:t>
        <a:bodyPr/>
        <a:lstStyle/>
        <a:p>
          <a:endParaRPr lang="en-US"/>
        </a:p>
      </dgm:t>
    </dgm:pt>
    <dgm:pt modelId="{6570F808-C08E-4D5C-BBA3-84388C61FA85}" type="sibTrans" cxnId="{195CA8DB-AEA8-4D18-B33C-8772EB1E3E41}">
      <dgm:prSet/>
      <dgm:spPr/>
      <dgm:t>
        <a:bodyPr/>
        <a:lstStyle/>
        <a:p>
          <a:endParaRPr lang="en-US"/>
        </a:p>
      </dgm:t>
    </dgm:pt>
    <dgm:pt modelId="{D82DDA2A-B339-45E3-9613-6D0D156876F3}">
      <dgm:prSet/>
      <dgm:spPr/>
      <dgm:t>
        <a:bodyPr/>
        <a:lstStyle/>
        <a:p>
          <a:r>
            <a:rPr lang="en-GB" dirty="0"/>
            <a:t>Lack of consistent screening tools</a:t>
          </a:r>
          <a:endParaRPr lang="en-US" dirty="0"/>
        </a:p>
      </dgm:t>
    </dgm:pt>
    <dgm:pt modelId="{15A643D0-785F-4291-B04D-AB42A061EEA6}" type="parTrans" cxnId="{C6B2163D-1F1C-4A1C-B0EF-72B6FC14235A}">
      <dgm:prSet/>
      <dgm:spPr/>
      <dgm:t>
        <a:bodyPr/>
        <a:lstStyle/>
        <a:p>
          <a:endParaRPr lang="en-US"/>
        </a:p>
      </dgm:t>
    </dgm:pt>
    <dgm:pt modelId="{5D0FB42D-15B8-40E9-BC48-95919259A21B}" type="sibTrans" cxnId="{C6B2163D-1F1C-4A1C-B0EF-72B6FC14235A}">
      <dgm:prSet/>
      <dgm:spPr/>
      <dgm:t>
        <a:bodyPr/>
        <a:lstStyle/>
        <a:p>
          <a:endParaRPr lang="en-US"/>
        </a:p>
      </dgm:t>
    </dgm:pt>
    <dgm:pt modelId="{B846FDCC-92A6-4E9A-A75B-D926AEA91304}">
      <dgm:prSet/>
      <dgm:spPr/>
      <dgm:t>
        <a:bodyPr/>
        <a:lstStyle/>
        <a:p>
          <a:r>
            <a:rPr lang="en-GB"/>
            <a:t>Research studies vary in definition, measuring and examining populations</a:t>
          </a:r>
          <a:endParaRPr lang="en-US"/>
        </a:p>
      </dgm:t>
    </dgm:pt>
    <dgm:pt modelId="{9F21D3D8-940E-4B2E-8EAB-22A10A1E421E}" type="parTrans" cxnId="{32B21C07-81BC-416F-B15B-7B5EC300CE3F}">
      <dgm:prSet/>
      <dgm:spPr/>
      <dgm:t>
        <a:bodyPr/>
        <a:lstStyle/>
        <a:p>
          <a:endParaRPr lang="en-US"/>
        </a:p>
      </dgm:t>
    </dgm:pt>
    <dgm:pt modelId="{F3A76645-5016-447F-B2E8-BEF853CCDD03}" type="sibTrans" cxnId="{32B21C07-81BC-416F-B15B-7B5EC300CE3F}">
      <dgm:prSet/>
      <dgm:spPr/>
      <dgm:t>
        <a:bodyPr/>
        <a:lstStyle/>
        <a:p>
          <a:endParaRPr lang="en-US"/>
        </a:p>
      </dgm:t>
    </dgm:pt>
    <dgm:pt modelId="{3F950129-2349-436F-9E4D-C85A700F0CC6}">
      <dgm:prSet/>
      <dgm:spPr/>
      <dgm:t>
        <a:bodyPr/>
        <a:lstStyle/>
        <a:p>
          <a:r>
            <a:rPr lang="en-GB"/>
            <a:t>Different prisons will have different proportions of autistic people</a:t>
          </a:r>
          <a:endParaRPr lang="en-US"/>
        </a:p>
      </dgm:t>
    </dgm:pt>
    <dgm:pt modelId="{5F7FDF98-2831-4CEC-8ED9-6D2544A92B7D}" type="parTrans" cxnId="{E32ADDFB-7CDB-4B02-B319-E66D8D2FD58B}">
      <dgm:prSet/>
      <dgm:spPr/>
      <dgm:t>
        <a:bodyPr/>
        <a:lstStyle/>
        <a:p>
          <a:endParaRPr lang="en-US"/>
        </a:p>
      </dgm:t>
    </dgm:pt>
    <dgm:pt modelId="{AFE8B202-F642-439B-BA4F-80BFF541AC19}" type="sibTrans" cxnId="{E32ADDFB-7CDB-4B02-B319-E66D8D2FD58B}">
      <dgm:prSet/>
      <dgm:spPr/>
      <dgm:t>
        <a:bodyPr/>
        <a:lstStyle/>
        <a:p>
          <a:endParaRPr lang="en-US"/>
        </a:p>
      </dgm:t>
    </dgm:pt>
    <dgm:pt modelId="{805034D6-7BD0-4735-AC22-E069069880A5}">
      <dgm:prSet/>
      <dgm:spPr/>
      <dgm:t>
        <a:bodyPr/>
        <a:lstStyle/>
        <a:p>
          <a:r>
            <a:rPr lang="en-GB"/>
            <a:t>Hard to get life histories</a:t>
          </a:r>
          <a:endParaRPr lang="en-US"/>
        </a:p>
      </dgm:t>
    </dgm:pt>
    <dgm:pt modelId="{6AEC6D06-54DB-4B87-95BB-5E7D19ED2C3E}" type="parTrans" cxnId="{E33807FF-5B4F-40E6-886E-FE72C0B6F34F}">
      <dgm:prSet/>
      <dgm:spPr/>
      <dgm:t>
        <a:bodyPr/>
        <a:lstStyle/>
        <a:p>
          <a:endParaRPr lang="en-US"/>
        </a:p>
      </dgm:t>
    </dgm:pt>
    <dgm:pt modelId="{F9E4AA85-8D09-41FC-A8E8-DC450A52BFBF}" type="sibTrans" cxnId="{E33807FF-5B4F-40E6-886E-FE72C0B6F34F}">
      <dgm:prSet/>
      <dgm:spPr/>
      <dgm:t>
        <a:bodyPr/>
        <a:lstStyle/>
        <a:p>
          <a:endParaRPr lang="en-US"/>
        </a:p>
      </dgm:t>
    </dgm:pt>
    <dgm:pt modelId="{5DC1B54E-40B9-4825-8498-057138BAC725}">
      <dgm:prSet/>
      <dgm:spPr/>
      <dgm:t>
        <a:bodyPr/>
        <a:lstStyle/>
        <a:p>
          <a:r>
            <a:rPr lang="en-GB"/>
            <a:t>Masking increase in prison</a:t>
          </a:r>
          <a:endParaRPr lang="en-US"/>
        </a:p>
      </dgm:t>
    </dgm:pt>
    <dgm:pt modelId="{6D64989B-4756-4397-A5CB-3E9986FB574F}" type="parTrans" cxnId="{C2867115-379F-4DD8-995A-C335FF1D148B}">
      <dgm:prSet/>
      <dgm:spPr/>
      <dgm:t>
        <a:bodyPr/>
        <a:lstStyle/>
        <a:p>
          <a:endParaRPr lang="en-US"/>
        </a:p>
      </dgm:t>
    </dgm:pt>
    <dgm:pt modelId="{5F5EC924-61FE-4D9D-9FF8-D09516060D38}" type="sibTrans" cxnId="{C2867115-379F-4DD8-995A-C335FF1D148B}">
      <dgm:prSet/>
      <dgm:spPr/>
      <dgm:t>
        <a:bodyPr/>
        <a:lstStyle/>
        <a:p>
          <a:endParaRPr lang="en-US"/>
        </a:p>
      </dgm:t>
    </dgm:pt>
    <dgm:pt modelId="{D8E754C0-5744-42CF-9CBC-12B0350C3CD8}">
      <dgm:prSet/>
      <dgm:spPr/>
      <dgm:t>
        <a:bodyPr/>
        <a:lstStyle/>
        <a:p>
          <a:r>
            <a:rPr lang="en-GB"/>
            <a:t>Low awareness of staff</a:t>
          </a:r>
          <a:endParaRPr lang="en-US"/>
        </a:p>
      </dgm:t>
    </dgm:pt>
    <dgm:pt modelId="{7364B9A6-7067-4B21-BD17-5FBF5CB507A5}" type="parTrans" cxnId="{9BAF13D5-7568-44E3-AD5F-448A1490AA3B}">
      <dgm:prSet/>
      <dgm:spPr/>
      <dgm:t>
        <a:bodyPr/>
        <a:lstStyle/>
        <a:p>
          <a:endParaRPr lang="en-US"/>
        </a:p>
      </dgm:t>
    </dgm:pt>
    <dgm:pt modelId="{17633421-EE88-4424-BF79-7920504FE2C8}" type="sibTrans" cxnId="{9BAF13D5-7568-44E3-AD5F-448A1490AA3B}">
      <dgm:prSet/>
      <dgm:spPr/>
      <dgm:t>
        <a:bodyPr/>
        <a:lstStyle/>
        <a:p>
          <a:endParaRPr lang="en-US"/>
        </a:p>
      </dgm:t>
    </dgm:pt>
    <dgm:pt modelId="{EAECC5EA-1A3C-43DD-B4A5-07EBB818EE0F}" type="pres">
      <dgm:prSet presAssocID="{2AB11FF5-7750-4144-8AF3-004D5532E0EA}" presName="linear" presStyleCnt="0">
        <dgm:presLayoutVars>
          <dgm:animLvl val="lvl"/>
          <dgm:resizeHandles val="exact"/>
        </dgm:presLayoutVars>
      </dgm:prSet>
      <dgm:spPr/>
    </dgm:pt>
    <dgm:pt modelId="{7F344CFB-D517-4F19-AB2B-DA3699C0C4CB}" type="pres">
      <dgm:prSet presAssocID="{16DFC599-E03D-471E-9B92-2BAC50C2EBC7}" presName="parentText" presStyleLbl="node1" presStyleIdx="0" presStyleCnt="2">
        <dgm:presLayoutVars>
          <dgm:chMax val="0"/>
          <dgm:bulletEnabled val="1"/>
        </dgm:presLayoutVars>
      </dgm:prSet>
      <dgm:spPr/>
    </dgm:pt>
    <dgm:pt modelId="{F53668E2-AEEF-40A9-95A5-62DE20D30A75}" type="pres">
      <dgm:prSet presAssocID="{16DFC599-E03D-471E-9B92-2BAC50C2EBC7}" presName="childText" presStyleLbl="revTx" presStyleIdx="0" presStyleCnt="2">
        <dgm:presLayoutVars>
          <dgm:bulletEnabled val="1"/>
        </dgm:presLayoutVars>
      </dgm:prSet>
      <dgm:spPr/>
    </dgm:pt>
    <dgm:pt modelId="{513B0C3F-0530-4FDD-B3FB-96833E60F9D9}" type="pres">
      <dgm:prSet presAssocID="{DC4EEB4C-420F-468A-9B24-8A56E340798F}" presName="parentText" presStyleLbl="node1" presStyleIdx="1" presStyleCnt="2">
        <dgm:presLayoutVars>
          <dgm:chMax val="0"/>
          <dgm:bulletEnabled val="1"/>
        </dgm:presLayoutVars>
      </dgm:prSet>
      <dgm:spPr/>
    </dgm:pt>
    <dgm:pt modelId="{CE54B219-3B0F-4C2F-BF7F-127F12B118F0}" type="pres">
      <dgm:prSet presAssocID="{DC4EEB4C-420F-468A-9B24-8A56E340798F}" presName="childText" presStyleLbl="revTx" presStyleIdx="1" presStyleCnt="2">
        <dgm:presLayoutVars>
          <dgm:bulletEnabled val="1"/>
        </dgm:presLayoutVars>
      </dgm:prSet>
      <dgm:spPr/>
    </dgm:pt>
  </dgm:ptLst>
  <dgm:cxnLst>
    <dgm:cxn modelId="{32B21C07-81BC-416F-B15B-7B5EC300CE3F}" srcId="{64C83CAB-4700-4B41-81FF-5C2DD60E88D6}" destId="{B846FDCC-92A6-4E9A-A75B-D926AEA91304}" srcOrd="1" destOrd="0" parTransId="{9F21D3D8-940E-4B2E-8EAB-22A10A1E421E}" sibTransId="{F3A76645-5016-447F-B2E8-BEF853CCDD03}"/>
    <dgm:cxn modelId="{FAE5500A-58A8-4295-A1C7-34F74DEF2733}" type="presOf" srcId="{805034D6-7BD0-4735-AC22-E069069880A5}" destId="{CE54B219-3B0F-4C2F-BF7F-127F12B118F0}" srcOrd="0" destOrd="4" presId="urn:microsoft.com/office/officeart/2005/8/layout/vList2"/>
    <dgm:cxn modelId="{C2867115-379F-4DD8-995A-C335FF1D148B}" srcId="{64C83CAB-4700-4B41-81FF-5C2DD60E88D6}" destId="{5DC1B54E-40B9-4825-8498-057138BAC725}" srcOrd="4" destOrd="0" parTransId="{6D64989B-4756-4397-A5CB-3E9986FB574F}" sibTransId="{5F5EC924-61FE-4D9D-9FF8-D09516060D38}"/>
    <dgm:cxn modelId="{DED86016-76EB-43F9-9F36-E2CA34046A24}" srcId="{2AB11FF5-7750-4144-8AF3-004D5532E0EA}" destId="{DC4EEB4C-420F-468A-9B24-8A56E340798F}" srcOrd="1" destOrd="0" parTransId="{DADFCD91-D388-4B94-B42F-BECA5F7E9D49}" sibTransId="{2145A678-8F1A-4A8C-851D-9DF0131923FD}"/>
    <dgm:cxn modelId="{8BA43D27-F110-48F8-BD12-3951123444A0}" type="presOf" srcId="{D82DDA2A-B339-45E3-9613-6D0D156876F3}" destId="{CE54B219-3B0F-4C2F-BF7F-127F12B118F0}" srcOrd="0" destOrd="1" presId="urn:microsoft.com/office/officeart/2005/8/layout/vList2"/>
    <dgm:cxn modelId="{C6B2163D-1F1C-4A1C-B0EF-72B6FC14235A}" srcId="{64C83CAB-4700-4B41-81FF-5C2DD60E88D6}" destId="{D82DDA2A-B339-45E3-9613-6D0D156876F3}" srcOrd="0" destOrd="0" parTransId="{15A643D0-785F-4291-B04D-AB42A061EEA6}" sibTransId="{5D0FB42D-15B8-40E9-BC48-95919259A21B}"/>
    <dgm:cxn modelId="{5FFFEB3D-E69E-42DB-A606-7C0806850280}" type="presOf" srcId="{3F950129-2349-436F-9E4D-C85A700F0CC6}" destId="{CE54B219-3B0F-4C2F-BF7F-127F12B118F0}" srcOrd="0" destOrd="3" presId="urn:microsoft.com/office/officeart/2005/8/layout/vList2"/>
    <dgm:cxn modelId="{470BD75E-E8FC-4881-95CE-232CABC437CF}" type="presOf" srcId="{B846FDCC-92A6-4E9A-A75B-D926AEA91304}" destId="{CE54B219-3B0F-4C2F-BF7F-127F12B118F0}" srcOrd="0" destOrd="2" presId="urn:microsoft.com/office/officeart/2005/8/layout/vList2"/>
    <dgm:cxn modelId="{9EB9F742-58B5-4B78-A486-A96193CF359B}" type="presOf" srcId="{16DFC599-E03D-471E-9B92-2BAC50C2EBC7}" destId="{7F344CFB-D517-4F19-AB2B-DA3699C0C4CB}" srcOrd="0" destOrd="0" presId="urn:microsoft.com/office/officeart/2005/8/layout/vList2"/>
    <dgm:cxn modelId="{A7C1DA66-730B-445B-A007-1E0167724317}" srcId="{2AB11FF5-7750-4144-8AF3-004D5532E0EA}" destId="{16DFC599-E03D-471E-9B92-2BAC50C2EBC7}" srcOrd="0" destOrd="0" parTransId="{5A08B181-59B4-4F51-ABC7-5DCE53DF1FA4}" sibTransId="{BA92BBCB-9D1A-4311-87FC-7112C658CEC1}"/>
    <dgm:cxn modelId="{E930E64D-33C3-4930-9356-38875CFCA688}" type="presOf" srcId="{DC4EEB4C-420F-468A-9B24-8A56E340798F}" destId="{513B0C3F-0530-4FDD-B3FB-96833E60F9D9}" srcOrd="0" destOrd="0" presId="urn:microsoft.com/office/officeart/2005/8/layout/vList2"/>
    <dgm:cxn modelId="{D7611E7D-D8FA-4EBF-81A5-0D97D0C056E6}" type="presOf" srcId="{CFC9C149-4046-4F64-A618-3675F4367A53}" destId="{F53668E2-AEEF-40A9-95A5-62DE20D30A75}" srcOrd="0" destOrd="0" presId="urn:microsoft.com/office/officeart/2005/8/layout/vList2"/>
    <dgm:cxn modelId="{07E00695-1CF6-49B1-9A5C-1C8166A2C0DE}" srcId="{16DFC599-E03D-471E-9B92-2BAC50C2EBC7}" destId="{CFC9C149-4046-4F64-A618-3675F4367A53}" srcOrd="0" destOrd="0" parTransId="{04B29E4E-9086-4417-B250-E05913D2FCDE}" sibTransId="{3632C74C-58D7-46E2-A961-6883330B973E}"/>
    <dgm:cxn modelId="{F5668CB2-02F0-421A-AB4E-010229A00B29}" type="presOf" srcId="{2AB11FF5-7750-4144-8AF3-004D5532E0EA}" destId="{EAECC5EA-1A3C-43DD-B4A5-07EBB818EE0F}" srcOrd="0" destOrd="0" presId="urn:microsoft.com/office/officeart/2005/8/layout/vList2"/>
    <dgm:cxn modelId="{CDE1DABE-5B9D-494A-9FBA-88257BBD0476}" type="presOf" srcId="{D8E754C0-5744-42CF-9CBC-12B0350C3CD8}" destId="{CE54B219-3B0F-4C2F-BF7F-127F12B118F0}" srcOrd="0" destOrd="6" presId="urn:microsoft.com/office/officeart/2005/8/layout/vList2"/>
    <dgm:cxn modelId="{9BAF13D5-7568-44E3-AD5F-448A1490AA3B}" srcId="{64C83CAB-4700-4B41-81FF-5C2DD60E88D6}" destId="{D8E754C0-5744-42CF-9CBC-12B0350C3CD8}" srcOrd="5" destOrd="0" parTransId="{7364B9A6-7067-4B21-BD17-5FBF5CB507A5}" sibTransId="{17633421-EE88-4424-BF79-7920504FE2C8}"/>
    <dgm:cxn modelId="{195CA8DB-AEA8-4D18-B33C-8772EB1E3E41}" srcId="{DC4EEB4C-420F-468A-9B24-8A56E340798F}" destId="{64C83CAB-4700-4B41-81FF-5C2DD60E88D6}" srcOrd="0" destOrd="0" parTransId="{333540E9-37BA-4D02-AE71-3060474FE4C0}" sibTransId="{6570F808-C08E-4D5C-BBA3-84388C61FA85}"/>
    <dgm:cxn modelId="{D56038E5-A699-4377-AF3A-4CB7F6952859}" type="presOf" srcId="{5DC1B54E-40B9-4825-8498-057138BAC725}" destId="{CE54B219-3B0F-4C2F-BF7F-127F12B118F0}" srcOrd="0" destOrd="5" presId="urn:microsoft.com/office/officeart/2005/8/layout/vList2"/>
    <dgm:cxn modelId="{36AD6FF6-A3C3-44AE-BC92-32EC1A728E15}" type="presOf" srcId="{64C83CAB-4700-4B41-81FF-5C2DD60E88D6}" destId="{CE54B219-3B0F-4C2F-BF7F-127F12B118F0}" srcOrd="0" destOrd="0" presId="urn:microsoft.com/office/officeart/2005/8/layout/vList2"/>
    <dgm:cxn modelId="{E32ADDFB-7CDB-4B02-B319-E66D8D2FD58B}" srcId="{64C83CAB-4700-4B41-81FF-5C2DD60E88D6}" destId="{3F950129-2349-436F-9E4D-C85A700F0CC6}" srcOrd="2" destOrd="0" parTransId="{5F7FDF98-2831-4CEC-8ED9-6D2544A92B7D}" sibTransId="{AFE8B202-F642-439B-BA4F-80BFF541AC19}"/>
    <dgm:cxn modelId="{E33807FF-5B4F-40E6-886E-FE72C0B6F34F}" srcId="{64C83CAB-4700-4B41-81FF-5C2DD60E88D6}" destId="{805034D6-7BD0-4735-AC22-E069069880A5}" srcOrd="3" destOrd="0" parTransId="{6AEC6D06-54DB-4B87-95BB-5E7D19ED2C3E}" sibTransId="{F9E4AA85-8D09-41FC-A8E8-DC450A52BFBF}"/>
    <dgm:cxn modelId="{7718E64D-13D1-4EC1-A7B9-BFC3DC5181AB}" type="presParOf" srcId="{EAECC5EA-1A3C-43DD-B4A5-07EBB818EE0F}" destId="{7F344CFB-D517-4F19-AB2B-DA3699C0C4CB}" srcOrd="0" destOrd="0" presId="urn:microsoft.com/office/officeart/2005/8/layout/vList2"/>
    <dgm:cxn modelId="{351C6650-B80E-44D7-B90A-1B5C69BA1431}" type="presParOf" srcId="{EAECC5EA-1A3C-43DD-B4A5-07EBB818EE0F}" destId="{F53668E2-AEEF-40A9-95A5-62DE20D30A75}" srcOrd="1" destOrd="0" presId="urn:microsoft.com/office/officeart/2005/8/layout/vList2"/>
    <dgm:cxn modelId="{03616888-E0C7-4C9E-91D5-9588D41876AB}" type="presParOf" srcId="{EAECC5EA-1A3C-43DD-B4A5-07EBB818EE0F}" destId="{513B0C3F-0530-4FDD-B3FB-96833E60F9D9}" srcOrd="2" destOrd="0" presId="urn:microsoft.com/office/officeart/2005/8/layout/vList2"/>
    <dgm:cxn modelId="{0287CC48-C791-4225-AB78-5650500CBCE1}" type="presParOf" srcId="{EAECC5EA-1A3C-43DD-B4A5-07EBB818EE0F}" destId="{CE54B219-3B0F-4C2F-BF7F-127F12B118F0}" srcOrd="3"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52F903-359F-4A25-AF8C-366C2A950451}"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60F0AEA-D288-454B-AEF8-8AA1C8B8FDEA}">
      <dgm:prSet/>
      <dgm:spPr/>
      <dgm:t>
        <a:bodyPr/>
        <a:lstStyle/>
        <a:p>
          <a:r>
            <a:rPr lang="en-GB"/>
            <a:t>When autism is not recognised in court, sentencing becomes less fair—and this creates a chain reaction in custody, resulting in reduced support, increased vulnerability, and worse rehabilitation outcomes.</a:t>
          </a:r>
          <a:endParaRPr lang="en-US"/>
        </a:p>
      </dgm:t>
    </dgm:pt>
    <dgm:pt modelId="{96F66435-1EF5-4552-947A-A6CA3A1C44F8}" type="parTrans" cxnId="{1529E50E-0929-42F0-8BC5-FAB080363FE0}">
      <dgm:prSet/>
      <dgm:spPr/>
      <dgm:t>
        <a:bodyPr/>
        <a:lstStyle/>
        <a:p>
          <a:endParaRPr lang="en-US"/>
        </a:p>
      </dgm:t>
    </dgm:pt>
    <dgm:pt modelId="{0EA5B220-B181-4D47-8127-FB8D0060D853}" type="sibTrans" cxnId="{1529E50E-0929-42F0-8BC5-FAB080363FE0}">
      <dgm:prSet/>
      <dgm:spPr/>
      <dgm:t>
        <a:bodyPr/>
        <a:lstStyle/>
        <a:p>
          <a:endParaRPr lang="en-US"/>
        </a:p>
      </dgm:t>
    </dgm:pt>
    <dgm:pt modelId="{6839F527-218A-409A-97FC-C460707F73F6}">
      <dgm:prSet/>
      <dgm:spPr/>
      <dgm:t>
        <a:bodyPr/>
        <a:lstStyle/>
        <a:p>
          <a:r>
            <a:rPr lang="en-GB"/>
            <a:t>If autism </a:t>
          </a:r>
          <a:r>
            <a:rPr lang="en-GB" i="1"/>
            <a:t>is</a:t>
          </a:r>
          <a:r>
            <a:rPr lang="en-GB"/>
            <a:t> identified early, courts can give more appropriate sentences, and prisons can prepare the right support, leading to far better outcomes overall.</a:t>
          </a:r>
          <a:endParaRPr lang="en-US"/>
        </a:p>
      </dgm:t>
    </dgm:pt>
    <dgm:pt modelId="{C520C703-957F-4628-800F-60FFD126C74A}" type="parTrans" cxnId="{D9463B24-A754-40E1-8DA9-2D87BDF158D2}">
      <dgm:prSet/>
      <dgm:spPr/>
      <dgm:t>
        <a:bodyPr/>
        <a:lstStyle/>
        <a:p>
          <a:endParaRPr lang="en-US"/>
        </a:p>
      </dgm:t>
    </dgm:pt>
    <dgm:pt modelId="{A019E85E-A874-4916-9EA1-3798773094BF}" type="sibTrans" cxnId="{D9463B24-A754-40E1-8DA9-2D87BDF158D2}">
      <dgm:prSet/>
      <dgm:spPr/>
      <dgm:t>
        <a:bodyPr/>
        <a:lstStyle/>
        <a:p>
          <a:endParaRPr lang="en-US"/>
        </a:p>
      </dgm:t>
    </dgm:pt>
    <dgm:pt modelId="{8BC3B994-4712-4C25-8793-3F9533A56217}" type="pres">
      <dgm:prSet presAssocID="{9552F903-359F-4A25-AF8C-366C2A950451}" presName="linear" presStyleCnt="0">
        <dgm:presLayoutVars>
          <dgm:animLvl val="lvl"/>
          <dgm:resizeHandles val="exact"/>
        </dgm:presLayoutVars>
      </dgm:prSet>
      <dgm:spPr/>
    </dgm:pt>
    <dgm:pt modelId="{22BC5B5E-055C-4F25-A1A1-884BA6F29253}" type="pres">
      <dgm:prSet presAssocID="{C60F0AEA-D288-454B-AEF8-8AA1C8B8FDEA}" presName="parentText" presStyleLbl="node1" presStyleIdx="0" presStyleCnt="2">
        <dgm:presLayoutVars>
          <dgm:chMax val="0"/>
          <dgm:bulletEnabled val="1"/>
        </dgm:presLayoutVars>
      </dgm:prSet>
      <dgm:spPr/>
    </dgm:pt>
    <dgm:pt modelId="{0818D788-67C2-4F95-8EA2-F8899B8540A4}" type="pres">
      <dgm:prSet presAssocID="{0EA5B220-B181-4D47-8127-FB8D0060D853}" presName="spacer" presStyleCnt="0"/>
      <dgm:spPr/>
    </dgm:pt>
    <dgm:pt modelId="{CD361B85-C820-49EB-970A-0D734A79D72D}" type="pres">
      <dgm:prSet presAssocID="{6839F527-218A-409A-97FC-C460707F73F6}" presName="parentText" presStyleLbl="node1" presStyleIdx="1" presStyleCnt="2">
        <dgm:presLayoutVars>
          <dgm:chMax val="0"/>
          <dgm:bulletEnabled val="1"/>
        </dgm:presLayoutVars>
      </dgm:prSet>
      <dgm:spPr/>
    </dgm:pt>
  </dgm:ptLst>
  <dgm:cxnLst>
    <dgm:cxn modelId="{1529E50E-0929-42F0-8BC5-FAB080363FE0}" srcId="{9552F903-359F-4A25-AF8C-366C2A950451}" destId="{C60F0AEA-D288-454B-AEF8-8AA1C8B8FDEA}" srcOrd="0" destOrd="0" parTransId="{96F66435-1EF5-4552-947A-A6CA3A1C44F8}" sibTransId="{0EA5B220-B181-4D47-8127-FB8D0060D853}"/>
    <dgm:cxn modelId="{D9463B24-A754-40E1-8DA9-2D87BDF158D2}" srcId="{9552F903-359F-4A25-AF8C-366C2A950451}" destId="{6839F527-218A-409A-97FC-C460707F73F6}" srcOrd="1" destOrd="0" parTransId="{C520C703-957F-4628-800F-60FFD126C74A}" sibTransId="{A019E85E-A874-4916-9EA1-3798773094BF}"/>
    <dgm:cxn modelId="{F3AD746E-70D7-4A3C-A763-1A03B6840228}" type="presOf" srcId="{9552F903-359F-4A25-AF8C-366C2A950451}" destId="{8BC3B994-4712-4C25-8793-3F9533A56217}" srcOrd="0" destOrd="0" presId="urn:microsoft.com/office/officeart/2005/8/layout/vList2"/>
    <dgm:cxn modelId="{D5133392-78EE-4A71-8DDF-C13CE5965C8E}" type="presOf" srcId="{C60F0AEA-D288-454B-AEF8-8AA1C8B8FDEA}" destId="{22BC5B5E-055C-4F25-A1A1-884BA6F29253}" srcOrd="0" destOrd="0" presId="urn:microsoft.com/office/officeart/2005/8/layout/vList2"/>
    <dgm:cxn modelId="{05EBC0F6-CD78-4F94-9A9D-7861BBE2A504}" type="presOf" srcId="{6839F527-218A-409A-97FC-C460707F73F6}" destId="{CD361B85-C820-49EB-970A-0D734A79D72D}" srcOrd="0" destOrd="0" presId="urn:microsoft.com/office/officeart/2005/8/layout/vList2"/>
    <dgm:cxn modelId="{D33B4911-8267-4BBF-BB80-181FBF66D921}" type="presParOf" srcId="{8BC3B994-4712-4C25-8793-3F9533A56217}" destId="{22BC5B5E-055C-4F25-A1A1-884BA6F29253}" srcOrd="0" destOrd="0" presId="urn:microsoft.com/office/officeart/2005/8/layout/vList2"/>
    <dgm:cxn modelId="{232C5303-9143-4673-BFC7-34E0056CC0C9}" type="presParOf" srcId="{8BC3B994-4712-4C25-8793-3F9533A56217}" destId="{0818D788-67C2-4F95-8EA2-F8899B8540A4}" srcOrd="1" destOrd="0" presId="urn:microsoft.com/office/officeart/2005/8/layout/vList2"/>
    <dgm:cxn modelId="{E28A9877-ED40-4EFF-9696-7CAD50EE0D56}" type="presParOf" srcId="{8BC3B994-4712-4C25-8793-3F9533A56217}" destId="{CD361B85-C820-49EB-970A-0D734A79D72D}"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1E936F-E26E-458E-831B-FED95CFDDC82}"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670ED7F3-16CB-4EBC-B05A-0F04A1ABDA63}">
      <dgm:prSet/>
      <dgm:spPr/>
      <dgm:t>
        <a:bodyPr/>
        <a:lstStyle/>
        <a:p>
          <a:r>
            <a:rPr lang="en-GB" i="1"/>
            <a:t>How might the court environment be redesigned to be more autism‑inclusive?</a:t>
          </a:r>
          <a:endParaRPr lang="en-US"/>
        </a:p>
      </dgm:t>
    </dgm:pt>
    <dgm:pt modelId="{5FBDCCE7-9402-471A-AA3C-F00D2D17378A}" type="parTrans" cxnId="{61C61957-D14E-495E-B209-BE462C2EDC43}">
      <dgm:prSet/>
      <dgm:spPr/>
      <dgm:t>
        <a:bodyPr/>
        <a:lstStyle/>
        <a:p>
          <a:endParaRPr lang="en-US"/>
        </a:p>
      </dgm:t>
    </dgm:pt>
    <dgm:pt modelId="{B91B0E8E-9D1A-4CD3-A97B-DA315033C95E}" type="sibTrans" cxnId="{61C61957-D14E-495E-B209-BE462C2EDC43}">
      <dgm:prSet/>
      <dgm:spPr/>
      <dgm:t>
        <a:bodyPr/>
        <a:lstStyle/>
        <a:p>
          <a:endParaRPr lang="en-US"/>
        </a:p>
      </dgm:t>
    </dgm:pt>
    <dgm:pt modelId="{AECC5BB2-4183-4228-B433-2A1E9ABFF2B9}">
      <dgm:prSet/>
      <dgm:spPr/>
      <dgm:t>
        <a:bodyPr/>
        <a:lstStyle/>
        <a:p>
          <a:r>
            <a:rPr lang="en-GB" i="1"/>
            <a:t>What changes to rehabilitation programmes could improve engagement for autistic prisoners?</a:t>
          </a:r>
          <a:endParaRPr lang="en-US"/>
        </a:p>
      </dgm:t>
    </dgm:pt>
    <dgm:pt modelId="{45274EC6-C809-4CCC-B883-E5F065CA7CF0}" type="parTrans" cxnId="{69F636FA-86EB-4510-BFCF-5BDBFDA61C33}">
      <dgm:prSet/>
      <dgm:spPr/>
      <dgm:t>
        <a:bodyPr/>
        <a:lstStyle/>
        <a:p>
          <a:endParaRPr lang="en-US"/>
        </a:p>
      </dgm:t>
    </dgm:pt>
    <dgm:pt modelId="{F37606A3-2A47-437C-88D8-ECF1196EB499}" type="sibTrans" cxnId="{69F636FA-86EB-4510-BFCF-5BDBFDA61C33}">
      <dgm:prSet/>
      <dgm:spPr/>
      <dgm:t>
        <a:bodyPr/>
        <a:lstStyle/>
        <a:p>
          <a:endParaRPr lang="en-US"/>
        </a:p>
      </dgm:t>
    </dgm:pt>
    <dgm:pt modelId="{1478126C-1C53-48B0-83FC-BAF5D9E252A1}">
      <dgm:prSet/>
      <dgm:spPr/>
      <dgm:t>
        <a:bodyPr/>
        <a:lstStyle/>
        <a:p>
          <a:r>
            <a:rPr lang="en-GB" i="1"/>
            <a:t>Why does autism remain under‑identified in the CJS?</a:t>
          </a:r>
          <a:endParaRPr lang="en-US"/>
        </a:p>
      </dgm:t>
    </dgm:pt>
    <dgm:pt modelId="{D8037086-CEA2-4105-B419-B0B48190D6D4}" type="parTrans" cxnId="{C257767D-6B1D-4255-9DBE-2510AA760013}">
      <dgm:prSet/>
      <dgm:spPr/>
      <dgm:t>
        <a:bodyPr/>
        <a:lstStyle/>
        <a:p>
          <a:endParaRPr lang="en-US"/>
        </a:p>
      </dgm:t>
    </dgm:pt>
    <dgm:pt modelId="{32F5934D-E115-463F-B7D9-ECD3D9376B0F}" type="sibTrans" cxnId="{C257767D-6B1D-4255-9DBE-2510AA760013}">
      <dgm:prSet/>
      <dgm:spPr/>
      <dgm:t>
        <a:bodyPr/>
        <a:lstStyle/>
        <a:p>
          <a:endParaRPr lang="en-US"/>
        </a:p>
      </dgm:t>
    </dgm:pt>
    <dgm:pt modelId="{0C93C086-428A-47ED-9716-1A346B7FBF9F}" type="pres">
      <dgm:prSet presAssocID="{301E936F-E26E-458E-831B-FED95CFDDC82}" presName="linear" presStyleCnt="0">
        <dgm:presLayoutVars>
          <dgm:animLvl val="lvl"/>
          <dgm:resizeHandles val="exact"/>
        </dgm:presLayoutVars>
      </dgm:prSet>
      <dgm:spPr/>
    </dgm:pt>
    <dgm:pt modelId="{85BEE607-E65F-46AF-A212-588512FE59F0}" type="pres">
      <dgm:prSet presAssocID="{670ED7F3-16CB-4EBC-B05A-0F04A1ABDA63}" presName="parentText" presStyleLbl="node1" presStyleIdx="0" presStyleCnt="3">
        <dgm:presLayoutVars>
          <dgm:chMax val="0"/>
          <dgm:bulletEnabled val="1"/>
        </dgm:presLayoutVars>
      </dgm:prSet>
      <dgm:spPr/>
    </dgm:pt>
    <dgm:pt modelId="{1DBA904B-EB24-4677-BCDA-472E234C6004}" type="pres">
      <dgm:prSet presAssocID="{B91B0E8E-9D1A-4CD3-A97B-DA315033C95E}" presName="spacer" presStyleCnt="0"/>
      <dgm:spPr/>
    </dgm:pt>
    <dgm:pt modelId="{C0BBE0AC-9B11-4D0E-AB0D-2837440D64AC}" type="pres">
      <dgm:prSet presAssocID="{AECC5BB2-4183-4228-B433-2A1E9ABFF2B9}" presName="parentText" presStyleLbl="node1" presStyleIdx="1" presStyleCnt="3">
        <dgm:presLayoutVars>
          <dgm:chMax val="0"/>
          <dgm:bulletEnabled val="1"/>
        </dgm:presLayoutVars>
      </dgm:prSet>
      <dgm:spPr/>
    </dgm:pt>
    <dgm:pt modelId="{D0432822-6100-4074-A222-22013223ABB3}" type="pres">
      <dgm:prSet presAssocID="{F37606A3-2A47-437C-88D8-ECF1196EB499}" presName="spacer" presStyleCnt="0"/>
      <dgm:spPr/>
    </dgm:pt>
    <dgm:pt modelId="{978D5481-25DF-4FF8-B609-689AEA78425C}" type="pres">
      <dgm:prSet presAssocID="{1478126C-1C53-48B0-83FC-BAF5D9E252A1}" presName="parentText" presStyleLbl="node1" presStyleIdx="2" presStyleCnt="3">
        <dgm:presLayoutVars>
          <dgm:chMax val="0"/>
          <dgm:bulletEnabled val="1"/>
        </dgm:presLayoutVars>
      </dgm:prSet>
      <dgm:spPr/>
    </dgm:pt>
  </dgm:ptLst>
  <dgm:cxnLst>
    <dgm:cxn modelId="{70700262-368A-45E7-93F6-EA37AD733EEC}" type="presOf" srcId="{301E936F-E26E-458E-831B-FED95CFDDC82}" destId="{0C93C086-428A-47ED-9716-1A346B7FBF9F}" srcOrd="0" destOrd="0" presId="urn:microsoft.com/office/officeart/2005/8/layout/vList2"/>
    <dgm:cxn modelId="{61C61957-D14E-495E-B209-BE462C2EDC43}" srcId="{301E936F-E26E-458E-831B-FED95CFDDC82}" destId="{670ED7F3-16CB-4EBC-B05A-0F04A1ABDA63}" srcOrd="0" destOrd="0" parTransId="{5FBDCCE7-9402-471A-AA3C-F00D2D17378A}" sibTransId="{B91B0E8E-9D1A-4CD3-A97B-DA315033C95E}"/>
    <dgm:cxn modelId="{C257767D-6B1D-4255-9DBE-2510AA760013}" srcId="{301E936F-E26E-458E-831B-FED95CFDDC82}" destId="{1478126C-1C53-48B0-83FC-BAF5D9E252A1}" srcOrd="2" destOrd="0" parTransId="{D8037086-CEA2-4105-B419-B0B48190D6D4}" sibTransId="{32F5934D-E115-463F-B7D9-ECD3D9376B0F}"/>
    <dgm:cxn modelId="{FF2EDC87-6EA3-43C9-9AA2-B07772D32F1C}" type="presOf" srcId="{AECC5BB2-4183-4228-B433-2A1E9ABFF2B9}" destId="{C0BBE0AC-9B11-4D0E-AB0D-2837440D64AC}" srcOrd="0" destOrd="0" presId="urn:microsoft.com/office/officeart/2005/8/layout/vList2"/>
    <dgm:cxn modelId="{306144D1-9AC4-4A43-9C43-F652991F3FB4}" type="presOf" srcId="{1478126C-1C53-48B0-83FC-BAF5D9E252A1}" destId="{978D5481-25DF-4FF8-B609-689AEA78425C}" srcOrd="0" destOrd="0" presId="urn:microsoft.com/office/officeart/2005/8/layout/vList2"/>
    <dgm:cxn modelId="{8A00F0EB-8AE2-4873-AEC3-183147CD13EC}" type="presOf" srcId="{670ED7F3-16CB-4EBC-B05A-0F04A1ABDA63}" destId="{85BEE607-E65F-46AF-A212-588512FE59F0}" srcOrd="0" destOrd="0" presId="urn:microsoft.com/office/officeart/2005/8/layout/vList2"/>
    <dgm:cxn modelId="{69F636FA-86EB-4510-BFCF-5BDBFDA61C33}" srcId="{301E936F-E26E-458E-831B-FED95CFDDC82}" destId="{AECC5BB2-4183-4228-B433-2A1E9ABFF2B9}" srcOrd="1" destOrd="0" parTransId="{45274EC6-C809-4CCC-B883-E5F065CA7CF0}" sibTransId="{F37606A3-2A47-437C-88D8-ECF1196EB499}"/>
    <dgm:cxn modelId="{C93341CD-11F4-4A7D-919A-77972737ADB2}" type="presParOf" srcId="{0C93C086-428A-47ED-9716-1A346B7FBF9F}" destId="{85BEE607-E65F-46AF-A212-588512FE59F0}" srcOrd="0" destOrd="0" presId="urn:microsoft.com/office/officeart/2005/8/layout/vList2"/>
    <dgm:cxn modelId="{F4EE32CC-9207-429B-B51B-5000C0B61ED6}" type="presParOf" srcId="{0C93C086-428A-47ED-9716-1A346B7FBF9F}" destId="{1DBA904B-EB24-4677-BCDA-472E234C6004}" srcOrd="1" destOrd="0" presId="urn:microsoft.com/office/officeart/2005/8/layout/vList2"/>
    <dgm:cxn modelId="{B4D9A156-3A2D-49E8-B6A3-5972C3F21681}" type="presParOf" srcId="{0C93C086-428A-47ED-9716-1A346B7FBF9F}" destId="{C0BBE0AC-9B11-4D0E-AB0D-2837440D64AC}" srcOrd="2" destOrd="0" presId="urn:microsoft.com/office/officeart/2005/8/layout/vList2"/>
    <dgm:cxn modelId="{79893981-3AFB-41CC-A7DA-8FF3B5D8C396}" type="presParOf" srcId="{0C93C086-428A-47ED-9716-1A346B7FBF9F}" destId="{D0432822-6100-4074-A222-22013223ABB3}" srcOrd="3" destOrd="0" presId="urn:microsoft.com/office/officeart/2005/8/layout/vList2"/>
    <dgm:cxn modelId="{EAAED13E-2521-4B1D-A3B5-DD3E08AA6FC4}" type="presParOf" srcId="{0C93C086-428A-47ED-9716-1A346B7FBF9F}" destId="{978D5481-25DF-4FF8-B609-689AEA78425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CEC219-2EFE-42B6-BC39-F079FBB618FE}">
      <dsp:nvSpPr>
        <dsp:cNvPr id="0" name=""/>
        <dsp:cNvSpPr/>
      </dsp:nvSpPr>
      <dsp:spPr>
        <a:xfrm>
          <a:off x="0" y="342841"/>
          <a:ext cx="2565155" cy="162887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9EDECD6-4734-403A-BF89-ABFB5937EB85}">
      <dsp:nvSpPr>
        <dsp:cNvPr id="0" name=""/>
        <dsp:cNvSpPr/>
      </dsp:nvSpPr>
      <dsp:spPr>
        <a:xfrm>
          <a:off x="285017" y="613607"/>
          <a:ext cx="2565155" cy="1628873"/>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Allely’s PRISMA review found only 11 studies on firesetting in autistic individuals, showing extremely limited research.</a:t>
          </a:r>
          <a:endParaRPr lang="en-US" sz="1200" kern="1200"/>
        </a:p>
      </dsp:txBody>
      <dsp:txXfrm>
        <a:off x="332725" y="661315"/>
        <a:ext cx="2469739" cy="1533457"/>
      </dsp:txXfrm>
    </dsp:sp>
    <dsp:sp modelId="{4EE190B9-A2E9-4952-B663-A39B2E7DAE45}">
      <dsp:nvSpPr>
        <dsp:cNvPr id="0" name=""/>
        <dsp:cNvSpPr/>
      </dsp:nvSpPr>
      <dsp:spPr>
        <a:xfrm>
          <a:off x="3135190" y="342841"/>
          <a:ext cx="2565155" cy="162887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EDF2AC-266E-47B2-8AED-329E2952FE56}">
      <dsp:nvSpPr>
        <dsp:cNvPr id="0" name=""/>
        <dsp:cNvSpPr/>
      </dsp:nvSpPr>
      <dsp:spPr>
        <a:xfrm>
          <a:off x="3420207" y="613607"/>
          <a:ext cx="2565155" cy="1628873"/>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Case studies suggest certain autistic traits (e.g., restricted interests, communication difficulties) may contribute to firesetting, while small empirical studies indicate higher-than-expected ASD representation among fire‑setters. </a:t>
          </a:r>
          <a:endParaRPr lang="en-US" sz="1200" kern="1200"/>
        </a:p>
      </dsp:txBody>
      <dsp:txXfrm>
        <a:off x="3467915" y="661315"/>
        <a:ext cx="2469739" cy="1533457"/>
      </dsp:txXfrm>
    </dsp:sp>
    <dsp:sp modelId="{622F5866-88DE-466B-8D84-E7CAC06A6EA4}">
      <dsp:nvSpPr>
        <dsp:cNvPr id="0" name=""/>
        <dsp:cNvSpPr/>
      </dsp:nvSpPr>
      <dsp:spPr>
        <a:xfrm>
          <a:off x="6270380" y="342841"/>
          <a:ext cx="2565155" cy="1628873"/>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111831-AAB5-4378-A93A-AC1FC7DDD742}">
      <dsp:nvSpPr>
        <dsp:cNvPr id="0" name=""/>
        <dsp:cNvSpPr/>
      </dsp:nvSpPr>
      <dsp:spPr>
        <a:xfrm>
          <a:off x="6555398" y="613607"/>
          <a:ext cx="2565155" cy="1628873"/>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0" i="0" kern="1200"/>
            <a:t>The review stresses poor evidence quality overall and calls for more robust research and greater awareness of how ASD affects firesetting behaviour in legal and clinical contexts.</a:t>
          </a:r>
          <a:endParaRPr lang="en-US" sz="1200" kern="1200"/>
        </a:p>
      </dsp:txBody>
      <dsp:txXfrm>
        <a:off x="6603106" y="661315"/>
        <a:ext cx="2469739" cy="15334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44CFB-D517-4F19-AB2B-DA3699C0C4CB}">
      <dsp:nvSpPr>
        <dsp:cNvPr id="0" name=""/>
        <dsp:cNvSpPr/>
      </dsp:nvSpPr>
      <dsp:spPr>
        <a:xfrm>
          <a:off x="0" y="15243"/>
          <a:ext cx="7610484"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Vinter (2025)</a:t>
          </a:r>
          <a:endParaRPr lang="en-US" sz="2600" kern="1200"/>
        </a:p>
      </dsp:txBody>
      <dsp:txXfrm>
        <a:off x="31185" y="46428"/>
        <a:ext cx="7548114" cy="576450"/>
      </dsp:txXfrm>
    </dsp:sp>
    <dsp:sp modelId="{F53668E2-AEEF-40A9-95A5-62DE20D30A75}">
      <dsp:nvSpPr>
        <dsp:cNvPr id="0" name=""/>
        <dsp:cNvSpPr/>
      </dsp:nvSpPr>
      <dsp:spPr>
        <a:xfrm>
          <a:off x="0" y="654063"/>
          <a:ext cx="7610484"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63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Prevalence and identification is difficult to establish due to inaccurate prevalence rates.</a:t>
          </a:r>
          <a:endParaRPr lang="en-US" sz="2000" kern="1200"/>
        </a:p>
      </dsp:txBody>
      <dsp:txXfrm>
        <a:off x="0" y="654063"/>
        <a:ext cx="7610484" cy="632385"/>
      </dsp:txXfrm>
    </dsp:sp>
    <dsp:sp modelId="{513B0C3F-0530-4FDD-B3FB-96833E60F9D9}">
      <dsp:nvSpPr>
        <dsp:cNvPr id="0" name=""/>
        <dsp:cNvSpPr/>
      </dsp:nvSpPr>
      <dsp:spPr>
        <a:xfrm>
          <a:off x="0" y="1286448"/>
          <a:ext cx="7610484" cy="6388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u="sng" kern="1200"/>
            <a:t>PREVALENCE</a:t>
          </a:r>
          <a:endParaRPr lang="en-US" sz="2600" kern="1200"/>
        </a:p>
      </dsp:txBody>
      <dsp:txXfrm>
        <a:off x="31185" y="1317633"/>
        <a:ext cx="7548114" cy="576450"/>
      </dsp:txXfrm>
    </dsp:sp>
    <dsp:sp modelId="{CE54B219-3B0F-4C2F-BF7F-127F12B118F0}">
      <dsp:nvSpPr>
        <dsp:cNvPr id="0" name=""/>
        <dsp:cNvSpPr/>
      </dsp:nvSpPr>
      <dsp:spPr>
        <a:xfrm>
          <a:off x="0" y="1925268"/>
          <a:ext cx="7610484" cy="2960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633"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kern="1200"/>
            <a:t>Why are prevalence rates uncertain?</a:t>
          </a:r>
          <a:endParaRPr lang="en-US" sz="2000" kern="1200"/>
        </a:p>
        <a:p>
          <a:pPr marL="457200" lvl="2" indent="-228600" algn="l" defTabSz="889000">
            <a:lnSpc>
              <a:spcPct val="90000"/>
            </a:lnSpc>
            <a:spcBef>
              <a:spcPct val="0"/>
            </a:spcBef>
            <a:spcAft>
              <a:spcPct val="20000"/>
            </a:spcAft>
            <a:buChar char="•"/>
          </a:pPr>
          <a:r>
            <a:rPr lang="en-GB" sz="2000" kern="1200" dirty="0"/>
            <a:t>Lack of consistent screening tools</a:t>
          </a:r>
          <a:endParaRPr lang="en-US" sz="2000" kern="1200" dirty="0"/>
        </a:p>
        <a:p>
          <a:pPr marL="457200" lvl="2" indent="-228600" algn="l" defTabSz="889000">
            <a:lnSpc>
              <a:spcPct val="90000"/>
            </a:lnSpc>
            <a:spcBef>
              <a:spcPct val="0"/>
            </a:spcBef>
            <a:spcAft>
              <a:spcPct val="20000"/>
            </a:spcAft>
            <a:buChar char="•"/>
          </a:pPr>
          <a:r>
            <a:rPr lang="en-GB" sz="2000" kern="1200"/>
            <a:t>Research studies vary in definition, measuring and examining populations</a:t>
          </a:r>
          <a:endParaRPr lang="en-US" sz="2000" kern="1200"/>
        </a:p>
        <a:p>
          <a:pPr marL="457200" lvl="2" indent="-228600" algn="l" defTabSz="889000">
            <a:lnSpc>
              <a:spcPct val="90000"/>
            </a:lnSpc>
            <a:spcBef>
              <a:spcPct val="0"/>
            </a:spcBef>
            <a:spcAft>
              <a:spcPct val="20000"/>
            </a:spcAft>
            <a:buChar char="•"/>
          </a:pPr>
          <a:r>
            <a:rPr lang="en-GB" sz="2000" kern="1200"/>
            <a:t>Different prisons will have different proportions of autistic people</a:t>
          </a:r>
          <a:endParaRPr lang="en-US" sz="2000" kern="1200"/>
        </a:p>
        <a:p>
          <a:pPr marL="457200" lvl="2" indent="-228600" algn="l" defTabSz="889000">
            <a:lnSpc>
              <a:spcPct val="90000"/>
            </a:lnSpc>
            <a:spcBef>
              <a:spcPct val="0"/>
            </a:spcBef>
            <a:spcAft>
              <a:spcPct val="20000"/>
            </a:spcAft>
            <a:buChar char="•"/>
          </a:pPr>
          <a:r>
            <a:rPr lang="en-GB" sz="2000" kern="1200"/>
            <a:t>Hard to get life histories</a:t>
          </a:r>
          <a:endParaRPr lang="en-US" sz="2000" kern="1200"/>
        </a:p>
        <a:p>
          <a:pPr marL="457200" lvl="2" indent="-228600" algn="l" defTabSz="889000">
            <a:lnSpc>
              <a:spcPct val="90000"/>
            </a:lnSpc>
            <a:spcBef>
              <a:spcPct val="0"/>
            </a:spcBef>
            <a:spcAft>
              <a:spcPct val="20000"/>
            </a:spcAft>
            <a:buChar char="•"/>
          </a:pPr>
          <a:r>
            <a:rPr lang="en-GB" sz="2000" kern="1200"/>
            <a:t>Masking increase in prison</a:t>
          </a:r>
          <a:endParaRPr lang="en-US" sz="2000" kern="1200"/>
        </a:p>
        <a:p>
          <a:pPr marL="457200" lvl="2" indent="-228600" algn="l" defTabSz="889000">
            <a:lnSpc>
              <a:spcPct val="90000"/>
            </a:lnSpc>
            <a:spcBef>
              <a:spcPct val="0"/>
            </a:spcBef>
            <a:spcAft>
              <a:spcPct val="20000"/>
            </a:spcAft>
            <a:buChar char="•"/>
          </a:pPr>
          <a:r>
            <a:rPr lang="en-GB" sz="2000" kern="1200"/>
            <a:t>Low awareness of staff</a:t>
          </a:r>
          <a:endParaRPr lang="en-US" sz="2000" kern="1200"/>
        </a:p>
      </dsp:txBody>
      <dsp:txXfrm>
        <a:off x="0" y="1925268"/>
        <a:ext cx="7610484" cy="29600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BC5B5E-055C-4F25-A1A1-884BA6F29253}">
      <dsp:nvSpPr>
        <dsp:cNvPr id="0" name=""/>
        <dsp:cNvSpPr/>
      </dsp:nvSpPr>
      <dsp:spPr>
        <a:xfrm>
          <a:off x="0" y="250788"/>
          <a:ext cx="6798539" cy="157014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When autism is not recognised in court, sentencing becomes less fair—and this creates a chain reaction in custody, resulting in reduced support, increased vulnerability, and worse rehabilitation outcomes.</a:t>
          </a:r>
          <a:endParaRPr lang="en-US" sz="2200" kern="1200"/>
        </a:p>
      </dsp:txBody>
      <dsp:txXfrm>
        <a:off x="76648" y="327436"/>
        <a:ext cx="6645243" cy="1416844"/>
      </dsp:txXfrm>
    </dsp:sp>
    <dsp:sp modelId="{CD361B85-C820-49EB-970A-0D734A79D72D}">
      <dsp:nvSpPr>
        <dsp:cNvPr id="0" name=""/>
        <dsp:cNvSpPr/>
      </dsp:nvSpPr>
      <dsp:spPr>
        <a:xfrm>
          <a:off x="0" y="1884288"/>
          <a:ext cx="6798539" cy="157014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kern="1200"/>
            <a:t>If autism </a:t>
          </a:r>
          <a:r>
            <a:rPr lang="en-GB" sz="2200" i="1" kern="1200"/>
            <a:t>is</a:t>
          </a:r>
          <a:r>
            <a:rPr lang="en-GB" sz="2200" kern="1200"/>
            <a:t> identified early, courts can give more appropriate sentences, and prisons can prepare the right support, leading to far better outcomes overall.</a:t>
          </a:r>
          <a:endParaRPr lang="en-US" sz="2200" kern="1200"/>
        </a:p>
      </dsp:txBody>
      <dsp:txXfrm>
        <a:off x="76648" y="1960936"/>
        <a:ext cx="6645243" cy="14168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BEE607-E65F-46AF-A212-588512FE59F0}">
      <dsp:nvSpPr>
        <dsp:cNvPr id="0" name=""/>
        <dsp:cNvSpPr/>
      </dsp:nvSpPr>
      <dsp:spPr>
        <a:xfrm>
          <a:off x="0" y="53814"/>
          <a:ext cx="5291663" cy="1174753"/>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i="1" kern="1200"/>
            <a:t>How might the court environment be redesigned to be more autism‑inclusive?</a:t>
          </a:r>
          <a:endParaRPr lang="en-US" sz="2100" kern="1200"/>
        </a:p>
      </dsp:txBody>
      <dsp:txXfrm>
        <a:off x="57347" y="111161"/>
        <a:ext cx="5176969" cy="1060059"/>
      </dsp:txXfrm>
    </dsp:sp>
    <dsp:sp modelId="{C0BBE0AC-9B11-4D0E-AB0D-2837440D64AC}">
      <dsp:nvSpPr>
        <dsp:cNvPr id="0" name=""/>
        <dsp:cNvSpPr/>
      </dsp:nvSpPr>
      <dsp:spPr>
        <a:xfrm>
          <a:off x="0" y="1289047"/>
          <a:ext cx="5291663" cy="1174753"/>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i="1" kern="1200"/>
            <a:t>What changes to rehabilitation programmes could improve engagement for autistic prisoners?</a:t>
          </a:r>
          <a:endParaRPr lang="en-US" sz="2100" kern="1200"/>
        </a:p>
      </dsp:txBody>
      <dsp:txXfrm>
        <a:off x="57347" y="1346394"/>
        <a:ext cx="5176969" cy="1060059"/>
      </dsp:txXfrm>
    </dsp:sp>
    <dsp:sp modelId="{978D5481-25DF-4FF8-B609-689AEA78425C}">
      <dsp:nvSpPr>
        <dsp:cNvPr id="0" name=""/>
        <dsp:cNvSpPr/>
      </dsp:nvSpPr>
      <dsp:spPr>
        <a:xfrm>
          <a:off x="0" y="2524281"/>
          <a:ext cx="5291663" cy="1174753"/>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i="1" kern="1200"/>
            <a:t>Why does autism remain under‑identified in the CJS?</a:t>
          </a:r>
          <a:endParaRPr lang="en-US" sz="2100" kern="1200"/>
        </a:p>
      </dsp:txBody>
      <dsp:txXfrm>
        <a:off x="57347" y="2581628"/>
        <a:ext cx="5176969" cy="106005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806726-B3BE-476A-99A2-8D572DD99787}" type="datetimeFigureOut">
              <a:rPr lang="en-GB" smtClean="0"/>
              <a:t>07/02/2026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67D087-1D0E-4C78-AB38-A157CD05930F}" type="slidenum">
              <a:rPr lang="en-GB" smtClean="0"/>
              <a:t>‹#›</a:t>
            </a:fld>
            <a:endParaRPr lang="en-GB"/>
          </a:p>
        </p:txBody>
      </p:sp>
    </p:spTree>
    <p:extLst>
      <p:ext uri="{BB962C8B-B14F-4D97-AF65-F5344CB8AC3E}">
        <p14:creationId xmlns:p14="http://schemas.microsoft.com/office/powerpoint/2010/main" val="13423053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Ea2v6cDUGac"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4</a:t>
            </a:fld>
            <a:endParaRPr lang="en-GB"/>
          </a:p>
        </p:txBody>
      </p:sp>
    </p:spTree>
    <p:extLst>
      <p:ext uri="{BB962C8B-B14F-4D97-AF65-F5344CB8AC3E}">
        <p14:creationId xmlns:p14="http://schemas.microsoft.com/office/powerpoint/2010/main" val="1987176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5</a:t>
            </a:fld>
            <a:endParaRPr lang="en-GB"/>
          </a:p>
        </p:txBody>
      </p:sp>
    </p:spTree>
    <p:extLst>
      <p:ext uri="{BB962C8B-B14F-4D97-AF65-F5344CB8AC3E}">
        <p14:creationId xmlns:p14="http://schemas.microsoft.com/office/powerpoint/2010/main" val="4059898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1"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6</a:t>
            </a:fld>
            <a:endParaRPr lang="en-GB"/>
          </a:p>
        </p:txBody>
      </p:sp>
    </p:spTree>
    <p:extLst>
      <p:ext uri="{BB962C8B-B14F-4D97-AF65-F5344CB8AC3E}">
        <p14:creationId xmlns:p14="http://schemas.microsoft.com/office/powerpoint/2010/main" val="250918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7</a:t>
            </a:fld>
            <a:endParaRPr lang="en-GB"/>
          </a:p>
        </p:txBody>
      </p:sp>
    </p:spTree>
    <p:extLst>
      <p:ext uri="{BB962C8B-B14F-4D97-AF65-F5344CB8AC3E}">
        <p14:creationId xmlns:p14="http://schemas.microsoft.com/office/powerpoint/2010/main" val="2248860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8</a:t>
            </a:fld>
            <a:endParaRPr lang="en-GB"/>
          </a:p>
        </p:txBody>
      </p:sp>
    </p:spTree>
    <p:extLst>
      <p:ext uri="{BB962C8B-B14F-4D97-AF65-F5344CB8AC3E}">
        <p14:creationId xmlns:p14="http://schemas.microsoft.com/office/powerpoint/2010/main" val="1038213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9</a:t>
            </a:fld>
            <a:endParaRPr lang="en-GB"/>
          </a:p>
        </p:txBody>
      </p:sp>
    </p:spTree>
    <p:extLst>
      <p:ext uri="{BB962C8B-B14F-4D97-AF65-F5344CB8AC3E}">
        <p14:creationId xmlns:p14="http://schemas.microsoft.com/office/powerpoint/2010/main" val="21044608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10</a:t>
            </a:fld>
            <a:endParaRPr lang="en-GB"/>
          </a:p>
        </p:txBody>
      </p:sp>
    </p:spTree>
    <p:extLst>
      <p:ext uri="{BB962C8B-B14F-4D97-AF65-F5344CB8AC3E}">
        <p14:creationId xmlns:p14="http://schemas.microsoft.com/office/powerpoint/2010/main" val="406141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11</a:t>
            </a:fld>
            <a:endParaRPr lang="en-GB"/>
          </a:p>
        </p:txBody>
      </p:sp>
    </p:spTree>
    <p:extLst>
      <p:ext uri="{BB962C8B-B14F-4D97-AF65-F5344CB8AC3E}">
        <p14:creationId xmlns:p14="http://schemas.microsoft.com/office/powerpoint/2010/main" val="33195430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12</a:t>
            </a:fld>
            <a:endParaRPr lang="en-GB"/>
          </a:p>
        </p:txBody>
      </p:sp>
    </p:spTree>
    <p:extLst>
      <p:ext uri="{BB962C8B-B14F-4D97-AF65-F5344CB8AC3E}">
        <p14:creationId xmlns:p14="http://schemas.microsoft.com/office/powerpoint/2010/main" val="3830593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Prof Laura Crane: Court and tribunal proceedings involving autistic adults in England and Wales</a:t>
            </a:r>
          </a:p>
          <a:p>
            <a:r>
              <a:rPr lang="en-GB" dirty="0"/>
              <a:t> 15 MINS</a:t>
            </a:r>
          </a:p>
          <a:p>
            <a:r>
              <a:rPr lang="en-GB" dirty="0">
                <a:hlinkClick r:id="rId3"/>
              </a:rPr>
              <a:t>Prof Laura Crane: Court and tribunal proceedings involving autistic adults in England and Wales</a:t>
            </a:r>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13</a:t>
            </a:fld>
            <a:endParaRPr lang="en-GB"/>
          </a:p>
        </p:txBody>
      </p:sp>
    </p:spTree>
    <p:extLst>
      <p:ext uri="{BB962C8B-B14F-4D97-AF65-F5344CB8AC3E}">
        <p14:creationId xmlns:p14="http://schemas.microsoft.com/office/powerpoint/2010/main" val="28530791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15</a:t>
            </a:fld>
            <a:endParaRPr lang="en-GB"/>
          </a:p>
        </p:txBody>
      </p:sp>
    </p:spTree>
    <p:extLst>
      <p:ext uri="{BB962C8B-B14F-4D97-AF65-F5344CB8AC3E}">
        <p14:creationId xmlns:p14="http://schemas.microsoft.com/office/powerpoint/2010/main" val="11110035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16</a:t>
            </a:fld>
            <a:endParaRPr lang="en-GB"/>
          </a:p>
        </p:txBody>
      </p:sp>
    </p:spTree>
    <p:extLst>
      <p:ext uri="{BB962C8B-B14F-4D97-AF65-F5344CB8AC3E}">
        <p14:creationId xmlns:p14="http://schemas.microsoft.com/office/powerpoint/2010/main" val="3148271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17</a:t>
            </a:fld>
            <a:endParaRPr lang="en-GB"/>
          </a:p>
        </p:txBody>
      </p:sp>
    </p:spTree>
    <p:extLst>
      <p:ext uri="{BB962C8B-B14F-4D97-AF65-F5344CB8AC3E}">
        <p14:creationId xmlns:p14="http://schemas.microsoft.com/office/powerpoint/2010/main" val="2412328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19</a:t>
            </a:fld>
            <a:endParaRPr lang="en-GB"/>
          </a:p>
        </p:txBody>
      </p:sp>
    </p:spTree>
    <p:extLst>
      <p:ext uri="{BB962C8B-B14F-4D97-AF65-F5344CB8AC3E}">
        <p14:creationId xmlns:p14="http://schemas.microsoft.com/office/powerpoint/2010/main" val="7547248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20</a:t>
            </a:fld>
            <a:endParaRPr lang="en-GB"/>
          </a:p>
        </p:txBody>
      </p:sp>
    </p:spTree>
    <p:extLst>
      <p:ext uri="{BB962C8B-B14F-4D97-AF65-F5344CB8AC3E}">
        <p14:creationId xmlns:p14="http://schemas.microsoft.com/office/powerpoint/2010/main" val="25162562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21</a:t>
            </a:fld>
            <a:endParaRPr lang="en-GB"/>
          </a:p>
        </p:txBody>
      </p:sp>
    </p:spTree>
    <p:extLst>
      <p:ext uri="{BB962C8B-B14F-4D97-AF65-F5344CB8AC3E}">
        <p14:creationId xmlns:p14="http://schemas.microsoft.com/office/powerpoint/2010/main" val="22309795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22</a:t>
            </a:fld>
            <a:endParaRPr lang="en-GB"/>
          </a:p>
        </p:txBody>
      </p:sp>
    </p:spTree>
    <p:extLst>
      <p:ext uri="{BB962C8B-B14F-4D97-AF65-F5344CB8AC3E}">
        <p14:creationId xmlns:p14="http://schemas.microsoft.com/office/powerpoint/2010/main" val="15923627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24</a:t>
            </a:fld>
            <a:endParaRPr lang="en-GB"/>
          </a:p>
        </p:txBody>
      </p:sp>
    </p:spTree>
    <p:extLst>
      <p:ext uri="{BB962C8B-B14F-4D97-AF65-F5344CB8AC3E}">
        <p14:creationId xmlns:p14="http://schemas.microsoft.com/office/powerpoint/2010/main" val="16885172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25</a:t>
            </a:fld>
            <a:endParaRPr lang="en-GB"/>
          </a:p>
        </p:txBody>
      </p:sp>
    </p:spTree>
    <p:extLst>
      <p:ext uri="{BB962C8B-B14F-4D97-AF65-F5344CB8AC3E}">
        <p14:creationId xmlns:p14="http://schemas.microsoft.com/office/powerpoint/2010/main" val="18918039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26</a:t>
            </a:fld>
            <a:endParaRPr lang="en-GB"/>
          </a:p>
        </p:txBody>
      </p:sp>
    </p:spTree>
    <p:extLst>
      <p:ext uri="{BB962C8B-B14F-4D97-AF65-F5344CB8AC3E}">
        <p14:creationId xmlns:p14="http://schemas.microsoft.com/office/powerpoint/2010/main" val="1437617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27</a:t>
            </a:fld>
            <a:endParaRPr lang="en-GB"/>
          </a:p>
        </p:txBody>
      </p:sp>
    </p:spTree>
    <p:extLst>
      <p:ext uri="{BB962C8B-B14F-4D97-AF65-F5344CB8AC3E}">
        <p14:creationId xmlns:p14="http://schemas.microsoft.com/office/powerpoint/2010/main" val="42392116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28</a:t>
            </a:fld>
            <a:endParaRPr lang="en-GB"/>
          </a:p>
        </p:txBody>
      </p:sp>
    </p:spTree>
    <p:extLst>
      <p:ext uri="{BB962C8B-B14F-4D97-AF65-F5344CB8AC3E}">
        <p14:creationId xmlns:p14="http://schemas.microsoft.com/office/powerpoint/2010/main" val="195174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67D087-1D0E-4C78-AB38-A157CD05930F}" type="slidenum">
              <a:rPr lang="en-GB" smtClean="0"/>
              <a:t>29</a:t>
            </a:fld>
            <a:endParaRPr lang="en-GB"/>
          </a:p>
        </p:txBody>
      </p:sp>
    </p:spTree>
    <p:extLst>
      <p:ext uri="{BB962C8B-B14F-4D97-AF65-F5344CB8AC3E}">
        <p14:creationId xmlns:p14="http://schemas.microsoft.com/office/powerpoint/2010/main" val="6293802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7C25A-6CF1-0335-813C-E06C97707C7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0A0B1A1-7680-A3D7-5A10-659C673DF97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0AD1AF6-5D16-3932-7085-7611CD05987D}"/>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DCBF280B-4AFC-B874-E249-09DB72DCA3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433497-96CC-968A-EFE1-C5C0BD9948A6}"/>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3619113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6331F-6825-2567-198B-7F3D112915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0680F2-3CD4-31B9-3FC2-44F6DED75E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30259B-8112-174C-338D-402FD4658736}"/>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6835013B-CCA7-EAE7-E4DE-E38F6B257C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207A4D-C587-76F1-9187-DBA8825D7178}"/>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1658430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70B7E-9D4F-93BE-E6E8-435C949905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39B83C-3FAB-D734-6FA8-C383DE30591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5837FD-79E0-F55A-615F-66E6A63B490A}"/>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C1DF479B-1141-DC6E-117D-C2B7482617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E58831-2505-F3AC-1960-726DF496A751}"/>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1601179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C3CE3-9B56-65EC-E68D-05A9BB7B7D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9955A0-F124-85C2-3A8D-CD7C04B4B14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C33AA3-1BF2-95C1-AB58-D85304661FC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CDA3BF5-CE88-3F69-E58D-0635CA508862}"/>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6" name="Footer Placeholder 5">
            <a:extLst>
              <a:ext uri="{FF2B5EF4-FFF2-40B4-BE49-F238E27FC236}">
                <a16:creationId xmlns:a16="http://schemas.microsoft.com/office/drawing/2014/main" id="{F2045C9A-5D20-8CDD-B9D7-93661BD464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308251-47CC-C18B-5164-5AE530384673}"/>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2731477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934A7-DCAF-1159-A1EE-A95A70BD64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E26EEA-2297-E162-2602-827D83BC70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5721B7-7FF2-B94B-B620-17FB913FBD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AD3AC4-C6EF-90F2-2E08-A7B0ABA952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C1F6EB-6BB5-ABDC-D4B0-19AE755A19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6AB962-A412-13AE-9871-47EF01966D9A}"/>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8" name="Footer Placeholder 7">
            <a:extLst>
              <a:ext uri="{FF2B5EF4-FFF2-40B4-BE49-F238E27FC236}">
                <a16:creationId xmlns:a16="http://schemas.microsoft.com/office/drawing/2014/main" id="{69446416-0850-AADB-7125-2B2C7A56584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427D37-786E-64CA-B402-5BB8A3D5604D}"/>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5125251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86B45-92B2-028E-7CF4-222F3E97CEF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FA1C79-908D-1E72-5EA4-6E48606F200A}"/>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4" name="Footer Placeholder 3">
            <a:extLst>
              <a:ext uri="{FF2B5EF4-FFF2-40B4-BE49-F238E27FC236}">
                <a16:creationId xmlns:a16="http://schemas.microsoft.com/office/drawing/2014/main" id="{3E83F059-3C1C-ABEA-9C70-D9377CBFDF1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1A8D62-064B-C95E-C24E-E3FB8EC6E1B1}"/>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3703207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8C70AE-A80A-00FF-2195-5704475934B8}"/>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3" name="Footer Placeholder 2">
            <a:extLst>
              <a:ext uri="{FF2B5EF4-FFF2-40B4-BE49-F238E27FC236}">
                <a16:creationId xmlns:a16="http://schemas.microsoft.com/office/drawing/2014/main" id="{FF2B6C5B-F77D-02C3-3780-F66BEBD67A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284BC47-2694-B76B-57A3-207084359B66}"/>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1042377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35B00-B9FF-FD2B-36B0-C5DDFE23C5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005686-3B1E-0726-2E6A-3D3B910C17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0467CC-C448-F825-5666-37DD0897A2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D1437A-C0E9-17AB-E27F-0A6859744176}"/>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6" name="Footer Placeholder 5">
            <a:extLst>
              <a:ext uri="{FF2B5EF4-FFF2-40B4-BE49-F238E27FC236}">
                <a16:creationId xmlns:a16="http://schemas.microsoft.com/office/drawing/2014/main" id="{DFD3CD76-29E1-9DB1-999D-EAC8426830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4B8FB2-20A6-7078-7A0A-D36A19505D08}"/>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1180009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2F02D-9A41-4AAF-DCA5-24B35C8037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ECB2D7-CA07-1B9A-2246-D37D93067E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FE5183-1913-8C95-BEB0-D6DE1D01E5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E8E5712-ECA2-0742-5BBF-5D2E2B46690B}"/>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6" name="Footer Placeholder 5">
            <a:extLst>
              <a:ext uri="{FF2B5EF4-FFF2-40B4-BE49-F238E27FC236}">
                <a16:creationId xmlns:a16="http://schemas.microsoft.com/office/drawing/2014/main" id="{2BE6EDA2-A204-4D2D-EE9D-956476F5B4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61F3BA-5A94-C08A-C3BD-1C4C65B5151D}"/>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2342978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F5AA1-B64F-A3F8-7177-61E43A28AF9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F81DF2-4D79-C9EC-945B-5A3902C8C4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3E46F6-6CF8-C6CC-16F9-F29C52405559}"/>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263D0920-2596-78B5-9097-61B09C309C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0A04CA-45FF-17AD-A520-826226236E4C}"/>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1417325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874220-8F5A-83F7-8C49-B0481A29226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2336EB-B8AC-9323-3858-994E762DD3F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FE4797-6320-10C7-312D-20B99FC1520A}"/>
              </a:ext>
            </a:extLst>
          </p:cNvPr>
          <p:cNvSpPr>
            <a:spLocks noGrp="1"/>
          </p:cNvSpPr>
          <p:nvPr>
            <p:ph type="dt" sz="half" idx="10"/>
          </p:nvPr>
        </p:nvSpPr>
        <p:spPr/>
        <p:txBody>
          <a:body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FBCC236A-FCFF-6F5C-6FDB-4760447AA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2DE130-B372-5A73-4C98-CC548271F792}"/>
              </a:ext>
            </a:extLst>
          </p:cNvPr>
          <p:cNvSpPr>
            <a:spLocks noGrp="1"/>
          </p:cNvSpPr>
          <p:nvPr>
            <p:ph type="sldNum" sz="quarter" idx="12"/>
          </p:nvPr>
        </p:nvSpPr>
        <p:spPr/>
        <p:txBody>
          <a:bodyPr/>
          <a:lstStyle/>
          <a:p>
            <a:fld id="{88D4B8D7-E8D7-426A-A8A7-CE19BCF99E82}" type="slidenum">
              <a:rPr lang="en-GB" smtClean="0"/>
              <a:t>‹#›</a:t>
            </a:fld>
            <a:endParaRPr lang="en-GB"/>
          </a:p>
        </p:txBody>
      </p:sp>
    </p:spTree>
    <p:extLst>
      <p:ext uri="{BB962C8B-B14F-4D97-AF65-F5344CB8AC3E}">
        <p14:creationId xmlns:p14="http://schemas.microsoft.com/office/powerpoint/2010/main" val="853269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1B54D6-AC49-52BA-1A34-587862D2B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7E4D9E-B845-7284-1C14-28DEFD6646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83DDD4-3887-CD61-F00C-63EF8F1BAD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42A2496-BB96-42AA-8F79-3A64D521B151}" type="datetimeFigureOut">
              <a:rPr lang="en-GB" smtClean="0"/>
              <a:t>07/02/2026</a:t>
            </a:fld>
            <a:endParaRPr lang="en-GB"/>
          </a:p>
        </p:txBody>
      </p:sp>
      <p:sp>
        <p:nvSpPr>
          <p:cNvPr id="5" name="Footer Placeholder 4">
            <a:extLst>
              <a:ext uri="{FF2B5EF4-FFF2-40B4-BE49-F238E27FC236}">
                <a16:creationId xmlns:a16="http://schemas.microsoft.com/office/drawing/2014/main" id="{4FCD965D-C177-A83E-3932-3A29002C7C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60CB520-0D63-2841-7554-67FED96130E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D4B8D7-E8D7-426A-A8A7-CE19BCF99E82}" type="slidenum">
              <a:rPr lang="en-GB" smtClean="0"/>
              <a:t>‹#›</a:t>
            </a:fld>
            <a:endParaRPr lang="en-GB"/>
          </a:p>
        </p:txBody>
      </p:sp>
    </p:spTree>
    <p:extLst>
      <p:ext uri="{BB962C8B-B14F-4D97-AF65-F5344CB8AC3E}">
        <p14:creationId xmlns:p14="http://schemas.microsoft.com/office/powerpoint/2010/main" val="1011531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hyperlink" Target="https://scholarship.law.stjohns.edu/cgi/viewcontent.cgi?article=6683&amp;context=lawreview"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svg"/></Relationships>
</file>

<file path=ppt/slides/_rels/slide6.xml.rels><?xml version="1.0" encoding="UTF-8" standalone="yes"?>
<Relationships xmlns="http://schemas.openxmlformats.org/package/2006/relationships"><Relationship Id="rId3" Type="http://schemas.openxmlformats.org/officeDocument/2006/relationships/hyperlink" Target="https://www.mdpi.com/2076-3425/14/10/984"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hyperlink" Target="https://www.proquest.com/docview/2321186677?accountid=130472&amp;parentSessionId=tLhm3z6OnLiaNcKeYn%2F%2FdjNRiEynTuysjKwzKH5gYcU%3D&amp;pq-origsite=primo&amp;sourcetype=Scholarly%20Journals" TargetMode="External"/><Relationship Id="rId7" Type="http://schemas.openxmlformats.org/officeDocument/2006/relationships/diagramLayout" Target="../diagrams/layout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8.png"/><Relationship Id="rId10" Type="http://schemas.microsoft.com/office/2007/relationships/diagramDrawing" Target="../diagrams/drawing1.xml"/><Relationship Id="rId4" Type="http://schemas.openxmlformats.org/officeDocument/2006/relationships/image" Target="../media/image7.png"/><Relationship Id="rId9" Type="http://schemas.openxmlformats.org/officeDocument/2006/relationships/diagramColors" Target="../diagrams/colors1.xml"/></Relationships>
</file>

<file path=ppt/slides/_rels/slide8.xml.rels><?xml version="1.0" encoding="UTF-8" standalone="yes"?>
<Relationships xmlns="http://schemas.openxmlformats.org/package/2006/relationships"><Relationship Id="rId3" Type="http://schemas.openxmlformats.org/officeDocument/2006/relationships/hyperlink" Target="https://www.tandfonline.com/doi/epdf/10.1080/1068316X.2025.2526604?needAccess=true"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hyperlink" Target="https://www.gu.se/en/gnc/sexual-offending-behaviours-urgent-need-for-autism-sensitive-risk-assessment-guide" TargetMode="Externa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pmc.ncbi.nlm.nih.gov/articles/PMC6751221/pdf/10803_2019_Article_4119.pd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crestresearch.ac.uk/site/assets/files/4840/23-054-01_practitioner_report_autism_and_extremism.pdf"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hyperlink" Target="https://www.independent.co.uk/news/uk/crime/isis-attack-plot-cardiff-justin-bieber-concert-lloyd-gunton-wales-online-radicalisation-a8237366.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hyperlink" Target="https://www.independent.co.uk/news/uk/home-news/autism-terrorism-children-cases-radicalisation-b1879719.html" TargetMode="Externa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Ea2v6cDUGac?feature=oembed" TargetMode="External"/><Relationship Id="rId6" Type="http://schemas.openxmlformats.org/officeDocument/2006/relationships/image" Target="../media/image18.png"/><Relationship Id="rId5" Type="http://schemas.openxmlformats.org/officeDocument/2006/relationships/hyperlink" Target="https://www.bath.ac.uk/projects/autism-in-court-measuring-special-measures/" TargetMode="Externa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criminaljusticealliance.org/resources/media-trust-films/"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docs.autismresearchcentre.com/papers/2022_Slavny%E2%80%90Cross_Autism-and-the-criminal-justice-system.pdf"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hyperlink" Target="https://link.springer.com/article/10.1186/s12916-024-03320-3"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hyperlink" Target="https://link.springer.com/article/10.1007/s10803-017-3162-9"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independent.co.uk/news/uk/home-news/alex-henry-joint-enterprise-murder-united-nations-b2618711.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hyperlink" Target="https://www.npaa.org.uk/autism-made-me-do-it/"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hyperlink" Target="https://www.criminalbar.com/wp-content/uploads/2025/01/Independent-Sentencing-Review-submission-re-neurodiverse-offenders-dated-16-January-2025.pdf"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s://www.bps.org.uk/psychologist/neurodiverse-defendants-deserve-fairer-chance-criminal-justice-system" TargetMode="Externa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www.counselmagazine.co.uk/articles/autism-joint-enterpris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hyperlink" Target="https://www.crimeandjustice.org.uk/sites/default/files/2025-09/PSJ%20280%20Learning%20from%20lived%20experiences.pdf" TargetMode="External"/><Relationship Id="rId7" Type="http://schemas.openxmlformats.org/officeDocument/2006/relationships/diagramQuickStyle" Target="../diagrams/quickStyle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2.png"/><Relationship Id="rId9" Type="http://schemas.microsoft.com/office/2007/relationships/diagramDrawing" Target="../diagrams/drawing2.xml"/></Relationships>
</file>

<file path=ppt/slides/_rels/slide25.xml.rels><?xml version="1.0" encoding="UTF-8" standalone="yes"?>
<Relationships xmlns="http://schemas.openxmlformats.org/package/2006/relationships"><Relationship Id="rId3" Type="http://schemas.openxmlformats.org/officeDocument/2006/relationships/hyperlink" Target="https://journals.sagepub.com/doi/pdf/10.1177/13623613241275477"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hyperlink" Target="https://www.autism.org.uk/what-we-do/news/prison-achieves-advanced-autism-accreditation"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s://etheses.whiterose.ac.uk/id/eprint/36849/1/Tomkins_DC_Sociology%20and%20social%20policy_PhD_2025.pdf" TargetMode="Externa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crimeandjustice.org.uk/sites/default/files/2025-09/PSJ%20280%20Supporting%20austistic%20people.pdf"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8.jpeg"/><Relationship Id="rId7" Type="http://schemas.openxmlformats.org/officeDocument/2006/relationships/diagramColors" Target="../diagrams/colors3.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0A8D5-7E5E-38C3-B41E-11B6372489A2}"/>
              </a:ext>
            </a:extLst>
          </p:cNvPr>
          <p:cNvSpPr>
            <a:spLocks noGrp="1"/>
          </p:cNvSpPr>
          <p:nvPr>
            <p:ph type="ctrTitle"/>
          </p:nvPr>
        </p:nvSpPr>
        <p:spPr>
          <a:xfrm>
            <a:off x="5604552" y="871758"/>
            <a:ext cx="5825448" cy="3871143"/>
          </a:xfrm>
        </p:spPr>
        <p:txBody>
          <a:bodyPr>
            <a:normAutofit/>
          </a:bodyPr>
          <a:lstStyle/>
          <a:p>
            <a:r>
              <a:rPr lang="en-GB" dirty="0"/>
              <a:t>Autistic Defendants in Court &amp; Autism in Prisons</a:t>
            </a:r>
          </a:p>
        </p:txBody>
      </p:sp>
      <p:sp>
        <p:nvSpPr>
          <p:cNvPr id="3" name="Subtitle 2">
            <a:extLst>
              <a:ext uri="{FF2B5EF4-FFF2-40B4-BE49-F238E27FC236}">
                <a16:creationId xmlns:a16="http://schemas.microsoft.com/office/drawing/2014/main" id="{9DAA6AFF-9AAF-EBD9-E16F-8455FF367E9A}"/>
              </a:ext>
            </a:extLst>
          </p:cNvPr>
          <p:cNvSpPr>
            <a:spLocks noGrp="1"/>
          </p:cNvSpPr>
          <p:nvPr>
            <p:ph type="subTitle" idx="1"/>
          </p:nvPr>
        </p:nvSpPr>
        <p:spPr>
          <a:xfrm>
            <a:off x="5619964" y="4785543"/>
            <a:ext cx="5322013" cy="1005657"/>
          </a:xfrm>
        </p:spPr>
        <p:txBody>
          <a:bodyPr>
            <a:normAutofit/>
          </a:bodyPr>
          <a:lstStyle/>
          <a:p>
            <a:r>
              <a:rPr lang="en-GB" sz="3600"/>
              <a:t>BMLC4003</a:t>
            </a:r>
          </a:p>
        </p:txBody>
      </p:sp>
      <p:pic>
        <p:nvPicPr>
          <p:cNvPr id="4" name="Picture 3" descr="A splash of colors on a white surface">
            <a:extLst>
              <a:ext uri="{FF2B5EF4-FFF2-40B4-BE49-F238E27FC236}">
                <a16:creationId xmlns:a16="http://schemas.microsoft.com/office/drawing/2014/main" id="{B37EF08E-FA31-292D-1F3C-A8CADF1B6912}"/>
              </a:ext>
            </a:extLst>
          </p:cNvPr>
          <p:cNvPicPr>
            <a:picLocks noChangeAspect="1"/>
          </p:cNvPicPr>
          <p:nvPr/>
        </p:nvPicPr>
        <p:blipFill>
          <a:blip r:embed="rId2"/>
          <a:srcRect l="4176" r="42490"/>
          <a:stretch>
            <a:fillRect/>
          </a:stretch>
        </p:blipFill>
        <p:spPr>
          <a:xfrm>
            <a:off x="1" y="10"/>
            <a:ext cx="4876799" cy="6857989"/>
          </a:xfrm>
          <a:prstGeom prst="rect">
            <a:avLst/>
          </a:prstGeom>
        </p:spPr>
      </p:pic>
    </p:spTree>
    <p:extLst>
      <p:ext uri="{BB962C8B-B14F-4D97-AF65-F5344CB8AC3E}">
        <p14:creationId xmlns:p14="http://schemas.microsoft.com/office/powerpoint/2010/main" val="1245751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3E547B5-89CF-4EC0-96DE-25771AED07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F0B8CEB-8279-4E5E-A0CE-1FC9F71736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782" y="0"/>
            <a:ext cx="742121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50252A-5431-AA89-5022-3DA1B55D440E}"/>
              </a:ext>
            </a:extLst>
          </p:cNvPr>
          <p:cNvSpPr>
            <a:spLocks noGrp="1"/>
          </p:cNvSpPr>
          <p:nvPr>
            <p:ph type="title"/>
          </p:nvPr>
        </p:nvSpPr>
        <p:spPr>
          <a:xfrm>
            <a:off x="7320466" y="609600"/>
            <a:ext cx="4140014" cy="1330839"/>
          </a:xfrm>
        </p:spPr>
        <p:txBody>
          <a:bodyPr>
            <a:normAutofit/>
          </a:bodyPr>
          <a:lstStyle/>
          <a:p>
            <a:r>
              <a:rPr lang="en-GB"/>
              <a:t>LEARNING OBJECTIVES</a:t>
            </a:r>
            <a:endParaRPr lang="en-GB" dirty="0"/>
          </a:p>
        </p:txBody>
      </p:sp>
      <p:pic>
        <p:nvPicPr>
          <p:cNvPr id="8" name="Picture 7">
            <a:extLst>
              <a:ext uri="{FF2B5EF4-FFF2-40B4-BE49-F238E27FC236}">
                <a16:creationId xmlns:a16="http://schemas.microsoft.com/office/drawing/2014/main" id="{B80C7D1F-9E03-55E5-C76E-6D12A7589404}"/>
              </a:ext>
            </a:extLst>
          </p:cNvPr>
          <p:cNvPicPr>
            <a:picLocks noChangeAspect="1"/>
          </p:cNvPicPr>
          <p:nvPr/>
        </p:nvPicPr>
        <p:blipFill>
          <a:blip r:embed="rId2"/>
          <a:srcRect t="117" r="-2" b="15"/>
          <a:stretch>
            <a:fillRect/>
          </a:stretch>
        </p:blipFill>
        <p:spPr>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p:spPr>
      </p:pic>
      <p:sp>
        <p:nvSpPr>
          <p:cNvPr id="3" name="Content Placeholder 2">
            <a:extLst>
              <a:ext uri="{FF2B5EF4-FFF2-40B4-BE49-F238E27FC236}">
                <a16:creationId xmlns:a16="http://schemas.microsoft.com/office/drawing/2014/main" id="{59683D5C-0AA9-3B23-F2A5-C29C2B3EC375}"/>
              </a:ext>
            </a:extLst>
          </p:cNvPr>
          <p:cNvSpPr>
            <a:spLocks noGrp="1"/>
          </p:cNvSpPr>
          <p:nvPr>
            <p:ph idx="1"/>
          </p:nvPr>
        </p:nvSpPr>
        <p:spPr>
          <a:xfrm>
            <a:off x="7320465" y="2194102"/>
            <a:ext cx="4140013" cy="3908586"/>
          </a:xfrm>
        </p:spPr>
        <p:txBody>
          <a:bodyPr>
            <a:normAutofit/>
          </a:bodyPr>
          <a:lstStyle/>
          <a:p>
            <a:pPr marL="0" indent="0">
              <a:buNone/>
            </a:pPr>
            <a:r>
              <a:rPr lang="en-GB" sz="1700" b="1"/>
              <a:t>By the end of this session, you should be able to:</a:t>
            </a:r>
          </a:p>
          <a:p>
            <a:endParaRPr lang="en-GB" sz="1700"/>
          </a:p>
          <a:p>
            <a:pPr>
              <a:buFontTx/>
              <a:buChar char="-"/>
            </a:pPr>
            <a:r>
              <a:rPr lang="en-GB" sz="1700"/>
              <a:t>Give an overview of how autistic defendants may experience the court process in England and Wales.</a:t>
            </a:r>
          </a:p>
          <a:p>
            <a:pPr>
              <a:buFontTx/>
              <a:buChar char="-"/>
            </a:pPr>
            <a:endParaRPr lang="en-GB" sz="1700"/>
          </a:p>
          <a:p>
            <a:pPr>
              <a:buFontTx/>
              <a:buChar char="-"/>
            </a:pPr>
            <a:r>
              <a:rPr lang="en-GB" sz="1700"/>
              <a:t>Explain the experiences of autistic individuals within prison settings</a:t>
            </a:r>
          </a:p>
          <a:p>
            <a:pPr marL="0" indent="0">
              <a:buNone/>
            </a:pPr>
            <a:endParaRPr lang="en-GB" sz="1700"/>
          </a:p>
          <a:p>
            <a:pPr>
              <a:buFontTx/>
              <a:buChar char="-"/>
            </a:pPr>
            <a:r>
              <a:rPr lang="en-GB" sz="1700"/>
              <a:t>Evaluate custodial rehabilitation for Autistic Prisoners.</a:t>
            </a:r>
          </a:p>
        </p:txBody>
      </p:sp>
    </p:spTree>
    <p:extLst>
      <p:ext uri="{BB962C8B-B14F-4D97-AF65-F5344CB8AC3E}">
        <p14:creationId xmlns:p14="http://schemas.microsoft.com/office/powerpoint/2010/main" val="2359212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19B03AF-92E9-F2F9-4378-2F7E9058700E}"/>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a:solidFill>
                  <a:srgbClr val="FFFFFF"/>
                </a:solidFill>
                <a:latin typeface="+mj-lt"/>
                <a:ea typeface="+mj-ea"/>
                <a:cs typeface="+mj-cs"/>
              </a:rPr>
              <a:t>PART 1 – Autistic defendants in Court</a:t>
            </a:r>
          </a:p>
        </p:txBody>
      </p:sp>
      <p:sp>
        <p:nvSpPr>
          <p:cNvPr id="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5" name="Straight Connector 1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7"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19"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1"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093103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Arc 22">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991E3D5-0484-DDC4-DEAE-8F299A4FAF6F}"/>
              </a:ext>
            </a:extLst>
          </p:cNvPr>
          <p:cNvSpPr>
            <a:spLocks noGrp="1"/>
          </p:cNvSpPr>
          <p:nvPr>
            <p:ph type="title"/>
          </p:nvPr>
        </p:nvSpPr>
        <p:spPr>
          <a:xfrm>
            <a:off x="5894962" y="479493"/>
            <a:ext cx="5458838" cy="1325563"/>
          </a:xfrm>
        </p:spPr>
        <p:txBody>
          <a:bodyPr>
            <a:normAutofit/>
          </a:bodyPr>
          <a:lstStyle/>
          <a:p>
            <a:r>
              <a:rPr lang="en-GB"/>
              <a:t>Cea (2014) </a:t>
            </a:r>
          </a:p>
        </p:txBody>
      </p:sp>
      <p:sp>
        <p:nvSpPr>
          <p:cNvPr id="25" name="Freeform: Shape 24">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hlinkClick r:id="rId3"/>
            <a:extLst>
              <a:ext uri="{FF2B5EF4-FFF2-40B4-BE49-F238E27FC236}">
                <a16:creationId xmlns:a16="http://schemas.microsoft.com/office/drawing/2014/main" id="{1C09F24C-E7CF-291C-932F-81BAE8AC14B5}"/>
              </a:ext>
            </a:extLst>
          </p:cNvPr>
          <p:cNvPicPr>
            <a:picLocks noChangeAspect="1"/>
          </p:cNvPicPr>
          <p:nvPr/>
        </p:nvPicPr>
        <p:blipFill>
          <a:blip r:embed="rId4"/>
          <a:stretch>
            <a:fillRect/>
          </a:stretch>
        </p:blipFill>
        <p:spPr>
          <a:xfrm>
            <a:off x="284172" y="109086"/>
            <a:ext cx="4777381" cy="169597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Content Placeholder 2">
            <a:extLst>
              <a:ext uri="{FF2B5EF4-FFF2-40B4-BE49-F238E27FC236}">
                <a16:creationId xmlns:a16="http://schemas.microsoft.com/office/drawing/2014/main" id="{12D89AD4-90A0-C55E-8ACE-467369E01CF9}"/>
              </a:ext>
            </a:extLst>
          </p:cNvPr>
          <p:cNvSpPr>
            <a:spLocks noGrp="1"/>
          </p:cNvSpPr>
          <p:nvPr>
            <p:ph idx="1"/>
          </p:nvPr>
        </p:nvSpPr>
        <p:spPr>
          <a:xfrm>
            <a:off x="3118338" y="1984443"/>
            <a:ext cx="8235462" cy="4192520"/>
          </a:xfrm>
        </p:spPr>
        <p:txBody>
          <a:bodyPr>
            <a:noAutofit/>
          </a:bodyPr>
          <a:lstStyle/>
          <a:p>
            <a:r>
              <a:rPr lang="en-GB" sz="2000" dirty="0"/>
              <a:t>In her paper, Autism and the Criminal Defendant, Cea (2014) provided a hypothetical example of a male defendant with ASD who is being prosecuted for assault and battery. </a:t>
            </a:r>
          </a:p>
          <a:p>
            <a:pPr marL="0" indent="0">
              <a:buNone/>
            </a:pPr>
            <a:r>
              <a:rPr lang="en-GB" sz="2000" dirty="0"/>
              <a:t>• On the stand the individual appears nervous and barely reacts. He also exhibits no emotional expression (such as shock) when the attorney shows him a picture showing the woman's injuries following his assault and battery. The individual also does not express any signs of remorse on the stand such as saying he is sorry for his actions nor does he say anything. Because they do not understand why he lacks any emotion, the jury take a dislike to him. </a:t>
            </a:r>
          </a:p>
          <a:p>
            <a:pPr marL="0" indent="0">
              <a:buNone/>
            </a:pPr>
            <a:r>
              <a:rPr lang="en-GB" sz="2000" dirty="0"/>
              <a:t>• He pleads guilty. The individual's attorney argues for leniency for him during his sentencing hearing. When the judge asks the defendant if he understands that his actions were wrong, he simply shrugs in response. </a:t>
            </a:r>
          </a:p>
          <a:p>
            <a:pPr marL="0" indent="0">
              <a:buNone/>
            </a:pPr>
            <a:r>
              <a:rPr lang="en-GB" sz="2000" dirty="0"/>
              <a:t>• The judge gives him the maximum sentence because he believes that the man is not willing to take any responsibility for his offending (Cea, 2014).</a:t>
            </a:r>
          </a:p>
        </p:txBody>
      </p:sp>
    </p:spTree>
    <p:extLst>
      <p:ext uri="{BB962C8B-B14F-4D97-AF65-F5344CB8AC3E}">
        <p14:creationId xmlns:p14="http://schemas.microsoft.com/office/powerpoint/2010/main" val="3921750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5AABD9-14C9-9B1D-BAFC-DE436CC6A4E8}"/>
              </a:ext>
            </a:extLst>
          </p:cNvPr>
          <p:cNvSpPr>
            <a:spLocks noGrp="1"/>
          </p:cNvSpPr>
          <p:nvPr>
            <p:ph type="title"/>
          </p:nvPr>
        </p:nvSpPr>
        <p:spPr>
          <a:xfrm>
            <a:off x="6412091" y="501651"/>
            <a:ext cx="4395340" cy="1716255"/>
          </a:xfrm>
        </p:spPr>
        <p:txBody>
          <a:bodyPr anchor="b">
            <a:normAutofit/>
          </a:bodyPr>
          <a:lstStyle/>
          <a:p>
            <a:r>
              <a:rPr lang="en-GB" sz="3900"/>
              <a:t>Ceas example (2014) – Raises a number of questions</a:t>
            </a:r>
          </a:p>
        </p:txBody>
      </p:sp>
      <p:sp>
        <p:nvSpPr>
          <p:cNvPr id="12" name="Rectangle 11">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Judge">
            <a:extLst>
              <a:ext uri="{FF2B5EF4-FFF2-40B4-BE49-F238E27FC236}">
                <a16:creationId xmlns:a16="http://schemas.microsoft.com/office/drawing/2014/main" id="{F984F00A-D037-7E3A-A331-E47BB66A34B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79143" y="818188"/>
            <a:ext cx="5221625" cy="5221625"/>
          </a:xfrm>
          <a:prstGeom prst="rect">
            <a:avLst/>
          </a:prstGeom>
        </p:spPr>
      </p:pic>
      <p:sp>
        <p:nvSpPr>
          <p:cNvPr id="3" name="Content Placeholder 2">
            <a:extLst>
              <a:ext uri="{FF2B5EF4-FFF2-40B4-BE49-F238E27FC236}">
                <a16:creationId xmlns:a16="http://schemas.microsoft.com/office/drawing/2014/main" id="{91EB0E68-705A-BE57-3869-C44D9A2B4107}"/>
              </a:ext>
            </a:extLst>
          </p:cNvPr>
          <p:cNvSpPr>
            <a:spLocks noGrp="1"/>
          </p:cNvSpPr>
          <p:nvPr>
            <p:ph idx="1"/>
          </p:nvPr>
        </p:nvSpPr>
        <p:spPr>
          <a:xfrm>
            <a:off x="6392583" y="2645922"/>
            <a:ext cx="4434721" cy="3710427"/>
          </a:xfrm>
        </p:spPr>
        <p:txBody>
          <a:bodyPr anchor="t">
            <a:normAutofit/>
          </a:bodyPr>
          <a:lstStyle/>
          <a:p>
            <a:r>
              <a:rPr lang="en-GB" sz="2000" dirty="0">
                <a:solidFill>
                  <a:schemeClr val="tx1">
                    <a:alpha val="80000"/>
                  </a:schemeClr>
                </a:solidFill>
              </a:rPr>
              <a:t>1. Should the man's diagnosis of ASD have been a valid mitigating factor in his sentencing? (Cea, 2014). </a:t>
            </a:r>
          </a:p>
          <a:p>
            <a:endParaRPr lang="en-GB" sz="2000" dirty="0">
              <a:solidFill>
                <a:schemeClr val="tx1">
                  <a:alpha val="80000"/>
                </a:schemeClr>
              </a:solidFill>
            </a:endParaRPr>
          </a:p>
          <a:p>
            <a:r>
              <a:rPr lang="en-GB" sz="2000" dirty="0">
                <a:solidFill>
                  <a:schemeClr val="tx1">
                    <a:alpha val="80000"/>
                  </a:schemeClr>
                </a:solidFill>
              </a:rPr>
              <a:t>2. Should the jury have been told about the man's ASD and how it affects his social interactions so that the jury could more accurately assess the man's testimony? </a:t>
            </a:r>
          </a:p>
        </p:txBody>
      </p:sp>
      <p:cxnSp>
        <p:nvCxnSpPr>
          <p:cNvPr id="14" name="Straight Connector 13">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030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FD5C8-D32F-9BE8-D5C6-55A5FF140086}"/>
              </a:ext>
            </a:extLst>
          </p:cNvPr>
          <p:cNvSpPr>
            <a:spLocks noGrp="1"/>
          </p:cNvSpPr>
          <p:nvPr>
            <p:ph type="title"/>
          </p:nvPr>
        </p:nvSpPr>
        <p:spPr>
          <a:xfrm>
            <a:off x="236415" y="372541"/>
            <a:ext cx="10515600" cy="1325563"/>
          </a:xfrm>
        </p:spPr>
        <p:txBody>
          <a:bodyPr>
            <a:normAutofit fontScale="90000"/>
          </a:bodyPr>
          <a:lstStyle/>
          <a:p>
            <a:r>
              <a:rPr lang="en-GB" sz="3100" dirty="0"/>
              <a:t>How certain features of ASD may provide the context of vulnerability to engaging in a number of types of offending behaviours</a:t>
            </a:r>
            <a:br>
              <a:rPr lang="en-GB" dirty="0"/>
            </a:br>
            <a:endParaRPr lang="en-GB" dirty="0"/>
          </a:p>
        </p:txBody>
      </p:sp>
      <p:pic>
        <p:nvPicPr>
          <p:cNvPr id="4" name="Content Placeholder 4">
            <a:hlinkClick r:id="rId3"/>
            <a:extLst>
              <a:ext uri="{FF2B5EF4-FFF2-40B4-BE49-F238E27FC236}">
                <a16:creationId xmlns:a16="http://schemas.microsoft.com/office/drawing/2014/main" id="{78A89F9D-59B2-AA93-8A85-33AB650485BB}"/>
              </a:ext>
            </a:extLst>
          </p:cNvPr>
          <p:cNvPicPr>
            <a:picLocks noChangeAspect="1"/>
          </p:cNvPicPr>
          <p:nvPr/>
        </p:nvPicPr>
        <p:blipFill>
          <a:blip r:embed="rId4"/>
          <a:stretch>
            <a:fillRect/>
          </a:stretch>
        </p:blipFill>
        <p:spPr>
          <a:xfrm>
            <a:off x="745269" y="1969990"/>
            <a:ext cx="4858361" cy="400451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5" name="TextBox 4">
            <a:extLst>
              <a:ext uri="{FF2B5EF4-FFF2-40B4-BE49-F238E27FC236}">
                <a16:creationId xmlns:a16="http://schemas.microsoft.com/office/drawing/2014/main" id="{7FA429B9-6091-D040-37D2-903F1D246761}"/>
              </a:ext>
            </a:extLst>
          </p:cNvPr>
          <p:cNvSpPr txBox="1"/>
          <p:nvPr/>
        </p:nvSpPr>
        <p:spPr>
          <a:xfrm>
            <a:off x="1961661" y="1464715"/>
            <a:ext cx="1891323" cy="369332"/>
          </a:xfrm>
          <a:prstGeom prst="rect">
            <a:avLst/>
          </a:prstGeom>
          <a:noFill/>
        </p:spPr>
        <p:txBody>
          <a:bodyPr wrap="square" rtlCol="0">
            <a:spAutoFit/>
          </a:bodyPr>
          <a:lstStyle/>
          <a:p>
            <a:r>
              <a:rPr lang="en-GB" dirty="0"/>
              <a:t>Osso et al (2024)</a:t>
            </a:r>
          </a:p>
        </p:txBody>
      </p:sp>
      <p:sp>
        <p:nvSpPr>
          <p:cNvPr id="10" name="TextBox 9">
            <a:extLst>
              <a:ext uri="{FF2B5EF4-FFF2-40B4-BE49-F238E27FC236}">
                <a16:creationId xmlns:a16="http://schemas.microsoft.com/office/drawing/2014/main" id="{53E303CD-5FDD-94A3-55BF-6527EEFCF3DC}"/>
              </a:ext>
            </a:extLst>
          </p:cNvPr>
          <p:cNvSpPr txBox="1"/>
          <p:nvPr/>
        </p:nvSpPr>
        <p:spPr>
          <a:xfrm>
            <a:off x="6674338" y="2435855"/>
            <a:ext cx="4509477" cy="2862322"/>
          </a:xfrm>
          <a:prstGeom prst="rect">
            <a:avLst/>
          </a:prstGeom>
          <a:noFill/>
        </p:spPr>
        <p:txBody>
          <a:bodyPr wrap="square">
            <a:spAutoFit/>
          </a:bodyPr>
          <a:lstStyle/>
          <a:p>
            <a:pPr marL="285750" indent="-285750">
              <a:buFont typeface="Arial" panose="020B0604020202020204" pitchFamily="34" charset="0"/>
              <a:buChar char="•"/>
            </a:pPr>
            <a:r>
              <a:rPr lang="en-GB" sz="1800" kern="1200" dirty="0">
                <a:solidFill>
                  <a:schemeClr val="tx1"/>
                </a:solidFill>
                <a:effectLst/>
                <a:latin typeface="Arial" panose="020B0604020202020204" pitchFamily="34" charset="0"/>
                <a:cs typeface="Arial" panose="020B0604020202020204" pitchFamily="34" charset="0"/>
              </a:rPr>
              <a:t>Multiple large-scale reviews show </a:t>
            </a:r>
            <a:r>
              <a:rPr lang="en-GB" sz="1800" b="1" kern="1200" dirty="0">
                <a:solidFill>
                  <a:schemeClr val="tx1"/>
                </a:solidFill>
                <a:effectLst/>
                <a:latin typeface="Arial" panose="020B0604020202020204" pitchFamily="34" charset="0"/>
                <a:cs typeface="Arial" panose="020B0604020202020204" pitchFamily="34" charset="0"/>
              </a:rPr>
              <a:t>no evidence</a:t>
            </a:r>
            <a:r>
              <a:rPr lang="en-GB" sz="1800" kern="1200" dirty="0">
                <a:solidFill>
                  <a:schemeClr val="tx1"/>
                </a:solidFill>
                <a:effectLst/>
                <a:latin typeface="Arial" panose="020B0604020202020204" pitchFamily="34" charset="0"/>
                <a:cs typeface="Arial" panose="020B0604020202020204" pitchFamily="34" charset="0"/>
              </a:rPr>
              <a:t> that people with ASD commit more crimes overall than neurotypical individuals.</a:t>
            </a:r>
          </a:p>
          <a:p>
            <a:endParaRPr lang="en-GB" sz="1800" kern="1200" dirty="0">
              <a:solidFill>
                <a:schemeClr val="tx1"/>
              </a:solidFill>
              <a:effectLst/>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800" kern="1200" dirty="0">
              <a:solidFill>
                <a:schemeClr val="tx1"/>
              </a:solidFill>
              <a:effectLst/>
              <a:latin typeface="Arial" panose="020B0604020202020204" pitchFamily="34" charset="0"/>
              <a:cs typeface="Arial" panose="020B0604020202020204" pitchFamily="34" charset="0"/>
            </a:endParaRPr>
          </a:p>
          <a:p>
            <a:pPr marL="285750" lvl="0" indent="-285750">
              <a:buFont typeface="Arial" panose="020B0604020202020204" pitchFamily="34" charset="0"/>
              <a:buChar char="•"/>
            </a:pPr>
            <a:r>
              <a:rPr lang="en-GB" sz="1800" kern="1200" dirty="0">
                <a:solidFill>
                  <a:schemeClr val="tx1"/>
                </a:solidFill>
                <a:effectLst/>
                <a:latin typeface="Arial" panose="020B0604020202020204" pitchFamily="34" charset="0"/>
                <a:cs typeface="Arial" panose="020B0604020202020204" pitchFamily="34" charset="0"/>
              </a:rPr>
              <a:t>Osso et al (2024)-  literature review found </a:t>
            </a:r>
            <a:r>
              <a:rPr lang="en-GB" sz="1800" b="1" kern="1200" dirty="0">
                <a:solidFill>
                  <a:schemeClr val="tx1"/>
                </a:solidFill>
                <a:effectLst/>
                <a:latin typeface="Arial" panose="020B0604020202020204" pitchFamily="34" charset="0"/>
                <a:cs typeface="Arial" panose="020B0604020202020204" pitchFamily="34" charset="0"/>
              </a:rPr>
              <a:t>no definitive correlation</a:t>
            </a:r>
            <a:r>
              <a:rPr lang="en-GB" sz="1800" kern="1200" dirty="0">
                <a:solidFill>
                  <a:schemeClr val="tx1"/>
                </a:solidFill>
                <a:effectLst/>
                <a:latin typeface="Arial" panose="020B0604020202020204" pitchFamily="34" charset="0"/>
                <a:cs typeface="Arial" panose="020B0604020202020204" pitchFamily="34" charset="0"/>
              </a:rPr>
              <a:t> between ASD and an increased predisposition to criminal behaviour. </a:t>
            </a:r>
            <a:endParaRPr lang="en-GB" sz="1800" u="sng" kern="1200" dirty="0">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272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674310-3851-747E-5D18-1BD923CF0834}"/>
              </a:ext>
            </a:extLst>
          </p:cNvPr>
          <p:cNvSpPr>
            <a:spLocks noGrp="1"/>
          </p:cNvSpPr>
          <p:nvPr>
            <p:ph type="title"/>
          </p:nvPr>
        </p:nvSpPr>
        <p:spPr/>
        <p:txBody>
          <a:bodyPr/>
          <a:lstStyle/>
          <a:p>
            <a:r>
              <a:rPr lang="en-GB" dirty="0"/>
              <a:t>Arson</a:t>
            </a:r>
          </a:p>
        </p:txBody>
      </p:sp>
      <p:pic>
        <p:nvPicPr>
          <p:cNvPr id="5" name="Content Placeholder 4">
            <a:hlinkClick r:id="rId3"/>
            <a:extLst>
              <a:ext uri="{FF2B5EF4-FFF2-40B4-BE49-F238E27FC236}">
                <a16:creationId xmlns:a16="http://schemas.microsoft.com/office/drawing/2014/main" id="{4518B1DA-A3FC-7342-EA59-612E635F37DA}"/>
              </a:ext>
            </a:extLst>
          </p:cNvPr>
          <p:cNvPicPr>
            <a:picLocks noGrp="1" noChangeAspect="1"/>
          </p:cNvPicPr>
          <p:nvPr>
            <p:ph idx="1"/>
          </p:nvPr>
        </p:nvPicPr>
        <p:blipFill>
          <a:blip r:embed="rId4"/>
          <a:stretch>
            <a:fillRect/>
          </a:stretch>
        </p:blipFill>
        <p:spPr>
          <a:xfrm>
            <a:off x="384758" y="1821351"/>
            <a:ext cx="2045185" cy="156355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TextBox 5">
            <a:extLst>
              <a:ext uri="{FF2B5EF4-FFF2-40B4-BE49-F238E27FC236}">
                <a16:creationId xmlns:a16="http://schemas.microsoft.com/office/drawing/2014/main" id="{40537A53-98D2-8A3F-760F-14CE870DEC82}"/>
              </a:ext>
            </a:extLst>
          </p:cNvPr>
          <p:cNvSpPr txBox="1"/>
          <p:nvPr/>
        </p:nvSpPr>
        <p:spPr>
          <a:xfrm>
            <a:off x="571105" y="1391139"/>
            <a:ext cx="1672492" cy="369332"/>
          </a:xfrm>
          <a:prstGeom prst="rect">
            <a:avLst/>
          </a:prstGeom>
          <a:noFill/>
        </p:spPr>
        <p:txBody>
          <a:bodyPr wrap="square" rtlCol="0">
            <a:spAutoFit/>
          </a:bodyPr>
          <a:lstStyle/>
          <a:p>
            <a:r>
              <a:rPr lang="en-GB" dirty="0"/>
              <a:t>Allely (2019)</a:t>
            </a:r>
          </a:p>
        </p:txBody>
      </p:sp>
      <p:pic>
        <p:nvPicPr>
          <p:cNvPr id="8" name="Picture 7">
            <a:extLst>
              <a:ext uri="{FF2B5EF4-FFF2-40B4-BE49-F238E27FC236}">
                <a16:creationId xmlns:a16="http://schemas.microsoft.com/office/drawing/2014/main" id="{487B4BD5-8F9F-25DC-4B21-438DE7164A95}"/>
              </a:ext>
            </a:extLst>
          </p:cNvPr>
          <p:cNvPicPr>
            <a:picLocks noChangeAspect="1"/>
          </p:cNvPicPr>
          <p:nvPr/>
        </p:nvPicPr>
        <p:blipFill>
          <a:blip r:embed="rId5"/>
          <a:stretch>
            <a:fillRect/>
          </a:stretch>
        </p:blipFill>
        <p:spPr>
          <a:xfrm>
            <a:off x="271611" y="4729896"/>
            <a:ext cx="2244943" cy="160877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9" name="TextBox 8">
            <a:extLst>
              <a:ext uri="{FF2B5EF4-FFF2-40B4-BE49-F238E27FC236}">
                <a16:creationId xmlns:a16="http://schemas.microsoft.com/office/drawing/2014/main" id="{6E0E6423-F78C-D82B-3739-B283E2709C4C}"/>
              </a:ext>
            </a:extLst>
          </p:cNvPr>
          <p:cNvSpPr txBox="1"/>
          <p:nvPr/>
        </p:nvSpPr>
        <p:spPr>
          <a:xfrm>
            <a:off x="482626" y="4083565"/>
            <a:ext cx="3042112" cy="646331"/>
          </a:xfrm>
          <a:prstGeom prst="rect">
            <a:avLst/>
          </a:prstGeom>
          <a:noFill/>
        </p:spPr>
        <p:txBody>
          <a:bodyPr wrap="square" rtlCol="0">
            <a:spAutoFit/>
          </a:bodyPr>
          <a:lstStyle/>
          <a:p>
            <a:r>
              <a:rPr lang="en-GB" dirty="0"/>
              <a:t>Collins, </a:t>
            </a:r>
            <a:r>
              <a:rPr lang="en-GB" dirty="0" err="1"/>
              <a:t>Barnoux</a:t>
            </a:r>
            <a:r>
              <a:rPr lang="en-GB" dirty="0"/>
              <a:t> and Langdon (2021)</a:t>
            </a:r>
          </a:p>
        </p:txBody>
      </p:sp>
      <p:sp>
        <p:nvSpPr>
          <p:cNvPr id="14" name="TextBox 13">
            <a:extLst>
              <a:ext uri="{FF2B5EF4-FFF2-40B4-BE49-F238E27FC236}">
                <a16:creationId xmlns:a16="http://schemas.microsoft.com/office/drawing/2014/main" id="{81C954FA-1A59-B316-D3F1-3AED4B282844}"/>
              </a:ext>
            </a:extLst>
          </p:cNvPr>
          <p:cNvSpPr txBox="1"/>
          <p:nvPr/>
        </p:nvSpPr>
        <p:spPr>
          <a:xfrm>
            <a:off x="2852614" y="4184551"/>
            <a:ext cx="8761047" cy="2308324"/>
          </a:xfrm>
          <a:prstGeom prst="rect">
            <a:avLst/>
          </a:prstGeom>
          <a:solidFill>
            <a:schemeClr val="accent6">
              <a:lumMod val="20000"/>
              <a:lumOff val="80000"/>
            </a:schemeClr>
          </a:solid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kern="1200" dirty="0">
                <a:solidFill>
                  <a:schemeClr val="tx1"/>
                </a:solidFill>
                <a:effectLst/>
                <a:latin typeface="+mn-lt"/>
                <a:ea typeface="+mn-ea"/>
                <a:cs typeface="+mn-cs"/>
              </a:rPr>
              <a:t>The review found that adults with intellectual disabilities and/or autism who set fires share common traits with other fire‑setters (such as impulsivity and aggression).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kern="1200" dirty="0">
                <a:solidFill>
                  <a:schemeClr val="tx1"/>
                </a:solidFill>
                <a:effectLst/>
                <a:latin typeface="+mn-lt"/>
                <a:ea typeface="+mn-ea"/>
                <a:cs typeface="+mn-cs"/>
              </a:rPr>
              <a:t>They also face unique challenges including communication difficulties and limited support which affect risk and treatment.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b="0" i="0" kern="1200" dirty="0">
              <a:solidFill>
                <a:schemeClr val="tx1"/>
              </a:solidFill>
              <a:effectLst/>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b="0" i="0" kern="1200" dirty="0">
                <a:solidFill>
                  <a:schemeClr val="tx1"/>
                </a:solidFill>
                <a:effectLst/>
                <a:latin typeface="+mn-lt"/>
                <a:ea typeface="+mn-ea"/>
                <a:cs typeface="+mn-cs"/>
              </a:rPr>
              <a:t>Overall research quality in this area is poor, highlighting the need for better‑designed studies and tailored interventions.</a:t>
            </a:r>
          </a:p>
        </p:txBody>
      </p:sp>
      <p:graphicFrame>
        <p:nvGraphicFramePr>
          <p:cNvPr id="16" name="TextBox 11">
            <a:extLst>
              <a:ext uri="{FF2B5EF4-FFF2-40B4-BE49-F238E27FC236}">
                <a16:creationId xmlns:a16="http://schemas.microsoft.com/office/drawing/2014/main" id="{B06B3444-4D49-C68F-E8E7-F44A9ACA935C}"/>
              </a:ext>
            </a:extLst>
          </p:cNvPr>
          <p:cNvGraphicFramePr/>
          <p:nvPr/>
        </p:nvGraphicFramePr>
        <p:xfrm>
          <a:off x="2907323" y="843677"/>
          <a:ext cx="9120554" cy="258532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429145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38A41-F3C6-16A6-8749-67E114CA0D2D}"/>
              </a:ext>
            </a:extLst>
          </p:cNvPr>
          <p:cNvSpPr>
            <a:spLocks noGrp="1"/>
          </p:cNvSpPr>
          <p:nvPr>
            <p:ph type="title"/>
          </p:nvPr>
        </p:nvSpPr>
        <p:spPr/>
        <p:txBody>
          <a:bodyPr/>
          <a:lstStyle/>
          <a:p>
            <a:r>
              <a:rPr lang="en-GB" dirty="0"/>
              <a:t>Sexual offences (Online and Off-line)</a:t>
            </a:r>
          </a:p>
        </p:txBody>
      </p:sp>
      <p:pic>
        <p:nvPicPr>
          <p:cNvPr id="5" name="Content Placeholder 4">
            <a:hlinkClick r:id="rId3"/>
            <a:extLst>
              <a:ext uri="{FF2B5EF4-FFF2-40B4-BE49-F238E27FC236}">
                <a16:creationId xmlns:a16="http://schemas.microsoft.com/office/drawing/2014/main" id="{EC8074C0-9893-AF17-7F21-AC18807AF7EE}"/>
              </a:ext>
            </a:extLst>
          </p:cNvPr>
          <p:cNvPicPr>
            <a:picLocks noGrp="1" noChangeAspect="1"/>
          </p:cNvPicPr>
          <p:nvPr>
            <p:ph idx="1"/>
          </p:nvPr>
        </p:nvPicPr>
        <p:blipFill>
          <a:blip r:embed="rId4"/>
          <a:stretch>
            <a:fillRect/>
          </a:stretch>
        </p:blipFill>
        <p:spPr>
          <a:xfrm>
            <a:off x="8753231" y="1774092"/>
            <a:ext cx="1753834" cy="162245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6" name="TextBox 5">
            <a:extLst>
              <a:ext uri="{FF2B5EF4-FFF2-40B4-BE49-F238E27FC236}">
                <a16:creationId xmlns:a16="http://schemas.microsoft.com/office/drawing/2014/main" id="{CE7E05CB-ECAA-322B-E449-53CFDEADDFE5}"/>
              </a:ext>
            </a:extLst>
          </p:cNvPr>
          <p:cNvSpPr txBox="1"/>
          <p:nvPr/>
        </p:nvSpPr>
        <p:spPr>
          <a:xfrm>
            <a:off x="8534400" y="1244823"/>
            <a:ext cx="2203939" cy="369332"/>
          </a:xfrm>
          <a:prstGeom prst="rect">
            <a:avLst/>
          </a:prstGeom>
          <a:noFill/>
        </p:spPr>
        <p:txBody>
          <a:bodyPr wrap="square" rtlCol="0">
            <a:spAutoFit/>
          </a:bodyPr>
          <a:lstStyle/>
          <a:p>
            <a:r>
              <a:rPr lang="en-GB" dirty="0"/>
              <a:t>Davy et al (2025)</a:t>
            </a:r>
          </a:p>
        </p:txBody>
      </p:sp>
      <p:pic>
        <p:nvPicPr>
          <p:cNvPr id="8" name="Picture 7">
            <a:hlinkClick r:id="rId5"/>
            <a:extLst>
              <a:ext uri="{FF2B5EF4-FFF2-40B4-BE49-F238E27FC236}">
                <a16:creationId xmlns:a16="http://schemas.microsoft.com/office/drawing/2014/main" id="{0D178BFF-D186-9CD1-8CA5-6FCC4D27D812}"/>
              </a:ext>
            </a:extLst>
          </p:cNvPr>
          <p:cNvPicPr>
            <a:picLocks noChangeAspect="1"/>
          </p:cNvPicPr>
          <p:nvPr/>
        </p:nvPicPr>
        <p:blipFill>
          <a:blip r:embed="rId6"/>
          <a:stretch>
            <a:fillRect/>
          </a:stretch>
        </p:blipFill>
        <p:spPr>
          <a:xfrm>
            <a:off x="146554" y="3001107"/>
            <a:ext cx="2510753" cy="2988285"/>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4CE97182-00A7-CDD0-040C-37F41A43A713}"/>
              </a:ext>
            </a:extLst>
          </p:cNvPr>
          <p:cNvSpPr txBox="1"/>
          <p:nvPr/>
        </p:nvSpPr>
        <p:spPr>
          <a:xfrm>
            <a:off x="281354" y="2282092"/>
            <a:ext cx="1914769" cy="369332"/>
          </a:xfrm>
          <a:prstGeom prst="rect">
            <a:avLst/>
          </a:prstGeom>
          <a:noFill/>
        </p:spPr>
        <p:txBody>
          <a:bodyPr wrap="square" rtlCol="0">
            <a:spAutoFit/>
          </a:bodyPr>
          <a:lstStyle/>
          <a:p>
            <a:r>
              <a:rPr lang="en-GB" dirty="0"/>
              <a:t>Allely (2018)</a:t>
            </a:r>
          </a:p>
        </p:txBody>
      </p:sp>
      <p:sp>
        <p:nvSpPr>
          <p:cNvPr id="10" name="Callout: Left Arrow 9">
            <a:extLst>
              <a:ext uri="{FF2B5EF4-FFF2-40B4-BE49-F238E27FC236}">
                <a16:creationId xmlns:a16="http://schemas.microsoft.com/office/drawing/2014/main" id="{594AC576-A3F5-4609-0712-E5D2F2426465}"/>
              </a:ext>
            </a:extLst>
          </p:cNvPr>
          <p:cNvSpPr/>
          <p:nvPr/>
        </p:nvSpPr>
        <p:spPr>
          <a:xfrm>
            <a:off x="2977662" y="1906955"/>
            <a:ext cx="3665416" cy="4082438"/>
          </a:xfrm>
          <a:prstGeom prst="left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allout: Up Arrow 10">
            <a:extLst>
              <a:ext uri="{FF2B5EF4-FFF2-40B4-BE49-F238E27FC236}">
                <a16:creationId xmlns:a16="http://schemas.microsoft.com/office/drawing/2014/main" id="{4FB443CC-DFEB-198C-A2E7-930FE16CE7EA}"/>
              </a:ext>
            </a:extLst>
          </p:cNvPr>
          <p:cNvSpPr/>
          <p:nvPr/>
        </p:nvSpPr>
        <p:spPr>
          <a:xfrm>
            <a:off x="6775938" y="3479953"/>
            <a:ext cx="5269508" cy="3295985"/>
          </a:xfrm>
          <a:prstGeom prst="upArrow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fontAlgn="t"/>
            <a:r>
              <a:rPr lang="en-GB" sz="1400" dirty="0">
                <a:solidFill>
                  <a:schemeClr val="bg1">
                    <a:lumMod val="95000"/>
                  </a:schemeClr>
                </a:solidFill>
              </a:rPr>
              <a:t>Autistic individuals often have unique vulnerabilities, such as: </a:t>
            </a:r>
          </a:p>
          <a:p>
            <a:pPr marL="628650" lvl="1" indent="-171450" fontAlgn="t">
              <a:buFont typeface="Arial" panose="020B0604020202020204" pitchFamily="34" charset="0"/>
              <a:buChar char="•"/>
            </a:pPr>
            <a:r>
              <a:rPr lang="en-GB" sz="1400" dirty="0">
                <a:solidFill>
                  <a:schemeClr val="bg1">
                    <a:lumMod val="95000"/>
                  </a:schemeClr>
                </a:solidFill>
                <a:latin typeface="Arial" panose="020B0604020202020204" pitchFamily="34" charset="0"/>
                <a:cs typeface="Arial" panose="020B0604020202020204" pitchFamily="34" charset="0"/>
              </a:rPr>
              <a:t>lack of early sex education</a:t>
            </a:r>
          </a:p>
          <a:p>
            <a:pPr marL="628650" lvl="1" indent="-171450" fontAlgn="t">
              <a:buFont typeface="Arial" panose="020B0604020202020204" pitchFamily="34" charset="0"/>
              <a:buChar char="•"/>
            </a:pPr>
            <a:r>
              <a:rPr lang="en-GB" sz="1400" dirty="0">
                <a:solidFill>
                  <a:schemeClr val="bg1">
                    <a:lumMod val="95000"/>
                  </a:schemeClr>
                </a:solidFill>
                <a:latin typeface="Arial" panose="020B0604020202020204" pitchFamily="34" charset="0"/>
                <a:cs typeface="Arial" panose="020B0604020202020204" pitchFamily="34" charset="0"/>
              </a:rPr>
              <a:t>difficulty forming or practising healthy sexual relationships</a:t>
            </a:r>
          </a:p>
          <a:p>
            <a:pPr marL="628650" lvl="1" indent="-171450" fontAlgn="t">
              <a:buFont typeface="Arial" panose="020B0604020202020204" pitchFamily="34" charset="0"/>
              <a:buChar char="•"/>
            </a:pPr>
            <a:r>
              <a:rPr lang="en-GB" sz="1400" dirty="0">
                <a:solidFill>
                  <a:schemeClr val="bg1">
                    <a:lumMod val="95000"/>
                  </a:schemeClr>
                </a:solidFill>
                <a:latin typeface="Arial" panose="020B0604020202020204" pitchFamily="34" charset="0"/>
                <a:cs typeface="Arial" panose="020B0604020202020204" pitchFamily="34" charset="0"/>
              </a:rPr>
              <a:t>social communication challenges</a:t>
            </a:r>
          </a:p>
          <a:p>
            <a:pPr marL="628650" lvl="1" indent="-171450" fontAlgn="t">
              <a:buFont typeface="Arial" panose="020B0604020202020204" pitchFamily="34" charset="0"/>
              <a:buChar char="•"/>
            </a:pPr>
            <a:r>
              <a:rPr lang="en-GB" sz="1400" dirty="0">
                <a:solidFill>
                  <a:schemeClr val="bg1">
                    <a:lumMod val="95000"/>
                  </a:schemeClr>
                </a:solidFill>
                <a:latin typeface="Arial" panose="020B0604020202020204" pitchFamily="34" charset="0"/>
                <a:cs typeface="Arial" panose="020B0604020202020204" pitchFamily="34" charset="0"/>
              </a:rPr>
              <a:t>misunderstandings of boundaries or consent.</a:t>
            </a:r>
          </a:p>
          <a:p>
            <a:pPr lvl="1" fontAlgn="t"/>
            <a:r>
              <a:rPr lang="en-GB" sz="1400" dirty="0">
                <a:solidFill>
                  <a:schemeClr val="bg1">
                    <a:lumMod val="95000"/>
                  </a:schemeClr>
                </a:solidFill>
                <a:latin typeface="Arial" panose="020B0604020202020204" pitchFamily="34" charset="0"/>
                <a:cs typeface="Arial" panose="020B0604020202020204" pitchFamily="34" charset="0"/>
              </a:rPr>
              <a:t>These vulnerabilities create </a:t>
            </a:r>
            <a:r>
              <a:rPr lang="en-GB" sz="1400" b="1" dirty="0">
                <a:solidFill>
                  <a:schemeClr val="bg1">
                    <a:lumMod val="95000"/>
                  </a:schemeClr>
                </a:solidFill>
                <a:latin typeface="Arial" panose="020B0604020202020204" pitchFamily="34" charset="0"/>
                <a:cs typeface="Arial" panose="020B0604020202020204" pitchFamily="34" charset="0"/>
              </a:rPr>
              <a:t>“pathways”</a:t>
            </a:r>
            <a:r>
              <a:rPr lang="en-GB" sz="1400" dirty="0">
                <a:solidFill>
                  <a:schemeClr val="bg1">
                    <a:lumMod val="95000"/>
                  </a:schemeClr>
                </a:solidFill>
                <a:latin typeface="Arial" panose="020B0604020202020204" pitchFamily="34" charset="0"/>
                <a:cs typeface="Arial" panose="020B0604020202020204" pitchFamily="34" charset="0"/>
              </a:rPr>
              <a:t> into offending, shaped not by malice but by unmet needs, misinterpretation of social cues, isolation, and lack of support. </a:t>
            </a:r>
            <a:endParaRPr lang="en-GB" sz="2000" dirty="0">
              <a:solidFill>
                <a:schemeClr val="bg1">
                  <a:lumMod val="95000"/>
                </a:schemeClr>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42673CE-4D2A-402A-E540-7F7AA474D0A1}"/>
              </a:ext>
            </a:extLst>
          </p:cNvPr>
          <p:cNvSpPr txBox="1"/>
          <p:nvPr/>
        </p:nvSpPr>
        <p:spPr>
          <a:xfrm>
            <a:off x="4525108" y="2282092"/>
            <a:ext cx="1914769" cy="3416320"/>
          </a:xfrm>
          <a:prstGeom prst="rect">
            <a:avLst/>
          </a:prstGeom>
          <a:noFill/>
        </p:spPr>
        <p:txBody>
          <a:bodyPr wrap="square" rtlCol="0">
            <a:spAutoFit/>
          </a:bodyPr>
          <a:lstStyle/>
          <a:p>
            <a:r>
              <a:rPr lang="en-GB" dirty="0">
                <a:solidFill>
                  <a:schemeClr val="bg1">
                    <a:lumMod val="95000"/>
                  </a:schemeClr>
                </a:solidFill>
              </a:rPr>
              <a:t>Although autistic people are not generally more likely to commit sexual offences, some may engage in inappropriate of illegal sexual behaviours due to ASD-related traits</a:t>
            </a:r>
          </a:p>
        </p:txBody>
      </p:sp>
    </p:spTree>
    <p:extLst>
      <p:ext uri="{BB962C8B-B14F-4D97-AF65-F5344CB8AC3E}">
        <p14:creationId xmlns:p14="http://schemas.microsoft.com/office/powerpoint/2010/main" val="4211260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31BF440-39FA-4087-84CC-2EEC0BBDA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Device and padlock">
            <a:extLst>
              <a:ext uri="{FF2B5EF4-FFF2-40B4-BE49-F238E27FC236}">
                <a16:creationId xmlns:a16="http://schemas.microsoft.com/office/drawing/2014/main" id="{EF8789DD-0299-BC76-54B6-52CA5241B9D0}"/>
              </a:ext>
            </a:extLst>
          </p:cNvPr>
          <p:cNvPicPr>
            <a:picLocks noChangeAspect="1"/>
          </p:cNvPicPr>
          <p:nvPr/>
        </p:nvPicPr>
        <p:blipFill>
          <a:blip r:embed="rId3">
            <a:extLst>
              <a:ext uri="{28A0092B-C50C-407E-A947-70E740481C1C}">
                <a14:useLocalDpi xmlns:a14="http://schemas.microsoft.com/office/drawing/2010/main" val="0"/>
              </a:ext>
            </a:extLst>
          </a:blip>
          <a:srcRect t="2036" r="-2" b="16114"/>
          <a:stretch>
            <a:fillRect/>
          </a:stretch>
        </p:blipFill>
        <p:spPr>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p:spPr>
      </p:pic>
      <p:pic>
        <p:nvPicPr>
          <p:cNvPr id="5" name="Picture 4">
            <a:hlinkClick r:id="rId4"/>
            <a:extLst>
              <a:ext uri="{FF2B5EF4-FFF2-40B4-BE49-F238E27FC236}">
                <a16:creationId xmlns:a16="http://schemas.microsoft.com/office/drawing/2014/main" id="{03FE80C1-AF1F-8D6E-8742-A2CDDCD017CC}"/>
              </a:ext>
            </a:extLst>
          </p:cNvPr>
          <p:cNvPicPr>
            <a:picLocks noChangeAspect="1"/>
          </p:cNvPicPr>
          <p:nvPr/>
        </p:nvPicPr>
        <p:blipFill>
          <a:blip r:embed="rId5"/>
          <a:srcRect t="27075" r="-2" b="6200"/>
          <a:stretch>
            <a:fillRect/>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useBgFill="1">
        <p:nvSpPr>
          <p:cNvPr id="17" name="Freeform: Shape 16">
            <a:extLst>
              <a:ext uri="{FF2B5EF4-FFF2-40B4-BE49-F238E27FC236}">
                <a16:creationId xmlns:a16="http://schemas.microsoft.com/office/drawing/2014/main" id="{F04E4CBA-303B-48BD-8451-C2701CB0E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1" cy="6858000"/>
          </a:xfrm>
          <a:custGeom>
            <a:avLst/>
            <a:gdLst>
              <a:gd name="connsiteX0" fmla="*/ 0 w 6096001"/>
              <a:gd name="connsiteY0" fmla="*/ 0 h 6858000"/>
              <a:gd name="connsiteX1" fmla="*/ 4883024 w 6096001"/>
              <a:gd name="connsiteY1" fmla="*/ 0 h 6858000"/>
              <a:gd name="connsiteX2" fmla="*/ 4946006 w 6096001"/>
              <a:gd name="connsiteY2" fmla="*/ 69271 h 6858000"/>
              <a:gd name="connsiteX3" fmla="*/ 6096001 w 6096001"/>
              <a:gd name="connsiteY3" fmla="*/ 3429000 h 6858000"/>
              <a:gd name="connsiteX4" fmla="*/ 4946006 w 6096001"/>
              <a:gd name="connsiteY4" fmla="*/ 6788730 h 6858000"/>
              <a:gd name="connsiteX5" fmla="*/ 4883024 w 6096001"/>
              <a:gd name="connsiteY5" fmla="*/ 6858000 h 6858000"/>
              <a:gd name="connsiteX6" fmla="*/ 0 w 609600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1" h="6858000">
                <a:moveTo>
                  <a:pt x="0" y="0"/>
                </a:moveTo>
                <a:lnTo>
                  <a:pt x="4883024" y="0"/>
                </a:lnTo>
                <a:lnTo>
                  <a:pt x="4946006" y="69271"/>
                </a:lnTo>
                <a:cubicBezTo>
                  <a:pt x="5656532" y="929100"/>
                  <a:pt x="6096001" y="2116944"/>
                  <a:pt x="6096001" y="3429000"/>
                </a:cubicBezTo>
                <a:cubicBezTo>
                  <a:pt x="6096001" y="4741056"/>
                  <a:pt x="5656532" y="5928900"/>
                  <a:pt x="4946006" y="6788730"/>
                </a:cubicBezTo>
                <a:lnTo>
                  <a:pt x="4883024"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F6CA58B3-AFCC-4A40-9882-50D5080879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7332" cy="6858000"/>
          </a:xfrm>
          <a:custGeom>
            <a:avLst/>
            <a:gdLst>
              <a:gd name="connsiteX0" fmla="*/ 0 w 6087332"/>
              <a:gd name="connsiteY0" fmla="*/ 0 h 6858000"/>
              <a:gd name="connsiteX1" fmla="*/ 4874355 w 6087332"/>
              <a:gd name="connsiteY1" fmla="*/ 0 h 6858000"/>
              <a:gd name="connsiteX2" fmla="*/ 4937337 w 6087332"/>
              <a:gd name="connsiteY2" fmla="*/ 69271 h 6858000"/>
              <a:gd name="connsiteX3" fmla="*/ 6087332 w 6087332"/>
              <a:gd name="connsiteY3" fmla="*/ 3429000 h 6858000"/>
              <a:gd name="connsiteX4" fmla="*/ 4937337 w 6087332"/>
              <a:gd name="connsiteY4" fmla="*/ 6788730 h 6858000"/>
              <a:gd name="connsiteX5" fmla="*/ 4874355 w 6087332"/>
              <a:gd name="connsiteY5" fmla="*/ 6858000 h 6858000"/>
              <a:gd name="connsiteX6" fmla="*/ 0 w 608733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7332" h="6858000">
                <a:moveTo>
                  <a:pt x="0" y="0"/>
                </a:moveTo>
                <a:lnTo>
                  <a:pt x="4874355" y="0"/>
                </a:lnTo>
                <a:lnTo>
                  <a:pt x="4937337" y="69271"/>
                </a:lnTo>
                <a:cubicBezTo>
                  <a:pt x="5647863" y="929100"/>
                  <a:pt x="6087332" y="2116944"/>
                  <a:pt x="6087332" y="3429000"/>
                </a:cubicBezTo>
                <a:cubicBezTo>
                  <a:pt x="6087332" y="4741056"/>
                  <a:pt x="5647863" y="5928900"/>
                  <a:pt x="4937337" y="6788730"/>
                </a:cubicBezTo>
                <a:lnTo>
                  <a:pt x="4874355"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13DCEA1-CFFA-6EE1-854A-3ED0A7D5B77E}"/>
              </a:ext>
            </a:extLst>
          </p:cNvPr>
          <p:cNvSpPr>
            <a:spLocks noGrp="1"/>
          </p:cNvSpPr>
          <p:nvPr>
            <p:ph type="title"/>
          </p:nvPr>
        </p:nvSpPr>
        <p:spPr>
          <a:xfrm>
            <a:off x="448056" y="859536"/>
            <a:ext cx="4832802" cy="1243584"/>
          </a:xfrm>
        </p:spPr>
        <p:txBody>
          <a:bodyPr>
            <a:normAutofit/>
          </a:bodyPr>
          <a:lstStyle/>
          <a:p>
            <a:r>
              <a:rPr lang="en-GB" sz="3400"/>
              <a:t>Cyber crime – Payne et al (2019)</a:t>
            </a:r>
          </a:p>
        </p:txBody>
      </p:sp>
      <p:sp>
        <p:nvSpPr>
          <p:cNvPr id="21" name="Rectangle 20">
            <a:extLst>
              <a:ext uri="{FF2B5EF4-FFF2-40B4-BE49-F238E27FC236}">
                <a16:creationId xmlns:a16="http://schemas.microsoft.com/office/drawing/2014/main" id="{75C56826-D4E5-42ED-8529-079651CB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52144"/>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3" name="Rectangle 22">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24">
            <a:extLst>
              <a:ext uri="{FF2B5EF4-FFF2-40B4-BE49-F238E27FC236}">
                <a16:creationId xmlns:a16="http://schemas.microsoft.com/office/drawing/2014/main" id="{CA00AE6B-AA30-4CF8-BA6F-339B780AD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544" y="2194560"/>
            <a:ext cx="4892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B892660-40FB-D212-B510-B0CB64663C40}"/>
              </a:ext>
            </a:extLst>
          </p:cNvPr>
          <p:cNvSpPr>
            <a:spLocks noGrp="1"/>
          </p:cNvSpPr>
          <p:nvPr>
            <p:ph idx="1"/>
          </p:nvPr>
        </p:nvSpPr>
        <p:spPr>
          <a:xfrm>
            <a:off x="229225" y="2231136"/>
            <a:ext cx="5452559" cy="4418541"/>
          </a:xfrm>
        </p:spPr>
        <p:txBody>
          <a:bodyPr>
            <a:normAutofit fontScale="47500" lnSpcReduction="20000"/>
          </a:bodyPr>
          <a:lstStyle/>
          <a:p>
            <a:pPr fontAlgn="t"/>
            <a:r>
              <a:rPr lang="en-GB" sz="2000" b="1" dirty="0">
                <a:latin typeface="Arial" panose="020B0604020202020204" pitchFamily="34" charset="0"/>
                <a:cs typeface="Arial" panose="020B0604020202020204" pitchFamily="34" charset="0"/>
              </a:rPr>
              <a:t>Aim of the Study</a:t>
            </a:r>
          </a:p>
          <a:p>
            <a:pPr marL="0" indent="0" fontAlgn="t">
              <a:buNone/>
            </a:pPr>
            <a:r>
              <a:rPr lang="en-GB" sz="2000" dirty="0">
                <a:latin typeface="Arial" panose="020B0604020202020204" pitchFamily="34" charset="0"/>
                <a:cs typeface="Arial" panose="020B0604020202020204" pitchFamily="34" charset="0"/>
              </a:rPr>
              <a:t>To examine whether autism, autistic‑like traits, social cognition, or interpersonal support are linked to </a:t>
            </a:r>
            <a:r>
              <a:rPr lang="en-GB" sz="2000" b="1" dirty="0">
                <a:latin typeface="Arial" panose="020B0604020202020204" pitchFamily="34" charset="0"/>
                <a:cs typeface="Arial" panose="020B0604020202020204" pitchFamily="34" charset="0"/>
              </a:rPr>
              <a:t>cyber‑dependent crime</a:t>
            </a:r>
            <a:r>
              <a:rPr lang="en-GB" sz="2000" dirty="0">
                <a:latin typeface="Arial" panose="020B0604020202020204" pitchFamily="34" charset="0"/>
                <a:cs typeface="Arial" panose="020B0604020202020204" pitchFamily="34" charset="0"/>
              </a:rPr>
              <a:t> (e.g., hacking, malware).</a:t>
            </a: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fontAlgn="t"/>
            <a:r>
              <a:rPr lang="en-GB" sz="2000" b="1" dirty="0">
                <a:latin typeface="Arial" panose="020B0604020202020204" pitchFamily="34" charset="0"/>
                <a:cs typeface="Arial" panose="020B0604020202020204" pitchFamily="34" charset="0"/>
              </a:rPr>
              <a:t>Participants</a:t>
            </a:r>
          </a:p>
          <a:p>
            <a:pPr marL="0" indent="0" fontAlgn="t">
              <a:buNone/>
            </a:pPr>
            <a:r>
              <a:rPr lang="en-GB" sz="2000" b="1" dirty="0">
                <a:latin typeface="Arial" panose="020B0604020202020204" pitchFamily="34" charset="0"/>
                <a:cs typeface="Arial" panose="020B0604020202020204" pitchFamily="34" charset="0"/>
              </a:rPr>
              <a:t>290 internet users</a:t>
            </a:r>
            <a:r>
              <a:rPr lang="en-GB" sz="2000" dirty="0">
                <a:latin typeface="Arial" panose="020B0604020202020204" pitchFamily="34" charset="0"/>
                <a:cs typeface="Arial" panose="020B0604020202020204" pitchFamily="34" charset="0"/>
              </a:rPr>
              <a:t>, including </a:t>
            </a:r>
            <a:r>
              <a:rPr lang="en-GB" sz="2000" b="1" dirty="0">
                <a:latin typeface="Arial" panose="020B0604020202020204" pitchFamily="34" charset="0"/>
                <a:cs typeface="Arial" panose="020B0604020202020204" pitchFamily="34" charset="0"/>
              </a:rPr>
              <a:t>23 self‑reported autistic individuals</a:t>
            </a:r>
            <a:r>
              <a:rPr lang="en-GB" sz="2000" dirty="0">
                <a:latin typeface="Arial" panose="020B0604020202020204" pitchFamily="34" charset="0"/>
                <a:cs typeface="Arial" panose="020B0604020202020204" pitchFamily="34" charset="0"/>
              </a:rPr>
              <a:t>, completed an anonymous online survey.</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marL="0" indent="0" fontAlgn="t">
              <a:buNone/>
            </a:pP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fontAlgn="t"/>
            <a:r>
              <a:rPr lang="en-GB" sz="2000" b="1" dirty="0">
                <a:latin typeface="Arial" panose="020B0604020202020204" pitchFamily="34" charset="0"/>
                <a:cs typeface="Arial" panose="020B0604020202020204" pitchFamily="34" charset="0"/>
              </a:rPr>
              <a:t>Key Findings</a:t>
            </a:r>
          </a:p>
          <a:p>
            <a:pPr marL="0" indent="0" fontAlgn="t">
              <a:buNone/>
            </a:pPr>
            <a:r>
              <a:rPr lang="en-GB" sz="2000" b="1" dirty="0">
                <a:latin typeface="Arial" panose="020B0604020202020204" pitchFamily="34" charset="0"/>
                <a:cs typeface="Arial" panose="020B0604020202020204" pitchFamily="34" charset="0"/>
              </a:rPr>
              <a:t>Higher autistic‑like traits → increased risk</a:t>
            </a:r>
            <a:r>
              <a:rPr lang="en-GB" sz="2000" dirty="0">
                <a:latin typeface="Arial" panose="020B0604020202020204" pitchFamily="34" charset="0"/>
                <a:cs typeface="Arial" panose="020B0604020202020204" pitchFamily="34" charset="0"/>
              </a:rPr>
              <a:t> of engaging in cyber‑dependent crime.</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marL="0" indent="0" fontAlgn="t">
              <a:buNone/>
            </a:pPr>
            <a:r>
              <a:rPr lang="en-GB" sz="2000" b="1" dirty="0">
                <a:latin typeface="Arial" panose="020B0604020202020204" pitchFamily="34" charset="0"/>
                <a:cs typeface="Arial" panose="020B0604020202020204" pitchFamily="34" charset="0"/>
              </a:rPr>
              <a:t>Autism diagnosis → decreased risk</a:t>
            </a:r>
            <a:r>
              <a:rPr lang="en-GB" sz="2000" dirty="0">
                <a:latin typeface="Arial" panose="020B0604020202020204" pitchFamily="34" charset="0"/>
                <a:cs typeface="Arial" panose="020B0604020202020204" pitchFamily="34" charset="0"/>
              </a:rPr>
              <a:t> of cyber‑dependent offending.</a:t>
            </a:r>
          </a:p>
          <a:p>
            <a:pPr marL="0" indent="0" fontAlgn="t">
              <a:buNone/>
            </a:pPr>
            <a:br>
              <a:rPr lang="en-GB" sz="2000"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Advanced digital skills</a:t>
            </a:r>
            <a:r>
              <a:rPr lang="en-GB" sz="2000" dirty="0">
                <a:latin typeface="Arial" panose="020B0604020202020204" pitchFamily="34" charset="0"/>
                <a:cs typeface="Arial" panose="020B0604020202020204" pitchFamily="34" charset="0"/>
              </a:rPr>
              <a:t> explain about </a:t>
            </a:r>
            <a:r>
              <a:rPr lang="en-GB" sz="2000" b="1" dirty="0">
                <a:latin typeface="Arial" panose="020B0604020202020204" pitchFamily="34" charset="0"/>
                <a:cs typeface="Arial" panose="020B0604020202020204" pitchFamily="34" charset="0"/>
              </a:rPr>
              <a:t>40%</a:t>
            </a:r>
            <a:r>
              <a:rPr lang="en-GB" sz="2000" dirty="0">
                <a:latin typeface="Arial" panose="020B0604020202020204" pitchFamily="34" charset="0"/>
                <a:cs typeface="Arial" panose="020B0604020202020204" pitchFamily="34" charset="0"/>
              </a:rPr>
              <a:t> of the link between autistic‑like traits and cybercrime.</a:t>
            </a:r>
            <a:br>
              <a:rPr lang="en-GB" sz="2000" dirty="0">
                <a:latin typeface="Arial" panose="020B0604020202020204" pitchFamily="34" charset="0"/>
                <a:cs typeface="Arial" panose="020B0604020202020204" pitchFamily="34" charset="0"/>
              </a:rPr>
            </a:br>
            <a:endParaRPr lang="en-GB" sz="2000" dirty="0">
              <a:latin typeface="Arial" panose="020B0604020202020204" pitchFamily="34" charset="0"/>
              <a:cs typeface="Arial" panose="020B0604020202020204" pitchFamily="34" charset="0"/>
            </a:endParaRPr>
          </a:p>
          <a:p>
            <a:pPr fontAlgn="t"/>
            <a:r>
              <a:rPr lang="en-GB" sz="2000" b="1" dirty="0">
                <a:latin typeface="Arial" panose="020B0604020202020204" pitchFamily="34" charset="0"/>
                <a:cs typeface="Arial" panose="020B0604020202020204" pitchFamily="34" charset="0"/>
              </a:rPr>
              <a:t>Conclusions</a:t>
            </a:r>
          </a:p>
          <a:p>
            <a:pPr marL="0" indent="0" fontAlgn="t">
              <a:buNone/>
            </a:pPr>
            <a:r>
              <a:rPr lang="en-GB" sz="2000" dirty="0">
                <a:latin typeface="Arial" panose="020B0604020202020204" pitchFamily="34" charset="0"/>
                <a:cs typeface="Arial" panose="020B0604020202020204" pitchFamily="34" charset="0"/>
              </a:rPr>
              <a:t>Autism itself is </a:t>
            </a:r>
            <a:r>
              <a:rPr lang="en-GB" sz="2000" b="1" dirty="0">
                <a:latin typeface="Arial" panose="020B0604020202020204" pitchFamily="34" charset="0"/>
                <a:cs typeface="Arial" panose="020B0604020202020204" pitchFamily="34" charset="0"/>
              </a:rPr>
              <a:t>not</a:t>
            </a:r>
            <a:r>
              <a:rPr lang="en-GB" sz="2000" dirty="0">
                <a:latin typeface="Arial" panose="020B0604020202020204" pitchFamily="34" charset="0"/>
                <a:cs typeface="Arial" panose="020B0604020202020204" pitchFamily="34" charset="0"/>
              </a:rPr>
              <a:t> associated with higher cyber‑crime risk.</a:t>
            </a:r>
          </a:p>
          <a:p>
            <a:pPr marL="0" indent="0" fontAlgn="t">
              <a:buNone/>
            </a:pPr>
            <a:r>
              <a:rPr lang="en-GB" sz="2000" dirty="0">
                <a:latin typeface="Arial" panose="020B0604020202020204" pitchFamily="34" charset="0"/>
                <a:cs typeface="Arial" panose="020B0604020202020204" pitchFamily="34" charset="0"/>
              </a:rPr>
              <a:t>Autistic‑like traits + strong digital skills drive part of the association.</a:t>
            </a:r>
          </a:p>
          <a:p>
            <a:pPr marL="0" indent="0" fontAlgn="t">
              <a:buNone/>
            </a:pP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Findings challenge stereotypes about autistic people and cybercrime.</a:t>
            </a:r>
          </a:p>
          <a:p>
            <a:pPr fontAlgn="t"/>
            <a:endParaRPr lang="en-GB" sz="500" dirty="0"/>
          </a:p>
          <a:p>
            <a:endParaRPr lang="en-GB" sz="500" dirty="0"/>
          </a:p>
        </p:txBody>
      </p:sp>
    </p:spTree>
    <p:extLst>
      <p:ext uri="{BB962C8B-B14F-4D97-AF65-F5344CB8AC3E}">
        <p14:creationId xmlns:p14="http://schemas.microsoft.com/office/powerpoint/2010/main" val="26462591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 name="Arc 14">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D45417E-D49F-BCF1-AE25-A761A8F30D69}"/>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en-US" kern="1200">
                <a:solidFill>
                  <a:schemeClr val="tx1"/>
                </a:solidFill>
                <a:latin typeface="+mj-lt"/>
                <a:ea typeface="+mj-ea"/>
                <a:cs typeface="+mj-cs"/>
              </a:rPr>
              <a:t>Radicalisation and Extremism</a:t>
            </a:r>
          </a:p>
        </p:txBody>
      </p:sp>
      <p:sp>
        <p:nvSpPr>
          <p:cNvPr id="17" name="Freeform: Shape 16">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Content Placeholder 4">
            <a:hlinkClick r:id="rId3"/>
            <a:extLst>
              <a:ext uri="{FF2B5EF4-FFF2-40B4-BE49-F238E27FC236}">
                <a16:creationId xmlns:a16="http://schemas.microsoft.com/office/drawing/2014/main" id="{4362694C-7ACE-C741-661E-112FB3BB44BF}"/>
              </a:ext>
            </a:extLst>
          </p:cNvPr>
          <p:cNvPicPr>
            <a:picLocks noGrp="1" noChangeAspect="1"/>
          </p:cNvPicPr>
          <p:nvPr>
            <p:ph idx="1"/>
          </p:nvPr>
        </p:nvPicPr>
        <p:blipFill>
          <a:blip r:embed="rId4"/>
          <a:stretch>
            <a:fillRect/>
          </a:stretch>
        </p:blipFill>
        <p:spPr>
          <a:xfrm>
            <a:off x="868097" y="511293"/>
            <a:ext cx="4447550"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8" name="TextBox 7">
            <a:extLst>
              <a:ext uri="{FF2B5EF4-FFF2-40B4-BE49-F238E27FC236}">
                <a16:creationId xmlns:a16="http://schemas.microsoft.com/office/drawing/2014/main" id="{63F63021-3491-86DB-EAD0-FD0779CCC814}"/>
              </a:ext>
            </a:extLst>
          </p:cNvPr>
          <p:cNvSpPr txBox="1"/>
          <p:nvPr/>
        </p:nvSpPr>
        <p:spPr>
          <a:xfrm>
            <a:off x="5894962" y="1984443"/>
            <a:ext cx="5458838" cy="4192520"/>
          </a:xfrm>
          <a:prstGeom prst="rect">
            <a:avLst/>
          </a:prstGeom>
        </p:spPr>
        <p:txBody>
          <a:bodyPr vert="horz" lIns="91440" tIns="45720" rIns="91440" bIns="45720" rtlCol="0">
            <a:normAutofit fontScale="92500" lnSpcReduction="10000"/>
          </a:bodyPr>
          <a:lstStyle/>
          <a:p>
            <a:pPr indent="-228600" fontAlgn="t">
              <a:lnSpc>
                <a:spcPct val="90000"/>
              </a:lnSpc>
              <a:spcAft>
                <a:spcPts val="600"/>
              </a:spcAft>
              <a:buFont typeface="Arial" panose="020B0604020202020204" pitchFamily="34" charset="0"/>
              <a:buChar char="•"/>
            </a:pPr>
            <a:r>
              <a:rPr lang="en-US" sz="2400" b="1" i="0" dirty="0">
                <a:effectLst/>
                <a:latin typeface="Arial" panose="020B0604020202020204" pitchFamily="34" charset="0"/>
                <a:cs typeface="Arial" panose="020B0604020202020204" pitchFamily="34" charset="0"/>
              </a:rPr>
              <a:t>Autism does not cause extremism</a:t>
            </a:r>
            <a:r>
              <a:rPr lang="en-US" sz="2400" b="0" i="0" dirty="0">
                <a:effectLst/>
                <a:latin typeface="Arial" panose="020B0604020202020204" pitchFamily="34" charset="0"/>
                <a:cs typeface="Arial" panose="020B0604020202020204" pitchFamily="34" charset="0"/>
              </a:rPr>
              <a:t>, but autistic individuals may experience unique vulnerabilities and needs that, when combined with contextual factors (e.g., social isolation, trauma, online exposure), can influence how they encounter extremist material.</a:t>
            </a:r>
          </a:p>
          <a:p>
            <a:pPr fontAlgn="t">
              <a:lnSpc>
                <a:spcPct val="90000"/>
              </a:lnSpc>
              <a:spcAft>
                <a:spcPts val="600"/>
              </a:spcAft>
            </a:pPr>
            <a:endParaRPr lang="en-US" sz="2400" b="0" i="0" dirty="0">
              <a:effectLst/>
              <a:latin typeface="Arial" panose="020B0604020202020204" pitchFamily="34" charset="0"/>
              <a:cs typeface="Arial" panose="020B0604020202020204" pitchFamily="34" charset="0"/>
            </a:endParaRPr>
          </a:p>
          <a:p>
            <a:pPr fontAlgn="t">
              <a:lnSpc>
                <a:spcPct val="90000"/>
              </a:lnSpc>
              <a:spcAft>
                <a:spcPts val="600"/>
              </a:spcAft>
            </a:pPr>
            <a:r>
              <a:rPr lang="en-US" sz="2400" b="0" i="0" dirty="0">
                <a:effectLst/>
                <a:latin typeface="Arial" panose="020B0604020202020204" pitchFamily="34" charset="0"/>
                <a:cs typeface="Arial" panose="020B0604020202020204" pitchFamily="34" charset="0"/>
              </a:rPr>
              <a:t>Thus, PCVE practitioners require:</a:t>
            </a:r>
          </a:p>
          <a:p>
            <a:pPr indent="-228600" fontAlgn="t">
              <a:lnSpc>
                <a:spcPct val="90000"/>
              </a:lnSpc>
              <a:spcAft>
                <a:spcPts val="600"/>
              </a:spcAft>
              <a:buFont typeface="Arial" panose="020B0604020202020204" pitchFamily="34" charset="0"/>
              <a:buChar char="•"/>
            </a:pPr>
            <a:r>
              <a:rPr lang="en-US" sz="2400" b="0" i="0" dirty="0">
                <a:effectLst/>
                <a:latin typeface="Arial" panose="020B0604020202020204" pitchFamily="34" charset="0"/>
                <a:cs typeface="Arial" panose="020B0604020202020204" pitchFamily="34" charset="0"/>
              </a:rPr>
              <a:t>Autism‑informed knowledge</a:t>
            </a:r>
          </a:p>
          <a:p>
            <a:pPr indent="-228600" fontAlgn="t">
              <a:lnSpc>
                <a:spcPct val="90000"/>
              </a:lnSpc>
              <a:spcAft>
                <a:spcPts val="600"/>
              </a:spcAft>
              <a:buFont typeface="Arial" panose="020B0604020202020204" pitchFamily="34" charset="0"/>
              <a:buChar char="•"/>
            </a:pPr>
            <a:r>
              <a:rPr lang="en-US" sz="2400" b="0" i="0" dirty="0">
                <a:effectLst/>
                <a:latin typeface="Arial" panose="020B0604020202020204" pitchFamily="34" charset="0"/>
                <a:cs typeface="Arial" panose="020B0604020202020204" pitchFamily="34" charset="0"/>
              </a:rPr>
              <a:t>Sensitive communication strategies</a:t>
            </a:r>
          </a:p>
          <a:p>
            <a:pPr indent="-228600" fontAlgn="t">
              <a:lnSpc>
                <a:spcPct val="90000"/>
              </a:lnSpc>
              <a:spcAft>
                <a:spcPts val="600"/>
              </a:spcAft>
              <a:buFont typeface="Arial" panose="020B0604020202020204" pitchFamily="34" charset="0"/>
              <a:buChar char="•"/>
            </a:pPr>
            <a:r>
              <a:rPr lang="en-US" sz="2400" b="0" i="0" dirty="0">
                <a:effectLst/>
                <a:latin typeface="Arial" panose="020B0604020202020204" pitchFamily="34" charset="0"/>
                <a:cs typeface="Arial" panose="020B0604020202020204" pitchFamily="34" charset="0"/>
              </a:rPr>
              <a:t>Thoughtful, person‑</a:t>
            </a:r>
            <a:r>
              <a:rPr lang="en-US" sz="2400" b="0" i="0" dirty="0" err="1">
                <a:effectLst/>
                <a:latin typeface="Arial" panose="020B0604020202020204" pitchFamily="34" charset="0"/>
                <a:cs typeface="Arial" panose="020B0604020202020204" pitchFamily="34" charset="0"/>
              </a:rPr>
              <a:t>centred</a:t>
            </a:r>
            <a:r>
              <a:rPr lang="en-US" sz="2400" b="0" i="0" dirty="0">
                <a:effectLst/>
                <a:latin typeface="Arial" panose="020B0604020202020204" pitchFamily="34" charset="0"/>
                <a:cs typeface="Arial" panose="020B0604020202020204" pitchFamily="34" charset="0"/>
              </a:rPr>
              <a:t> assessment and support</a:t>
            </a:r>
          </a:p>
        </p:txBody>
      </p:sp>
    </p:spTree>
    <p:extLst>
      <p:ext uri="{BB962C8B-B14F-4D97-AF65-F5344CB8AC3E}">
        <p14:creationId xmlns:p14="http://schemas.microsoft.com/office/powerpoint/2010/main" val="312414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695F69-7001-421E-98A8-E74156934A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hlinkClick r:id="rId3"/>
            <a:extLst>
              <a:ext uri="{FF2B5EF4-FFF2-40B4-BE49-F238E27FC236}">
                <a16:creationId xmlns:a16="http://schemas.microsoft.com/office/drawing/2014/main" id="{42E52D93-AA01-58BB-F5B8-A12DC68652CB}"/>
              </a:ext>
            </a:extLst>
          </p:cNvPr>
          <p:cNvPicPr>
            <a:picLocks noChangeAspect="1"/>
          </p:cNvPicPr>
          <p:nvPr/>
        </p:nvPicPr>
        <p:blipFill>
          <a:blip r:embed="rId4"/>
          <a:srcRect t="1844"/>
          <a:stretch>
            <a:fillRect/>
          </a:stretch>
        </p:blipFill>
        <p:spPr>
          <a:xfrm>
            <a:off x="6096010" y="10"/>
            <a:ext cx="6095999" cy="6857990"/>
          </a:xfrm>
          <a:custGeom>
            <a:avLst/>
            <a:gdLst/>
            <a:ahLst/>
            <a:cxnLst/>
            <a:rect l="l" t="t" r="r" b="b"/>
            <a:pathLst>
              <a:path w="6095999" h="6858000">
                <a:moveTo>
                  <a:pt x="0" y="0"/>
                </a:moveTo>
                <a:lnTo>
                  <a:pt x="6095999" y="0"/>
                </a:lnTo>
                <a:lnTo>
                  <a:pt x="6095999" y="6858000"/>
                </a:lnTo>
                <a:lnTo>
                  <a:pt x="0" y="6858000"/>
                </a:lnTo>
                <a:lnTo>
                  <a:pt x="0" y="6857999"/>
                </a:lnTo>
                <a:lnTo>
                  <a:pt x="4220980" y="6857999"/>
                </a:lnTo>
                <a:lnTo>
                  <a:pt x="4213164" y="6851010"/>
                </a:lnTo>
                <a:cubicBezTo>
                  <a:pt x="4181666" y="6825777"/>
                  <a:pt x="4066661" y="6744343"/>
                  <a:pt x="4062999" y="6737842"/>
                </a:cubicBezTo>
                <a:cubicBezTo>
                  <a:pt x="4024279" y="6693220"/>
                  <a:pt x="4060463" y="6731339"/>
                  <a:pt x="3994350" y="6686435"/>
                </a:cubicBezTo>
                <a:cubicBezTo>
                  <a:pt x="3947033" y="6670674"/>
                  <a:pt x="3899856" y="6566625"/>
                  <a:pt x="3859426" y="6512643"/>
                </a:cubicBezTo>
                <a:cubicBezTo>
                  <a:pt x="3843619" y="6494605"/>
                  <a:pt x="3819111" y="6476220"/>
                  <a:pt x="3795266" y="6469055"/>
                </a:cubicBezTo>
                <a:cubicBezTo>
                  <a:pt x="3772240" y="6479507"/>
                  <a:pt x="3769424" y="6446115"/>
                  <a:pt x="3752228" y="6440526"/>
                </a:cubicBezTo>
                <a:cubicBezTo>
                  <a:pt x="3742060" y="6447641"/>
                  <a:pt x="3719048" y="6424775"/>
                  <a:pt x="3716355" y="6414007"/>
                </a:cubicBezTo>
                <a:cubicBezTo>
                  <a:pt x="3729286" y="6392352"/>
                  <a:pt x="3629924" y="6387100"/>
                  <a:pt x="3629916" y="6370687"/>
                </a:cubicBezTo>
                <a:cubicBezTo>
                  <a:pt x="3600280" y="6362353"/>
                  <a:pt x="3495200" y="6368444"/>
                  <a:pt x="3479034" y="6339494"/>
                </a:cubicBezTo>
                <a:cubicBezTo>
                  <a:pt x="3420435" y="6317314"/>
                  <a:pt x="3345614" y="6290932"/>
                  <a:pt x="3319627" y="6285893"/>
                </a:cubicBezTo>
                <a:cubicBezTo>
                  <a:pt x="3282294" y="6327705"/>
                  <a:pt x="3185936" y="6185255"/>
                  <a:pt x="3075494" y="6164273"/>
                </a:cubicBezTo>
                <a:cubicBezTo>
                  <a:pt x="3059427" y="6166243"/>
                  <a:pt x="3051440" y="6164859"/>
                  <a:pt x="3050019" y="6153683"/>
                </a:cubicBezTo>
                <a:cubicBezTo>
                  <a:pt x="3016030" y="6146243"/>
                  <a:pt x="2991340" y="6114870"/>
                  <a:pt x="2963636" y="6123708"/>
                </a:cubicBezTo>
                <a:cubicBezTo>
                  <a:pt x="2928425" y="6105855"/>
                  <a:pt x="2947049" y="6092097"/>
                  <a:pt x="2914912" y="6078439"/>
                </a:cubicBezTo>
                <a:lnTo>
                  <a:pt x="2770812" y="6041758"/>
                </a:lnTo>
                <a:cubicBezTo>
                  <a:pt x="2750466" y="6034724"/>
                  <a:pt x="2729222" y="6014032"/>
                  <a:pt x="2708585" y="6007728"/>
                </a:cubicBezTo>
                <a:lnTo>
                  <a:pt x="2687072" y="6003931"/>
                </a:lnTo>
                <a:lnTo>
                  <a:pt x="2674457" y="5991515"/>
                </a:lnTo>
                <a:cubicBezTo>
                  <a:pt x="2668773" y="5988707"/>
                  <a:pt x="2661696" y="5988167"/>
                  <a:pt x="2652298" y="5991525"/>
                </a:cubicBezTo>
                <a:cubicBezTo>
                  <a:pt x="2634345" y="5986939"/>
                  <a:pt x="2583809" y="5969299"/>
                  <a:pt x="2566743" y="5963996"/>
                </a:cubicBezTo>
                <a:lnTo>
                  <a:pt x="2549903" y="5959709"/>
                </a:lnTo>
                <a:lnTo>
                  <a:pt x="2542177" y="5951723"/>
                </a:lnTo>
                <a:cubicBezTo>
                  <a:pt x="2529898" y="5945994"/>
                  <a:pt x="2498812" y="5935402"/>
                  <a:pt x="2476225" y="5925338"/>
                </a:cubicBezTo>
                <a:cubicBezTo>
                  <a:pt x="2457810" y="5911056"/>
                  <a:pt x="2433846" y="5899348"/>
                  <a:pt x="2406656" y="5891344"/>
                </a:cubicBezTo>
                <a:cubicBezTo>
                  <a:pt x="2400991" y="5896275"/>
                  <a:pt x="2393612" y="5885783"/>
                  <a:pt x="2389160" y="5883030"/>
                </a:cubicBezTo>
                <a:cubicBezTo>
                  <a:pt x="2387458" y="5886701"/>
                  <a:pt x="2375233" y="5885881"/>
                  <a:pt x="2372540" y="5881920"/>
                </a:cubicBezTo>
                <a:cubicBezTo>
                  <a:pt x="2293168" y="5849488"/>
                  <a:pt x="2325743" y="5894734"/>
                  <a:pt x="2283811" y="5862541"/>
                </a:cubicBezTo>
                <a:cubicBezTo>
                  <a:pt x="2275730" y="5859531"/>
                  <a:pt x="2268484" y="5859925"/>
                  <a:pt x="2261759" y="5861764"/>
                </a:cubicBezTo>
                <a:lnTo>
                  <a:pt x="2219265" y="5849327"/>
                </a:lnTo>
                <a:cubicBezTo>
                  <a:pt x="2203078" y="5842651"/>
                  <a:pt x="2185672" y="5837119"/>
                  <a:pt x="2167456" y="5832891"/>
                </a:cubicBezTo>
                <a:cubicBezTo>
                  <a:pt x="2161387" y="5839963"/>
                  <a:pt x="2149583" y="5826532"/>
                  <a:pt x="2143288" y="5823218"/>
                </a:cubicBezTo>
                <a:cubicBezTo>
                  <a:pt x="2141966" y="5828274"/>
                  <a:pt x="2126227" y="5828196"/>
                  <a:pt x="2121889" y="5823116"/>
                </a:cubicBezTo>
                <a:cubicBezTo>
                  <a:pt x="2013448" y="5786297"/>
                  <a:pt x="2065303" y="5844161"/>
                  <a:pt x="2004548" y="5804552"/>
                </a:cubicBezTo>
                <a:cubicBezTo>
                  <a:pt x="1993575" y="5801194"/>
                  <a:pt x="1984449" y="5802325"/>
                  <a:pt x="1976317" y="5805346"/>
                </a:cubicBezTo>
                <a:lnTo>
                  <a:pt x="1960968" y="5813703"/>
                </a:lnTo>
                <a:lnTo>
                  <a:pt x="1951886" y="5808313"/>
                </a:lnTo>
                <a:cubicBezTo>
                  <a:pt x="1914205" y="5801767"/>
                  <a:pt x="1900427" y="5810657"/>
                  <a:pt x="1881129" y="5796205"/>
                </a:cubicBezTo>
                <a:cubicBezTo>
                  <a:pt x="1847467" y="5788576"/>
                  <a:pt x="1808824" y="5783942"/>
                  <a:pt x="1778393" y="5776687"/>
                </a:cubicBezTo>
                <a:cubicBezTo>
                  <a:pt x="1764338" y="5756704"/>
                  <a:pt x="1721542" y="5761928"/>
                  <a:pt x="1698544" y="5752677"/>
                </a:cubicBezTo>
                <a:cubicBezTo>
                  <a:pt x="1688689" y="5744367"/>
                  <a:pt x="1680710" y="5741898"/>
                  <a:pt x="1667763" y="5746936"/>
                </a:cubicBezTo>
                <a:cubicBezTo>
                  <a:pt x="1622782" y="5706970"/>
                  <a:pt x="1636232" y="5740258"/>
                  <a:pt x="1589890" y="5720079"/>
                </a:cubicBezTo>
                <a:cubicBezTo>
                  <a:pt x="1550522" y="5700408"/>
                  <a:pt x="1504390" y="5684235"/>
                  <a:pt x="1470745" y="5647268"/>
                </a:cubicBezTo>
                <a:cubicBezTo>
                  <a:pt x="1465307" y="5637473"/>
                  <a:pt x="1447590" y="5631171"/>
                  <a:pt x="1431171" y="5633192"/>
                </a:cubicBezTo>
                <a:cubicBezTo>
                  <a:pt x="1428344" y="5633540"/>
                  <a:pt x="1425665" y="5634127"/>
                  <a:pt x="1423215" y="5634934"/>
                </a:cubicBezTo>
                <a:cubicBezTo>
                  <a:pt x="1404063" y="5609561"/>
                  <a:pt x="1384477" y="5616951"/>
                  <a:pt x="1377158" y="5600720"/>
                </a:cubicBezTo>
                <a:cubicBezTo>
                  <a:pt x="1337416" y="5587406"/>
                  <a:pt x="1299119" y="5594952"/>
                  <a:pt x="1292001" y="5580595"/>
                </a:cubicBezTo>
                <a:cubicBezTo>
                  <a:pt x="1270404" y="5577445"/>
                  <a:pt x="1236263" y="5586393"/>
                  <a:pt x="1224877" y="5570207"/>
                </a:cubicBezTo>
                <a:cubicBezTo>
                  <a:pt x="1218892" y="5580643"/>
                  <a:pt x="1203320" y="5557444"/>
                  <a:pt x="1188481" y="5562311"/>
                </a:cubicBezTo>
                <a:cubicBezTo>
                  <a:pt x="1177571" y="5566931"/>
                  <a:pt x="1170302" y="5560971"/>
                  <a:pt x="1160620" y="5558862"/>
                </a:cubicBezTo>
                <a:cubicBezTo>
                  <a:pt x="1146504" y="5561577"/>
                  <a:pt x="1106544" y="5545833"/>
                  <a:pt x="1097113" y="5537725"/>
                </a:cubicBezTo>
                <a:cubicBezTo>
                  <a:pt x="1076260" y="5511528"/>
                  <a:pt x="1012618" y="5517876"/>
                  <a:pt x="994944" y="5497522"/>
                </a:cubicBezTo>
                <a:cubicBezTo>
                  <a:pt x="987638" y="5493756"/>
                  <a:pt x="980141" y="5491480"/>
                  <a:pt x="972567" y="5490138"/>
                </a:cubicBezTo>
                <a:lnTo>
                  <a:pt x="927036" y="5488921"/>
                </a:lnTo>
                <a:lnTo>
                  <a:pt x="905198" y="5488488"/>
                </a:lnTo>
                <a:cubicBezTo>
                  <a:pt x="920127" y="5466532"/>
                  <a:pt x="847550" y="5479119"/>
                  <a:pt x="871473" y="5463326"/>
                </a:cubicBezTo>
                <a:cubicBezTo>
                  <a:pt x="835241" y="5455796"/>
                  <a:pt x="824844" y="5441869"/>
                  <a:pt x="787335" y="5431076"/>
                </a:cubicBezTo>
                <a:lnTo>
                  <a:pt x="646418" y="5398569"/>
                </a:lnTo>
                <a:cubicBezTo>
                  <a:pt x="594533" y="5378172"/>
                  <a:pt x="569175" y="5376706"/>
                  <a:pt x="522316" y="5365133"/>
                </a:cubicBezTo>
                <a:cubicBezTo>
                  <a:pt x="485699" y="5316148"/>
                  <a:pt x="451396" y="5327743"/>
                  <a:pt x="425051" y="5295085"/>
                </a:cubicBezTo>
                <a:cubicBezTo>
                  <a:pt x="373115" y="5280721"/>
                  <a:pt x="376598" y="5265782"/>
                  <a:pt x="318461" y="5265657"/>
                </a:cubicBezTo>
                <a:lnTo>
                  <a:pt x="266536" y="5232252"/>
                </a:lnTo>
                <a:cubicBezTo>
                  <a:pt x="254867" y="5225616"/>
                  <a:pt x="251642" y="5227516"/>
                  <a:pt x="248444" y="5225838"/>
                </a:cubicBezTo>
                <a:lnTo>
                  <a:pt x="247345" y="5222181"/>
                </a:lnTo>
                <a:lnTo>
                  <a:pt x="237345" y="5217023"/>
                </a:lnTo>
                <a:lnTo>
                  <a:pt x="219603" y="5204977"/>
                </a:lnTo>
                <a:lnTo>
                  <a:pt x="214443" y="5204489"/>
                </a:lnTo>
                <a:lnTo>
                  <a:pt x="184816" y="5189073"/>
                </a:lnTo>
                <a:lnTo>
                  <a:pt x="183534" y="5189699"/>
                </a:lnTo>
                <a:cubicBezTo>
                  <a:pt x="179981" y="5190754"/>
                  <a:pt x="176085" y="5190869"/>
                  <a:pt x="171363" y="5189023"/>
                </a:cubicBezTo>
                <a:cubicBezTo>
                  <a:pt x="165797" y="5204157"/>
                  <a:pt x="163531" y="5192594"/>
                  <a:pt x="150096" y="5185813"/>
                </a:cubicBezTo>
                <a:lnTo>
                  <a:pt x="59253" y="5172817"/>
                </a:lnTo>
                <a:lnTo>
                  <a:pt x="52526" y="5170052"/>
                </a:lnTo>
                <a:lnTo>
                  <a:pt x="52188" y="5170183"/>
                </a:lnTo>
                <a:cubicBezTo>
                  <a:pt x="50293" y="5169980"/>
                  <a:pt x="47917" y="5169219"/>
                  <a:pt x="44687" y="5167637"/>
                </a:cubicBezTo>
                <a:lnTo>
                  <a:pt x="40261" y="5165012"/>
                </a:lnTo>
                <a:lnTo>
                  <a:pt x="27209" y="5159648"/>
                </a:lnTo>
                <a:lnTo>
                  <a:pt x="21368" y="5159036"/>
                </a:lnTo>
                <a:lnTo>
                  <a:pt x="0" y="5158850"/>
                </a:lnTo>
                <a:close/>
              </a:path>
            </a:pathLst>
          </a:custGeom>
        </p:spPr>
      </p:pic>
      <p:sp>
        <p:nvSpPr>
          <p:cNvPr id="2" name="Title 1">
            <a:extLst>
              <a:ext uri="{FF2B5EF4-FFF2-40B4-BE49-F238E27FC236}">
                <a16:creationId xmlns:a16="http://schemas.microsoft.com/office/drawing/2014/main" id="{1BB07F58-00D5-A36F-1011-3F9C806FCB18}"/>
              </a:ext>
            </a:extLst>
          </p:cNvPr>
          <p:cNvSpPr>
            <a:spLocks noGrp="1"/>
          </p:cNvSpPr>
          <p:nvPr>
            <p:ph type="title"/>
          </p:nvPr>
        </p:nvSpPr>
        <p:spPr>
          <a:xfrm>
            <a:off x="599818" y="5234320"/>
            <a:ext cx="6931319" cy="752217"/>
          </a:xfrm>
        </p:spPr>
        <p:txBody>
          <a:bodyPr vert="horz" lIns="91440" tIns="45720" rIns="91440" bIns="45720" rtlCol="0" anchor="b">
            <a:normAutofit/>
          </a:bodyPr>
          <a:lstStyle/>
          <a:p>
            <a:r>
              <a:rPr lang="en-US" sz="3600" kern="1200">
                <a:solidFill>
                  <a:schemeClr val="tx1">
                    <a:lumMod val="85000"/>
                    <a:lumOff val="15000"/>
                  </a:schemeClr>
                </a:solidFill>
                <a:latin typeface="+mj-lt"/>
                <a:ea typeface="+mj-ea"/>
                <a:cs typeface="+mj-cs"/>
              </a:rPr>
              <a:t>Radicalisation and Extremism</a:t>
            </a:r>
          </a:p>
        </p:txBody>
      </p:sp>
      <p:pic>
        <p:nvPicPr>
          <p:cNvPr id="5" name="Content Placeholder 4">
            <a:hlinkClick r:id="rId5"/>
            <a:extLst>
              <a:ext uri="{FF2B5EF4-FFF2-40B4-BE49-F238E27FC236}">
                <a16:creationId xmlns:a16="http://schemas.microsoft.com/office/drawing/2014/main" id="{7971518B-BBF5-E451-3D58-3C730B5B3936}"/>
              </a:ext>
            </a:extLst>
          </p:cNvPr>
          <p:cNvPicPr>
            <a:picLocks noGrp="1" noChangeAspect="1"/>
          </p:cNvPicPr>
          <p:nvPr>
            <p:ph idx="1"/>
          </p:nvPr>
        </p:nvPicPr>
        <p:blipFill>
          <a:blip r:embed="rId6"/>
          <a:srcRect t="15149" r="1" b="389"/>
          <a:stretch>
            <a:fillRect/>
          </a:stretch>
        </p:blipFill>
        <p:spPr>
          <a:xfrm>
            <a:off x="-5388" y="10"/>
            <a:ext cx="6169518" cy="5158840"/>
          </a:xfrm>
          <a:custGeom>
            <a:avLst/>
            <a:gdLst/>
            <a:ahLst/>
            <a:cxnLst/>
            <a:rect l="l" t="t" r="r" b="b"/>
            <a:pathLst>
              <a:path w="6096000" h="5158850">
                <a:moveTo>
                  <a:pt x="0" y="0"/>
                </a:moveTo>
                <a:lnTo>
                  <a:pt x="6096000" y="0"/>
                </a:lnTo>
                <a:lnTo>
                  <a:pt x="6096000" y="5158850"/>
                </a:lnTo>
                <a:lnTo>
                  <a:pt x="5957305" y="5157644"/>
                </a:lnTo>
                <a:cubicBezTo>
                  <a:pt x="5920540" y="5151975"/>
                  <a:pt x="5887096" y="5153588"/>
                  <a:pt x="5857259" y="5143603"/>
                </a:cubicBezTo>
                <a:cubicBezTo>
                  <a:pt x="5843335" y="5146861"/>
                  <a:pt x="5830921" y="5147051"/>
                  <a:pt x="5821375" y="5137142"/>
                </a:cubicBezTo>
                <a:cubicBezTo>
                  <a:pt x="5786501" y="5134144"/>
                  <a:pt x="5775399" y="5144200"/>
                  <a:pt x="5755916" y="5131695"/>
                </a:cubicBezTo>
                <a:cubicBezTo>
                  <a:pt x="5732132" y="5146996"/>
                  <a:pt x="5732735" y="5139753"/>
                  <a:pt x="5725007" y="5132964"/>
                </a:cubicBezTo>
                <a:lnTo>
                  <a:pt x="5723810" y="5132374"/>
                </a:lnTo>
                <a:lnTo>
                  <a:pt x="5720531" y="5134578"/>
                </a:lnTo>
                <a:lnTo>
                  <a:pt x="5714795" y="5134902"/>
                </a:lnTo>
                <a:lnTo>
                  <a:pt x="5700142" y="5131655"/>
                </a:lnTo>
                <a:lnTo>
                  <a:pt x="5694799" y="5129754"/>
                </a:lnTo>
                <a:cubicBezTo>
                  <a:pt x="5691058" y="5128696"/>
                  <a:pt x="5688491" y="5128320"/>
                  <a:pt x="5686627" y="5128420"/>
                </a:cubicBezTo>
                <a:lnTo>
                  <a:pt x="5686371" y="5128603"/>
                </a:lnTo>
                <a:lnTo>
                  <a:pt x="5678819" y="5126929"/>
                </a:lnTo>
                <a:cubicBezTo>
                  <a:pt x="5666199" y="5123608"/>
                  <a:pt x="5654035" y="5119908"/>
                  <a:pt x="5642547" y="5116000"/>
                </a:cubicBezTo>
                <a:cubicBezTo>
                  <a:pt x="5629445" y="5126457"/>
                  <a:pt x="5588783" y="5104807"/>
                  <a:pt x="5587979" y="5128480"/>
                </a:cubicBezTo>
                <a:cubicBezTo>
                  <a:pt x="5572317" y="5123886"/>
                  <a:pt x="5564904" y="5112774"/>
                  <a:pt x="5566635" y="5128675"/>
                </a:cubicBezTo>
                <a:cubicBezTo>
                  <a:pt x="5561375" y="5127594"/>
                  <a:pt x="5557787" y="5128327"/>
                  <a:pt x="5554953" y="5129937"/>
                </a:cubicBezTo>
                <a:lnTo>
                  <a:pt x="5554039" y="5130763"/>
                </a:lnTo>
                <a:lnTo>
                  <a:pt x="5514254" y="5120517"/>
                </a:lnTo>
                <a:lnTo>
                  <a:pt x="5492156" y="5111382"/>
                </a:lnTo>
                <a:lnTo>
                  <a:pt x="5480446" y="5107855"/>
                </a:lnTo>
                <a:lnTo>
                  <a:pt x="5477744" y="5104402"/>
                </a:lnTo>
                <a:cubicBezTo>
                  <a:pt x="5474490" y="5102038"/>
                  <a:pt x="5469391" y="5100405"/>
                  <a:pt x="5460150" y="5100442"/>
                </a:cubicBezTo>
                <a:lnTo>
                  <a:pt x="5457901" y="5100914"/>
                </a:lnTo>
                <a:lnTo>
                  <a:pt x="5444243" y="5094201"/>
                </a:lnTo>
                <a:cubicBezTo>
                  <a:pt x="5439994" y="5091441"/>
                  <a:pt x="5436419" y="5088231"/>
                  <a:pt x="5433825" y="5084410"/>
                </a:cubicBezTo>
                <a:cubicBezTo>
                  <a:pt x="5379443" y="5093528"/>
                  <a:pt x="5336110" y="5069767"/>
                  <a:pt x="5280996" y="5063773"/>
                </a:cubicBezTo>
                <a:cubicBezTo>
                  <a:pt x="5250806" y="5055129"/>
                  <a:pt x="5168599" y="5059471"/>
                  <a:pt x="5161582" y="5030966"/>
                </a:cubicBezTo>
                <a:cubicBezTo>
                  <a:pt x="5121870" y="5022662"/>
                  <a:pt x="5095637" y="5020496"/>
                  <a:pt x="5042717" y="5013952"/>
                </a:cubicBezTo>
                <a:cubicBezTo>
                  <a:pt x="4991136" y="4983679"/>
                  <a:pt x="4902283" y="4990567"/>
                  <a:pt x="4840514" y="4970468"/>
                </a:cubicBezTo>
                <a:cubicBezTo>
                  <a:pt x="4799904" y="4987615"/>
                  <a:pt x="4824087" y="4969531"/>
                  <a:pt x="4786778" y="4967817"/>
                </a:cubicBezTo>
                <a:cubicBezTo>
                  <a:pt x="4801901" y="4948343"/>
                  <a:pt x="4739845" y="4972374"/>
                  <a:pt x="4743741" y="4948216"/>
                </a:cubicBezTo>
                <a:cubicBezTo>
                  <a:pt x="4736829" y="4948670"/>
                  <a:pt x="4730010" y="4949869"/>
                  <a:pt x="4723136" y="4951257"/>
                </a:cubicBezTo>
                <a:lnTo>
                  <a:pt x="4719535" y="4951970"/>
                </a:lnTo>
                <a:lnTo>
                  <a:pt x="4706143" y="4950704"/>
                </a:lnTo>
                <a:lnTo>
                  <a:pt x="4701098" y="4955500"/>
                </a:lnTo>
                <a:lnTo>
                  <a:pt x="4680034" y="4957289"/>
                </a:lnTo>
                <a:cubicBezTo>
                  <a:pt x="4672339" y="4957161"/>
                  <a:pt x="4664292" y="4956094"/>
                  <a:pt x="4655741" y="4953520"/>
                </a:cubicBezTo>
                <a:cubicBezTo>
                  <a:pt x="4636359" y="4940479"/>
                  <a:pt x="4599701" y="4946454"/>
                  <a:pt x="4569298" y="4940691"/>
                </a:cubicBezTo>
                <a:lnTo>
                  <a:pt x="4555978" y="4935439"/>
                </a:lnTo>
                <a:lnTo>
                  <a:pt x="4508950" y="4932725"/>
                </a:lnTo>
                <a:cubicBezTo>
                  <a:pt x="4495669" y="4931511"/>
                  <a:pt x="4482007" y="4929765"/>
                  <a:pt x="4467838" y="4927057"/>
                </a:cubicBezTo>
                <a:lnTo>
                  <a:pt x="4441949" y="4920349"/>
                </a:lnTo>
                <a:lnTo>
                  <a:pt x="4394719" y="4912853"/>
                </a:lnTo>
                <a:lnTo>
                  <a:pt x="4356810" y="4916186"/>
                </a:lnTo>
                <a:lnTo>
                  <a:pt x="4222145" y="4920166"/>
                </a:lnTo>
                <a:cubicBezTo>
                  <a:pt x="4202488" y="4924963"/>
                  <a:pt x="4184742" y="4944595"/>
                  <a:pt x="4160481" y="4934555"/>
                </a:cubicBezTo>
                <a:cubicBezTo>
                  <a:pt x="4165854" y="4945670"/>
                  <a:pt x="4131661" y="4931019"/>
                  <a:pt x="4124879" y="4940397"/>
                </a:cubicBezTo>
                <a:cubicBezTo>
                  <a:pt x="4120895" y="4948198"/>
                  <a:pt x="4109593" y="4945570"/>
                  <a:pt x="4100114" y="4947117"/>
                </a:cubicBezTo>
                <a:cubicBezTo>
                  <a:pt x="4091835" y="4954382"/>
                  <a:pt x="4045978" y="4954676"/>
                  <a:pt x="4030957" y="4950944"/>
                </a:cubicBezTo>
                <a:cubicBezTo>
                  <a:pt x="3989825" y="4935537"/>
                  <a:pt x="3946860" y="4963196"/>
                  <a:pt x="3913764" y="4951738"/>
                </a:cubicBezTo>
                <a:cubicBezTo>
                  <a:pt x="3904534" y="4951024"/>
                  <a:pt x="3896577" y="4951663"/>
                  <a:pt x="3889457" y="4953140"/>
                </a:cubicBezTo>
                <a:lnTo>
                  <a:pt x="3871115" y="4959252"/>
                </a:lnTo>
                <a:lnTo>
                  <a:pt x="3869086" y="4964946"/>
                </a:lnTo>
                <a:lnTo>
                  <a:pt x="3856124" y="4966504"/>
                </a:lnTo>
                <a:lnTo>
                  <a:pt x="3835967" y="4975175"/>
                </a:lnTo>
                <a:cubicBezTo>
                  <a:pt x="3826465" y="4950975"/>
                  <a:pt x="3782586" y="4987146"/>
                  <a:pt x="3785910" y="4965148"/>
                </a:cubicBezTo>
                <a:cubicBezTo>
                  <a:pt x="3750785" y="4971249"/>
                  <a:pt x="3699033" y="4952693"/>
                  <a:pt x="3671085" y="4977741"/>
                </a:cubicBezTo>
                <a:cubicBezTo>
                  <a:pt x="3621255" y="4982620"/>
                  <a:pt x="3562637" y="4994206"/>
                  <a:pt x="3486928" y="4994420"/>
                </a:cubicBezTo>
                <a:cubicBezTo>
                  <a:pt x="3446030" y="4994640"/>
                  <a:pt x="3343460" y="4976299"/>
                  <a:pt x="3280956" y="4975036"/>
                </a:cubicBezTo>
                <a:cubicBezTo>
                  <a:pt x="3227193" y="4980695"/>
                  <a:pt x="3256481" y="4973778"/>
                  <a:pt x="3211563" y="4993919"/>
                </a:cubicBezTo>
                <a:cubicBezTo>
                  <a:pt x="3207119" y="4990757"/>
                  <a:pt x="3170070" y="4988394"/>
                  <a:pt x="3164681" y="4986606"/>
                </a:cubicBezTo>
                <a:lnTo>
                  <a:pt x="3127171" y="4979411"/>
                </a:lnTo>
                <a:lnTo>
                  <a:pt x="3096889" y="4976795"/>
                </a:lnTo>
                <a:cubicBezTo>
                  <a:pt x="3088441" y="4978753"/>
                  <a:pt x="3082883" y="4978233"/>
                  <a:pt x="3078620" y="4976620"/>
                </a:cubicBezTo>
                <a:lnTo>
                  <a:pt x="3074275" y="4973840"/>
                </a:lnTo>
                <a:lnTo>
                  <a:pt x="3036436" y="4968613"/>
                </a:lnTo>
                <a:lnTo>
                  <a:pt x="3031995" y="4969990"/>
                </a:lnTo>
                <a:lnTo>
                  <a:pt x="2994028" y="4967956"/>
                </a:lnTo>
                <a:cubicBezTo>
                  <a:pt x="2992299" y="4970105"/>
                  <a:pt x="2989407" y="4971561"/>
                  <a:pt x="2984001" y="4971609"/>
                </a:cubicBezTo>
                <a:cubicBezTo>
                  <a:pt x="2994191" y="4986644"/>
                  <a:pt x="2981386" y="4977427"/>
                  <a:pt x="2964542" y="4976237"/>
                </a:cubicBezTo>
                <a:cubicBezTo>
                  <a:pt x="2976613" y="4999323"/>
                  <a:pt x="2927627" y="4986817"/>
                  <a:pt x="2921274" y="4999668"/>
                </a:cubicBezTo>
                <a:cubicBezTo>
                  <a:pt x="2908629" y="4998274"/>
                  <a:pt x="2895476" y="4997220"/>
                  <a:pt x="2882111" y="4996632"/>
                </a:cubicBezTo>
                <a:lnTo>
                  <a:pt x="2874282" y="4996582"/>
                </a:lnTo>
                <a:cubicBezTo>
                  <a:pt x="2874237" y="4996658"/>
                  <a:pt x="2874193" y="4996735"/>
                  <a:pt x="2874147" y="4996812"/>
                </a:cubicBezTo>
                <a:cubicBezTo>
                  <a:pt x="2872492" y="4997296"/>
                  <a:pt x="2869935" y="4997466"/>
                  <a:pt x="2865932" y="4997221"/>
                </a:cubicBezTo>
                <a:lnTo>
                  <a:pt x="2860008" y="4996489"/>
                </a:lnTo>
                <a:lnTo>
                  <a:pt x="2844819" y="4996392"/>
                </a:lnTo>
                <a:lnTo>
                  <a:pt x="2839735" y="4997900"/>
                </a:lnTo>
                <a:lnTo>
                  <a:pt x="2837922" y="5000718"/>
                </a:lnTo>
                <a:lnTo>
                  <a:pt x="2836507" y="5000394"/>
                </a:lnTo>
                <a:cubicBezTo>
                  <a:pt x="2825749" y="4995427"/>
                  <a:pt x="2822382" y="4988291"/>
                  <a:pt x="2808859" y="5008050"/>
                </a:cubicBezTo>
                <a:cubicBezTo>
                  <a:pt x="2784233" y="4999995"/>
                  <a:pt x="2779499" y="5012041"/>
                  <a:pt x="2745907" y="5016391"/>
                </a:cubicBezTo>
                <a:cubicBezTo>
                  <a:pt x="2731796" y="5008784"/>
                  <a:pt x="2720518" y="5011549"/>
                  <a:pt x="2709519" y="5017601"/>
                </a:cubicBezTo>
                <a:cubicBezTo>
                  <a:pt x="2676766" y="5014138"/>
                  <a:pt x="2646981" y="5022656"/>
                  <a:pt x="2610212" y="5024813"/>
                </a:cubicBezTo>
                <a:cubicBezTo>
                  <a:pt x="2570359" y="5014992"/>
                  <a:pt x="2550109" y="5032793"/>
                  <a:pt x="2510814" y="5035020"/>
                </a:cubicBezTo>
                <a:cubicBezTo>
                  <a:pt x="2476639" y="5017991"/>
                  <a:pt x="2482834" y="5049980"/>
                  <a:pt x="2462736" y="5056754"/>
                </a:cubicBezTo>
                <a:lnTo>
                  <a:pt x="2457050" y="5057379"/>
                </a:lnTo>
                <a:lnTo>
                  <a:pt x="2442184" y="5054901"/>
                </a:lnTo>
                <a:lnTo>
                  <a:pt x="2436703" y="5053277"/>
                </a:lnTo>
                <a:cubicBezTo>
                  <a:pt x="2432888" y="5052418"/>
                  <a:pt x="2430299" y="5052175"/>
                  <a:pt x="2428451" y="5052373"/>
                </a:cubicBezTo>
                <a:lnTo>
                  <a:pt x="2420551" y="5051292"/>
                </a:lnTo>
                <a:cubicBezTo>
                  <a:pt x="2407700" y="5048633"/>
                  <a:pt x="2395274" y="5045570"/>
                  <a:pt x="2383501" y="5042264"/>
                </a:cubicBezTo>
                <a:cubicBezTo>
                  <a:pt x="2362992" y="5043848"/>
                  <a:pt x="2317884" y="5059023"/>
                  <a:pt x="2297493" y="5060796"/>
                </a:cubicBezTo>
                <a:lnTo>
                  <a:pt x="2261156" y="5052905"/>
                </a:lnTo>
                <a:lnTo>
                  <a:pt x="2200581" y="5036274"/>
                </a:lnTo>
                <a:lnTo>
                  <a:pt x="2198380" y="5036861"/>
                </a:lnTo>
                <a:lnTo>
                  <a:pt x="2116066" y="5030866"/>
                </a:lnTo>
                <a:cubicBezTo>
                  <a:pt x="2111600" y="5028328"/>
                  <a:pt x="2059664" y="5017338"/>
                  <a:pt x="2056754" y="5013653"/>
                </a:cubicBezTo>
                <a:cubicBezTo>
                  <a:pt x="2003393" y="5025622"/>
                  <a:pt x="1998298" y="5020073"/>
                  <a:pt x="1942916" y="5016969"/>
                </a:cubicBezTo>
                <a:cubicBezTo>
                  <a:pt x="1882138" y="5005950"/>
                  <a:pt x="1836966" y="4987831"/>
                  <a:pt x="1796717" y="4981610"/>
                </a:cubicBezTo>
                <a:cubicBezTo>
                  <a:pt x="1724075" y="4970499"/>
                  <a:pt x="1636218" y="4947449"/>
                  <a:pt x="1583222" y="4942334"/>
                </a:cubicBezTo>
                <a:cubicBezTo>
                  <a:pt x="1544265" y="4961611"/>
                  <a:pt x="1556109" y="4938719"/>
                  <a:pt x="1518821" y="4938963"/>
                </a:cubicBezTo>
                <a:cubicBezTo>
                  <a:pt x="1497291" y="4936197"/>
                  <a:pt x="1483221" y="4927794"/>
                  <a:pt x="1471837" y="4925740"/>
                </a:cubicBezTo>
                <a:lnTo>
                  <a:pt x="1450515" y="4926642"/>
                </a:lnTo>
                <a:lnTo>
                  <a:pt x="1437078" y="4926078"/>
                </a:lnTo>
                <a:lnTo>
                  <a:pt x="1432462" y="4931139"/>
                </a:lnTo>
                <a:lnTo>
                  <a:pt x="1411645" y="4934032"/>
                </a:lnTo>
                <a:cubicBezTo>
                  <a:pt x="1384856" y="4931153"/>
                  <a:pt x="1306656" y="4918434"/>
                  <a:pt x="1271729" y="4913863"/>
                </a:cubicBezTo>
                <a:cubicBezTo>
                  <a:pt x="1258697" y="4907976"/>
                  <a:pt x="1213546" y="4901042"/>
                  <a:pt x="1202076" y="4906608"/>
                </a:cubicBezTo>
                <a:cubicBezTo>
                  <a:pt x="1192059" y="4906580"/>
                  <a:pt x="1182171" y="4902320"/>
                  <a:pt x="1174670" y="4909064"/>
                </a:cubicBezTo>
                <a:cubicBezTo>
                  <a:pt x="1163701" y="4916862"/>
                  <a:pt x="1136874" y="4897641"/>
                  <a:pt x="1137035" y="4908989"/>
                </a:cubicBezTo>
                <a:cubicBezTo>
                  <a:pt x="1117838" y="4895687"/>
                  <a:pt x="1091386" y="4911450"/>
                  <a:pt x="1069882" y="4912892"/>
                </a:cubicBezTo>
                <a:cubicBezTo>
                  <a:pt x="1055589" y="4900472"/>
                  <a:pt x="1024570" y="4915744"/>
                  <a:pt x="980935" y="4911119"/>
                </a:cubicBezTo>
                <a:cubicBezTo>
                  <a:pt x="947614" y="4906556"/>
                  <a:pt x="913224" y="4897403"/>
                  <a:pt x="869960" y="4885518"/>
                </a:cubicBezTo>
                <a:cubicBezTo>
                  <a:pt x="819114" y="4856727"/>
                  <a:pt x="768074" y="4850663"/>
                  <a:pt x="721345" y="4839806"/>
                </a:cubicBezTo>
                <a:cubicBezTo>
                  <a:pt x="667944" y="4829906"/>
                  <a:pt x="698286" y="4859338"/>
                  <a:pt x="635428" y="4830000"/>
                </a:cubicBezTo>
                <a:cubicBezTo>
                  <a:pt x="626286" y="4837571"/>
                  <a:pt x="617638" y="4836842"/>
                  <a:pt x="604106" y="4830842"/>
                </a:cubicBezTo>
                <a:cubicBezTo>
                  <a:pt x="583276" y="4833091"/>
                  <a:pt x="539859" y="4845979"/>
                  <a:pt x="510451" y="4843485"/>
                </a:cubicBezTo>
                <a:cubicBezTo>
                  <a:pt x="489781" y="4840800"/>
                  <a:pt x="443867" y="4818678"/>
                  <a:pt x="427656" y="4815877"/>
                </a:cubicBezTo>
                <a:cubicBezTo>
                  <a:pt x="424088" y="4817297"/>
                  <a:pt x="419580" y="4820561"/>
                  <a:pt x="413184" y="4826676"/>
                </a:cubicBezTo>
                <a:cubicBezTo>
                  <a:pt x="387673" y="4816699"/>
                  <a:pt x="379855" y="4828170"/>
                  <a:pt x="341772" y="4829671"/>
                </a:cubicBezTo>
                <a:cubicBezTo>
                  <a:pt x="327795" y="4821005"/>
                  <a:pt x="314729" y="4822794"/>
                  <a:pt x="301266" y="4827842"/>
                </a:cubicBezTo>
                <a:cubicBezTo>
                  <a:pt x="265781" y="4821714"/>
                  <a:pt x="231017" y="4827635"/>
                  <a:pt x="189886" y="4826710"/>
                </a:cubicBezTo>
                <a:cubicBezTo>
                  <a:pt x="147910" y="4813727"/>
                  <a:pt x="121702" y="4829584"/>
                  <a:pt x="77762" y="4828518"/>
                </a:cubicBezTo>
                <a:cubicBezTo>
                  <a:pt x="38733" y="4806108"/>
                  <a:pt x="44308" y="4851138"/>
                  <a:pt x="8164" y="4846203"/>
                </a:cubicBezTo>
                <a:lnTo>
                  <a:pt x="0" y="4843648"/>
                </a:lnTo>
                <a:lnTo>
                  <a:pt x="0" y="4080681"/>
                </a:lnTo>
                <a:close/>
              </a:path>
            </a:pathLst>
          </a:custGeom>
        </p:spPr>
      </p:pic>
    </p:spTree>
    <p:extLst>
      <p:ext uri="{BB962C8B-B14F-4D97-AF65-F5344CB8AC3E}">
        <p14:creationId xmlns:p14="http://schemas.microsoft.com/office/powerpoint/2010/main" val="1511096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18276" y="729523"/>
            <a:ext cx="6858000" cy="5398953"/>
          </a:xfrm>
          <a:prstGeom prst="rect">
            <a:avLst/>
          </a:prstGeom>
          <a:ln>
            <a:noFill/>
          </a:ln>
          <a:effectLst>
            <a:outerShdw blurRad="419100" dist="152400" sx="94000" sy="94000" algn="l"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931B4D-58E8-B754-D22B-5B16190E40C2}"/>
              </a:ext>
            </a:extLst>
          </p:cNvPr>
          <p:cNvSpPr>
            <a:spLocks noGrp="1"/>
          </p:cNvSpPr>
          <p:nvPr>
            <p:ph type="title"/>
          </p:nvPr>
        </p:nvSpPr>
        <p:spPr>
          <a:xfrm>
            <a:off x="758952" y="785366"/>
            <a:ext cx="4069055" cy="2072853"/>
          </a:xfrm>
        </p:spPr>
        <p:txBody>
          <a:bodyPr anchor="t">
            <a:normAutofit/>
          </a:bodyPr>
          <a:lstStyle/>
          <a:p>
            <a:r>
              <a:rPr lang="en-GB" sz="4000"/>
              <a:t>Challenges for an Autistic defendant in court</a:t>
            </a:r>
          </a:p>
        </p:txBody>
      </p:sp>
      <p:pic>
        <p:nvPicPr>
          <p:cNvPr id="6" name="Picture 5" descr="Statue on top of building">
            <a:extLst>
              <a:ext uri="{FF2B5EF4-FFF2-40B4-BE49-F238E27FC236}">
                <a16:creationId xmlns:a16="http://schemas.microsoft.com/office/drawing/2014/main" id="{15B3A111-F06D-E1C3-CCA7-942326C8E2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619" y="3443756"/>
            <a:ext cx="3951289" cy="2637485"/>
          </a:xfrm>
          <a:prstGeom prst="rect">
            <a:avLst/>
          </a:prstGeom>
        </p:spPr>
      </p:pic>
      <p:sp>
        <p:nvSpPr>
          <p:cNvPr id="3" name="Content Placeholder 2">
            <a:extLst>
              <a:ext uri="{FF2B5EF4-FFF2-40B4-BE49-F238E27FC236}">
                <a16:creationId xmlns:a16="http://schemas.microsoft.com/office/drawing/2014/main" id="{60C6916C-9664-6B71-31C3-57DF73096136}"/>
              </a:ext>
            </a:extLst>
          </p:cNvPr>
          <p:cNvSpPr>
            <a:spLocks noGrp="1"/>
          </p:cNvSpPr>
          <p:nvPr>
            <p:ph idx="1"/>
          </p:nvPr>
        </p:nvSpPr>
        <p:spPr>
          <a:xfrm>
            <a:off x="6096000" y="785366"/>
            <a:ext cx="5257797" cy="5310632"/>
          </a:xfrm>
        </p:spPr>
        <p:txBody>
          <a:bodyPr anchor="ctr">
            <a:normAutofit/>
          </a:bodyPr>
          <a:lstStyle/>
          <a:p>
            <a:pPr marL="0" indent="0">
              <a:buNone/>
            </a:pPr>
            <a:r>
              <a:rPr lang="en-GB" sz="2000"/>
              <a:t>• Issues with memory</a:t>
            </a:r>
          </a:p>
          <a:p>
            <a:pPr marL="0" indent="0">
              <a:buNone/>
            </a:pPr>
            <a:r>
              <a:rPr lang="en-GB" sz="2000"/>
              <a:t>• Lack of outward emotional expression </a:t>
            </a:r>
          </a:p>
          <a:p>
            <a:pPr marL="0" indent="0">
              <a:buNone/>
            </a:pPr>
            <a:r>
              <a:rPr lang="en-GB" sz="2000"/>
              <a:t>• Unusual ways of speaking</a:t>
            </a:r>
          </a:p>
          <a:p>
            <a:pPr marL="0" indent="0">
              <a:buNone/>
            </a:pPr>
            <a:r>
              <a:rPr lang="en-GB" sz="2000"/>
              <a:t>• Inappropriate expressions or behaviours </a:t>
            </a:r>
          </a:p>
          <a:p>
            <a:pPr marL="0" indent="0">
              <a:buNone/>
            </a:pPr>
            <a:r>
              <a:rPr lang="en-GB" sz="2000"/>
              <a:t>• Difficulty with making or maintaining eye contact • Issues with compliance </a:t>
            </a:r>
          </a:p>
          <a:p>
            <a:pPr marL="0" indent="0">
              <a:buNone/>
            </a:pPr>
            <a:r>
              <a:rPr lang="en-GB" sz="2000"/>
              <a:t>• Misinterpretation or lack of understanding of repetitive interests or behaviours </a:t>
            </a:r>
          </a:p>
          <a:p>
            <a:pPr marL="0" indent="0">
              <a:buNone/>
            </a:pPr>
            <a:r>
              <a:rPr lang="en-GB" sz="2000"/>
              <a:t>• Presence of paranoia </a:t>
            </a:r>
          </a:p>
          <a:p>
            <a:pPr marL="0" indent="0">
              <a:buNone/>
            </a:pPr>
            <a:r>
              <a:rPr lang="en-GB" sz="2000"/>
              <a:t>• Impaired social communication and interaction </a:t>
            </a:r>
          </a:p>
          <a:p>
            <a:pPr marL="0" indent="0">
              <a:buNone/>
            </a:pPr>
            <a:r>
              <a:rPr lang="en-GB" sz="2000"/>
              <a:t>• Issues with time to respond </a:t>
            </a:r>
          </a:p>
          <a:p>
            <a:pPr marL="0" indent="0">
              <a:buNone/>
            </a:pPr>
            <a:r>
              <a:rPr lang="en-GB" sz="2000"/>
              <a:t>• Echolalia or repetitive vocalisations</a:t>
            </a:r>
          </a:p>
        </p:txBody>
      </p:sp>
      <p:sp>
        <p:nvSpPr>
          <p:cNvPr id="4" name="TextBox 3">
            <a:extLst>
              <a:ext uri="{FF2B5EF4-FFF2-40B4-BE49-F238E27FC236}">
                <a16:creationId xmlns:a16="http://schemas.microsoft.com/office/drawing/2014/main" id="{C793C7FE-CD7F-3D27-BCFF-482BF8CCC818}"/>
              </a:ext>
            </a:extLst>
          </p:cNvPr>
          <p:cNvSpPr txBox="1"/>
          <p:nvPr/>
        </p:nvSpPr>
        <p:spPr>
          <a:xfrm>
            <a:off x="226646" y="6176963"/>
            <a:ext cx="1258277" cy="646331"/>
          </a:xfrm>
          <a:prstGeom prst="rect">
            <a:avLst/>
          </a:prstGeom>
          <a:noFill/>
        </p:spPr>
        <p:txBody>
          <a:bodyPr wrap="square" rtlCol="0">
            <a:spAutoFit/>
          </a:bodyPr>
          <a:lstStyle/>
          <a:p>
            <a:pPr>
              <a:spcAft>
                <a:spcPts val="600"/>
              </a:spcAft>
            </a:pPr>
            <a:r>
              <a:rPr lang="en-GB" dirty="0"/>
              <a:t>Allely (2022)</a:t>
            </a:r>
            <a:endParaRPr lang="en-GB"/>
          </a:p>
        </p:txBody>
      </p:sp>
    </p:spTree>
    <p:extLst>
      <p:ext uri="{BB962C8B-B14F-4D97-AF65-F5344CB8AC3E}">
        <p14:creationId xmlns:p14="http://schemas.microsoft.com/office/powerpoint/2010/main" val="25909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Online Media 3" title="Prof Laura Crane: Court and tribunal proceedings involving autistic adults in England and Wales">
            <a:hlinkClick r:id="" action="ppaction://media"/>
            <a:extLst>
              <a:ext uri="{FF2B5EF4-FFF2-40B4-BE49-F238E27FC236}">
                <a16:creationId xmlns:a16="http://schemas.microsoft.com/office/drawing/2014/main" id="{04D703D1-E537-ADEA-52C3-9696BAAC6B46}"/>
              </a:ext>
            </a:extLst>
          </p:cNvPr>
          <p:cNvPicPr>
            <a:picLocks noGrp="1" noRot="1" noChangeAspect="1"/>
          </p:cNvPicPr>
          <p:nvPr>
            <p:ph idx="1"/>
            <a:videoFile r:link="rId1"/>
          </p:nvPr>
        </p:nvPicPr>
        <p:blipFill>
          <a:blip r:embed="rId4"/>
          <a:stretch>
            <a:fillRect/>
          </a:stretch>
        </p:blipFill>
        <p:spPr>
          <a:xfrm>
            <a:off x="836177" y="457200"/>
            <a:ext cx="10519646" cy="5943600"/>
          </a:xfrm>
          <a:prstGeom prst="rect">
            <a:avLst/>
          </a:prstGeom>
        </p:spPr>
      </p:pic>
      <p:pic>
        <p:nvPicPr>
          <p:cNvPr id="6" name="Picture 5">
            <a:hlinkClick r:id="rId5"/>
            <a:extLst>
              <a:ext uri="{FF2B5EF4-FFF2-40B4-BE49-F238E27FC236}">
                <a16:creationId xmlns:a16="http://schemas.microsoft.com/office/drawing/2014/main" id="{00EF76E8-2067-13F8-6847-47A978FC825D}"/>
              </a:ext>
            </a:extLst>
          </p:cNvPr>
          <p:cNvPicPr>
            <a:picLocks noChangeAspect="1"/>
          </p:cNvPicPr>
          <p:nvPr/>
        </p:nvPicPr>
        <p:blipFill>
          <a:blip r:embed="rId6"/>
          <a:stretch>
            <a:fillRect/>
          </a:stretch>
        </p:blipFill>
        <p:spPr>
          <a:xfrm>
            <a:off x="150810" y="5455920"/>
            <a:ext cx="2103654" cy="1234440"/>
          </a:xfrm>
          <a:prstGeom prst="rect">
            <a:avLst/>
          </a:prstGeom>
        </p:spPr>
      </p:pic>
    </p:spTree>
    <p:extLst>
      <p:ext uri="{BB962C8B-B14F-4D97-AF65-F5344CB8AC3E}">
        <p14:creationId xmlns:p14="http://schemas.microsoft.com/office/powerpoint/2010/main" val="32595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hlinkClick r:id="rId2"/>
            <a:extLst>
              <a:ext uri="{FF2B5EF4-FFF2-40B4-BE49-F238E27FC236}">
                <a16:creationId xmlns:a16="http://schemas.microsoft.com/office/drawing/2014/main" id="{252CA244-960A-3A77-DF3F-25DCBD18ACDC}"/>
              </a:ext>
            </a:extLst>
          </p:cNvPr>
          <p:cNvPicPr>
            <a:picLocks noChangeAspect="1"/>
          </p:cNvPicPr>
          <p:nvPr/>
        </p:nvPicPr>
        <p:blipFill>
          <a:blip r:embed="rId3"/>
          <a:srcRect l="877" r="18754"/>
          <a:stretch>
            <a:fillRect/>
          </a:stretch>
        </p:blipFill>
        <p:spPr>
          <a:xfrm>
            <a:off x="1" y="10"/>
            <a:ext cx="9669642" cy="6857990"/>
          </a:xfrm>
          <a:prstGeom prst="rect">
            <a:avLst/>
          </a:prstGeom>
          <a:solidFill>
            <a:srgbClr val="FFFFFF">
              <a:shade val="85000"/>
            </a:srgbClr>
          </a:solidFill>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ADB3D93B-6179-8DBF-2297-FF52D89C2856}"/>
              </a:ext>
            </a:extLst>
          </p:cNvPr>
          <p:cNvSpPr txBox="1"/>
          <p:nvPr/>
        </p:nvSpPr>
        <p:spPr>
          <a:xfrm>
            <a:off x="7531610" y="2434201"/>
            <a:ext cx="3822189" cy="3742762"/>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a:t>COMING SOON…………….</a:t>
            </a:r>
          </a:p>
        </p:txBody>
      </p:sp>
    </p:spTree>
    <p:extLst>
      <p:ext uri="{BB962C8B-B14F-4D97-AF65-F5344CB8AC3E}">
        <p14:creationId xmlns:p14="http://schemas.microsoft.com/office/powerpoint/2010/main" val="298450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A9D1E-55EC-7DF6-7F54-B9162C6D3A1B}"/>
              </a:ext>
            </a:extLst>
          </p:cNvPr>
          <p:cNvSpPr>
            <a:spLocks noGrp="1"/>
          </p:cNvSpPr>
          <p:nvPr>
            <p:ph type="title"/>
          </p:nvPr>
        </p:nvSpPr>
        <p:spPr/>
        <p:txBody>
          <a:bodyPr/>
          <a:lstStyle/>
          <a:p>
            <a:r>
              <a:rPr lang="en-GB" dirty="0"/>
              <a:t>Barriers faced by Autistic Defendants in Court</a:t>
            </a:r>
          </a:p>
        </p:txBody>
      </p:sp>
      <p:pic>
        <p:nvPicPr>
          <p:cNvPr id="5" name="Content Placeholder 4">
            <a:hlinkClick r:id="rId3"/>
            <a:extLst>
              <a:ext uri="{FF2B5EF4-FFF2-40B4-BE49-F238E27FC236}">
                <a16:creationId xmlns:a16="http://schemas.microsoft.com/office/drawing/2014/main" id="{50D3B157-3CB2-5F9A-814A-F3D794992C99}"/>
              </a:ext>
            </a:extLst>
          </p:cNvPr>
          <p:cNvPicPr>
            <a:picLocks noGrp="1" noChangeAspect="1"/>
          </p:cNvPicPr>
          <p:nvPr>
            <p:ph idx="1"/>
          </p:nvPr>
        </p:nvPicPr>
        <p:blipFill>
          <a:blip r:embed="rId4"/>
          <a:stretch>
            <a:fillRect/>
          </a:stretch>
        </p:blipFill>
        <p:spPr>
          <a:xfrm>
            <a:off x="349722" y="2103119"/>
            <a:ext cx="2266537" cy="3065511"/>
          </a:xfrm>
          <a:prstGeom prst="rect">
            <a:avLst/>
          </a:prstGeom>
          <a:ln>
            <a:noFill/>
          </a:ln>
          <a:effectLst>
            <a:outerShdw blurRad="190500" algn="tl" rotWithShape="0">
              <a:srgbClr val="000000">
                <a:alpha val="70000"/>
              </a:srgbClr>
            </a:outerShdw>
          </a:effectLst>
        </p:spPr>
      </p:pic>
      <p:sp>
        <p:nvSpPr>
          <p:cNvPr id="6" name="TextBox 5">
            <a:extLst>
              <a:ext uri="{FF2B5EF4-FFF2-40B4-BE49-F238E27FC236}">
                <a16:creationId xmlns:a16="http://schemas.microsoft.com/office/drawing/2014/main" id="{C6BCABEA-84B3-207B-E266-34E2E648EC8D}"/>
              </a:ext>
            </a:extLst>
          </p:cNvPr>
          <p:cNvSpPr txBox="1"/>
          <p:nvPr/>
        </p:nvSpPr>
        <p:spPr>
          <a:xfrm>
            <a:off x="425923" y="5168630"/>
            <a:ext cx="1913417" cy="646331"/>
          </a:xfrm>
          <a:prstGeom prst="rect">
            <a:avLst/>
          </a:prstGeom>
          <a:noFill/>
        </p:spPr>
        <p:txBody>
          <a:bodyPr wrap="square" rtlCol="0">
            <a:spAutoFit/>
          </a:bodyPr>
          <a:lstStyle/>
          <a:p>
            <a:r>
              <a:rPr lang="en-GB" dirty="0" err="1"/>
              <a:t>Slavny</a:t>
            </a:r>
            <a:r>
              <a:rPr lang="en-GB" dirty="0"/>
              <a:t>-Cross et al (2022)</a:t>
            </a:r>
          </a:p>
        </p:txBody>
      </p:sp>
      <p:sp>
        <p:nvSpPr>
          <p:cNvPr id="7" name="TextBox 6">
            <a:extLst>
              <a:ext uri="{FF2B5EF4-FFF2-40B4-BE49-F238E27FC236}">
                <a16:creationId xmlns:a16="http://schemas.microsoft.com/office/drawing/2014/main" id="{9A64C1D8-B201-C108-7A8C-1E21A261FF08}"/>
              </a:ext>
            </a:extLst>
          </p:cNvPr>
          <p:cNvSpPr txBox="1"/>
          <p:nvPr/>
        </p:nvSpPr>
        <p:spPr>
          <a:xfrm>
            <a:off x="2857500" y="1690688"/>
            <a:ext cx="8313420" cy="4708981"/>
          </a:xfrm>
          <a:prstGeom prst="rect">
            <a:avLst/>
          </a:prstGeom>
          <a:solidFill>
            <a:schemeClr val="accent4">
              <a:lumMod val="20000"/>
              <a:lumOff val="80000"/>
            </a:schemeClr>
          </a:solidFill>
        </p:spPr>
        <p:txBody>
          <a:bodyPr wrap="square" rtlCol="0">
            <a:spAutoFit/>
          </a:bodyPr>
          <a:lstStyle/>
          <a:p>
            <a:r>
              <a:rPr lang="en-GB" sz="2000" b="1" dirty="0"/>
              <a:t>Aim</a:t>
            </a:r>
            <a:r>
              <a:rPr lang="en-GB" sz="2000" dirty="0"/>
              <a:t>: To examine whether autistic individuals receive the support, adjustments and understanding they need when they become involved in the CJS.</a:t>
            </a:r>
          </a:p>
          <a:p>
            <a:endParaRPr lang="en-GB" sz="2000" b="1" dirty="0"/>
          </a:p>
          <a:p>
            <a:r>
              <a:rPr lang="en-GB" sz="2000" b="1" dirty="0"/>
              <a:t>Methods</a:t>
            </a:r>
            <a:r>
              <a:rPr lang="en-GB" sz="2000" dirty="0"/>
              <a:t>: 93 defence lawyers from 12 countries (85% UK based) who reported on one autistic client between 2015-2000</a:t>
            </a:r>
          </a:p>
          <a:p>
            <a:endParaRPr lang="en-GB" sz="2000" b="1" dirty="0"/>
          </a:p>
          <a:p>
            <a:r>
              <a:rPr lang="en-GB" sz="2000" b="1" dirty="0"/>
              <a:t>Findings:</a:t>
            </a:r>
          </a:p>
          <a:p>
            <a:pPr marL="285750" indent="-285750">
              <a:buFontTx/>
              <a:buChar char="-"/>
            </a:pPr>
            <a:r>
              <a:rPr lang="en-GB" sz="2000" dirty="0"/>
              <a:t>75% of autistic clients were not given </a:t>
            </a:r>
            <a:r>
              <a:rPr lang="en-GB" sz="2000" b="1" dirty="0"/>
              <a:t>reasonable adjustments</a:t>
            </a:r>
            <a:endParaRPr lang="en-GB" sz="2000" dirty="0"/>
          </a:p>
          <a:p>
            <a:pPr marL="285750" indent="-285750">
              <a:buFontTx/>
              <a:buChar char="-"/>
            </a:pPr>
            <a:r>
              <a:rPr lang="en-GB" sz="2000" dirty="0"/>
              <a:t>Only 43% of autistic adults were provided with an </a:t>
            </a:r>
            <a:r>
              <a:rPr lang="en-GB" sz="2000" b="1" dirty="0"/>
              <a:t>appropriate adult</a:t>
            </a:r>
          </a:p>
          <a:p>
            <a:pPr marL="285750" indent="-285750">
              <a:buFontTx/>
              <a:buChar char="-"/>
            </a:pPr>
            <a:r>
              <a:rPr lang="en-GB" sz="2000" dirty="0"/>
              <a:t>Many professionals (59% of prosecution barristers and 46% of judges) displayed behaviours or made comments indicating they lacked adequate understanding of autism. </a:t>
            </a:r>
          </a:p>
          <a:p>
            <a:pPr marL="285750" indent="-285750">
              <a:buFontTx/>
              <a:buChar char="-"/>
            </a:pPr>
            <a:r>
              <a:rPr lang="en-GB" sz="2000" dirty="0"/>
              <a:t>Lawyers were more likely to be concerned about an autistic clients ability to </a:t>
            </a:r>
            <a:r>
              <a:rPr lang="en-GB" sz="2000" b="1" dirty="0"/>
              <a:t>participate effectively </a:t>
            </a:r>
            <a:r>
              <a:rPr lang="en-GB" sz="2000" dirty="0"/>
              <a:t>and/or </a:t>
            </a:r>
            <a:r>
              <a:rPr lang="en-GB" sz="2000" b="1" dirty="0"/>
              <a:t>levels of self harm</a:t>
            </a:r>
          </a:p>
        </p:txBody>
      </p:sp>
    </p:spTree>
    <p:extLst>
      <p:ext uri="{BB962C8B-B14F-4D97-AF65-F5344CB8AC3E}">
        <p14:creationId xmlns:p14="http://schemas.microsoft.com/office/powerpoint/2010/main" val="29041662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41782-E8BF-2977-D2C1-1517434007B8}"/>
              </a:ext>
            </a:extLst>
          </p:cNvPr>
          <p:cNvSpPr>
            <a:spLocks noGrp="1"/>
          </p:cNvSpPr>
          <p:nvPr>
            <p:ph type="title"/>
          </p:nvPr>
        </p:nvSpPr>
        <p:spPr/>
        <p:txBody>
          <a:bodyPr/>
          <a:lstStyle/>
          <a:p>
            <a:r>
              <a:rPr lang="en-GB" dirty="0"/>
              <a:t>Woodhouse et al (2024)</a:t>
            </a:r>
          </a:p>
        </p:txBody>
      </p:sp>
      <p:pic>
        <p:nvPicPr>
          <p:cNvPr id="5" name="Content Placeholder 4">
            <a:hlinkClick r:id="rId3"/>
            <a:extLst>
              <a:ext uri="{FF2B5EF4-FFF2-40B4-BE49-F238E27FC236}">
                <a16:creationId xmlns:a16="http://schemas.microsoft.com/office/drawing/2014/main" id="{8FD41680-7AE3-C2BD-AD0F-3B96CB98E206}"/>
              </a:ext>
            </a:extLst>
          </p:cNvPr>
          <p:cNvPicPr>
            <a:picLocks noGrp="1" noChangeAspect="1"/>
          </p:cNvPicPr>
          <p:nvPr>
            <p:ph idx="1"/>
          </p:nvPr>
        </p:nvPicPr>
        <p:blipFill>
          <a:blip r:embed="rId4"/>
          <a:stretch>
            <a:fillRect/>
          </a:stretch>
        </p:blipFill>
        <p:spPr>
          <a:xfrm>
            <a:off x="547406" y="2069465"/>
            <a:ext cx="3218108" cy="4351338"/>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6" name="TextBox 5">
            <a:extLst>
              <a:ext uri="{FF2B5EF4-FFF2-40B4-BE49-F238E27FC236}">
                <a16:creationId xmlns:a16="http://schemas.microsoft.com/office/drawing/2014/main" id="{A415F154-AB10-8535-09CC-A945DE5ED304}"/>
              </a:ext>
            </a:extLst>
          </p:cNvPr>
          <p:cNvSpPr txBox="1"/>
          <p:nvPr/>
        </p:nvSpPr>
        <p:spPr>
          <a:xfrm>
            <a:off x="4632960" y="1889760"/>
            <a:ext cx="6073140" cy="4524315"/>
          </a:xfrm>
          <a:prstGeom prst="rect">
            <a:avLst/>
          </a:prstGeom>
          <a:noFill/>
        </p:spPr>
        <p:txBody>
          <a:bodyPr wrap="square" rtlCol="0">
            <a:spAutoFit/>
          </a:bodyPr>
          <a:lstStyle/>
          <a:p>
            <a:r>
              <a:rPr lang="en-GB" b="1" dirty="0"/>
              <a:t>Consensus Recommendations:</a:t>
            </a:r>
          </a:p>
          <a:p>
            <a:endParaRPr lang="en-GB" dirty="0"/>
          </a:p>
          <a:p>
            <a:pPr marL="342900" indent="-342900">
              <a:buAutoNum type="arabicPeriod"/>
            </a:pPr>
            <a:r>
              <a:rPr lang="en-GB" dirty="0"/>
              <a:t>Principles for effective identification</a:t>
            </a:r>
          </a:p>
          <a:p>
            <a:pPr marL="342900" indent="-342900">
              <a:buAutoNum type="arabicPeriod"/>
            </a:pPr>
            <a:endParaRPr lang="en-GB" dirty="0"/>
          </a:p>
          <a:p>
            <a:endParaRPr lang="en-GB" dirty="0"/>
          </a:p>
          <a:p>
            <a:endParaRPr lang="en-GB" dirty="0"/>
          </a:p>
          <a:p>
            <a:endParaRPr lang="en-GB" dirty="0"/>
          </a:p>
          <a:p>
            <a:endParaRPr lang="en-GB" dirty="0"/>
          </a:p>
          <a:p>
            <a:endParaRPr lang="en-GB" dirty="0"/>
          </a:p>
          <a:p>
            <a:endParaRPr lang="en-GB" dirty="0"/>
          </a:p>
          <a:p>
            <a:r>
              <a:rPr lang="en-GB" dirty="0"/>
              <a:t>2. Support strategies</a:t>
            </a:r>
          </a:p>
          <a:p>
            <a:pPr marL="285750" indent="-285750" fontAlgn="t">
              <a:buFontTx/>
              <a:buChar char="-"/>
            </a:pPr>
            <a:r>
              <a:rPr lang="en-GB" dirty="0"/>
              <a:t>communication adjustments, </a:t>
            </a:r>
          </a:p>
          <a:p>
            <a:pPr marL="285750" indent="-285750" fontAlgn="t">
              <a:buFontTx/>
              <a:buChar char="-"/>
            </a:pPr>
            <a:r>
              <a:rPr lang="en-GB" dirty="0"/>
              <a:t>environmental modifications,</a:t>
            </a:r>
          </a:p>
          <a:p>
            <a:pPr marL="285750" indent="-285750" fontAlgn="t">
              <a:buFontTx/>
              <a:buChar char="-"/>
            </a:pPr>
            <a:r>
              <a:rPr lang="en-GB" dirty="0"/>
              <a:t> person‑centred approaches.</a:t>
            </a:r>
          </a:p>
          <a:p>
            <a:pPr marL="285750" indent="-285750" fontAlgn="t">
              <a:buFontTx/>
              <a:buChar char="-"/>
            </a:pPr>
            <a:r>
              <a:rPr lang="en-GB" dirty="0"/>
              <a:t>Practical guidance for professionals</a:t>
            </a:r>
          </a:p>
          <a:p>
            <a:pPr fontAlgn="t"/>
            <a:r>
              <a:rPr lang="en-GB" dirty="0"/>
              <a:t> to improve fairness and accessibility.</a:t>
            </a:r>
          </a:p>
        </p:txBody>
      </p:sp>
      <p:pic>
        <p:nvPicPr>
          <p:cNvPr id="10" name="Picture 9">
            <a:extLst>
              <a:ext uri="{FF2B5EF4-FFF2-40B4-BE49-F238E27FC236}">
                <a16:creationId xmlns:a16="http://schemas.microsoft.com/office/drawing/2014/main" id="{F45657CF-D0B8-E221-EC4D-79C57EEFFF9D}"/>
              </a:ext>
            </a:extLst>
          </p:cNvPr>
          <p:cNvPicPr>
            <a:picLocks noChangeAspect="1"/>
          </p:cNvPicPr>
          <p:nvPr/>
        </p:nvPicPr>
        <p:blipFill>
          <a:blip r:embed="rId5"/>
          <a:stretch>
            <a:fillRect/>
          </a:stretch>
        </p:blipFill>
        <p:spPr>
          <a:xfrm>
            <a:off x="8999643" y="1132204"/>
            <a:ext cx="3192357" cy="4788535"/>
          </a:xfrm>
          <a:prstGeom prst="rect">
            <a:avLst/>
          </a:prstGeom>
        </p:spPr>
      </p:pic>
      <p:sp>
        <p:nvSpPr>
          <p:cNvPr id="11" name="Arrow: Bent-Up 10">
            <a:extLst>
              <a:ext uri="{FF2B5EF4-FFF2-40B4-BE49-F238E27FC236}">
                <a16:creationId xmlns:a16="http://schemas.microsoft.com/office/drawing/2014/main" id="{4FAAAF0B-3245-3D48-6EFB-AC6DAEDA3F78}"/>
              </a:ext>
            </a:extLst>
          </p:cNvPr>
          <p:cNvSpPr/>
          <p:nvPr/>
        </p:nvSpPr>
        <p:spPr>
          <a:xfrm rot="5400000">
            <a:off x="7597140" y="3000691"/>
            <a:ext cx="1318260" cy="1051560"/>
          </a:xfrm>
          <a:prstGeom prst="bentUpArrow">
            <a:avLst>
              <a:gd name="adj1" fmla="val 25000"/>
              <a:gd name="adj2" fmla="val 24275"/>
              <a:gd name="adj3" fmla="val 25000"/>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02667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42BAEF-460F-2DBA-08BC-07BBB49E67F6}"/>
              </a:ext>
            </a:extLst>
          </p:cNvPr>
          <p:cNvSpPr>
            <a:spLocks noGrp="1"/>
          </p:cNvSpPr>
          <p:nvPr>
            <p:ph type="title"/>
          </p:nvPr>
        </p:nvSpPr>
        <p:spPr>
          <a:xfrm>
            <a:off x="6788285" y="-252729"/>
            <a:ext cx="4395340" cy="1716255"/>
          </a:xfrm>
        </p:spPr>
        <p:txBody>
          <a:bodyPr vert="horz" lIns="91440" tIns="45720" rIns="91440" bIns="45720" rtlCol="0" anchor="b">
            <a:normAutofit/>
          </a:bodyPr>
          <a:lstStyle/>
          <a:p>
            <a:r>
              <a:rPr lang="en-US" sz="4800" kern="1200" dirty="0">
                <a:solidFill>
                  <a:schemeClr val="tx1"/>
                </a:solidFill>
                <a:latin typeface="+mj-lt"/>
                <a:ea typeface="+mj-ea"/>
                <a:cs typeface="+mj-cs"/>
              </a:rPr>
              <a:t>Improving access to justice </a:t>
            </a:r>
          </a:p>
        </p:txBody>
      </p:sp>
      <p:sp>
        <p:nvSpPr>
          <p:cNvPr id="13" name="Rectangle 12">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hlinkClick r:id="rId3"/>
            <a:extLst>
              <a:ext uri="{FF2B5EF4-FFF2-40B4-BE49-F238E27FC236}">
                <a16:creationId xmlns:a16="http://schemas.microsoft.com/office/drawing/2014/main" id="{944EB9EE-939C-E1B9-573A-A2B56832C3C1}"/>
              </a:ext>
            </a:extLst>
          </p:cNvPr>
          <p:cNvPicPr>
            <a:picLocks noGrp="1" noChangeAspect="1"/>
          </p:cNvPicPr>
          <p:nvPr>
            <p:ph idx="1"/>
          </p:nvPr>
        </p:nvPicPr>
        <p:blipFill>
          <a:blip r:embed="rId4"/>
          <a:stretch>
            <a:fillRect/>
          </a:stretch>
        </p:blipFill>
        <p:spPr>
          <a:xfrm>
            <a:off x="589779" y="299509"/>
            <a:ext cx="4600352" cy="6258983"/>
          </a:xfrm>
          <a:prstGeom prst="rect">
            <a:avLst/>
          </a:prstGeom>
        </p:spPr>
      </p:pic>
      <p:sp>
        <p:nvSpPr>
          <p:cNvPr id="6" name="TextBox 5">
            <a:extLst>
              <a:ext uri="{FF2B5EF4-FFF2-40B4-BE49-F238E27FC236}">
                <a16:creationId xmlns:a16="http://schemas.microsoft.com/office/drawing/2014/main" id="{934DCBDE-721F-5E8D-3288-C789C98B928B}"/>
              </a:ext>
            </a:extLst>
          </p:cNvPr>
          <p:cNvSpPr txBox="1"/>
          <p:nvPr/>
        </p:nvSpPr>
        <p:spPr>
          <a:xfrm>
            <a:off x="7428903" y="1628817"/>
            <a:ext cx="3452457" cy="687664"/>
          </a:xfrm>
          <a:prstGeom prst="rect">
            <a:avLst/>
          </a:prstGeom>
        </p:spPr>
        <p:txBody>
          <a:bodyPr vert="horz" lIns="91440" tIns="45720" rIns="91440" bIns="45720" rtlCol="0" anchor="t">
            <a:normAutofit/>
          </a:bodyPr>
          <a:lstStyle/>
          <a:p>
            <a:pPr>
              <a:lnSpc>
                <a:spcPct val="90000"/>
              </a:lnSpc>
              <a:spcAft>
                <a:spcPts val="600"/>
              </a:spcAft>
            </a:pPr>
            <a:r>
              <a:rPr lang="en-US" sz="2000" dirty="0">
                <a:solidFill>
                  <a:schemeClr val="tx1">
                    <a:alpha val="80000"/>
                  </a:schemeClr>
                </a:solidFill>
              </a:rPr>
              <a:t>Maras et al (2017)</a:t>
            </a:r>
          </a:p>
        </p:txBody>
      </p:sp>
      <p:cxnSp>
        <p:nvCxnSpPr>
          <p:cNvPr id="15" name="Straight Connector 1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F4FC65DD-D588-239B-7F64-2AC60F09C5BA}"/>
              </a:ext>
            </a:extLst>
          </p:cNvPr>
          <p:cNvSpPr txBox="1"/>
          <p:nvPr/>
        </p:nvSpPr>
        <p:spPr>
          <a:xfrm>
            <a:off x="5951220" y="2316481"/>
            <a:ext cx="6096000" cy="3139321"/>
          </a:xfrm>
          <a:prstGeom prst="rect">
            <a:avLst/>
          </a:prstGeom>
          <a:noFill/>
        </p:spPr>
        <p:txBody>
          <a:bodyPr wrap="square">
            <a:spAutoFit/>
          </a:bodyPr>
          <a:lstStyle/>
          <a:p>
            <a:pPr fontAlgn="t"/>
            <a:r>
              <a:rPr lang="en-GB" dirty="0"/>
              <a:t>The study shows that autistic people face significant barriers in criminal courts, and although some legal professionals are aware of these issues, systemic limitations prevent proper support. </a:t>
            </a:r>
          </a:p>
          <a:p>
            <a:pPr fontAlgn="t"/>
            <a:endParaRPr lang="en-GB" dirty="0"/>
          </a:p>
          <a:p>
            <a:pPr fontAlgn="t"/>
            <a:r>
              <a:rPr lang="en-GB" dirty="0"/>
              <a:t>The key improvements suggested include:</a:t>
            </a:r>
          </a:p>
          <a:p>
            <a:pPr marL="285750" indent="-285750" fontAlgn="t">
              <a:buFont typeface="Arial" panose="020B0604020202020204" pitchFamily="34" charset="0"/>
              <a:buChar char="•"/>
            </a:pPr>
            <a:r>
              <a:rPr lang="en-GB" dirty="0"/>
              <a:t>More autism-specific training</a:t>
            </a:r>
          </a:p>
          <a:p>
            <a:pPr marL="285750" indent="-285750" fontAlgn="t">
              <a:buFont typeface="Arial" panose="020B0604020202020204" pitchFamily="34" charset="0"/>
              <a:buChar char="•"/>
            </a:pPr>
            <a:r>
              <a:rPr lang="en-GB" dirty="0"/>
              <a:t>Consistent implementation of adjustments</a:t>
            </a:r>
          </a:p>
          <a:p>
            <a:pPr marL="285750" indent="-285750" fontAlgn="t">
              <a:buFont typeface="Arial" panose="020B0604020202020204" pitchFamily="34" charset="0"/>
              <a:buChar char="•"/>
            </a:pPr>
            <a:r>
              <a:rPr lang="en-GB" dirty="0"/>
              <a:t>Justice‑system-wide awareness of autistic needs</a:t>
            </a:r>
          </a:p>
          <a:p>
            <a:pPr marL="285750" indent="-285750" fontAlgn="t">
              <a:buFont typeface="Arial" panose="020B0604020202020204" pitchFamily="34" charset="0"/>
              <a:buChar char="•"/>
            </a:pPr>
            <a:r>
              <a:rPr lang="en-GB" dirty="0"/>
              <a:t>Inclusion of autistic voices in policy and practice</a:t>
            </a:r>
          </a:p>
          <a:p>
            <a:pPr marL="285750" indent="-285750" fontAlgn="t">
              <a:buFont typeface="Arial" panose="020B0604020202020204" pitchFamily="34" charset="0"/>
              <a:buChar char="•"/>
            </a:pPr>
            <a:r>
              <a:rPr lang="en-GB" dirty="0"/>
              <a:t>Communication adaptations to enable fair participation</a:t>
            </a:r>
          </a:p>
        </p:txBody>
      </p:sp>
      <p:pic>
        <p:nvPicPr>
          <p:cNvPr id="10" name="Picture 9">
            <a:extLst>
              <a:ext uri="{FF2B5EF4-FFF2-40B4-BE49-F238E27FC236}">
                <a16:creationId xmlns:a16="http://schemas.microsoft.com/office/drawing/2014/main" id="{E721E72E-B2B2-5BAC-FA96-C7BA73110D19}"/>
              </a:ext>
            </a:extLst>
          </p:cNvPr>
          <p:cNvPicPr>
            <a:picLocks noChangeAspect="1"/>
          </p:cNvPicPr>
          <p:nvPr/>
        </p:nvPicPr>
        <p:blipFill>
          <a:blip r:embed="rId5"/>
          <a:srcRect l="27679" t="9260" b="10374"/>
          <a:stretch>
            <a:fillRect/>
          </a:stretch>
        </p:blipFill>
        <p:spPr>
          <a:xfrm>
            <a:off x="391124" y="2009107"/>
            <a:ext cx="11409752" cy="1592409"/>
          </a:xfrm>
          <a:prstGeom prst="rect">
            <a:avLst/>
          </a:prstGeom>
        </p:spPr>
      </p:pic>
    </p:spTree>
    <p:extLst>
      <p:ext uri="{BB962C8B-B14F-4D97-AF65-F5344CB8AC3E}">
        <p14:creationId xmlns:p14="http://schemas.microsoft.com/office/powerpoint/2010/main" val="25693536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DA401-0A3F-196B-D920-AEF7B7EDDE31}"/>
              </a:ext>
            </a:extLst>
          </p:cNvPr>
          <p:cNvSpPr>
            <a:spLocks noGrp="1"/>
          </p:cNvSpPr>
          <p:nvPr>
            <p:ph type="title"/>
          </p:nvPr>
        </p:nvSpPr>
        <p:spPr/>
        <p:txBody>
          <a:bodyPr/>
          <a:lstStyle/>
          <a:p>
            <a:r>
              <a:rPr lang="en-GB" dirty="0"/>
              <a:t>TASK – CASE STUDY ANALYSIS</a:t>
            </a:r>
          </a:p>
        </p:txBody>
      </p:sp>
      <p:sp>
        <p:nvSpPr>
          <p:cNvPr id="3" name="Content Placeholder 2">
            <a:extLst>
              <a:ext uri="{FF2B5EF4-FFF2-40B4-BE49-F238E27FC236}">
                <a16:creationId xmlns:a16="http://schemas.microsoft.com/office/drawing/2014/main" id="{F4DF1BEB-9299-634A-3A18-15348ED70819}"/>
              </a:ext>
            </a:extLst>
          </p:cNvPr>
          <p:cNvSpPr>
            <a:spLocks noGrp="1"/>
          </p:cNvSpPr>
          <p:nvPr>
            <p:ph idx="1"/>
          </p:nvPr>
        </p:nvSpPr>
        <p:spPr>
          <a:xfrm>
            <a:off x="838200" y="2255519"/>
            <a:ext cx="10515600" cy="3921443"/>
          </a:xfrm>
        </p:spPr>
        <p:txBody>
          <a:bodyPr>
            <a:normAutofit fontScale="62500" lnSpcReduction="20000"/>
          </a:bodyPr>
          <a:lstStyle/>
          <a:p>
            <a:pPr marL="0" indent="0">
              <a:buNone/>
            </a:pPr>
            <a:r>
              <a:rPr lang="en-GB" b="1" dirty="0">
                <a:latin typeface="Arial" panose="020B0604020202020204" pitchFamily="34" charset="0"/>
                <a:cs typeface="Arial" panose="020B0604020202020204" pitchFamily="34" charset="0"/>
              </a:rPr>
              <a:t>A. Identification of Autism‑Related Needs</a:t>
            </a:r>
            <a:endParaRPr lang="en-GB" dirty="0">
              <a:latin typeface="Arial" panose="020B0604020202020204" pitchFamily="34" charset="0"/>
              <a:cs typeface="Arial" panose="020B0604020202020204" pitchFamily="34" charset="0"/>
            </a:endParaRPr>
          </a:p>
          <a:p>
            <a:pPr lvl="0"/>
            <a:r>
              <a:rPr lang="en-GB" dirty="0">
                <a:latin typeface="Arial" panose="020B0604020202020204" pitchFamily="34" charset="0"/>
                <a:cs typeface="Arial" panose="020B0604020202020204" pitchFamily="34" charset="0"/>
              </a:rPr>
              <a:t>What autism‑related traits or behaviours are evident?</a:t>
            </a:r>
          </a:p>
          <a:p>
            <a:pPr lvl="0"/>
            <a:r>
              <a:rPr lang="en-GB" dirty="0">
                <a:latin typeface="Arial" panose="020B0604020202020204" pitchFamily="34" charset="0"/>
                <a:cs typeface="Arial" panose="020B0604020202020204" pitchFamily="34" charset="0"/>
              </a:rPr>
              <a:t>How might these traits influence court participation (processing time, sensory sensitivities, communication differences)?</a:t>
            </a:r>
          </a:p>
          <a:p>
            <a:pPr marL="0" indent="0">
              <a:buNone/>
            </a:pPr>
            <a:r>
              <a:rPr lang="en-GB" b="1" dirty="0">
                <a:latin typeface="Arial" panose="020B0604020202020204" pitchFamily="34" charset="0"/>
                <a:cs typeface="Arial" panose="020B0604020202020204" pitchFamily="34" charset="0"/>
              </a:rPr>
              <a:t>B. Failures or Strengths in Court Processes</a:t>
            </a:r>
            <a:endParaRPr lang="en-GB" dirty="0">
              <a:latin typeface="Arial" panose="020B0604020202020204" pitchFamily="34" charset="0"/>
              <a:cs typeface="Arial" panose="020B0604020202020204" pitchFamily="34" charset="0"/>
            </a:endParaRPr>
          </a:p>
          <a:p>
            <a:pPr lvl="0"/>
            <a:r>
              <a:rPr lang="en-GB" dirty="0">
                <a:latin typeface="Arial" panose="020B0604020202020204" pitchFamily="34" charset="0"/>
                <a:cs typeface="Arial" panose="020B0604020202020204" pitchFamily="34" charset="0"/>
              </a:rPr>
              <a:t>Were reasonable adjustments made? If not, what should have been done?</a:t>
            </a:r>
          </a:p>
          <a:p>
            <a:pPr lvl="0"/>
            <a:r>
              <a:rPr lang="en-GB" dirty="0">
                <a:latin typeface="Arial" panose="020B0604020202020204" pitchFamily="34" charset="0"/>
                <a:cs typeface="Arial" panose="020B0604020202020204" pitchFamily="34" charset="0"/>
              </a:rPr>
              <a:t>Did courtroom actors misinterpret autistic behaviour?</a:t>
            </a:r>
          </a:p>
          <a:p>
            <a:pPr lvl="0"/>
            <a:r>
              <a:rPr lang="en-GB" dirty="0">
                <a:latin typeface="Arial" panose="020B0604020202020204" pitchFamily="34" charset="0"/>
                <a:cs typeface="Arial" panose="020B0604020202020204" pitchFamily="34" charset="0"/>
              </a:rPr>
              <a:t>How might misunderstanding autism impact trial outcomes?</a:t>
            </a:r>
          </a:p>
          <a:p>
            <a:pPr marL="0" indent="0">
              <a:buNone/>
            </a:pPr>
            <a:r>
              <a:rPr lang="en-GB" b="1" dirty="0">
                <a:latin typeface="Arial" panose="020B0604020202020204" pitchFamily="34" charset="0"/>
                <a:cs typeface="Arial" panose="020B0604020202020204" pitchFamily="34" charset="0"/>
              </a:rPr>
              <a:t>C. Recommendations</a:t>
            </a:r>
            <a:endParaRPr lang="en-GB" dirty="0">
              <a:latin typeface="Arial" panose="020B0604020202020204" pitchFamily="34" charset="0"/>
              <a:cs typeface="Arial" panose="020B0604020202020204" pitchFamily="34" charset="0"/>
            </a:endParaRPr>
          </a:p>
          <a:p>
            <a:pPr lvl="0"/>
            <a:r>
              <a:rPr lang="en-GB" dirty="0">
                <a:latin typeface="Arial" panose="020B0604020202020204" pitchFamily="34" charset="0"/>
                <a:cs typeface="Arial" panose="020B0604020202020204" pitchFamily="34" charset="0"/>
              </a:rPr>
              <a:t>Propose three reasonable adjustments specific to your case.</a:t>
            </a:r>
          </a:p>
          <a:p>
            <a:pPr lvl="0"/>
            <a:r>
              <a:rPr lang="en-GB" dirty="0">
                <a:latin typeface="Arial" panose="020B0604020202020204" pitchFamily="34" charset="0"/>
                <a:cs typeface="Arial" panose="020B0604020202020204" pitchFamily="34" charset="0"/>
              </a:rPr>
              <a:t>Suggest improvements for judges, barristers, or other professionals.</a:t>
            </a:r>
          </a:p>
          <a:p>
            <a:pPr lvl="0"/>
            <a:r>
              <a:rPr lang="en-GB" dirty="0">
                <a:latin typeface="Arial" panose="020B0604020202020204" pitchFamily="34" charset="0"/>
                <a:cs typeface="Arial" panose="020B0604020202020204" pitchFamily="34" charset="0"/>
              </a:rPr>
              <a:t>Identify what should have happened </a:t>
            </a:r>
            <a:r>
              <a:rPr lang="en-GB" i="1" dirty="0">
                <a:latin typeface="Arial" panose="020B0604020202020204" pitchFamily="34" charset="0"/>
                <a:cs typeface="Arial" panose="020B0604020202020204" pitchFamily="34" charset="0"/>
              </a:rPr>
              <a:t>before</a:t>
            </a:r>
            <a:r>
              <a:rPr lang="en-GB" dirty="0">
                <a:latin typeface="Arial" panose="020B0604020202020204" pitchFamily="34" charset="0"/>
                <a:cs typeface="Arial" panose="020B0604020202020204" pitchFamily="34" charset="0"/>
              </a:rPr>
              <a:t> court (e.g., liaison &amp; diversion referral).</a:t>
            </a:r>
          </a:p>
          <a:p>
            <a:pPr marL="0" indent="0">
              <a:buNone/>
            </a:pPr>
            <a:endParaRPr lang="en-GB" dirty="0"/>
          </a:p>
          <a:p>
            <a:endParaRPr lang="en-GB" dirty="0"/>
          </a:p>
        </p:txBody>
      </p:sp>
      <p:sp>
        <p:nvSpPr>
          <p:cNvPr id="4" name="TextBox 3">
            <a:extLst>
              <a:ext uri="{FF2B5EF4-FFF2-40B4-BE49-F238E27FC236}">
                <a16:creationId xmlns:a16="http://schemas.microsoft.com/office/drawing/2014/main" id="{7B21B04F-97BF-C452-4C05-090DA265BA5E}"/>
              </a:ext>
            </a:extLst>
          </p:cNvPr>
          <p:cNvSpPr txBox="1"/>
          <p:nvPr/>
        </p:nvSpPr>
        <p:spPr>
          <a:xfrm>
            <a:off x="632460" y="1371600"/>
            <a:ext cx="7353300" cy="646331"/>
          </a:xfrm>
          <a:prstGeom prst="rect">
            <a:avLst/>
          </a:prstGeom>
          <a:noFill/>
        </p:spPr>
        <p:txBody>
          <a:bodyPr wrap="square" rtlCol="0">
            <a:spAutoFit/>
          </a:bodyPr>
          <a:lstStyle/>
          <a:p>
            <a:r>
              <a:rPr lang="en-GB" dirty="0"/>
              <a:t>REVIEW THE CASE STUDY THAT HAS BEEN GIVEN TO YOU AND ANSWER THE FOLLOWING QUESTIONS:</a:t>
            </a:r>
          </a:p>
        </p:txBody>
      </p:sp>
    </p:spTree>
    <p:extLst>
      <p:ext uri="{BB962C8B-B14F-4D97-AF65-F5344CB8AC3E}">
        <p14:creationId xmlns:p14="http://schemas.microsoft.com/office/powerpoint/2010/main" val="3684807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84AA92-F118-F7E0-C217-1220122A88BD}"/>
              </a:ext>
            </a:extLst>
          </p:cNvPr>
          <p:cNvSpPr>
            <a:spLocks noGrp="1"/>
          </p:cNvSpPr>
          <p:nvPr>
            <p:ph type="title"/>
          </p:nvPr>
        </p:nvSpPr>
        <p:spPr>
          <a:xfrm>
            <a:off x="6739128" y="638089"/>
            <a:ext cx="4818888" cy="1476801"/>
          </a:xfrm>
        </p:spPr>
        <p:txBody>
          <a:bodyPr vert="horz" lIns="91440" tIns="45720" rIns="91440" bIns="45720" rtlCol="0" anchor="b">
            <a:normAutofit/>
          </a:bodyPr>
          <a:lstStyle/>
          <a:p>
            <a:r>
              <a:rPr lang="en-US" sz="3800" kern="1200">
                <a:solidFill>
                  <a:schemeClr val="tx1"/>
                </a:solidFill>
                <a:latin typeface="+mj-lt"/>
                <a:ea typeface="+mj-ea"/>
                <a:cs typeface="+mj-cs"/>
              </a:rPr>
              <a:t>Sentencing disparities – Alex Henry 2013</a:t>
            </a:r>
          </a:p>
        </p:txBody>
      </p:sp>
      <p:pic>
        <p:nvPicPr>
          <p:cNvPr id="5" name="Content Placeholder 4">
            <a:hlinkClick r:id="rId3"/>
            <a:extLst>
              <a:ext uri="{FF2B5EF4-FFF2-40B4-BE49-F238E27FC236}">
                <a16:creationId xmlns:a16="http://schemas.microsoft.com/office/drawing/2014/main" id="{6BBDA602-8DC5-1167-4D66-DE8989E9B793}"/>
              </a:ext>
            </a:extLst>
          </p:cNvPr>
          <p:cNvPicPr>
            <a:picLocks noGrp="1" noChangeAspect="1"/>
          </p:cNvPicPr>
          <p:nvPr>
            <p:ph idx="1"/>
          </p:nvPr>
        </p:nvPicPr>
        <p:blipFill>
          <a:blip r:embed="rId4"/>
          <a:stretch>
            <a:fillRect/>
          </a:stretch>
        </p:blipFill>
        <p:spPr>
          <a:xfrm>
            <a:off x="630936" y="699516"/>
            <a:ext cx="5458968" cy="5458968"/>
          </a:xfrm>
          <a:prstGeom prst="rect">
            <a:avLst/>
          </a:prstGeom>
        </p:spPr>
      </p:pic>
      <p:sp>
        <p:nvSpPr>
          <p:cNvPr id="14"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31DB01B-AAAB-3923-33C4-9FFF49F06DE6}"/>
              </a:ext>
            </a:extLst>
          </p:cNvPr>
          <p:cNvSpPr txBox="1"/>
          <p:nvPr/>
        </p:nvSpPr>
        <p:spPr>
          <a:xfrm>
            <a:off x="6739128" y="2664886"/>
            <a:ext cx="4818888" cy="3550789"/>
          </a:xfrm>
          <a:prstGeom prst="rect">
            <a:avLst/>
          </a:prstGeom>
        </p:spPr>
        <p:txBody>
          <a:bodyPr vert="horz" lIns="91440" tIns="45720" rIns="91440" bIns="45720" rtlCol="0" anchor="t">
            <a:normAutofit/>
          </a:bodyPr>
          <a:lstStyle/>
          <a:p>
            <a:pPr marL="285750" indent="-228600" fontAlgn="t">
              <a:lnSpc>
                <a:spcPct val="90000"/>
              </a:lnSpc>
              <a:spcAft>
                <a:spcPts val="600"/>
              </a:spcAft>
              <a:buFont typeface="Arial" panose="020B0604020202020204" pitchFamily="34" charset="0"/>
              <a:buChar char="•"/>
            </a:pPr>
            <a:r>
              <a:rPr lang="en-US" sz="1500" b="1" i="0">
                <a:effectLst/>
              </a:rPr>
              <a:t>Alex Henry </a:t>
            </a:r>
            <a:r>
              <a:rPr lang="en-US" sz="1500" b="0" i="0">
                <a:effectLst/>
              </a:rPr>
              <a:t> was convicted of murder under joint enterprise.</a:t>
            </a:r>
          </a:p>
          <a:p>
            <a:pPr indent="-228600" fontAlgn="t">
              <a:lnSpc>
                <a:spcPct val="90000"/>
              </a:lnSpc>
              <a:spcAft>
                <a:spcPts val="600"/>
              </a:spcAft>
              <a:buFont typeface="Arial" panose="020B0604020202020204" pitchFamily="34" charset="0"/>
              <a:buChar char="•"/>
            </a:pPr>
            <a:endParaRPr lang="en-US" sz="1500" b="0" i="0">
              <a:effectLst/>
            </a:endParaRPr>
          </a:p>
          <a:p>
            <a:pPr marL="285750" indent="-228600" fontAlgn="t">
              <a:lnSpc>
                <a:spcPct val="90000"/>
              </a:lnSpc>
              <a:spcAft>
                <a:spcPts val="600"/>
              </a:spcAft>
              <a:buFont typeface="Arial" panose="020B0604020202020204" pitchFamily="34" charset="0"/>
              <a:buChar char="•"/>
            </a:pPr>
            <a:r>
              <a:rPr lang="en-US" sz="1500" b="0" i="0">
                <a:effectLst/>
              </a:rPr>
              <a:t>The fatal stabbing was done by his friend during a short chaotic fight.</a:t>
            </a:r>
          </a:p>
          <a:p>
            <a:pPr indent="-228600" fontAlgn="t">
              <a:lnSpc>
                <a:spcPct val="90000"/>
              </a:lnSpc>
              <a:spcAft>
                <a:spcPts val="600"/>
              </a:spcAft>
              <a:buFont typeface="Arial" panose="020B0604020202020204" pitchFamily="34" charset="0"/>
              <a:buChar char="•"/>
            </a:pPr>
            <a:endParaRPr lang="en-US" sz="1500" b="0" i="0">
              <a:effectLst/>
            </a:endParaRPr>
          </a:p>
          <a:p>
            <a:pPr marL="285750" indent="-228600" fontAlgn="t">
              <a:lnSpc>
                <a:spcPct val="90000"/>
              </a:lnSpc>
              <a:spcAft>
                <a:spcPts val="600"/>
              </a:spcAft>
              <a:buFont typeface="Arial" panose="020B0604020202020204" pitchFamily="34" charset="0"/>
              <a:buChar char="•"/>
            </a:pPr>
            <a:r>
              <a:rPr lang="en-US" sz="1500" b="0" i="0">
                <a:effectLst/>
              </a:rPr>
              <a:t>He was later diagnosed with autism, which many experts say should have affected the jury’s understanding of his ability to foresee violence.</a:t>
            </a:r>
          </a:p>
          <a:p>
            <a:pPr indent="-228600" fontAlgn="t">
              <a:lnSpc>
                <a:spcPct val="90000"/>
              </a:lnSpc>
              <a:spcAft>
                <a:spcPts val="600"/>
              </a:spcAft>
              <a:buFont typeface="Arial" panose="020B0604020202020204" pitchFamily="34" charset="0"/>
              <a:buChar char="•"/>
            </a:pPr>
            <a:endParaRPr lang="en-US" sz="1500" b="0" i="0">
              <a:effectLst/>
            </a:endParaRPr>
          </a:p>
          <a:p>
            <a:pPr marL="285750" indent="-228600" fontAlgn="t">
              <a:lnSpc>
                <a:spcPct val="90000"/>
              </a:lnSpc>
              <a:spcAft>
                <a:spcPts val="600"/>
              </a:spcAft>
              <a:buFont typeface="Arial" panose="020B0604020202020204" pitchFamily="34" charset="0"/>
              <a:buChar char="•"/>
            </a:pPr>
            <a:r>
              <a:rPr lang="en-US" sz="1500" b="0" i="0">
                <a:effectLst/>
              </a:rPr>
              <a:t>Attempts to overturn the conviction have failed, and he remains imprisoned, with campaigns continuing on his behalf.</a:t>
            </a:r>
          </a:p>
        </p:txBody>
      </p:sp>
    </p:spTree>
    <p:extLst>
      <p:ext uri="{BB962C8B-B14F-4D97-AF65-F5344CB8AC3E}">
        <p14:creationId xmlns:p14="http://schemas.microsoft.com/office/powerpoint/2010/main" val="3091219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7C5F937-FDA4-49FD-A135-03738460F6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515E37C-522A-423F-B958-36BF66141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AE7038-050D-23F9-6551-B675E2BA838C}"/>
              </a:ext>
            </a:extLst>
          </p:cNvPr>
          <p:cNvSpPr>
            <a:spLocks noGrp="1"/>
          </p:cNvSpPr>
          <p:nvPr>
            <p:ph type="title"/>
          </p:nvPr>
        </p:nvSpPr>
        <p:spPr>
          <a:xfrm>
            <a:off x="630936" y="4562856"/>
            <a:ext cx="3419856" cy="1600200"/>
          </a:xfrm>
        </p:spPr>
        <p:txBody>
          <a:bodyPr vert="horz" lIns="91440" tIns="45720" rIns="91440" bIns="45720" rtlCol="0" anchor="ctr">
            <a:normAutofit/>
          </a:bodyPr>
          <a:lstStyle/>
          <a:p>
            <a:r>
              <a:rPr lang="en-US" sz="3000" kern="1200">
                <a:solidFill>
                  <a:srgbClr val="FFFFFF"/>
                </a:solidFill>
                <a:latin typeface="+mj-lt"/>
                <a:ea typeface="+mj-ea"/>
                <a:cs typeface="+mj-cs"/>
                <a:hlinkClick r:id="rId3"/>
              </a:rPr>
              <a:t>"Autism made me do it" | National Police Autism Association</a:t>
            </a:r>
            <a:endParaRPr lang="en-US" sz="3000" kern="1200">
              <a:solidFill>
                <a:srgbClr val="FFFFFF"/>
              </a:solidFill>
              <a:latin typeface="+mj-lt"/>
              <a:ea typeface="+mj-ea"/>
              <a:cs typeface="+mj-cs"/>
            </a:endParaRPr>
          </a:p>
        </p:txBody>
      </p:sp>
      <p:pic>
        <p:nvPicPr>
          <p:cNvPr id="4" name="Content Placeholder 3">
            <a:extLst>
              <a:ext uri="{FF2B5EF4-FFF2-40B4-BE49-F238E27FC236}">
                <a16:creationId xmlns:a16="http://schemas.microsoft.com/office/drawing/2014/main" id="{B92EFC78-8039-7CE9-7D42-FDBEE27882DC}"/>
              </a:ext>
            </a:extLst>
          </p:cNvPr>
          <p:cNvPicPr>
            <a:picLocks noGrp="1" noChangeAspect="1"/>
          </p:cNvPicPr>
          <p:nvPr>
            <p:ph idx="1"/>
          </p:nvPr>
        </p:nvPicPr>
        <p:blipFill>
          <a:blip r:embed="rId4"/>
          <a:srcRect t="8636" b="7417"/>
          <a:stretch>
            <a:fillRect/>
          </a:stretch>
        </p:blipFill>
        <p:spPr>
          <a:xfrm>
            <a:off x="20" y="10"/>
            <a:ext cx="6095980" cy="4196271"/>
          </a:xfrm>
          <a:custGeom>
            <a:avLst/>
            <a:gdLst/>
            <a:ahLst/>
            <a:cxnLst/>
            <a:rect l="l" t="t" r="r" b="b"/>
            <a:pathLst>
              <a:path w="6005375" h="4196281">
                <a:moveTo>
                  <a:pt x="0" y="0"/>
                </a:moveTo>
                <a:lnTo>
                  <a:pt x="6000673" y="0"/>
                </a:lnTo>
                <a:lnTo>
                  <a:pt x="5998730" y="19709"/>
                </a:lnTo>
                <a:cubicBezTo>
                  <a:pt x="6001245" y="280059"/>
                  <a:pt x="5986414" y="540409"/>
                  <a:pt x="5999656" y="800631"/>
                </a:cubicBezTo>
                <a:cubicBezTo>
                  <a:pt x="6009854" y="1001996"/>
                  <a:pt x="6003364" y="1203233"/>
                  <a:pt x="5999656" y="1404471"/>
                </a:cubicBezTo>
                <a:cubicBezTo>
                  <a:pt x="5992506" y="1790420"/>
                  <a:pt x="6003364" y="2175860"/>
                  <a:pt x="5998730" y="2561300"/>
                </a:cubicBezTo>
                <a:cubicBezTo>
                  <a:pt x="5996744" y="2732154"/>
                  <a:pt x="5998994" y="2902754"/>
                  <a:pt x="6003364" y="3073609"/>
                </a:cubicBezTo>
                <a:cubicBezTo>
                  <a:pt x="6009720" y="3317560"/>
                  <a:pt x="5999922" y="3561638"/>
                  <a:pt x="5989196" y="3805463"/>
                </a:cubicBezTo>
                <a:cubicBezTo>
                  <a:pt x="5985594" y="3872508"/>
                  <a:pt x="5984647" y="3939633"/>
                  <a:pt x="5986348" y="4006695"/>
                </a:cubicBezTo>
                <a:lnTo>
                  <a:pt x="5997254" y="4174633"/>
                </a:lnTo>
                <a:lnTo>
                  <a:pt x="5951600" y="4176620"/>
                </a:lnTo>
                <a:cubicBezTo>
                  <a:pt x="5886701" y="4176651"/>
                  <a:pt x="5821787" y="4174749"/>
                  <a:pt x="5756904" y="4173480"/>
                </a:cubicBezTo>
                <a:cubicBezTo>
                  <a:pt x="5518558" y="4169040"/>
                  <a:pt x="5280085" y="4173480"/>
                  <a:pt x="5042246" y="4150774"/>
                </a:cubicBezTo>
                <a:cubicBezTo>
                  <a:pt x="4977617" y="4144622"/>
                  <a:pt x="4912545" y="4140690"/>
                  <a:pt x="4847599" y="4141467"/>
                </a:cubicBezTo>
                <a:cubicBezTo>
                  <a:pt x="4782654" y="4142244"/>
                  <a:pt x="4717834" y="4147730"/>
                  <a:pt x="4653712" y="4160414"/>
                </a:cubicBezTo>
                <a:cubicBezTo>
                  <a:pt x="4446570" y="4200625"/>
                  <a:pt x="4238795" y="4203162"/>
                  <a:pt x="4029496" y="4186925"/>
                </a:cubicBezTo>
                <a:cubicBezTo>
                  <a:pt x="3943620" y="4180203"/>
                  <a:pt x="3857745" y="4169040"/>
                  <a:pt x="3771488" y="4171196"/>
                </a:cubicBezTo>
                <a:cubicBezTo>
                  <a:pt x="3623584" y="4175129"/>
                  <a:pt x="3475553" y="4167137"/>
                  <a:pt x="3327522" y="4169167"/>
                </a:cubicBezTo>
                <a:cubicBezTo>
                  <a:pt x="3323527" y="4169738"/>
                  <a:pt x="3319442" y="4169205"/>
                  <a:pt x="3315726" y="4167645"/>
                </a:cubicBezTo>
                <a:cubicBezTo>
                  <a:pt x="3278940" y="4142402"/>
                  <a:pt x="3238602" y="4152169"/>
                  <a:pt x="3200548" y="4158765"/>
                </a:cubicBezTo>
                <a:cubicBezTo>
                  <a:pt x="3074081" y="4180710"/>
                  <a:pt x="2947741" y="4191492"/>
                  <a:pt x="2819245" y="4174494"/>
                </a:cubicBezTo>
                <a:cubicBezTo>
                  <a:pt x="2696545" y="4156698"/>
                  <a:pt x="2572095" y="4154478"/>
                  <a:pt x="2448850" y="4167898"/>
                </a:cubicBezTo>
                <a:cubicBezTo>
                  <a:pt x="2279382" y="4187687"/>
                  <a:pt x="2110548" y="4183501"/>
                  <a:pt x="1941461" y="4167898"/>
                </a:cubicBezTo>
                <a:cubicBezTo>
                  <a:pt x="1872836" y="4161556"/>
                  <a:pt x="1803197" y="4150774"/>
                  <a:pt x="1735207" y="4166630"/>
                </a:cubicBezTo>
                <a:cubicBezTo>
                  <a:pt x="1651488" y="4186038"/>
                  <a:pt x="1568022" y="4179695"/>
                  <a:pt x="1484049" y="4175382"/>
                </a:cubicBezTo>
                <a:cubicBezTo>
                  <a:pt x="1377751" y="4169801"/>
                  <a:pt x="1271707" y="4153692"/>
                  <a:pt x="1165028" y="4166376"/>
                </a:cubicBezTo>
                <a:cubicBezTo>
                  <a:pt x="1115684" y="4172211"/>
                  <a:pt x="1066721" y="4181471"/>
                  <a:pt x="1016743" y="4179061"/>
                </a:cubicBezTo>
                <a:cubicBezTo>
                  <a:pt x="878480" y="4172719"/>
                  <a:pt x="740343" y="4165235"/>
                  <a:pt x="601825" y="4166376"/>
                </a:cubicBezTo>
                <a:cubicBezTo>
                  <a:pt x="543856" y="4166757"/>
                  <a:pt x="486267" y="4168659"/>
                  <a:pt x="428552" y="4172845"/>
                </a:cubicBezTo>
                <a:cubicBezTo>
                  <a:pt x="320858" y="4180710"/>
                  <a:pt x="213545" y="4170055"/>
                  <a:pt x="106233" y="4166249"/>
                </a:cubicBezTo>
                <a:lnTo>
                  <a:pt x="0" y="4171008"/>
                </a:lnTo>
                <a:close/>
              </a:path>
            </a:pathLst>
          </a:custGeom>
        </p:spPr>
      </p:pic>
      <p:pic>
        <p:nvPicPr>
          <p:cNvPr id="7" name="Picture 6">
            <a:extLst>
              <a:ext uri="{FF2B5EF4-FFF2-40B4-BE49-F238E27FC236}">
                <a16:creationId xmlns:a16="http://schemas.microsoft.com/office/drawing/2014/main" id="{88298761-50C0-96B2-E969-C1283EBF280E}"/>
              </a:ext>
            </a:extLst>
          </p:cNvPr>
          <p:cNvPicPr>
            <a:picLocks noChangeAspect="1"/>
          </p:cNvPicPr>
          <p:nvPr/>
        </p:nvPicPr>
        <p:blipFill>
          <a:blip r:embed="rId5"/>
          <a:srcRect t="17852" r="-3" b="11471"/>
          <a:stretch>
            <a:fillRect/>
          </a:stretch>
        </p:blipFill>
        <p:spPr>
          <a:xfrm>
            <a:off x="6019800" y="-1"/>
            <a:ext cx="6172193" cy="4187672"/>
          </a:xfrm>
          <a:custGeom>
            <a:avLst/>
            <a:gdLst/>
            <a:ahLst/>
            <a:cxnLst/>
            <a:rect l="l" t="t" r="r" b="b"/>
            <a:pathLst>
              <a:path w="6006950" h="4187672">
                <a:moveTo>
                  <a:pt x="9223" y="0"/>
                </a:moveTo>
                <a:lnTo>
                  <a:pt x="6006950" y="0"/>
                </a:lnTo>
                <a:lnTo>
                  <a:pt x="6006950" y="4169490"/>
                </a:lnTo>
                <a:lnTo>
                  <a:pt x="5787907" y="4174448"/>
                </a:lnTo>
                <a:cubicBezTo>
                  <a:pt x="5713866" y="4173475"/>
                  <a:pt x="5639861" y="4169853"/>
                  <a:pt x="5566029" y="4163587"/>
                </a:cubicBezTo>
                <a:cubicBezTo>
                  <a:pt x="5458843" y="4155595"/>
                  <a:pt x="5350768" y="4144559"/>
                  <a:pt x="5244343" y="4164855"/>
                </a:cubicBezTo>
                <a:cubicBezTo>
                  <a:pt x="5127517" y="4187307"/>
                  <a:pt x="5010817" y="4187434"/>
                  <a:pt x="4892977" y="4181726"/>
                </a:cubicBezTo>
                <a:cubicBezTo>
                  <a:pt x="4792260" y="4176906"/>
                  <a:pt x="4691923" y="4151536"/>
                  <a:pt x="4590445" y="4178301"/>
                </a:cubicBezTo>
                <a:cubicBezTo>
                  <a:pt x="4580348" y="4179772"/>
                  <a:pt x="4570061" y="4179341"/>
                  <a:pt x="4560128" y="4177032"/>
                </a:cubicBezTo>
                <a:cubicBezTo>
                  <a:pt x="4449137" y="4161684"/>
                  <a:pt x="4337384" y="4174242"/>
                  <a:pt x="4226013" y="4169929"/>
                </a:cubicBezTo>
                <a:cubicBezTo>
                  <a:pt x="4174640" y="4167899"/>
                  <a:pt x="4122252" y="4169041"/>
                  <a:pt x="4071513" y="4163587"/>
                </a:cubicBezTo>
                <a:cubicBezTo>
                  <a:pt x="3955067" y="4151156"/>
                  <a:pt x="3838874" y="4144559"/>
                  <a:pt x="3723697" y="4173861"/>
                </a:cubicBezTo>
                <a:cubicBezTo>
                  <a:pt x="3690082" y="4181764"/>
                  <a:pt x="3655732" y="4186013"/>
                  <a:pt x="3621204" y="4186546"/>
                </a:cubicBezTo>
                <a:cubicBezTo>
                  <a:pt x="3508437" y="4190605"/>
                  <a:pt x="3396050" y="4182867"/>
                  <a:pt x="3283664" y="4176525"/>
                </a:cubicBezTo>
                <a:cubicBezTo>
                  <a:pt x="3205652" y="4172085"/>
                  <a:pt x="3127768" y="4162445"/>
                  <a:pt x="3049630" y="4170563"/>
                </a:cubicBezTo>
                <a:cubicBezTo>
                  <a:pt x="3004218" y="4175257"/>
                  <a:pt x="2958427" y="4175257"/>
                  <a:pt x="2913015" y="4170563"/>
                </a:cubicBezTo>
                <a:cubicBezTo>
                  <a:pt x="2829321" y="4160758"/>
                  <a:pt x="2744879" y="4158931"/>
                  <a:pt x="2660842" y="4165109"/>
                </a:cubicBezTo>
                <a:cubicBezTo>
                  <a:pt x="2535390" y="4175891"/>
                  <a:pt x="2410065" y="4184897"/>
                  <a:pt x="2284232" y="4167773"/>
                </a:cubicBezTo>
                <a:cubicBezTo>
                  <a:pt x="2212868" y="4156559"/>
                  <a:pt x="2140312" y="4155240"/>
                  <a:pt x="2068592" y="4163840"/>
                </a:cubicBezTo>
                <a:cubicBezTo>
                  <a:pt x="1897729" y="4187814"/>
                  <a:pt x="1726485" y="4180077"/>
                  <a:pt x="1555241" y="4170183"/>
                </a:cubicBezTo>
                <a:cubicBezTo>
                  <a:pt x="1440824" y="4163460"/>
                  <a:pt x="1325901" y="4151156"/>
                  <a:pt x="1211738" y="4167392"/>
                </a:cubicBezTo>
                <a:cubicBezTo>
                  <a:pt x="1066118" y="4187688"/>
                  <a:pt x="920370" y="4180965"/>
                  <a:pt x="774368" y="4175003"/>
                </a:cubicBezTo>
                <a:cubicBezTo>
                  <a:pt x="667182" y="4170563"/>
                  <a:pt x="559869" y="4157117"/>
                  <a:pt x="452430" y="4173734"/>
                </a:cubicBezTo>
                <a:cubicBezTo>
                  <a:pt x="441369" y="4175244"/>
                  <a:pt x="430117" y="4174115"/>
                  <a:pt x="419576" y="4170436"/>
                </a:cubicBezTo>
                <a:cubicBezTo>
                  <a:pt x="378807" y="4157016"/>
                  <a:pt x="335096" y="4155215"/>
                  <a:pt x="293363" y="4165236"/>
                </a:cubicBezTo>
                <a:cubicBezTo>
                  <a:pt x="216367" y="4182106"/>
                  <a:pt x="139497" y="4189463"/>
                  <a:pt x="61105" y="4174115"/>
                </a:cubicBezTo>
                <a:lnTo>
                  <a:pt x="13323" y="4171265"/>
                </a:lnTo>
                <a:lnTo>
                  <a:pt x="28554" y="3843045"/>
                </a:lnTo>
                <a:cubicBezTo>
                  <a:pt x="30457" y="3722610"/>
                  <a:pt x="27412" y="3602256"/>
                  <a:pt x="15626" y="3482187"/>
                </a:cubicBezTo>
                <a:cubicBezTo>
                  <a:pt x="-847" y="3335690"/>
                  <a:pt x="-4304" y="3188124"/>
                  <a:pt x="5296" y="3041068"/>
                </a:cubicBezTo>
                <a:cubicBezTo>
                  <a:pt x="11786" y="2956911"/>
                  <a:pt x="18539" y="2872754"/>
                  <a:pt x="22776" y="2788472"/>
                </a:cubicBezTo>
                <a:cubicBezTo>
                  <a:pt x="28180" y="2668580"/>
                  <a:pt x="25173" y="2548474"/>
                  <a:pt x="13771" y="2428964"/>
                </a:cubicBezTo>
                <a:cubicBezTo>
                  <a:pt x="4237" y="2337829"/>
                  <a:pt x="3177" y="2246070"/>
                  <a:pt x="10593" y="2154757"/>
                </a:cubicBezTo>
                <a:cubicBezTo>
                  <a:pt x="25690" y="1999286"/>
                  <a:pt x="9931" y="1843813"/>
                  <a:pt x="5032" y="1688466"/>
                </a:cubicBezTo>
                <a:cubicBezTo>
                  <a:pt x="-3577" y="1402691"/>
                  <a:pt x="20393" y="1117045"/>
                  <a:pt x="9666" y="831270"/>
                </a:cubicBezTo>
                <a:cubicBezTo>
                  <a:pt x="3841" y="689908"/>
                  <a:pt x="16420" y="548673"/>
                  <a:pt x="9666" y="407311"/>
                </a:cubicBezTo>
                <a:cubicBezTo>
                  <a:pt x="4105" y="306755"/>
                  <a:pt x="397" y="206200"/>
                  <a:pt x="4105" y="105518"/>
                </a:cubicBezTo>
                <a:cubicBezTo>
                  <a:pt x="5164" y="78059"/>
                  <a:pt x="5826" y="50473"/>
                  <a:pt x="9534" y="23396"/>
                </a:cubicBezTo>
                <a:close/>
              </a:path>
            </a:pathLst>
          </a:custGeom>
        </p:spPr>
      </p:pic>
      <p:sp>
        <p:nvSpPr>
          <p:cNvPr id="16" name="sketch line">
            <a:extLst>
              <a:ext uri="{FF2B5EF4-FFF2-40B4-BE49-F238E27FC236}">
                <a16:creationId xmlns:a16="http://schemas.microsoft.com/office/drawing/2014/main" id="{C125E75E-F290-415E-9397-4DAC206C5A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57015" y="5330952"/>
            <a:ext cx="1554480" cy="18288"/>
          </a:xfrm>
          <a:custGeom>
            <a:avLst/>
            <a:gdLst>
              <a:gd name="csX0" fmla="*/ 0 w 1554480"/>
              <a:gd name="csY0" fmla="*/ 0 h 18288"/>
              <a:gd name="csX1" fmla="*/ 549250 w 1554480"/>
              <a:gd name="csY1" fmla="*/ 0 h 18288"/>
              <a:gd name="csX2" fmla="*/ 1082954 w 1554480"/>
              <a:gd name="csY2" fmla="*/ 0 h 18288"/>
              <a:gd name="csX3" fmla="*/ 1554480 w 1554480"/>
              <a:gd name="csY3" fmla="*/ 0 h 18288"/>
              <a:gd name="csX4" fmla="*/ 1554480 w 1554480"/>
              <a:gd name="csY4" fmla="*/ 18288 h 18288"/>
              <a:gd name="csX5" fmla="*/ 1067410 w 1554480"/>
              <a:gd name="csY5" fmla="*/ 18288 h 18288"/>
              <a:gd name="csX6" fmla="*/ 549250 w 1554480"/>
              <a:gd name="csY6" fmla="*/ 18288 h 18288"/>
              <a:gd name="csX7" fmla="*/ 0 w 1554480"/>
              <a:gd name="csY7" fmla="*/ 18288 h 18288"/>
              <a:gd name="csX8" fmla="*/ 0 w 1554480"/>
              <a:gd name="csY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D28F8F4-F7C7-10DD-1C91-D286CA1F0B2F}"/>
              </a:ext>
            </a:extLst>
          </p:cNvPr>
          <p:cNvSpPr txBox="1"/>
          <p:nvPr/>
        </p:nvSpPr>
        <p:spPr>
          <a:xfrm>
            <a:off x="4681726" y="5188087"/>
            <a:ext cx="6894576" cy="1600200"/>
          </a:xfrm>
          <a:prstGeom prst="rect">
            <a:avLst/>
          </a:prstGeom>
        </p:spPr>
        <p:txBody>
          <a:bodyPr vert="horz" lIns="91440" tIns="45720" rIns="91440" bIns="45720" rtlCol="0" anchor="ctr">
            <a:normAutofit lnSpcReduction="10000"/>
          </a:bodyPr>
          <a:lstStyle/>
          <a:p>
            <a:pPr indent="-228600">
              <a:lnSpc>
                <a:spcPct val="90000"/>
              </a:lnSpc>
              <a:spcAft>
                <a:spcPts val="600"/>
              </a:spcAft>
              <a:buFont typeface="Arial" panose="020B0604020202020204" pitchFamily="34" charset="0"/>
              <a:buChar char="•"/>
            </a:pPr>
            <a:r>
              <a:rPr lang="en-US" sz="2200" b="1" u="sng" dirty="0">
                <a:solidFill>
                  <a:srgbClr val="FFFFFF"/>
                </a:solidFill>
              </a:rPr>
              <a:t>Jonty Bravery</a:t>
            </a:r>
          </a:p>
          <a:p>
            <a:pPr indent="-228600">
              <a:lnSpc>
                <a:spcPct val="90000"/>
              </a:lnSpc>
              <a:spcAft>
                <a:spcPts val="600"/>
              </a:spcAft>
              <a:buFont typeface="Arial" panose="020B0604020202020204" pitchFamily="34" charset="0"/>
              <a:buChar char="•"/>
            </a:pPr>
            <a:endParaRPr lang="en-US" sz="2200" b="1" u="sng" dirty="0">
              <a:solidFill>
                <a:srgbClr val="FFFFFF"/>
              </a:solidFill>
            </a:endParaRPr>
          </a:p>
          <a:p>
            <a:pPr indent="-228600">
              <a:lnSpc>
                <a:spcPct val="90000"/>
              </a:lnSpc>
              <a:spcAft>
                <a:spcPts val="600"/>
              </a:spcAft>
              <a:buFont typeface="Arial" panose="020B0604020202020204" pitchFamily="34" charset="0"/>
              <a:buChar char="•"/>
            </a:pPr>
            <a:endParaRPr lang="en-US" sz="2200" b="1" u="sng" dirty="0">
              <a:solidFill>
                <a:srgbClr val="FFFFFF"/>
              </a:solidFill>
            </a:endParaRPr>
          </a:p>
          <a:p>
            <a:pPr indent="-228600">
              <a:lnSpc>
                <a:spcPct val="90000"/>
              </a:lnSpc>
              <a:spcAft>
                <a:spcPts val="600"/>
              </a:spcAft>
              <a:buFont typeface="Arial" panose="020B0604020202020204" pitchFamily="34" charset="0"/>
              <a:buChar char="•"/>
            </a:pPr>
            <a:r>
              <a:rPr lang="en-US" sz="2200" b="1" u="sng" dirty="0">
                <a:solidFill>
                  <a:srgbClr val="FFFFFF"/>
                </a:solidFill>
              </a:rPr>
              <a:t>Greg Wallace</a:t>
            </a:r>
          </a:p>
          <a:p>
            <a:pPr indent="-228600">
              <a:lnSpc>
                <a:spcPct val="90000"/>
              </a:lnSpc>
              <a:spcAft>
                <a:spcPts val="600"/>
              </a:spcAft>
              <a:buFont typeface="Arial" panose="020B0604020202020204" pitchFamily="34" charset="0"/>
              <a:buChar char="•"/>
            </a:pPr>
            <a:endParaRPr lang="en-US" sz="2200" b="1" u="sng" dirty="0">
              <a:solidFill>
                <a:srgbClr val="FFFFFF"/>
              </a:solidFill>
            </a:endParaRPr>
          </a:p>
          <a:p>
            <a:pPr indent="-228600">
              <a:lnSpc>
                <a:spcPct val="90000"/>
              </a:lnSpc>
              <a:spcAft>
                <a:spcPts val="600"/>
              </a:spcAft>
              <a:buFont typeface="Arial" panose="020B0604020202020204" pitchFamily="34" charset="0"/>
              <a:buChar char="•"/>
            </a:pPr>
            <a:endParaRPr lang="en-US" sz="2200" b="1" u="sng" dirty="0">
              <a:solidFill>
                <a:srgbClr val="FFFFFF"/>
              </a:solidFill>
            </a:endParaRPr>
          </a:p>
          <a:p>
            <a:pPr indent="-228600">
              <a:lnSpc>
                <a:spcPct val="90000"/>
              </a:lnSpc>
              <a:spcAft>
                <a:spcPts val="600"/>
              </a:spcAft>
              <a:buFont typeface="Arial" panose="020B0604020202020204" pitchFamily="34" charset="0"/>
              <a:buChar char="•"/>
            </a:pPr>
            <a:endParaRPr lang="en-US" sz="2200" dirty="0">
              <a:solidFill>
                <a:srgbClr val="FFFFFF"/>
              </a:solidFill>
            </a:endParaRPr>
          </a:p>
        </p:txBody>
      </p:sp>
    </p:spTree>
    <p:extLst>
      <p:ext uri="{BB962C8B-B14F-4D97-AF65-F5344CB8AC3E}">
        <p14:creationId xmlns:p14="http://schemas.microsoft.com/office/powerpoint/2010/main" val="24923130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F0DEBC1A-8C26-9E7E-D96D-B7C9A3A59AC0}"/>
              </a:ext>
            </a:extLst>
          </p:cNvPr>
          <p:cNvSpPr/>
          <p:nvPr/>
        </p:nvSpPr>
        <p:spPr>
          <a:xfrm>
            <a:off x="0" y="2695773"/>
            <a:ext cx="5763242" cy="261033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360B1B60-AB0D-1ADA-AE55-A7578E91ED57}"/>
              </a:ext>
            </a:extLst>
          </p:cNvPr>
          <p:cNvSpPr>
            <a:spLocks noGrp="1"/>
          </p:cNvSpPr>
          <p:nvPr>
            <p:ph type="title"/>
          </p:nvPr>
        </p:nvSpPr>
        <p:spPr/>
        <p:txBody>
          <a:bodyPr/>
          <a:lstStyle/>
          <a:p>
            <a:r>
              <a:rPr lang="en-GB" dirty="0"/>
              <a:t>SENTENCING DISPARITIES</a:t>
            </a:r>
          </a:p>
        </p:txBody>
      </p:sp>
      <p:pic>
        <p:nvPicPr>
          <p:cNvPr id="5" name="Content Placeholder 4">
            <a:hlinkClick r:id="rId3"/>
            <a:extLst>
              <a:ext uri="{FF2B5EF4-FFF2-40B4-BE49-F238E27FC236}">
                <a16:creationId xmlns:a16="http://schemas.microsoft.com/office/drawing/2014/main" id="{B8CEBC3B-E5CA-8544-FD07-6A6CC5BCE516}"/>
              </a:ext>
            </a:extLst>
          </p:cNvPr>
          <p:cNvPicPr>
            <a:picLocks noGrp="1" noChangeAspect="1"/>
          </p:cNvPicPr>
          <p:nvPr>
            <p:ph idx="1"/>
          </p:nvPr>
        </p:nvPicPr>
        <p:blipFill>
          <a:blip r:embed="rId4"/>
          <a:stretch>
            <a:fillRect/>
          </a:stretch>
        </p:blipFill>
        <p:spPr>
          <a:xfrm>
            <a:off x="319358" y="3293498"/>
            <a:ext cx="1002907" cy="14148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6" name="TextBox 5">
            <a:extLst>
              <a:ext uri="{FF2B5EF4-FFF2-40B4-BE49-F238E27FC236}">
                <a16:creationId xmlns:a16="http://schemas.microsoft.com/office/drawing/2014/main" id="{C2C980F1-DB9A-7572-4389-C6FCE5391ECA}"/>
              </a:ext>
            </a:extLst>
          </p:cNvPr>
          <p:cNvSpPr txBox="1"/>
          <p:nvPr/>
        </p:nvSpPr>
        <p:spPr>
          <a:xfrm>
            <a:off x="1641623" y="2925471"/>
            <a:ext cx="3477847" cy="2308324"/>
          </a:xfrm>
          <a:prstGeom prst="rect">
            <a:avLst/>
          </a:prstGeom>
          <a:noFill/>
        </p:spPr>
        <p:txBody>
          <a:bodyPr wrap="square" rtlCol="0">
            <a:spAutoFit/>
          </a:bodyPr>
          <a:lstStyle/>
          <a:p>
            <a:pPr algn="ctr"/>
            <a:r>
              <a:rPr lang="en-GB" b="1" dirty="0"/>
              <a:t>Criminal bar Association (2025)</a:t>
            </a:r>
          </a:p>
          <a:p>
            <a:pPr marL="285750" indent="-285750" algn="ctr">
              <a:buFontTx/>
              <a:buChar char="-"/>
            </a:pPr>
            <a:r>
              <a:rPr lang="en-GB" b="1" dirty="0"/>
              <a:t>Sentencing framework is failing to meet the needs of neurodivergent individuals.</a:t>
            </a:r>
          </a:p>
          <a:p>
            <a:pPr algn="ctr"/>
            <a:endParaRPr lang="en-GB" b="1" dirty="0"/>
          </a:p>
          <a:p>
            <a:pPr algn="ctr"/>
            <a:r>
              <a:rPr lang="en-GB" b="1" dirty="0"/>
              <a:t>- The current system is not effectively identifying vulnerabilities.</a:t>
            </a:r>
          </a:p>
        </p:txBody>
      </p:sp>
      <p:pic>
        <p:nvPicPr>
          <p:cNvPr id="8" name="Picture 7">
            <a:hlinkClick r:id="rId5"/>
            <a:extLst>
              <a:ext uri="{FF2B5EF4-FFF2-40B4-BE49-F238E27FC236}">
                <a16:creationId xmlns:a16="http://schemas.microsoft.com/office/drawing/2014/main" id="{DD991B25-E250-E41F-E982-668C018D2E54}"/>
              </a:ext>
            </a:extLst>
          </p:cNvPr>
          <p:cNvPicPr>
            <a:picLocks noChangeAspect="1"/>
          </p:cNvPicPr>
          <p:nvPr/>
        </p:nvPicPr>
        <p:blipFill>
          <a:blip r:embed="rId6"/>
          <a:stretch>
            <a:fillRect/>
          </a:stretch>
        </p:blipFill>
        <p:spPr>
          <a:xfrm>
            <a:off x="6252308" y="1449526"/>
            <a:ext cx="5442066" cy="2229008"/>
          </a:xfrm>
          <a:prstGeom prst="rect">
            <a:avLst/>
          </a:prstGeom>
        </p:spPr>
      </p:pic>
      <p:sp>
        <p:nvSpPr>
          <p:cNvPr id="14" name="TextBox 13">
            <a:extLst>
              <a:ext uri="{FF2B5EF4-FFF2-40B4-BE49-F238E27FC236}">
                <a16:creationId xmlns:a16="http://schemas.microsoft.com/office/drawing/2014/main" id="{FB67667A-7B40-7AC2-03BF-F79A0D547236}"/>
              </a:ext>
            </a:extLst>
          </p:cNvPr>
          <p:cNvSpPr txBox="1"/>
          <p:nvPr/>
        </p:nvSpPr>
        <p:spPr>
          <a:xfrm>
            <a:off x="6330462" y="3884246"/>
            <a:ext cx="5376984" cy="2031325"/>
          </a:xfrm>
          <a:prstGeom prst="rect">
            <a:avLst/>
          </a:prstGeom>
          <a:noFill/>
        </p:spPr>
        <p:txBody>
          <a:bodyPr wrap="square" rtlCol="0">
            <a:spAutoFit/>
          </a:bodyPr>
          <a:lstStyle/>
          <a:p>
            <a:r>
              <a:rPr lang="en-GB" dirty="0">
                <a:latin typeface="Abadi" panose="020B0604020104020204" pitchFamily="34" charset="0"/>
              </a:rPr>
              <a:t>Horsford (2025)</a:t>
            </a:r>
          </a:p>
          <a:p>
            <a:r>
              <a:rPr lang="en-GB" dirty="0">
                <a:latin typeface="Abadi" panose="020B0604020104020204" pitchFamily="34" charset="0"/>
              </a:rPr>
              <a:t>Misinterpretation of autism can be misinterpreted as aggravated behaviour.</a:t>
            </a:r>
          </a:p>
          <a:p>
            <a:endParaRPr lang="en-GB" dirty="0">
              <a:latin typeface="Abadi" panose="020B0604020104020204" pitchFamily="34" charset="0"/>
            </a:endParaRPr>
          </a:p>
          <a:p>
            <a:r>
              <a:rPr lang="en-GB" dirty="0">
                <a:latin typeface="Abadi" panose="020B0604020104020204" pitchFamily="34" charset="0"/>
              </a:rPr>
              <a:t>Defendants with autism are often misinterpreted as </a:t>
            </a:r>
            <a:r>
              <a:rPr lang="en-GB" i="1" dirty="0">
                <a:latin typeface="Abadi" panose="020B0604020104020204" pitchFamily="34" charset="0"/>
              </a:rPr>
              <a:t>evasive</a:t>
            </a:r>
            <a:r>
              <a:rPr lang="en-GB" dirty="0">
                <a:latin typeface="Abadi" panose="020B0604020104020204" pitchFamily="34" charset="0"/>
              </a:rPr>
              <a:t>, </a:t>
            </a:r>
            <a:r>
              <a:rPr lang="en-GB" i="1" dirty="0">
                <a:latin typeface="Abadi" panose="020B0604020104020204" pitchFamily="34" charset="0"/>
              </a:rPr>
              <a:t>uncooperative</a:t>
            </a:r>
            <a:r>
              <a:rPr lang="en-GB" dirty="0">
                <a:latin typeface="Abadi" panose="020B0604020104020204" pitchFamily="34" charset="0"/>
              </a:rPr>
              <a:t>, or </a:t>
            </a:r>
            <a:r>
              <a:rPr lang="en-GB" i="1" dirty="0">
                <a:latin typeface="Abadi" panose="020B0604020104020204" pitchFamily="34" charset="0"/>
              </a:rPr>
              <a:t>lacking remorse</a:t>
            </a:r>
            <a:r>
              <a:rPr lang="en-GB" dirty="0">
                <a:latin typeface="Abadi" panose="020B0604020104020204" pitchFamily="34" charset="0"/>
              </a:rPr>
              <a:t>, due to autistic communication differences</a:t>
            </a:r>
          </a:p>
        </p:txBody>
      </p:sp>
      <p:sp>
        <p:nvSpPr>
          <p:cNvPr id="16" name="Rectangle: Top Corners One Rounded and One Snipped 15">
            <a:extLst>
              <a:ext uri="{FF2B5EF4-FFF2-40B4-BE49-F238E27FC236}">
                <a16:creationId xmlns:a16="http://schemas.microsoft.com/office/drawing/2014/main" id="{1C3EB313-59DB-5D0D-EBE1-6A7999DBB38A}"/>
              </a:ext>
            </a:extLst>
          </p:cNvPr>
          <p:cNvSpPr/>
          <p:nvPr/>
        </p:nvSpPr>
        <p:spPr>
          <a:xfrm>
            <a:off x="6096000" y="1289538"/>
            <a:ext cx="6010031" cy="4689231"/>
          </a:xfrm>
          <a:prstGeom prst="snipRoundRect">
            <a:avLst/>
          </a:prstGeom>
          <a:noFill/>
          <a:ln w="9525"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endParaRPr lang="en-GB"/>
          </a:p>
        </p:txBody>
      </p:sp>
    </p:spTree>
    <p:extLst>
      <p:ext uri="{BB962C8B-B14F-4D97-AF65-F5344CB8AC3E}">
        <p14:creationId xmlns:p14="http://schemas.microsoft.com/office/powerpoint/2010/main" val="2761502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lowchart: Document 16">
            <a:extLst>
              <a:ext uri="{FF2B5EF4-FFF2-40B4-BE49-F238E27FC236}">
                <a16:creationId xmlns:a16="http://schemas.microsoft.com/office/drawing/2014/main" id="{38479EA5-9908-CE9A-A2E0-54EFBF4E695A}"/>
              </a:ext>
            </a:extLst>
          </p:cNvPr>
          <p:cNvSpPr/>
          <p:nvPr/>
        </p:nvSpPr>
        <p:spPr>
          <a:xfrm>
            <a:off x="7049477" y="1604719"/>
            <a:ext cx="4931507" cy="5311897"/>
          </a:xfrm>
          <a:prstGeom prst="flowChartDocumen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83472D75-5F48-0815-C2B1-4918BADC3791}"/>
              </a:ext>
            </a:extLst>
          </p:cNvPr>
          <p:cNvSpPr>
            <a:spLocks noGrp="1"/>
          </p:cNvSpPr>
          <p:nvPr>
            <p:ph type="title"/>
          </p:nvPr>
        </p:nvSpPr>
        <p:spPr/>
        <p:txBody>
          <a:bodyPr/>
          <a:lstStyle/>
          <a:p>
            <a:r>
              <a:rPr lang="en-GB" dirty="0"/>
              <a:t>Sentencing disparities continued….</a:t>
            </a:r>
          </a:p>
        </p:txBody>
      </p:sp>
      <p:pic>
        <p:nvPicPr>
          <p:cNvPr id="8" name="Picture 7">
            <a:hlinkClick r:id="rId3"/>
            <a:extLst>
              <a:ext uri="{FF2B5EF4-FFF2-40B4-BE49-F238E27FC236}">
                <a16:creationId xmlns:a16="http://schemas.microsoft.com/office/drawing/2014/main" id="{377FF5AE-AFD9-D776-8838-C6E38C44B957}"/>
              </a:ext>
            </a:extLst>
          </p:cNvPr>
          <p:cNvPicPr>
            <a:picLocks noChangeAspect="1"/>
          </p:cNvPicPr>
          <p:nvPr/>
        </p:nvPicPr>
        <p:blipFill>
          <a:blip r:embed="rId4"/>
          <a:stretch>
            <a:fillRect/>
          </a:stretch>
        </p:blipFill>
        <p:spPr>
          <a:xfrm>
            <a:off x="8408314" y="2058971"/>
            <a:ext cx="1970517" cy="2497780"/>
          </a:xfrm>
          <a:prstGeom prst="rect">
            <a:avLst/>
          </a:prstGeom>
        </p:spPr>
      </p:pic>
      <p:sp>
        <p:nvSpPr>
          <p:cNvPr id="11" name="Rectangle: Folded Corner 10">
            <a:extLst>
              <a:ext uri="{FF2B5EF4-FFF2-40B4-BE49-F238E27FC236}">
                <a16:creationId xmlns:a16="http://schemas.microsoft.com/office/drawing/2014/main" id="{6D158E72-4AA6-4418-AE94-00EE7FF64BCB}"/>
              </a:ext>
            </a:extLst>
          </p:cNvPr>
          <p:cNvSpPr/>
          <p:nvPr/>
        </p:nvSpPr>
        <p:spPr>
          <a:xfrm>
            <a:off x="429846" y="1891323"/>
            <a:ext cx="5763242" cy="2833077"/>
          </a:xfrm>
          <a:prstGeom prst="foldedCorner">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GB"/>
          </a:p>
        </p:txBody>
      </p:sp>
      <p:sp>
        <p:nvSpPr>
          <p:cNvPr id="13" name="TextBox 12">
            <a:extLst>
              <a:ext uri="{FF2B5EF4-FFF2-40B4-BE49-F238E27FC236}">
                <a16:creationId xmlns:a16="http://schemas.microsoft.com/office/drawing/2014/main" id="{E3626383-0D4F-BF3A-6C4B-3AEE0E55821F}"/>
              </a:ext>
            </a:extLst>
          </p:cNvPr>
          <p:cNvSpPr txBox="1"/>
          <p:nvPr/>
        </p:nvSpPr>
        <p:spPr>
          <a:xfrm>
            <a:off x="2505267" y="2413337"/>
            <a:ext cx="3687821" cy="2031325"/>
          </a:xfrm>
          <a:prstGeom prst="rect">
            <a:avLst/>
          </a:prstGeom>
          <a:noFill/>
        </p:spPr>
        <p:txBody>
          <a:bodyPr wrap="square">
            <a:spAutoFit/>
          </a:bodyPr>
          <a:lstStyle/>
          <a:p>
            <a:r>
              <a:rPr lang="en-GB" b="1" dirty="0">
                <a:latin typeface="Bierstadt" panose="020B0004020202020204" pitchFamily="34" charset="0"/>
              </a:rPr>
              <a:t>Smith (2024)</a:t>
            </a:r>
          </a:p>
          <a:p>
            <a:r>
              <a:rPr lang="en-GB" dirty="0">
                <a:latin typeface="Bierstadt" panose="020B0004020202020204" pitchFamily="34" charset="0"/>
              </a:rPr>
              <a:t>Argues that the criminal justice context places autistic accused persons at heightened vulnerability due to social‑communication differences, court complexity, and procedural expectations.</a:t>
            </a:r>
            <a:endParaRPr lang="en-GB" b="1" dirty="0">
              <a:latin typeface="Bierstadt" panose="020B0004020202020204" pitchFamily="34" charset="0"/>
            </a:endParaRPr>
          </a:p>
        </p:txBody>
      </p:sp>
      <p:pic>
        <p:nvPicPr>
          <p:cNvPr id="14" name="Picture 13">
            <a:extLst>
              <a:ext uri="{FF2B5EF4-FFF2-40B4-BE49-F238E27FC236}">
                <a16:creationId xmlns:a16="http://schemas.microsoft.com/office/drawing/2014/main" id="{F3F71042-744C-52C5-BFAE-020A4129CF13}"/>
              </a:ext>
            </a:extLst>
          </p:cNvPr>
          <p:cNvPicPr>
            <a:picLocks noChangeAspect="1"/>
          </p:cNvPicPr>
          <p:nvPr/>
        </p:nvPicPr>
        <p:blipFill>
          <a:blip r:embed="rId5"/>
          <a:stretch>
            <a:fillRect/>
          </a:stretch>
        </p:blipFill>
        <p:spPr>
          <a:xfrm>
            <a:off x="687962" y="2212056"/>
            <a:ext cx="1559189" cy="18658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a:extLst>
              <a:ext uri="{FF2B5EF4-FFF2-40B4-BE49-F238E27FC236}">
                <a16:creationId xmlns:a16="http://schemas.microsoft.com/office/drawing/2014/main" id="{A85B71BB-CA74-7044-8B2D-A7DB077BA13E}"/>
              </a:ext>
            </a:extLst>
          </p:cNvPr>
          <p:cNvSpPr txBox="1"/>
          <p:nvPr/>
        </p:nvSpPr>
        <p:spPr>
          <a:xfrm>
            <a:off x="7049477" y="4925035"/>
            <a:ext cx="4829907" cy="957280"/>
          </a:xfrm>
          <a:prstGeom prst="rect">
            <a:avLst/>
          </a:prstGeom>
          <a:noFill/>
        </p:spPr>
        <p:txBody>
          <a:bodyPr wrap="square">
            <a:spAutoFit/>
          </a:bodyPr>
          <a:lstStyle/>
          <a:p>
            <a:pPr fontAlgn="t"/>
            <a:r>
              <a:rPr lang="en-GB" sz="1800" b="0" i="0" kern="1200" dirty="0">
                <a:solidFill>
                  <a:schemeClr val="tx1"/>
                </a:solidFill>
                <a:effectLst/>
                <a:latin typeface="+mn-lt"/>
                <a:ea typeface="+mn-ea"/>
                <a:cs typeface="+mn-cs"/>
              </a:rPr>
              <a:t>Counsel (2025) - Autistic defendants may be sentenced without proper consideration of their disability even when guidelines permit it.</a:t>
            </a:r>
          </a:p>
        </p:txBody>
      </p:sp>
    </p:spTree>
    <p:extLst>
      <p:ext uri="{BB962C8B-B14F-4D97-AF65-F5344CB8AC3E}">
        <p14:creationId xmlns:p14="http://schemas.microsoft.com/office/powerpoint/2010/main" val="30683888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49DC925E-AE2E-29CB-6D8E-DEA7ED0D7AEA}"/>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sz="8000" kern="1200">
                <a:solidFill>
                  <a:srgbClr val="FFFFFF"/>
                </a:solidFill>
                <a:latin typeface="+mj-lt"/>
                <a:ea typeface="+mj-ea"/>
                <a:cs typeface="+mj-cs"/>
              </a:rPr>
              <a:t>Part 2 – Autism in prisons</a:t>
            </a:r>
          </a:p>
        </p:txBody>
      </p:sp>
      <p:sp>
        <p:nvSpPr>
          <p:cNvPr id="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5" name="Straight Connector 1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7"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19"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1"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34717900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196FD-9655-445B-BD81-3A3F3AA03A08}"/>
              </a:ext>
            </a:extLst>
          </p:cNvPr>
          <p:cNvSpPr>
            <a:spLocks noGrp="1"/>
          </p:cNvSpPr>
          <p:nvPr>
            <p:ph type="title"/>
          </p:nvPr>
        </p:nvSpPr>
        <p:spPr/>
        <p:txBody>
          <a:bodyPr/>
          <a:lstStyle/>
          <a:p>
            <a:r>
              <a:rPr lang="en-GB" dirty="0"/>
              <a:t>Prevalence and Identification</a:t>
            </a:r>
          </a:p>
        </p:txBody>
      </p:sp>
      <p:pic>
        <p:nvPicPr>
          <p:cNvPr id="5" name="Content Placeholder 4">
            <a:hlinkClick r:id="rId3"/>
            <a:extLst>
              <a:ext uri="{FF2B5EF4-FFF2-40B4-BE49-F238E27FC236}">
                <a16:creationId xmlns:a16="http://schemas.microsoft.com/office/drawing/2014/main" id="{EDE8A89F-C005-3E2B-39B8-3710D6162EC1}"/>
              </a:ext>
            </a:extLst>
          </p:cNvPr>
          <p:cNvPicPr>
            <a:picLocks noGrp="1" noChangeAspect="1"/>
          </p:cNvPicPr>
          <p:nvPr>
            <p:ph idx="1"/>
          </p:nvPr>
        </p:nvPicPr>
        <p:blipFill>
          <a:blip r:embed="rId4"/>
          <a:stretch>
            <a:fillRect/>
          </a:stretch>
        </p:blipFill>
        <p:spPr>
          <a:xfrm>
            <a:off x="9195305" y="3165078"/>
            <a:ext cx="2158495" cy="3189129"/>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9C187299-77FA-9475-92ED-C8E67D598335}"/>
              </a:ext>
            </a:extLst>
          </p:cNvPr>
          <p:cNvSpPr txBox="1"/>
          <p:nvPr/>
        </p:nvSpPr>
        <p:spPr>
          <a:xfrm>
            <a:off x="8808720" y="365125"/>
            <a:ext cx="3078480" cy="2308324"/>
          </a:xfrm>
          <a:prstGeom prst="rect">
            <a:avLst/>
          </a:prstGeom>
          <a:noFill/>
        </p:spPr>
        <p:txBody>
          <a:bodyPr wrap="square" rtlCol="0">
            <a:spAutoFit/>
          </a:bodyPr>
          <a:lstStyle/>
          <a:p>
            <a:pPr algn="ctr"/>
            <a:r>
              <a:rPr lang="en-GB" b="1" u="sng" dirty="0"/>
              <a:t>IDENTIFICATION</a:t>
            </a:r>
          </a:p>
          <a:p>
            <a:pPr algn="ctr"/>
            <a:r>
              <a:rPr lang="en-GB" dirty="0"/>
              <a:t>-Inconsistent screening pathways</a:t>
            </a:r>
          </a:p>
          <a:p>
            <a:pPr algn="ctr"/>
            <a:endParaRPr lang="en-GB" dirty="0"/>
          </a:p>
          <a:p>
            <a:pPr marL="285750" indent="-285750" algn="ctr">
              <a:buFontTx/>
              <a:buChar char="-"/>
            </a:pPr>
            <a:r>
              <a:rPr lang="en-GB" dirty="0"/>
              <a:t>Prisoners arriving without a diagnosis</a:t>
            </a:r>
          </a:p>
          <a:p>
            <a:pPr marL="285750" indent="-285750" algn="ctr">
              <a:buFontTx/>
              <a:buChar char="-"/>
            </a:pPr>
            <a:endParaRPr lang="en-GB" dirty="0"/>
          </a:p>
          <a:p>
            <a:pPr marL="285750" indent="-285750" algn="ctr">
              <a:buFontTx/>
              <a:buChar char="-"/>
            </a:pPr>
            <a:r>
              <a:rPr lang="en-GB" dirty="0"/>
              <a:t>Churn of the prison estate</a:t>
            </a:r>
          </a:p>
        </p:txBody>
      </p:sp>
      <p:graphicFrame>
        <p:nvGraphicFramePr>
          <p:cNvPr id="9" name="TextBox 5">
            <a:extLst>
              <a:ext uri="{FF2B5EF4-FFF2-40B4-BE49-F238E27FC236}">
                <a16:creationId xmlns:a16="http://schemas.microsoft.com/office/drawing/2014/main" id="{3C86CC79-10FC-2A66-C537-085ADF5F60F8}"/>
              </a:ext>
            </a:extLst>
          </p:cNvPr>
          <p:cNvGraphicFramePr/>
          <p:nvPr>
            <p:extLst>
              <p:ext uri="{D42A27DB-BD31-4B8C-83A1-F6EECF244321}">
                <p14:modId xmlns:p14="http://schemas.microsoft.com/office/powerpoint/2010/main" val="1028922027"/>
              </p:ext>
            </p:extLst>
          </p:nvPr>
        </p:nvGraphicFramePr>
        <p:xfrm>
          <a:off x="304800" y="1690688"/>
          <a:ext cx="7610484" cy="490061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421496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F4647-87F8-538D-CC52-DE694C9EA2D5}"/>
              </a:ext>
            </a:extLst>
          </p:cNvPr>
          <p:cNvSpPr>
            <a:spLocks noGrp="1"/>
          </p:cNvSpPr>
          <p:nvPr>
            <p:ph type="title"/>
          </p:nvPr>
        </p:nvSpPr>
        <p:spPr/>
        <p:txBody>
          <a:bodyPr/>
          <a:lstStyle/>
          <a:p>
            <a:r>
              <a:rPr lang="en-GB" dirty="0"/>
              <a:t>Prevalence and Identification - Females</a:t>
            </a:r>
          </a:p>
        </p:txBody>
      </p:sp>
      <p:pic>
        <p:nvPicPr>
          <p:cNvPr id="5" name="Content Placeholder 4">
            <a:hlinkClick r:id="rId3"/>
            <a:extLst>
              <a:ext uri="{FF2B5EF4-FFF2-40B4-BE49-F238E27FC236}">
                <a16:creationId xmlns:a16="http://schemas.microsoft.com/office/drawing/2014/main" id="{45490C0F-1BDD-BFEE-BF9D-74CE577BACAB}"/>
              </a:ext>
            </a:extLst>
          </p:cNvPr>
          <p:cNvPicPr>
            <a:picLocks noGrp="1" noChangeAspect="1"/>
          </p:cNvPicPr>
          <p:nvPr>
            <p:ph idx="1"/>
          </p:nvPr>
        </p:nvPicPr>
        <p:blipFill>
          <a:blip r:embed="rId4"/>
          <a:stretch>
            <a:fillRect/>
          </a:stretch>
        </p:blipFill>
        <p:spPr>
          <a:xfrm>
            <a:off x="7691092" y="1690688"/>
            <a:ext cx="3662708" cy="50301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TextBox 5">
            <a:extLst>
              <a:ext uri="{FF2B5EF4-FFF2-40B4-BE49-F238E27FC236}">
                <a16:creationId xmlns:a16="http://schemas.microsoft.com/office/drawing/2014/main" id="{FDD10E09-6E11-780A-BE11-3E8C0894DE54}"/>
              </a:ext>
            </a:extLst>
          </p:cNvPr>
          <p:cNvSpPr txBox="1"/>
          <p:nvPr/>
        </p:nvSpPr>
        <p:spPr>
          <a:xfrm>
            <a:off x="358140" y="1752600"/>
            <a:ext cx="7185660" cy="5355312"/>
          </a:xfrm>
          <a:prstGeom prst="rect">
            <a:avLst/>
          </a:prstGeom>
          <a:noFill/>
        </p:spPr>
        <p:txBody>
          <a:bodyPr wrap="square" rtlCol="0">
            <a:spAutoFit/>
          </a:bodyPr>
          <a:lstStyle/>
          <a:p>
            <a:r>
              <a:rPr lang="en-GB" dirty="0"/>
              <a:t>Payne &amp; Gooding (2025)</a:t>
            </a:r>
          </a:p>
          <a:p>
            <a:endParaRPr lang="en-GB" dirty="0"/>
          </a:p>
          <a:p>
            <a:pPr marL="285750" indent="-285750">
              <a:buFontTx/>
              <a:buChar char="-"/>
            </a:pPr>
            <a:r>
              <a:rPr lang="en-GB" dirty="0"/>
              <a:t>Examines how many autistic women are currently recorded in female prisons in England. </a:t>
            </a:r>
          </a:p>
          <a:p>
            <a:pPr marL="285750" indent="-285750">
              <a:buFontTx/>
              <a:buChar char="-"/>
            </a:pPr>
            <a:endParaRPr lang="en-GB" dirty="0"/>
          </a:p>
          <a:p>
            <a:pPr marL="285750" indent="-285750">
              <a:buFontTx/>
              <a:buChar char="-"/>
            </a:pPr>
            <a:r>
              <a:rPr lang="en-GB" dirty="0"/>
              <a:t>Prison reported autism rate of 4.78% among women.</a:t>
            </a:r>
          </a:p>
          <a:p>
            <a:pPr marL="285750" indent="-285750">
              <a:buFontTx/>
              <a:buChar char="-"/>
            </a:pPr>
            <a:endParaRPr lang="en-GB" dirty="0"/>
          </a:p>
          <a:p>
            <a:pPr marL="285750" indent="-285750">
              <a:buFontTx/>
              <a:buChar char="-"/>
            </a:pPr>
            <a:r>
              <a:rPr lang="en-GB" dirty="0"/>
              <a:t>Autism is 13.7 times more common in female prisons than in the general population.</a:t>
            </a:r>
          </a:p>
          <a:p>
            <a:pPr marL="285750" indent="-285750">
              <a:buFontTx/>
              <a:buChar char="-"/>
            </a:pPr>
            <a:endParaRPr lang="en-GB" b="1" u="sng" dirty="0"/>
          </a:p>
          <a:p>
            <a:pPr fontAlgn="t"/>
            <a:r>
              <a:rPr lang="en-GB" b="1" u="sng" dirty="0"/>
              <a:t>Implications for Practice, Research, and Policy</a:t>
            </a:r>
          </a:p>
          <a:p>
            <a:pPr fontAlgn="t"/>
            <a:endParaRPr lang="en-GB" b="1" u="sng" dirty="0"/>
          </a:p>
          <a:p>
            <a:pPr fontAlgn="t"/>
            <a:r>
              <a:rPr lang="en-GB" dirty="0"/>
              <a:t>Research into the risk factors associated with offending in autistic women</a:t>
            </a:r>
          </a:p>
          <a:p>
            <a:pPr fontAlgn="t"/>
            <a:r>
              <a:rPr lang="en-GB" dirty="0"/>
              <a:t>Understanding the offence patterns, support needs, and prison experiences of autistic women</a:t>
            </a:r>
          </a:p>
          <a:p>
            <a:pPr fontAlgn="t"/>
            <a:r>
              <a:rPr lang="en-GB" dirty="0"/>
              <a:t>Development of autism‑informed support pathways within female prisons</a:t>
            </a:r>
          </a:p>
          <a:p>
            <a:pPr marL="285750" indent="-285750">
              <a:buFontTx/>
              <a:buChar char="-"/>
            </a:pPr>
            <a:endParaRPr lang="en-GB" dirty="0"/>
          </a:p>
        </p:txBody>
      </p:sp>
    </p:spTree>
    <p:extLst>
      <p:ext uri="{BB962C8B-B14F-4D97-AF65-F5344CB8AC3E}">
        <p14:creationId xmlns:p14="http://schemas.microsoft.com/office/powerpoint/2010/main" val="36529777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151139A-886F-4B97-8815-729AD3831B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4" name="Rectangle 13">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492"/>
            <a:ext cx="12191998" cy="1575955"/>
          </a:xfrm>
          <a:prstGeom prst="rect">
            <a:avLst/>
          </a:prstGeom>
          <a:gradFill>
            <a:gsLst>
              <a:gs pos="0">
                <a:schemeClr val="accent1">
                  <a:lumMod val="50000"/>
                </a:scheme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35"/>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3539FEE-81D3-4406-802E-60B20B16F4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8" y="-5307777"/>
            <a:ext cx="1576446" cy="12192001"/>
          </a:xfrm>
          <a:prstGeom prst="rect">
            <a:avLst/>
          </a:prstGeom>
          <a:gradFill>
            <a:gsLst>
              <a:gs pos="16000">
                <a:srgbClr val="000000">
                  <a:alpha val="0"/>
                </a:srgbClr>
              </a:gs>
              <a:gs pos="99000">
                <a:srgbClr val="000000">
                  <a:alpha val="87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DC701763-729E-462F-A5A8-E0DEFEB1E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986"/>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348515-17D6-29FB-C76D-E8B69F76BCD0}"/>
              </a:ext>
            </a:extLst>
          </p:cNvPr>
          <p:cNvSpPr>
            <a:spLocks noGrp="1"/>
          </p:cNvSpPr>
          <p:nvPr>
            <p:ph type="title"/>
          </p:nvPr>
        </p:nvSpPr>
        <p:spPr>
          <a:xfrm>
            <a:off x="699714" y="353160"/>
            <a:ext cx="7091300" cy="898581"/>
          </a:xfrm>
        </p:spPr>
        <p:txBody>
          <a:bodyPr vert="horz" lIns="91440" tIns="45720" rIns="91440" bIns="45720" rtlCol="0" anchor="ctr">
            <a:normAutofit/>
          </a:bodyPr>
          <a:lstStyle/>
          <a:p>
            <a:r>
              <a:rPr lang="en-US" sz="2800" b="1">
                <a:solidFill>
                  <a:srgbClr val="FFFFFF"/>
                </a:solidFill>
              </a:rPr>
              <a:t>Lived Experiences of Autistic Prisoners – Tomkins (2025)</a:t>
            </a:r>
            <a:endParaRPr lang="en-US" sz="2800">
              <a:solidFill>
                <a:srgbClr val="FFFFFF"/>
              </a:solidFill>
            </a:endParaRPr>
          </a:p>
        </p:txBody>
      </p:sp>
      <p:pic>
        <p:nvPicPr>
          <p:cNvPr id="7" name="Picture 6">
            <a:hlinkClick r:id="rId3"/>
            <a:extLst>
              <a:ext uri="{FF2B5EF4-FFF2-40B4-BE49-F238E27FC236}">
                <a16:creationId xmlns:a16="http://schemas.microsoft.com/office/drawing/2014/main" id="{EED469DB-EF43-306A-BEB8-665CB5D0F0DA}"/>
              </a:ext>
            </a:extLst>
          </p:cNvPr>
          <p:cNvPicPr>
            <a:picLocks noChangeAspect="1"/>
          </p:cNvPicPr>
          <p:nvPr/>
        </p:nvPicPr>
        <p:blipFill>
          <a:blip r:embed="rId4"/>
          <a:stretch>
            <a:fillRect/>
          </a:stretch>
        </p:blipFill>
        <p:spPr>
          <a:xfrm>
            <a:off x="880827" y="2979420"/>
            <a:ext cx="3974712" cy="3199643"/>
          </a:xfrm>
          <a:prstGeom prst="rect">
            <a:avLst/>
          </a:prstGeom>
        </p:spPr>
      </p:pic>
      <p:pic>
        <p:nvPicPr>
          <p:cNvPr id="5" name="Content Placeholder 4">
            <a:hlinkClick r:id="rId5"/>
            <a:extLst>
              <a:ext uri="{FF2B5EF4-FFF2-40B4-BE49-F238E27FC236}">
                <a16:creationId xmlns:a16="http://schemas.microsoft.com/office/drawing/2014/main" id="{F7708FF8-98F6-C660-EF3F-AA2C70E499A0}"/>
              </a:ext>
            </a:extLst>
          </p:cNvPr>
          <p:cNvPicPr>
            <a:picLocks noGrp="1" noChangeAspect="1"/>
          </p:cNvPicPr>
          <p:nvPr>
            <p:ph idx="1"/>
          </p:nvPr>
        </p:nvPicPr>
        <p:blipFill>
          <a:blip r:embed="rId6"/>
          <a:stretch>
            <a:fillRect/>
          </a:stretch>
        </p:blipFill>
        <p:spPr>
          <a:xfrm>
            <a:off x="10277086" y="169468"/>
            <a:ext cx="1623518" cy="2108466"/>
          </a:xfrm>
          <a:prstGeom prst="rect">
            <a:avLst/>
          </a:prstGeom>
          <a:solidFill>
            <a:srgbClr val="FFFFFF"/>
          </a:solidFill>
          <a:scene3d>
            <a:camera prst="orthographicFront"/>
            <a:lightRig rig="threePt" dir="t">
              <a:rot lat="0" lon="0" rev="2700000"/>
            </a:lightRig>
          </a:scene3d>
          <a:sp3d contourW="6350">
            <a:bevelT h="38100"/>
            <a:contourClr>
              <a:srgbClr val="C0C0C0"/>
            </a:contourClr>
          </a:sp3d>
        </p:spPr>
      </p:pic>
      <p:sp>
        <p:nvSpPr>
          <p:cNvPr id="8" name="TextBox 7">
            <a:extLst>
              <a:ext uri="{FF2B5EF4-FFF2-40B4-BE49-F238E27FC236}">
                <a16:creationId xmlns:a16="http://schemas.microsoft.com/office/drawing/2014/main" id="{22CEB1C0-4667-9C95-8EFF-D4218F3C747A}"/>
              </a:ext>
            </a:extLst>
          </p:cNvPr>
          <p:cNvSpPr txBox="1"/>
          <p:nvPr/>
        </p:nvSpPr>
        <p:spPr>
          <a:xfrm>
            <a:off x="880827" y="1988820"/>
            <a:ext cx="3576873" cy="646331"/>
          </a:xfrm>
          <a:prstGeom prst="rect">
            <a:avLst/>
          </a:prstGeom>
          <a:noFill/>
        </p:spPr>
        <p:txBody>
          <a:bodyPr wrap="square" rtlCol="0">
            <a:spAutoFit/>
          </a:bodyPr>
          <a:lstStyle/>
          <a:p>
            <a:r>
              <a:rPr lang="en-GB" dirty="0"/>
              <a:t>Specialist wing at HMP Parc - </a:t>
            </a:r>
            <a:r>
              <a:rPr lang="en-GB" dirty="0" err="1"/>
              <a:t>Cynnwys</a:t>
            </a:r>
            <a:endParaRPr lang="en-GB" dirty="0"/>
          </a:p>
        </p:txBody>
      </p:sp>
      <p:sp>
        <p:nvSpPr>
          <p:cNvPr id="15" name="TextBox 14">
            <a:extLst>
              <a:ext uri="{FF2B5EF4-FFF2-40B4-BE49-F238E27FC236}">
                <a16:creationId xmlns:a16="http://schemas.microsoft.com/office/drawing/2014/main" id="{AE82D308-35C0-AC3D-20EA-14D71C7B8B9A}"/>
              </a:ext>
            </a:extLst>
          </p:cNvPr>
          <p:cNvSpPr txBox="1"/>
          <p:nvPr/>
        </p:nvSpPr>
        <p:spPr>
          <a:xfrm>
            <a:off x="5471160" y="2727960"/>
            <a:ext cx="6134100" cy="923330"/>
          </a:xfrm>
          <a:prstGeom prst="rect">
            <a:avLst/>
          </a:prstGeom>
          <a:noFill/>
        </p:spPr>
        <p:txBody>
          <a:bodyPr wrap="square" rtlCol="0">
            <a:spAutoFit/>
          </a:bodyPr>
          <a:lstStyle/>
          <a:p>
            <a:r>
              <a:rPr lang="en-GB" b="1" dirty="0"/>
              <a:t>Phase 1</a:t>
            </a:r>
            <a:r>
              <a:rPr lang="en-GB" dirty="0"/>
              <a:t> – Expert interviews</a:t>
            </a:r>
          </a:p>
          <a:p>
            <a:r>
              <a:rPr lang="en-GB" b="1" dirty="0"/>
              <a:t>Phase 2 </a:t>
            </a:r>
            <a:r>
              <a:rPr lang="en-GB" dirty="0"/>
              <a:t>– Fieldwork in specialist wing (2019 and 2021)</a:t>
            </a:r>
          </a:p>
          <a:p>
            <a:endParaRPr lang="en-GB" dirty="0"/>
          </a:p>
        </p:txBody>
      </p:sp>
      <p:sp>
        <p:nvSpPr>
          <p:cNvPr id="19" name="TextBox 18">
            <a:extLst>
              <a:ext uri="{FF2B5EF4-FFF2-40B4-BE49-F238E27FC236}">
                <a16:creationId xmlns:a16="http://schemas.microsoft.com/office/drawing/2014/main" id="{B127E40F-90DA-0A89-D712-A011CA9803E0}"/>
              </a:ext>
            </a:extLst>
          </p:cNvPr>
          <p:cNvSpPr txBox="1"/>
          <p:nvPr/>
        </p:nvSpPr>
        <p:spPr>
          <a:xfrm>
            <a:off x="5509260" y="3429000"/>
            <a:ext cx="6096000" cy="2031325"/>
          </a:xfrm>
          <a:prstGeom prst="rect">
            <a:avLst/>
          </a:prstGeom>
          <a:noFill/>
        </p:spPr>
        <p:txBody>
          <a:bodyPr wrap="square">
            <a:spAutoFit/>
          </a:bodyPr>
          <a:lstStyle/>
          <a:p>
            <a:pPr fontAlgn="t"/>
            <a:r>
              <a:rPr lang="en-GB" sz="1800" b="1" i="0" kern="1200" dirty="0">
                <a:solidFill>
                  <a:schemeClr val="tx1"/>
                </a:solidFill>
                <a:effectLst/>
                <a:latin typeface="+mn-lt"/>
                <a:ea typeface="+mn-ea"/>
                <a:cs typeface="+mn-cs"/>
              </a:rPr>
              <a:t>Key Findings</a:t>
            </a:r>
          </a:p>
          <a:p>
            <a:pPr fontAlgn="t"/>
            <a:r>
              <a:rPr lang="en-GB" sz="1800" b="1" i="0" kern="1200" dirty="0">
                <a:solidFill>
                  <a:schemeClr val="tx1"/>
                </a:solidFill>
                <a:effectLst/>
                <a:latin typeface="+mn-lt"/>
                <a:ea typeface="+mn-ea"/>
                <a:cs typeface="+mn-cs"/>
              </a:rPr>
              <a:t>“Double disadvantage” in custody</a:t>
            </a:r>
          </a:p>
          <a:p>
            <a:pPr fontAlgn="t"/>
            <a:r>
              <a:rPr lang="en-GB" sz="1800" b="0" i="0" kern="1200" dirty="0">
                <a:solidFill>
                  <a:schemeClr val="tx1"/>
                </a:solidFill>
                <a:effectLst/>
                <a:latin typeface="+mn-lt"/>
                <a:ea typeface="+mn-ea"/>
                <a:cs typeface="+mn-cs"/>
              </a:rPr>
              <a:t>Tomkins argues that autistic prisoners often experience </a:t>
            </a:r>
            <a:r>
              <a:rPr lang="en-GB" sz="1800" b="1" i="0" kern="1200" dirty="0">
                <a:solidFill>
                  <a:schemeClr val="tx1"/>
                </a:solidFill>
                <a:effectLst/>
                <a:latin typeface="+mn-lt"/>
                <a:ea typeface="+mn-ea"/>
                <a:cs typeface="+mn-cs"/>
              </a:rPr>
              <a:t>overlapping disadvantages</a:t>
            </a:r>
            <a:r>
              <a:rPr lang="en-GB" sz="1800" b="0" i="0" kern="1200" dirty="0">
                <a:solidFill>
                  <a:schemeClr val="tx1"/>
                </a:solidFill>
                <a:effectLst/>
                <a:latin typeface="+mn-lt"/>
                <a:ea typeface="+mn-ea"/>
                <a:cs typeface="+mn-cs"/>
              </a:rPr>
              <a:t>:</a:t>
            </a:r>
          </a:p>
          <a:p>
            <a:pPr fontAlgn="t"/>
            <a:r>
              <a:rPr lang="en-GB" sz="1800" b="0" i="0" kern="1200" dirty="0">
                <a:solidFill>
                  <a:schemeClr val="tx1"/>
                </a:solidFill>
                <a:effectLst/>
                <a:latin typeface="+mn-lt"/>
                <a:ea typeface="+mn-ea"/>
                <a:cs typeface="+mn-cs"/>
              </a:rPr>
              <a:t>challenges associated with autism</a:t>
            </a:r>
          </a:p>
          <a:p>
            <a:pPr fontAlgn="t"/>
            <a:r>
              <a:rPr lang="en-GB" sz="1800" b="0" i="0" kern="1200" dirty="0">
                <a:solidFill>
                  <a:schemeClr val="tx1"/>
                </a:solidFill>
                <a:effectLst/>
                <a:latin typeface="+mn-lt"/>
                <a:ea typeface="+mn-ea"/>
                <a:cs typeface="+mn-cs"/>
              </a:rPr>
              <a:t>combined with structural challenges of prison (noise, unpredictability, overcrowding, staff shortages)</a:t>
            </a:r>
          </a:p>
        </p:txBody>
      </p:sp>
    </p:spTree>
    <p:extLst>
      <p:ext uri="{BB962C8B-B14F-4D97-AF65-F5344CB8AC3E}">
        <p14:creationId xmlns:p14="http://schemas.microsoft.com/office/powerpoint/2010/main" val="9084627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D4C74C1C-EF2E-40CF-A712-656E694E67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98F53-C643-E856-4AAC-5F3EB7C82B38}"/>
              </a:ext>
            </a:extLst>
          </p:cNvPr>
          <p:cNvSpPr>
            <a:spLocks noGrp="1"/>
          </p:cNvSpPr>
          <p:nvPr>
            <p:ph type="title"/>
          </p:nvPr>
        </p:nvSpPr>
        <p:spPr>
          <a:xfrm>
            <a:off x="5764783" y="349664"/>
            <a:ext cx="5845571" cy="1638377"/>
          </a:xfrm>
        </p:spPr>
        <p:txBody>
          <a:bodyPr anchor="b">
            <a:normAutofit/>
          </a:bodyPr>
          <a:lstStyle/>
          <a:p>
            <a:r>
              <a:rPr lang="en-GB" sz="3700"/>
              <a:t>Systemic Issues in Prison Settings – A Day in the life of an autistic prisoner</a:t>
            </a:r>
          </a:p>
        </p:txBody>
      </p:sp>
      <p:sp>
        <p:nvSpPr>
          <p:cNvPr id="29" name="Rectangle 28">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4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5"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a:extLst>
              <a:ext uri="{FF2B5EF4-FFF2-40B4-BE49-F238E27FC236}">
                <a16:creationId xmlns:a16="http://schemas.microsoft.com/office/drawing/2014/main" id="{969E9AEA-0028-716E-2662-37D34F901881}"/>
              </a:ext>
            </a:extLst>
          </p:cNvPr>
          <p:cNvPicPr>
            <a:picLocks noChangeAspect="1"/>
          </p:cNvPicPr>
          <p:nvPr/>
        </p:nvPicPr>
        <p:blipFill>
          <a:blip r:embed="rId3"/>
          <a:stretch>
            <a:fillRect/>
          </a:stretch>
        </p:blipFill>
        <p:spPr>
          <a:xfrm>
            <a:off x="538286" y="627954"/>
            <a:ext cx="4229164" cy="5353373"/>
          </a:xfrm>
          <a:prstGeom prst="rect">
            <a:avLst/>
          </a:prstGeom>
        </p:spPr>
      </p:pic>
      <p:sp>
        <p:nvSpPr>
          <p:cNvPr id="13" name="Content Placeholder 12">
            <a:extLst>
              <a:ext uri="{FF2B5EF4-FFF2-40B4-BE49-F238E27FC236}">
                <a16:creationId xmlns:a16="http://schemas.microsoft.com/office/drawing/2014/main" id="{45AFFFC9-8911-0992-5266-A74D09C48D0B}"/>
              </a:ext>
            </a:extLst>
          </p:cNvPr>
          <p:cNvSpPr>
            <a:spLocks noGrp="1"/>
          </p:cNvSpPr>
          <p:nvPr>
            <p:ph idx="1"/>
          </p:nvPr>
        </p:nvSpPr>
        <p:spPr>
          <a:xfrm>
            <a:off x="5766262" y="2620641"/>
            <a:ext cx="5837750" cy="3023702"/>
          </a:xfrm>
        </p:spPr>
        <p:txBody>
          <a:bodyPr anchor="ctr">
            <a:normAutofit/>
          </a:bodyPr>
          <a:lstStyle/>
          <a:p>
            <a:pPr>
              <a:buFontTx/>
              <a:buChar char="-"/>
            </a:pPr>
            <a:r>
              <a:rPr lang="en-US" sz="2000"/>
              <a:t>What challenges do you think this prisoner might face with this daily routine?</a:t>
            </a:r>
          </a:p>
          <a:p>
            <a:pPr>
              <a:buFontTx/>
              <a:buChar char="-"/>
            </a:pPr>
            <a:endParaRPr lang="en-US" sz="2000"/>
          </a:p>
          <a:p>
            <a:pPr>
              <a:buFontTx/>
              <a:buChar char="-"/>
            </a:pPr>
            <a:r>
              <a:rPr lang="en-US" sz="2000"/>
              <a:t>What would you change to help this autistic prisoner and why?</a:t>
            </a:r>
          </a:p>
        </p:txBody>
      </p:sp>
    </p:spTree>
    <p:extLst>
      <p:ext uri="{BB962C8B-B14F-4D97-AF65-F5344CB8AC3E}">
        <p14:creationId xmlns:p14="http://schemas.microsoft.com/office/powerpoint/2010/main" val="30524233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B6B7A-991A-E620-A7F8-94E7961A0CC8}"/>
              </a:ext>
            </a:extLst>
          </p:cNvPr>
          <p:cNvSpPr>
            <a:spLocks noGrp="1"/>
          </p:cNvSpPr>
          <p:nvPr>
            <p:ph type="title"/>
          </p:nvPr>
        </p:nvSpPr>
        <p:spPr/>
        <p:txBody>
          <a:bodyPr/>
          <a:lstStyle/>
          <a:p>
            <a:r>
              <a:rPr lang="en-GB"/>
              <a:t>How does autism in prison impact rehabilitation?</a:t>
            </a:r>
            <a:endParaRPr lang="en-GB" dirty="0"/>
          </a:p>
        </p:txBody>
      </p:sp>
      <p:graphicFrame>
        <p:nvGraphicFramePr>
          <p:cNvPr id="4" name="Content Placeholder 3">
            <a:extLst>
              <a:ext uri="{FF2B5EF4-FFF2-40B4-BE49-F238E27FC236}">
                <a16:creationId xmlns:a16="http://schemas.microsoft.com/office/drawing/2014/main" id="{44317599-1323-197C-8C0F-51AAF57BDBB5}"/>
              </a:ext>
            </a:extLst>
          </p:cNvPr>
          <p:cNvGraphicFramePr>
            <a:graphicFrameLocks noGrp="1"/>
          </p:cNvGraphicFramePr>
          <p:nvPr>
            <p:ph idx="1"/>
            <p:extLst>
              <p:ext uri="{D42A27DB-BD31-4B8C-83A1-F6EECF244321}">
                <p14:modId xmlns:p14="http://schemas.microsoft.com/office/powerpoint/2010/main" val="56857239"/>
              </p:ext>
            </p:extLst>
          </p:nvPr>
        </p:nvGraphicFramePr>
        <p:xfrm>
          <a:off x="5365840" y="1125614"/>
          <a:ext cx="5568860" cy="5267567"/>
        </p:xfrm>
        <a:graphic>
          <a:graphicData uri="http://schemas.openxmlformats.org/drawingml/2006/table">
            <a:tbl>
              <a:tblPr/>
              <a:tblGrid>
                <a:gridCol w="2784430">
                  <a:extLst>
                    <a:ext uri="{9D8B030D-6E8A-4147-A177-3AD203B41FA5}">
                      <a16:colId xmlns:a16="http://schemas.microsoft.com/office/drawing/2014/main" val="3683446481"/>
                    </a:ext>
                  </a:extLst>
                </a:gridCol>
                <a:gridCol w="2784430">
                  <a:extLst>
                    <a:ext uri="{9D8B030D-6E8A-4147-A177-3AD203B41FA5}">
                      <a16:colId xmlns:a16="http://schemas.microsoft.com/office/drawing/2014/main" val="154016150"/>
                    </a:ext>
                  </a:extLst>
                </a:gridCol>
              </a:tblGrid>
              <a:tr h="624911">
                <a:tc>
                  <a:txBody>
                    <a:bodyPr/>
                    <a:lstStyle/>
                    <a:p>
                      <a:pPr>
                        <a:buNone/>
                      </a:pPr>
                      <a:r>
                        <a:rPr lang="en-GB" sz="1700" b="1">
                          <a:effectLst/>
                        </a:rPr>
                        <a:t>Barrier</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b="1" dirty="0">
                          <a:effectLst/>
                        </a:rPr>
                        <a:t>Effect on Rehabilitation</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211272585"/>
                  </a:ext>
                </a:extLst>
              </a:tr>
              <a:tr h="893191">
                <a:tc>
                  <a:txBody>
                    <a:bodyPr/>
                    <a:lstStyle/>
                    <a:p>
                      <a:pPr>
                        <a:buNone/>
                      </a:pPr>
                      <a:r>
                        <a:rPr lang="en-GB" sz="1700" dirty="0">
                          <a:effectLst/>
                        </a:rPr>
                        <a:t>1. Missed diagnosis</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Needs not met → poor programme engagement</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872668082"/>
                  </a:ext>
                </a:extLst>
              </a:tr>
              <a:tr h="624911">
                <a:tc>
                  <a:txBody>
                    <a:bodyPr/>
                    <a:lstStyle/>
                    <a:p>
                      <a:pPr>
                        <a:buNone/>
                      </a:pPr>
                      <a:r>
                        <a:rPr lang="en-GB" sz="1700" dirty="0">
                          <a:effectLst/>
                        </a:rPr>
                        <a:t>2. Sensory overload</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Avoidance of group activities</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916112933"/>
                  </a:ext>
                </a:extLst>
              </a:tr>
              <a:tr h="624911">
                <a:tc>
                  <a:txBody>
                    <a:bodyPr/>
                    <a:lstStyle/>
                    <a:p>
                      <a:pPr>
                        <a:buNone/>
                      </a:pPr>
                      <a:r>
                        <a:rPr lang="en-GB" sz="1700" dirty="0">
                          <a:effectLst/>
                        </a:rPr>
                        <a:t>3. Communication difficulties</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Misunderstandings → disciplinary action</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258342867"/>
                  </a:ext>
                </a:extLst>
              </a:tr>
              <a:tr h="356630">
                <a:tc>
                  <a:txBody>
                    <a:bodyPr/>
                    <a:lstStyle/>
                    <a:p>
                      <a:pPr>
                        <a:buNone/>
                      </a:pPr>
                      <a:r>
                        <a:rPr lang="en-GB" sz="1700" dirty="0">
                          <a:effectLst/>
                        </a:rPr>
                        <a:t>4. Vulnerability to bullying</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Withdrawal, anxiety</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4248905079"/>
                  </a:ext>
                </a:extLst>
              </a:tr>
              <a:tr h="624911">
                <a:tc>
                  <a:txBody>
                    <a:bodyPr/>
                    <a:lstStyle/>
                    <a:p>
                      <a:pPr>
                        <a:buNone/>
                      </a:pPr>
                      <a:r>
                        <a:rPr lang="en-GB" sz="1700" dirty="0">
                          <a:effectLst/>
                        </a:rPr>
                        <a:t>5. Lack of staff training</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Inappropriate responses to behaviour</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529597652"/>
                  </a:ext>
                </a:extLst>
              </a:tr>
              <a:tr h="624911">
                <a:tc>
                  <a:txBody>
                    <a:bodyPr/>
                    <a:lstStyle/>
                    <a:p>
                      <a:pPr>
                        <a:buNone/>
                      </a:pPr>
                      <a:r>
                        <a:rPr lang="en-GB" sz="1700" dirty="0">
                          <a:effectLst/>
                        </a:rPr>
                        <a:t>6. Inaccessible programmes</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Reduced progress &amp; limited rehabilitation</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019517176"/>
                  </a:ext>
                </a:extLst>
              </a:tr>
              <a:tr h="893191">
                <a:tc>
                  <a:txBody>
                    <a:bodyPr/>
                    <a:lstStyle/>
                    <a:p>
                      <a:pPr>
                        <a:buNone/>
                      </a:pPr>
                      <a:r>
                        <a:rPr lang="en-GB" sz="1700" dirty="0">
                          <a:effectLst/>
                        </a:rPr>
                        <a:t>7. Uneven provision of autism‑informed support</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tc>
                  <a:txBody>
                    <a:bodyPr/>
                    <a:lstStyle/>
                    <a:p>
                      <a:pPr>
                        <a:buNone/>
                      </a:pPr>
                      <a:r>
                        <a:rPr lang="en-GB" sz="1700" dirty="0">
                          <a:effectLst/>
                        </a:rPr>
                        <a:t>Variable outcomes</a:t>
                      </a:r>
                    </a:p>
                  </a:txBody>
                  <a:tcPr marL="85320" marR="85320" marT="42660" marB="42660" anchor="ctr">
                    <a:lnL w="4763" cap="flat" cmpd="sng" algn="ctr">
                      <a:solidFill>
                        <a:srgbClr val="E6E6E6"/>
                      </a:solidFill>
                      <a:prstDash val="solid"/>
                      <a:round/>
                      <a:headEnd type="none" w="med" len="med"/>
                      <a:tailEnd type="none" w="med" len="med"/>
                    </a:lnL>
                    <a:lnR w="4763" cap="flat" cmpd="sng" algn="ctr">
                      <a:solidFill>
                        <a:srgbClr val="E6E6E6"/>
                      </a:solidFill>
                      <a:prstDash val="solid"/>
                      <a:round/>
                      <a:headEnd type="none" w="med" len="med"/>
                      <a:tailEnd type="none" w="med" len="med"/>
                    </a:lnR>
                    <a:lnT w="4763" cap="flat" cmpd="sng" algn="ctr">
                      <a:solidFill>
                        <a:srgbClr val="E6E6E6"/>
                      </a:solidFill>
                      <a:prstDash val="solid"/>
                      <a:round/>
                      <a:headEnd type="none" w="med" len="med"/>
                      <a:tailEnd type="none" w="med" len="med"/>
                    </a:lnT>
                    <a:lnB w="4763"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112810215"/>
                  </a:ext>
                </a:extLst>
              </a:tr>
            </a:tbl>
          </a:graphicData>
        </a:graphic>
      </p:graphicFrame>
      <p:pic>
        <p:nvPicPr>
          <p:cNvPr id="8" name="Picture 7">
            <a:hlinkClick r:id="rId3"/>
            <a:extLst>
              <a:ext uri="{FF2B5EF4-FFF2-40B4-BE49-F238E27FC236}">
                <a16:creationId xmlns:a16="http://schemas.microsoft.com/office/drawing/2014/main" id="{70724FEC-EDBE-F469-D654-011D891F148B}"/>
              </a:ext>
            </a:extLst>
          </p:cNvPr>
          <p:cNvPicPr>
            <a:picLocks noChangeAspect="1"/>
          </p:cNvPicPr>
          <p:nvPr/>
        </p:nvPicPr>
        <p:blipFill>
          <a:blip r:embed="rId4"/>
          <a:stretch>
            <a:fillRect/>
          </a:stretch>
        </p:blipFill>
        <p:spPr>
          <a:xfrm>
            <a:off x="662115" y="1979387"/>
            <a:ext cx="3178365" cy="45923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0" name="TextBox 9">
            <a:extLst>
              <a:ext uri="{FF2B5EF4-FFF2-40B4-BE49-F238E27FC236}">
                <a16:creationId xmlns:a16="http://schemas.microsoft.com/office/drawing/2014/main" id="{23F144EE-8BCD-DC87-9247-3B107990CAED}"/>
              </a:ext>
            </a:extLst>
          </p:cNvPr>
          <p:cNvSpPr txBox="1"/>
          <p:nvPr/>
        </p:nvSpPr>
        <p:spPr>
          <a:xfrm>
            <a:off x="228600" y="1506022"/>
            <a:ext cx="6096000" cy="369332"/>
          </a:xfrm>
          <a:prstGeom prst="rect">
            <a:avLst/>
          </a:prstGeom>
          <a:noFill/>
        </p:spPr>
        <p:txBody>
          <a:bodyPr wrap="square">
            <a:spAutoFit/>
          </a:bodyPr>
          <a:lstStyle/>
          <a:p>
            <a:r>
              <a:rPr lang="en-GB" sz="1800" b="0" i="0" kern="1200" dirty="0">
                <a:solidFill>
                  <a:schemeClr val="tx1"/>
                </a:solidFill>
                <a:effectLst/>
                <a:latin typeface="+mn-lt"/>
                <a:ea typeface="+mn-ea"/>
                <a:cs typeface="+mn-cs"/>
              </a:rPr>
              <a:t>Mason et al (2025)</a:t>
            </a:r>
            <a:endParaRPr lang="en-GB" dirty="0"/>
          </a:p>
        </p:txBody>
      </p:sp>
      <p:sp>
        <p:nvSpPr>
          <p:cNvPr id="11" name="Rectangle 10">
            <a:extLst>
              <a:ext uri="{FF2B5EF4-FFF2-40B4-BE49-F238E27FC236}">
                <a16:creationId xmlns:a16="http://schemas.microsoft.com/office/drawing/2014/main" id="{ECE7B74E-7392-7A0A-187A-FB16BAAE5454}"/>
              </a:ext>
            </a:extLst>
          </p:cNvPr>
          <p:cNvSpPr/>
          <p:nvPr/>
        </p:nvSpPr>
        <p:spPr>
          <a:xfrm>
            <a:off x="8150270" y="1875354"/>
            <a:ext cx="2701970" cy="70020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AE1B041D-E469-3B24-2804-DEDEBBBA6E95}"/>
              </a:ext>
            </a:extLst>
          </p:cNvPr>
          <p:cNvSpPr/>
          <p:nvPr/>
        </p:nvSpPr>
        <p:spPr>
          <a:xfrm>
            <a:off x="8150270" y="4307520"/>
            <a:ext cx="2723470" cy="5586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95209493-B5B4-2DC7-F171-A6AB9743619C}"/>
              </a:ext>
            </a:extLst>
          </p:cNvPr>
          <p:cNvSpPr/>
          <p:nvPr/>
        </p:nvSpPr>
        <p:spPr>
          <a:xfrm>
            <a:off x="8150270" y="4925470"/>
            <a:ext cx="2723470" cy="55860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7CF21C87-0DD2-E1C5-768F-91FACDE09C58}"/>
              </a:ext>
            </a:extLst>
          </p:cNvPr>
          <p:cNvSpPr/>
          <p:nvPr/>
        </p:nvSpPr>
        <p:spPr>
          <a:xfrm>
            <a:off x="8150270" y="5732386"/>
            <a:ext cx="2723470" cy="53887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554FD19A-27DD-BB1C-4769-E983E1A1AA72}"/>
              </a:ext>
            </a:extLst>
          </p:cNvPr>
          <p:cNvSpPr/>
          <p:nvPr/>
        </p:nvSpPr>
        <p:spPr>
          <a:xfrm>
            <a:off x="8150270" y="3168428"/>
            <a:ext cx="2723470" cy="64157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AB3AB6A9-474E-0BD5-B07B-B950B7B9E4B0}"/>
              </a:ext>
            </a:extLst>
          </p:cNvPr>
          <p:cNvSpPr/>
          <p:nvPr/>
        </p:nvSpPr>
        <p:spPr>
          <a:xfrm>
            <a:off x="8150270" y="3869345"/>
            <a:ext cx="2723470" cy="4381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BBC60FA8-63C3-2822-212A-82134C2B2A3E}"/>
              </a:ext>
            </a:extLst>
          </p:cNvPr>
          <p:cNvSpPr/>
          <p:nvPr/>
        </p:nvSpPr>
        <p:spPr>
          <a:xfrm>
            <a:off x="8150270" y="2592691"/>
            <a:ext cx="2723470" cy="55860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5534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P spid="17" grpId="0" animBg="1"/>
      <p:bldP spid="18" grpId="0" animBg="1"/>
      <p:bldP spid="19" grpId="0" animBg="1"/>
      <p:bldP spid="2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060B65-3773-0AE0-B439-7D324E545402}"/>
              </a:ext>
            </a:extLst>
          </p:cNvPr>
          <p:cNvSpPr>
            <a:spLocks noGrp="1"/>
          </p:cNvSpPr>
          <p:nvPr>
            <p:ph type="title"/>
          </p:nvPr>
        </p:nvSpPr>
        <p:spPr>
          <a:xfrm>
            <a:off x="4553733" y="548464"/>
            <a:ext cx="6798541" cy="1675623"/>
          </a:xfrm>
        </p:spPr>
        <p:txBody>
          <a:bodyPr anchor="b">
            <a:normAutofit/>
          </a:bodyPr>
          <a:lstStyle/>
          <a:p>
            <a:r>
              <a:rPr lang="en-GB" sz="4000"/>
              <a:t>IN SHORT….</a:t>
            </a:r>
          </a:p>
        </p:txBody>
      </p:sp>
      <p:pic>
        <p:nvPicPr>
          <p:cNvPr id="12" name="Picture 11">
            <a:extLst>
              <a:ext uri="{FF2B5EF4-FFF2-40B4-BE49-F238E27FC236}">
                <a16:creationId xmlns:a16="http://schemas.microsoft.com/office/drawing/2014/main" id="{189D2462-E13B-9B15-EA4E-D8B733161BAD}"/>
              </a:ext>
            </a:extLst>
          </p:cNvPr>
          <p:cNvPicPr>
            <a:picLocks noChangeAspect="1"/>
          </p:cNvPicPr>
          <p:nvPr/>
        </p:nvPicPr>
        <p:blipFill>
          <a:blip r:embed="rId3"/>
          <a:srcRect l="45492" r="15039" b="-1"/>
          <a:stretch>
            <a:fillRect/>
          </a:stretch>
        </p:blipFill>
        <p:spPr>
          <a:xfrm>
            <a:off x="1" y="10"/>
            <a:ext cx="4196496" cy="6857990"/>
          </a:xfrm>
          <a:prstGeom prst="rect">
            <a:avLst/>
          </a:prstGeom>
          <a:effectLst/>
        </p:spPr>
      </p:pic>
      <p:graphicFrame>
        <p:nvGraphicFramePr>
          <p:cNvPr id="11" name="Content Placeholder 8">
            <a:extLst>
              <a:ext uri="{FF2B5EF4-FFF2-40B4-BE49-F238E27FC236}">
                <a16:creationId xmlns:a16="http://schemas.microsoft.com/office/drawing/2014/main" id="{A1A1CEBC-EE61-EF9A-929A-B986FBC5E46B}"/>
              </a:ext>
            </a:extLst>
          </p:cNvPr>
          <p:cNvGraphicFramePr>
            <a:graphicFrameLocks noGrp="1"/>
          </p:cNvGraphicFramePr>
          <p:nvPr>
            <p:ph idx="1"/>
            <p:extLst>
              <p:ext uri="{D42A27DB-BD31-4B8C-83A1-F6EECF244321}">
                <p14:modId xmlns:p14="http://schemas.microsoft.com/office/powerpoint/2010/main" val="29774335"/>
              </p:ext>
            </p:extLst>
          </p:nvPr>
        </p:nvGraphicFramePr>
        <p:xfrm>
          <a:off x="4553734" y="2409830"/>
          <a:ext cx="6798539" cy="37052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81523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23897-1686-D572-88E3-370475FFA939}"/>
              </a:ext>
            </a:extLst>
          </p:cNvPr>
          <p:cNvSpPr>
            <a:spLocks noGrp="1"/>
          </p:cNvSpPr>
          <p:nvPr>
            <p:ph type="title"/>
          </p:nvPr>
        </p:nvSpPr>
        <p:spPr>
          <a:xfrm>
            <a:off x="6417733" y="490537"/>
            <a:ext cx="5291663" cy="1628775"/>
          </a:xfrm>
        </p:spPr>
        <p:txBody>
          <a:bodyPr anchor="b">
            <a:normAutofit/>
          </a:bodyPr>
          <a:lstStyle/>
          <a:p>
            <a:r>
              <a:rPr lang="en-GB" sz="4000"/>
              <a:t>THINKPOINT</a:t>
            </a:r>
          </a:p>
        </p:txBody>
      </p:sp>
      <p:pic>
        <p:nvPicPr>
          <p:cNvPr id="6" name="Picture 5">
            <a:extLst>
              <a:ext uri="{FF2B5EF4-FFF2-40B4-BE49-F238E27FC236}">
                <a16:creationId xmlns:a16="http://schemas.microsoft.com/office/drawing/2014/main" id="{BC5E4E30-463F-28EA-9E9B-1D9D393B6CCE}"/>
              </a:ext>
            </a:extLst>
          </p:cNvPr>
          <p:cNvPicPr>
            <a:picLocks noChangeAspect="1"/>
          </p:cNvPicPr>
          <p:nvPr/>
        </p:nvPicPr>
        <p:blipFill>
          <a:blip r:embed="rId2"/>
          <a:srcRect l="11993" r="28658" b="-2"/>
          <a:stretch>
            <a:fillRect/>
          </a:stretch>
        </p:blipFill>
        <p:spPr>
          <a:xfrm>
            <a:off x="2" y="1587"/>
            <a:ext cx="6095999" cy="6856413"/>
          </a:xfrm>
          <a:custGeom>
            <a:avLst/>
            <a:gdLst/>
            <a:ahLst/>
            <a:cxnLst/>
            <a:rect l="l" t="t" r="r" b="b"/>
            <a:pathLst>
              <a:path w="6649908" h="6856413">
                <a:moveTo>
                  <a:pt x="0" y="0"/>
                </a:moveTo>
                <a:lnTo>
                  <a:pt x="6559859" y="0"/>
                </a:lnTo>
                <a:lnTo>
                  <a:pt x="6572145" y="79394"/>
                </a:lnTo>
                <a:cubicBezTo>
                  <a:pt x="6857782" y="2230562"/>
                  <a:pt x="6243159" y="4473353"/>
                  <a:pt x="6528796" y="6624522"/>
                </a:cubicBezTo>
                <a:lnTo>
                  <a:pt x="6564680" y="6856413"/>
                </a:lnTo>
                <a:lnTo>
                  <a:pt x="0" y="6856413"/>
                </a:lnTo>
                <a:close/>
              </a:path>
            </a:pathLst>
          </a:custGeom>
        </p:spPr>
      </p:pic>
      <p:graphicFrame>
        <p:nvGraphicFramePr>
          <p:cNvPr id="5" name="Content Placeholder 2">
            <a:extLst>
              <a:ext uri="{FF2B5EF4-FFF2-40B4-BE49-F238E27FC236}">
                <a16:creationId xmlns:a16="http://schemas.microsoft.com/office/drawing/2014/main" id="{1CAD38F6-32AF-0E24-FAA6-F5EE5A76212F}"/>
              </a:ext>
            </a:extLst>
          </p:cNvPr>
          <p:cNvGraphicFramePr>
            <a:graphicFrameLocks noGrp="1"/>
          </p:cNvGraphicFramePr>
          <p:nvPr>
            <p:ph idx="1"/>
            <p:extLst>
              <p:ext uri="{D42A27DB-BD31-4B8C-83A1-F6EECF244321}">
                <p14:modId xmlns:p14="http://schemas.microsoft.com/office/powerpoint/2010/main" val="3833775260"/>
              </p:ext>
            </p:extLst>
          </p:nvPr>
        </p:nvGraphicFramePr>
        <p:xfrm>
          <a:off x="6417734" y="2614612"/>
          <a:ext cx="5291663" cy="37528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69364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2082</Words>
  <Application>Microsoft Office PowerPoint</Application>
  <PresentationFormat>Widescreen</PresentationFormat>
  <Paragraphs>257</Paragraphs>
  <Slides>30</Slides>
  <Notes>23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Abadi</vt:lpstr>
      <vt:lpstr>Aptos</vt:lpstr>
      <vt:lpstr>Aptos Display</vt:lpstr>
      <vt:lpstr>Arial</vt:lpstr>
      <vt:lpstr>Bierstadt</vt:lpstr>
      <vt:lpstr>Calibri</vt:lpstr>
      <vt:lpstr>Office Theme</vt:lpstr>
      <vt:lpstr>Autistic Defendants in Court &amp; Autism in Prisons</vt:lpstr>
      <vt:lpstr>LEARNING OBJECTIVES</vt:lpstr>
      <vt:lpstr>PART 1 – Autistic defendants in Court</vt:lpstr>
      <vt:lpstr>Cea (2014) </vt:lpstr>
      <vt:lpstr>Ceas example (2014) – Raises a number of questions</vt:lpstr>
      <vt:lpstr>How certain features of ASD may provide the context of vulnerability to engaging in a number of types of offending behaviours </vt:lpstr>
      <vt:lpstr>Arson</vt:lpstr>
      <vt:lpstr>Sexual offences (Online and Off-line)</vt:lpstr>
      <vt:lpstr>Cyber crime – Payne et al (2019)</vt:lpstr>
      <vt:lpstr>Radicalisation and Extremism</vt:lpstr>
      <vt:lpstr>Radicalisation and Extremism</vt:lpstr>
      <vt:lpstr>Challenges for an Autistic defendant in court</vt:lpstr>
      <vt:lpstr>PowerPoint Presentation</vt:lpstr>
      <vt:lpstr>PowerPoint Presentation</vt:lpstr>
      <vt:lpstr>Barriers faced by Autistic Defendants in Court</vt:lpstr>
      <vt:lpstr>Woodhouse et al (2024)</vt:lpstr>
      <vt:lpstr>Improving access to justice </vt:lpstr>
      <vt:lpstr>TASK – CASE STUDY ANALYSIS</vt:lpstr>
      <vt:lpstr>Sentencing disparities – Alex Henry 2013</vt:lpstr>
      <vt:lpstr>"Autism made me do it" | National Police Autism Association</vt:lpstr>
      <vt:lpstr>SENTENCING DISPARITIES</vt:lpstr>
      <vt:lpstr>Sentencing disparities continued….</vt:lpstr>
      <vt:lpstr>Part 2 – Autism in prisons</vt:lpstr>
      <vt:lpstr>Prevalence and Identification</vt:lpstr>
      <vt:lpstr>Prevalence and Identification - Females</vt:lpstr>
      <vt:lpstr>Lived Experiences of Autistic Prisoners – Tomkins (2025)</vt:lpstr>
      <vt:lpstr>Systemic Issues in Prison Settings – A Day in the life of an autistic prisoner</vt:lpstr>
      <vt:lpstr>How does autism in prison impact rehabilitation?</vt:lpstr>
      <vt:lpstr>IN SHORT….</vt:lpstr>
      <vt:lpstr>THINKPOINT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Knight</dc:creator>
  <cp:lastModifiedBy>Laura Knight</cp:lastModifiedBy>
  <cp:revision>2</cp:revision>
  <dcterms:created xsi:type="dcterms:W3CDTF">2026-02-04T11:43:40Z</dcterms:created>
  <dcterms:modified xsi:type="dcterms:W3CDTF">2026-02-08T18:26:21Z</dcterms:modified>
</cp:coreProperties>
</file>