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Layouts/slideLayout5.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notesSlides/notesSlide4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77"/>
  </p:notesMasterIdLst>
  <p:handoutMasterIdLst>
    <p:handoutMasterId r:id="rId78"/>
  </p:handoutMasterIdLst>
  <p:sldIdLst>
    <p:sldId id="256" r:id="rId2"/>
    <p:sldId id="504" r:id="rId3"/>
    <p:sldId id="279" r:id="rId4"/>
    <p:sldId id="524" r:id="rId5"/>
    <p:sldId id="503" r:id="rId6"/>
    <p:sldId id="505" r:id="rId7"/>
    <p:sldId id="263" r:id="rId8"/>
    <p:sldId id="454" r:id="rId9"/>
    <p:sldId id="481" r:id="rId10"/>
    <p:sldId id="625" r:id="rId11"/>
    <p:sldId id="410" r:id="rId12"/>
    <p:sldId id="411" r:id="rId13"/>
    <p:sldId id="412" r:id="rId14"/>
    <p:sldId id="413" r:id="rId15"/>
    <p:sldId id="414" r:id="rId16"/>
    <p:sldId id="615" r:id="rId17"/>
    <p:sldId id="611" r:id="rId18"/>
    <p:sldId id="602" r:id="rId19"/>
    <p:sldId id="603" r:id="rId20"/>
    <p:sldId id="614" r:id="rId21"/>
    <p:sldId id="605" r:id="rId22"/>
    <p:sldId id="606" r:id="rId23"/>
    <p:sldId id="607" r:id="rId24"/>
    <p:sldId id="417" r:id="rId25"/>
    <p:sldId id="608" r:id="rId26"/>
    <p:sldId id="609" r:id="rId27"/>
    <p:sldId id="592" r:id="rId28"/>
    <p:sldId id="598" r:id="rId29"/>
    <p:sldId id="604" r:id="rId30"/>
    <p:sldId id="616" r:id="rId31"/>
    <p:sldId id="600" r:id="rId32"/>
    <p:sldId id="420" r:id="rId33"/>
    <p:sldId id="601" r:id="rId34"/>
    <p:sldId id="571" r:id="rId35"/>
    <p:sldId id="580" r:id="rId36"/>
    <p:sldId id="565" r:id="rId37"/>
    <p:sldId id="570" r:id="rId38"/>
    <p:sldId id="566" r:id="rId39"/>
    <p:sldId id="567" r:id="rId40"/>
    <p:sldId id="594" r:id="rId41"/>
    <p:sldId id="617" r:id="rId42"/>
    <p:sldId id="400" r:id="rId43"/>
    <p:sldId id="577" r:id="rId44"/>
    <p:sldId id="530" r:id="rId45"/>
    <p:sldId id="529" r:id="rId46"/>
    <p:sldId id="619" r:id="rId47"/>
    <p:sldId id="579" r:id="rId48"/>
    <p:sldId id="511" r:id="rId49"/>
    <p:sldId id="512" r:id="rId50"/>
    <p:sldId id="618" r:id="rId51"/>
    <p:sldId id="516" r:id="rId52"/>
    <p:sldId id="519" r:id="rId53"/>
    <p:sldId id="502" r:id="rId54"/>
    <p:sldId id="624" r:id="rId55"/>
    <p:sldId id="581" r:id="rId56"/>
    <p:sldId id="492" r:id="rId57"/>
    <p:sldId id="493" r:id="rId58"/>
    <p:sldId id="588" r:id="rId59"/>
    <p:sldId id="620" r:id="rId60"/>
    <p:sldId id="621" r:id="rId61"/>
    <p:sldId id="622" r:id="rId62"/>
    <p:sldId id="623" r:id="rId63"/>
    <p:sldId id="494" r:id="rId64"/>
    <p:sldId id="488" r:id="rId65"/>
    <p:sldId id="483" r:id="rId66"/>
    <p:sldId id="484" r:id="rId67"/>
    <p:sldId id="584" r:id="rId68"/>
    <p:sldId id="585" r:id="rId69"/>
    <p:sldId id="445" r:id="rId70"/>
    <p:sldId id="394" r:id="rId71"/>
    <p:sldId id="310" r:id="rId72"/>
    <p:sldId id="447" r:id="rId73"/>
    <p:sldId id="469" r:id="rId74"/>
    <p:sldId id="496" r:id="rId75"/>
    <p:sldId id="586" r:id="rId76"/>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2790"/>
    <a:srgbClr val="B2B2B2"/>
    <a:srgbClr val="66FFFF"/>
    <a:srgbClr val="00FF00"/>
    <a:srgbClr val="FFCCFF"/>
    <a:srgbClr val="99FF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50" autoAdjust="0"/>
    <p:restoredTop sz="78365" autoAdjust="0"/>
  </p:normalViewPr>
  <p:slideViewPr>
    <p:cSldViewPr>
      <p:cViewPr>
        <p:scale>
          <a:sx n="66" d="100"/>
          <a:sy n="66" d="100"/>
        </p:scale>
        <p:origin x="-850" y="3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7074"/>
    </p:cViewPr>
  </p:sorterViewPr>
  <p:notesViewPr>
    <p:cSldViewPr>
      <p:cViewPr varScale="1">
        <p:scale>
          <a:sx n="54" d="100"/>
          <a:sy n="54" d="100"/>
        </p:scale>
        <p:origin x="-1824" y="-78"/>
      </p:cViewPr>
      <p:guideLst>
        <p:guide orient="horz" pos="3127"/>
        <p:guide pos="2142"/>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F697EE-E69F-4148-B079-32787BD72A4E}" type="doc">
      <dgm:prSet loTypeId="urn:microsoft.com/office/officeart/2005/8/layout/arrow2" loCatId="process" qsTypeId="urn:microsoft.com/office/officeart/2005/8/quickstyle/simple1" qsCatId="simple" csTypeId="urn:microsoft.com/office/officeart/2005/8/colors/accent1_2" csCatId="accent1" phldr="1"/>
      <dgm:spPr/>
    </dgm:pt>
    <dgm:pt modelId="{9F72D935-8E09-460A-9B3A-D9AD682477F5}">
      <dgm:prSet phldrT="[Text]" custT="1"/>
      <dgm:spPr/>
      <dgm:t>
        <a:bodyPr/>
        <a:lstStyle/>
        <a:p>
          <a:r>
            <a:rPr lang="en-GB" sz="2000" dirty="0" smtClean="0"/>
            <a:t>Experimental</a:t>
          </a:r>
          <a:endParaRPr lang="en-GB" sz="2000" dirty="0"/>
        </a:p>
      </dgm:t>
    </dgm:pt>
    <dgm:pt modelId="{17B6AAEC-277C-4013-8CC9-BF28BBFB3DB4}" type="parTrans" cxnId="{1D427882-647F-446C-B3D4-062F1A78709C}">
      <dgm:prSet/>
      <dgm:spPr/>
      <dgm:t>
        <a:bodyPr/>
        <a:lstStyle/>
        <a:p>
          <a:endParaRPr lang="en-GB"/>
        </a:p>
      </dgm:t>
    </dgm:pt>
    <dgm:pt modelId="{E5F521E7-2F11-4486-BDA4-E21A5EA10D47}" type="sibTrans" cxnId="{1D427882-647F-446C-B3D4-062F1A78709C}">
      <dgm:prSet/>
      <dgm:spPr/>
      <dgm:t>
        <a:bodyPr/>
        <a:lstStyle/>
        <a:p>
          <a:endParaRPr lang="en-GB"/>
        </a:p>
      </dgm:t>
    </dgm:pt>
    <dgm:pt modelId="{EB8FADA4-C051-406E-B432-CF82512E9EB7}">
      <dgm:prSet phldrT="[Text]" custT="1"/>
      <dgm:spPr/>
      <dgm:t>
        <a:bodyPr/>
        <a:lstStyle/>
        <a:p>
          <a:r>
            <a:rPr lang="en-GB" sz="2000" dirty="0" smtClean="0"/>
            <a:t>Recreational</a:t>
          </a:r>
          <a:endParaRPr lang="en-GB" sz="2000" dirty="0"/>
        </a:p>
      </dgm:t>
    </dgm:pt>
    <dgm:pt modelId="{D84D6210-A799-4DC0-BBB1-CD07A1847EAB}" type="parTrans" cxnId="{004E99AD-5E2B-4AEE-859D-A06EC53062C2}">
      <dgm:prSet/>
      <dgm:spPr/>
      <dgm:t>
        <a:bodyPr/>
        <a:lstStyle/>
        <a:p>
          <a:endParaRPr lang="en-GB"/>
        </a:p>
      </dgm:t>
    </dgm:pt>
    <dgm:pt modelId="{E431863B-20AE-42ED-97E7-BB2AEF8587F3}" type="sibTrans" cxnId="{004E99AD-5E2B-4AEE-859D-A06EC53062C2}">
      <dgm:prSet/>
      <dgm:spPr/>
      <dgm:t>
        <a:bodyPr/>
        <a:lstStyle/>
        <a:p>
          <a:endParaRPr lang="en-GB"/>
        </a:p>
      </dgm:t>
    </dgm:pt>
    <dgm:pt modelId="{D6800CD9-EBD7-4CA2-9CAC-02707D5EBD4A}">
      <dgm:prSet phldrT="[Text]" custT="1"/>
      <dgm:spPr/>
      <dgm:t>
        <a:bodyPr/>
        <a:lstStyle/>
        <a:p>
          <a:endParaRPr lang="en-GB" sz="2000" dirty="0" smtClean="0"/>
        </a:p>
        <a:p>
          <a:r>
            <a:rPr lang="en-GB" sz="2000" dirty="0" smtClean="0"/>
            <a:t>Problematic </a:t>
          </a:r>
          <a:endParaRPr lang="en-GB" sz="2000" dirty="0"/>
        </a:p>
      </dgm:t>
    </dgm:pt>
    <dgm:pt modelId="{704CB26A-F033-4780-A22F-F9AE18DDFE3B}" type="parTrans" cxnId="{8C674C88-E1E3-4B18-80CF-98CA0D331F02}">
      <dgm:prSet/>
      <dgm:spPr/>
      <dgm:t>
        <a:bodyPr/>
        <a:lstStyle/>
        <a:p>
          <a:endParaRPr lang="en-GB"/>
        </a:p>
      </dgm:t>
    </dgm:pt>
    <dgm:pt modelId="{402DE457-6244-42BD-9174-68D999552376}" type="sibTrans" cxnId="{8C674C88-E1E3-4B18-80CF-98CA0D331F02}">
      <dgm:prSet/>
      <dgm:spPr/>
      <dgm:t>
        <a:bodyPr/>
        <a:lstStyle/>
        <a:p>
          <a:endParaRPr lang="en-GB"/>
        </a:p>
      </dgm:t>
    </dgm:pt>
    <dgm:pt modelId="{C8AAB7B1-2BFD-4B8E-95A1-D225F3FCEC47}" type="pres">
      <dgm:prSet presAssocID="{19F697EE-E69F-4148-B079-32787BD72A4E}" presName="arrowDiagram" presStyleCnt="0">
        <dgm:presLayoutVars>
          <dgm:chMax val="5"/>
          <dgm:dir/>
          <dgm:resizeHandles val="exact"/>
        </dgm:presLayoutVars>
      </dgm:prSet>
      <dgm:spPr/>
    </dgm:pt>
    <dgm:pt modelId="{62C18C5E-848F-417E-8C7D-03F02A01D287}" type="pres">
      <dgm:prSet presAssocID="{19F697EE-E69F-4148-B079-32787BD72A4E}" presName="arrow" presStyleLbl="bgShp" presStyleIdx="0" presStyleCnt="1"/>
      <dgm:spPr>
        <a:scene3d>
          <a:camera prst="orthographicFront"/>
          <a:lightRig rig="threePt" dir="t"/>
        </a:scene3d>
        <a:sp3d>
          <a:bevelT w="12700"/>
          <a:bevelB w="12700"/>
        </a:sp3d>
      </dgm:spPr>
    </dgm:pt>
    <dgm:pt modelId="{5655F299-247B-4C0D-BDE1-FEFDAB7ECDA3}" type="pres">
      <dgm:prSet presAssocID="{19F697EE-E69F-4148-B079-32787BD72A4E}" presName="arrowDiagram3" presStyleCnt="0"/>
      <dgm:spPr/>
    </dgm:pt>
    <dgm:pt modelId="{7B545445-A342-45A8-B766-013CD05EAF90}" type="pres">
      <dgm:prSet presAssocID="{9F72D935-8E09-460A-9B3A-D9AD682477F5}" presName="bullet3a" presStyleLbl="node1" presStyleIdx="0" presStyleCnt="3"/>
      <dgm:spPr/>
    </dgm:pt>
    <dgm:pt modelId="{BD64124C-AEDE-4DDB-9603-DDC76277B1CA}" type="pres">
      <dgm:prSet presAssocID="{9F72D935-8E09-460A-9B3A-D9AD682477F5}" presName="textBox3a" presStyleLbl="revTx" presStyleIdx="0" presStyleCnt="3" custScaleX="171460">
        <dgm:presLayoutVars>
          <dgm:bulletEnabled val="1"/>
        </dgm:presLayoutVars>
      </dgm:prSet>
      <dgm:spPr/>
      <dgm:t>
        <a:bodyPr/>
        <a:lstStyle/>
        <a:p>
          <a:endParaRPr lang="en-GB"/>
        </a:p>
      </dgm:t>
    </dgm:pt>
    <dgm:pt modelId="{5EE26E3B-58FB-461C-B0C1-4677B8964A75}" type="pres">
      <dgm:prSet presAssocID="{EB8FADA4-C051-406E-B432-CF82512E9EB7}" presName="bullet3b" presStyleLbl="node1" presStyleIdx="1" presStyleCnt="3"/>
      <dgm:spPr/>
    </dgm:pt>
    <dgm:pt modelId="{D0A6D01D-39FE-4F8B-A921-792D5BFF78D0}" type="pres">
      <dgm:prSet presAssocID="{EB8FADA4-C051-406E-B432-CF82512E9EB7}" presName="textBox3b" presStyleLbl="revTx" presStyleIdx="1" presStyleCnt="3" custScaleX="149935" custScaleY="69338">
        <dgm:presLayoutVars>
          <dgm:bulletEnabled val="1"/>
        </dgm:presLayoutVars>
      </dgm:prSet>
      <dgm:spPr/>
      <dgm:t>
        <a:bodyPr/>
        <a:lstStyle/>
        <a:p>
          <a:endParaRPr lang="en-GB"/>
        </a:p>
      </dgm:t>
    </dgm:pt>
    <dgm:pt modelId="{201B42C9-4D4A-4DBA-AB11-9B34122D42D4}" type="pres">
      <dgm:prSet presAssocID="{D6800CD9-EBD7-4CA2-9CAC-02707D5EBD4A}" presName="bullet3c" presStyleLbl="node1" presStyleIdx="2" presStyleCnt="3"/>
      <dgm:spPr/>
    </dgm:pt>
    <dgm:pt modelId="{3404670C-8693-4C83-8814-607EE72BC2E8}" type="pres">
      <dgm:prSet presAssocID="{D6800CD9-EBD7-4CA2-9CAC-02707D5EBD4A}" presName="textBox3c" presStyleLbl="revTx" presStyleIdx="2" presStyleCnt="3" custScaleX="142334">
        <dgm:presLayoutVars>
          <dgm:bulletEnabled val="1"/>
        </dgm:presLayoutVars>
      </dgm:prSet>
      <dgm:spPr/>
      <dgm:t>
        <a:bodyPr/>
        <a:lstStyle/>
        <a:p>
          <a:endParaRPr lang="en-GB"/>
        </a:p>
      </dgm:t>
    </dgm:pt>
  </dgm:ptLst>
  <dgm:cxnLst>
    <dgm:cxn modelId="{004E99AD-5E2B-4AEE-859D-A06EC53062C2}" srcId="{19F697EE-E69F-4148-B079-32787BD72A4E}" destId="{EB8FADA4-C051-406E-B432-CF82512E9EB7}" srcOrd="1" destOrd="0" parTransId="{D84D6210-A799-4DC0-BBB1-CD07A1847EAB}" sibTransId="{E431863B-20AE-42ED-97E7-BB2AEF8587F3}"/>
    <dgm:cxn modelId="{1D427882-647F-446C-B3D4-062F1A78709C}" srcId="{19F697EE-E69F-4148-B079-32787BD72A4E}" destId="{9F72D935-8E09-460A-9B3A-D9AD682477F5}" srcOrd="0" destOrd="0" parTransId="{17B6AAEC-277C-4013-8CC9-BF28BBFB3DB4}" sibTransId="{E5F521E7-2F11-4486-BDA4-E21A5EA10D47}"/>
    <dgm:cxn modelId="{59DF017C-0C71-4AC0-B92D-068AA7A17C5A}" type="presOf" srcId="{D6800CD9-EBD7-4CA2-9CAC-02707D5EBD4A}" destId="{3404670C-8693-4C83-8814-607EE72BC2E8}" srcOrd="0" destOrd="0" presId="urn:microsoft.com/office/officeart/2005/8/layout/arrow2"/>
    <dgm:cxn modelId="{E8567EE6-66A9-4505-879C-E213D6085117}" type="presOf" srcId="{19F697EE-E69F-4148-B079-32787BD72A4E}" destId="{C8AAB7B1-2BFD-4B8E-95A1-D225F3FCEC47}" srcOrd="0" destOrd="0" presId="urn:microsoft.com/office/officeart/2005/8/layout/arrow2"/>
    <dgm:cxn modelId="{8C674C88-E1E3-4B18-80CF-98CA0D331F02}" srcId="{19F697EE-E69F-4148-B079-32787BD72A4E}" destId="{D6800CD9-EBD7-4CA2-9CAC-02707D5EBD4A}" srcOrd="2" destOrd="0" parTransId="{704CB26A-F033-4780-A22F-F9AE18DDFE3B}" sibTransId="{402DE457-6244-42BD-9174-68D999552376}"/>
    <dgm:cxn modelId="{54A684E6-D761-437A-8D73-FA5CD167D29B}" type="presOf" srcId="{9F72D935-8E09-460A-9B3A-D9AD682477F5}" destId="{BD64124C-AEDE-4DDB-9603-DDC76277B1CA}" srcOrd="0" destOrd="0" presId="urn:microsoft.com/office/officeart/2005/8/layout/arrow2"/>
    <dgm:cxn modelId="{E97CF2EC-7B0A-47C8-AD75-93DFA92CB50F}" type="presOf" srcId="{EB8FADA4-C051-406E-B432-CF82512E9EB7}" destId="{D0A6D01D-39FE-4F8B-A921-792D5BFF78D0}" srcOrd="0" destOrd="0" presId="urn:microsoft.com/office/officeart/2005/8/layout/arrow2"/>
    <dgm:cxn modelId="{C4708BC9-C298-4E8C-AD11-CB2631280FDB}" type="presParOf" srcId="{C8AAB7B1-2BFD-4B8E-95A1-D225F3FCEC47}" destId="{62C18C5E-848F-417E-8C7D-03F02A01D287}" srcOrd="0" destOrd="0" presId="urn:microsoft.com/office/officeart/2005/8/layout/arrow2"/>
    <dgm:cxn modelId="{F10B6516-D157-4C90-A8BE-E2FFC91D50D9}" type="presParOf" srcId="{C8AAB7B1-2BFD-4B8E-95A1-D225F3FCEC47}" destId="{5655F299-247B-4C0D-BDE1-FEFDAB7ECDA3}" srcOrd="1" destOrd="0" presId="urn:microsoft.com/office/officeart/2005/8/layout/arrow2"/>
    <dgm:cxn modelId="{8C0719E1-326E-4DAC-8AFA-E4E1BDCF3085}" type="presParOf" srcId="{5655F299-247B-4C0D-BDE1-FEFDAB7ECDA3}" destId="{7B545445-A342-45A8-B766-013CD05EAF90}" srcOrd="0" destOrd="0" presId="urn:microsoft.com/office/officeart/2005/8/layout/arrow2"/>
    <dgm:cxn modelId="{5E60F359-E56D-4AD1-A95D-7BC78F16F25B}" type="presParOf" srcId="{5655F299-247B-4C0D-BDE1-FEFDAB7ECDA3}" destId="{BD64124C-AEDE-4DDB-9603-DDC76277B1CA}" srcOrd="1" destOrd="0" presId="urn:microsoft.com/office/officeart/2005/8/layout/arrow2"/>
    <dgm:cxn modelId="{76DDCD18-B656-49E5-9FB2-DC4932015DE0}" type="presParOf" srcId="{5655F299-247B-4C0D-BDE1-FEFDAB7ECDA3}" destId="{5EE26E3B-58FB-461C-B0C1-4677B8964A75}" srcOrd="2" destOrd="0" presId="urn:microsoft.com/office/officeart/2005/8/layout/arrow2"/>
    <dgm:cxn modelId="{384FB655-01EC-4B06-BC61-E876FE62FB18}" type="presParOf" srcId="{5655F299-247B-4C0D-BDE1-FEFDAB7ECDA3}" destId="{D0A6D01D-39FE-4F8B-A921-792D5BFF78D0}" srcOrd="3" destOrd="0" presId="urn:microsoft.com/office/officeart/2005/8/layout/arrow2"/>
    <dgm:cxn modelId="{E643FF25-DE69-4C04-A47E-E23CDA00161B}" type="presParOf" srcId="{5655F299-247B-4C0D-BDE1-FEFDAB7ECDA3}" destId="{201B42C9-4D4A-4DBA-AB11-9B34122D42D4}" srcOrd="4" destOrd="0" presId="urn:microsoft.com/office/officeart/2005/8/layout/arrow2"/>
    <dgm:cxn modelId="{0B318709-4F49-4B8B-9B6A-B7967D3F4408}" type="presParOf" srcId="{5655F299-247B-4C0D-BDE1-FEFDAB7ECDA3}" destId="{3404670C-8693-4C83-8814-607EE72BC2E8}" srcOrd="5" destOrd="0" presId="urn:microsoft.com/office/officeart/2005/8/layout/arrow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2C18C5E-848F-417E-8C7D-03F02A01D287}">
      <dsp:nvSpPr>
        <dsp:cNvPr id="0" name=""/>
        <dsp:cNvSpPr/>
      </dsp:nvSpPr>
      <dsp:spPr>
        <a:xfrm>
          <a:off x="884555" y="0"/>
          <a:ext cx="6003289" cy="3752056"/>
        </a:xfrm>
        <a:prstGeom prst="swooshArrow">
          <a:avLst>
            <a:gd name="adj1" fmla="val 25000"/>
            <a:gd name="adj2" fmla="val 25000"/>
          </a:avLst>
        </a:prstGeom>
        <a:solidFill>
          <a:schemeClr val="accent1">
            <a:tint val="40000"/>
            <a:hueOff val="0"/>
            <a:satOff val="0"/>
            <a:lumOff val="0"/>
            <a:alphaOff val="0"/>
          </a:schemeClr>
        </a:solidFill>
        <a:ln>
          <a:noFill/>
        </a:ln>
        <a:effectLst/>
        <a:scene3d>
          <a:camera prst="orthographicFront"/>
          <a:lightRig rig="threePt" dir="t"/>
        </a:scene3d>
        <a:sp3d>
          <a:bevelT w="12700"/>
          <a:bevelB w="12700"/>
        </a:sp3d>
      </dsp:spPr>
      <dsp:style>
        <a:lnRef idx="0">
          <a:scrgbClr r="0" g="0" b="0"/>
        </a:lnRef>
        <a:fillRef idx="1">
          <a:scrgbClr r="0" g="0" b="0"/>
        </a:fillRef>
        <a:effectRef idx="0">
          <a:scrgbClr r="0" g="0" b="0"/>
        </a:effectRef>
        <a:fontRef idx="minor"/>
      </dsp:style>
    </dsp:sp>
    <dsp:sp modelId="{7B545445-A342-45A8-B766-013CD05EAF90}">
      <dsp:nvSpPr>
        <dsp:cNvPr id="0" name=""/>
        <dsp:cNvSpPr/>
      </dsp:nvSpPr>
      <dsp:spPr>
        <a:xfrm>
          <a:off x="1646972" y="2589669"/>
          <a:ext cx="156085" cy="15608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64124C-AEDE-4DDB-9603-DDC76277B1CA}">
      <dsp:nvSpPr>
        <dsp:cNvPr id="0" name=""/>
        <dsp:cNvSpPr/>
      </dsp:nvSpPr>
      <dsp:spPr>
        <a:xfrm>
          <a:off x="1225236" y="2667711"/>
          <a:ext cx="2398325" cy="10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706" tIns="0" rIns="0" bIns="0" numCol="1" spcCol="1270" anchor="t" anchorCtr="0">
          <a:noAutofit/>
        </a:bodyPr>
        <a:lstStyle/>
        <a:p>
          <a:pPr lvl="0" algn="l" defTabSz="889000">
            <a:lnSpc>
              <a:spcPct val="90000"/>
            </a:lnSpc>
            <a:spcBef>
              <a:spcPct val="0"/>
            </a:spcBef>
            <a:spcAft>
              <a:spcPct val="35000"/>
            </a:spcAft>
          </a:pPr>
          <a:r>
            <a:rPr lang="en-GB" sz="2000" kern="1200" dirty="0" smtClean="0"/>
            <a:t>Experimental</a:t>
          </a:r>
          <a:endParaRPr lang="en-GB" sz="2000" kern="1200" dirty="0"/>
        </a:p>
      </dsp:txBody>
      <dsp:txXfrm>
        <a:off x="1225236" y="2667711"/>
        <a:ext cx="2398325" cy="1084344"/>
      </dsp:txXfrm>
    </dsp:sp>
    <dsp:sp modelId="{5EE26E3B-58FB-461C-B0C1-4677B8964A75}">
      <dsp:nvSpPr>
        <dsp:cNvPr id="0" name=""/>
        <dsp:cNvSpPr/>
      </dsp:nvSpPr>
      <dsp:spPr>
        <a:xfrm>
          <a:off x="3024727" y="1569860"/>
          <a:ext cx="282154" cy="28215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A6D01D-39FE-4F8B-A921-792D5BFF78D0}">
      <dsp:nvSpPr>
        <dsp:cNvPr id="0" name=""/>
        <dsp:cNvSpPr/>
      </dsp:nvSpPr>
      <dsp:spPr>
        <a:xfrm>
          <a:off x="2806076" y="2023861"/>
          <a:ext cx="2160247" cy="1415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08" tIns="0" rIns="0" bIns="0" numCol="1" spcCol="1270" anchor="t" anchorCtr="0">
          <a:noAutofit/>
        </a:bodyPr>
        <a:lstStyle/>
        <a:p>
          <a:pPr lvl="0" algn="l" defTabSz="889000">
            <a:lnSpc>
              <a:spcPct val="90000"/>
            </a:lnSpc>
            <a:spcBef>
              <a:spcPct val="0"/>
            </a:spcBef>
            <a:spcAft>
              <a:spcPct val="35000"/>
            </a:spcAft>
          </a:pPr>
          <a:r>
            <a:rPr lang="en-GB" sz="2000" kern="1200" dirty="0" smtClean="0"/>
            <a:t>Recreational</a:t>
          </a:r>
          <a:endParaRPr lang="en-GB" sz="2000" kern="1200" dirty="0"/>
        </a:p>
      </dsp:txBody>
      <dsp:txXfrm>
        <a:off x="2806076" y="2023861"/>
        <a:ext cx="2160247" cy="1415270"/>
      </dsp:txXfrm>
    </dsp:sp>
    <dsp:sp modelId="{201B42C9-4D4A-4DBA-AB11-9B34122D42D4}">
      <dsp:nvSpPr>
        <dsp:cNvPr id="0" name=""/>
        <dsp:cNvSpPr/>
      </dsp:nvSpPr>
      <dsp:spPr>
        <a:xfrm>
          <a:off x="4681635" y="949270"/>
          <a:ext cx="390213" cy="39021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04670C-8693-4C83-8814-607EE72BC2E8}">
      <dsp:nvSpPr>
        <dsp:cNvPr id="0" name=""/>
        <dsp:cNvSpPr/>
      </dsp:nvSpPr>
      <dsp:spPr>
        <a:xfrm>
          <a:off x="4571770" y="1144377"/>
          <a:ext cx="2050733" cy="2607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766" tIns="0" rIns="0" bIns="0" numCol="1" spcCol="1270" anchor="t" anchorCtr="0">
          <a:noAutofit/>
        </a:bodyPr>
        <a:lstStyle/>
        <a:p>
          <a:pPr lvl="0" algn="l" defTabSz="889000">
            <a:lnSpc>
              <a:spcPct val="90000"/>
            </a:lnSpc>
            <a:spcBef>
              <a:spcPct val="0"/>
            </a:spcBef>
            <a:spcAft>
              <a:spcPct val="35000"/>
            </a:spcAft>
          </a:pPr>
          <a:endParaRPr lang="en-GB" sz="2000" kern="1200" dirty="0" smtClean="0"/>
        </a:p>
        <a:p>
          <a:pPr lvl="0" algn="l" defTabSz="889000">
            <a:lnSpc>
              <a:spcPct val="90000"/>
            </a:lnSpc>
            <a:spcBef>
              <a:spcPct val="0"/>
            </a:spcBef>
            <a:spcAft>
              <a:spcPct val="35000"/>
            </a:spcAft>
          </a:pPr>
          <a:r>
            <a:rPr lang="en-GB" sz="2000" kern="1200" dirty="0" smtClean="0"/>
            <a:t>Problematic </a:t>
          </a:r>
          <a:endParaRPr lang="en-GB" sz="2000" kern="1200" dirty="0"/>
        </a:p>
      </dsp:txBody>
      <dsp:txXfrm>
        <a:off x="4571770" y="1144377"/>
        <a:ext cx="2050733" cy="2607678"/>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46400" cy="498475"/>
          </a:xfrm>
          <a:prstGeom prst="rect">
            <a:avLst/>
          </a:prstGeom>
          <a:noFill/>
          <a:ln w="9525">
            <a:noFill/>
            <a:miter lim="800000"/>
            <a:headEnd/>
            <a:tailEnd/>
          </a:ln>
          <a:effectLst/>
        </p:spPr>
        <p:txBody>
          <a:bodyPr vert="horz" wrap="square" lIns="91430" tIns="45716" rIns="91430" bIns="45716" numCol="1" anchor="t" anchorCtr="0" compatLnSpc="1">
            <a:prstTxWarp prst="textNoShape">
              <a:avLst/>
            </a:prstTxWarp>
          </a:bodyPr>
          <a:lstStyle>
            <a:lvl1pPr>
              <a:defRPr sz="1200">
                <a:solidFill>
                  <a:schemeClr val="tx2"/>
                </a:solidFill>
                <a:latin typeface="Verdana" pitchFamily="34" charset="0"/>
              </a:defRPr>
            </a:lvl1pPr>
          </a:lstStyle>
          <a:p>
            <a:pPr>
              <a:defRPr/>
            </a:pPr>
            <a:endParaRPr lang="en-GB"/>
          </a:p>
        </p:txBody>
      </p:sp>
      <p:sp>
        <p:nvSpPr>
          <p:cNvPr id="11267" name="Rectangle 3"/>
          <p:cNvSpPr>
            <a:spLocks noGrp="1" noChangeArrowheads="1"/>
          </p:cNvSpPr>
          <p:nvPr>
            <p:ph type="dt" sz="quarter" idx="1"/>
          </p:nvPr>
        </p:nvSpPr>
        <p:spPr bwMode="auto">
          <a:xfrm>
            <a:off x="3851275" y="0"/>
            <a:ext cx="2946400" cy="498475"/>
          </a:xfrm>
          <a:prstGeom prst="rect">
            <a:avLst/>
          </a:prstGeom>
          <a:noFill/>
          <a:ln w="9525">
            <a:noFill/>
            <a:miter lim="800000"/>
            <a:headEnd/>
            <a:tailEnd/>
          </a:ln>
          <a:effectLst/>
        </p:spPr>
        <p:txBody>
          <a:bodyPr vert="horz" wrap="square" lIns="91430" tIns="45716" rIns="91430" bIns="45716" numCol="1" anchor="t" anchorCtr="0" compatLnSpc="1">
            <a:prstTxWarp prst="textNoShape">
              <a:avLst/>
            </a:prstTxWarp>
          </a:bodyPr>
          <a:lstStyle>
            <a:lvl1pPr algn="r">
              <a:defRPr sz="1200">
                <a:solidFill>
                  <a:schemeClr val="tx2"/>
                </a:solidFill>
                <a:latin typeface="Verdana" pitchFamily="34" charset="0"/>
              </a:defRPr>
            </a:lvl1pPr>
          </a:lstStyle>
          <a:p>
            <a:pPr>
              <a:defRPr/>
            </a:pPr>
            <a:endParaRPr lang="en-GB"/>
          </a:p>
        </p:txBody>
      </p:sp>
      <p:sp>
        <p:nvSpPr>
          <p:cNvPr id="11268" name="Rectangle 4"/>
          <p:cNvSpPr>
            <a:spLocks noGrp="1" noChangeArrowheads="1"/>
          </p:cNvSpPr>
          <p:nvPr>
            <p:ph type="ftr" sz="quarter" idx="2"/>
          </p:nvPr>
        </p:nvSpPr>
        <p:spPr bwMode="auto">
          <a:xfrm>
            <a:off x="0" y="9428163"/>
            <a:ext cx="2946400" cy="498475"/>
          </a:xfrm>
          <a:prstGeom prst="rect">
            <a:avLst/>
          </a:prstGeom>
          <a:noFill/>
          <a:ln w="9525">
            <a:noFill/>
            <a:miter lim="800000"/>
            <a:headEnd/>
            <a:tailEnd/>
          </a:ln>
          <a:effectLst/>
        </p:spPr>
        <p:txBody>
          <a:bodyPr vert="horz" wrap="square" lIns="91430" tIns="45716" rIns="91430" bIns="45716" numCol="1" anchor="b" anchorCtr="0" compatLnSpc="1">
            <a:prstTxWarp prst="textNoShape">
              <a:avLst/>
            </a:prstTxWarp>
          </a:bodyPr>
          <a:lstStyle>
            <a:lvl1pPr>
              <a:defRPr sz="1200">
                <a:solidFill>
                  <a:schemeClr val="tx2"/>
                </a:solidFill>
                <a:latin typeface="Verdana" pitchFamily="34" charset="0"/>
              </a:defRPr>
            </a:lvl1pPr>
          </a:lstStyle>
          <a:p>
            <a:pPr>
              <a:defRPr/>
            </a:pPr>
            <a:endParaRPr lang="en-GB"/>
          </a:p>
        </p:txBody>
      </p:sp>
      <p:sp>
        <p:nvSpPr>
          <p:cNvPr id="11269" name="Rectangle 5"/>
          <p:cNvSpPr>
            <a:spLocks noGrp="1" noChangeArrowheads="1"/>
          </p:cNvSpPr>
          <p:nvPr>
            <p:ph type="sldNum" sz="quarter" idx="3"/>
          </p:nvPr>
        </p:nvSpPr>
        <p:spPr bwMode="auto">
          <a:xfrm>
            <a:off x="3851275" y="9428163"/>
            <a:ext cx="2946400" cy="498475"/>
          </a:xfrm>
          <a:prstGeom prst="rect">
            <a:avLst/>
          </a:prstGeom>
          <a:noFill/>
          <a:ln w="9525">
            <a:noFill/>
            <a:miter lim="800000"/>
            <a:headEnd/>
            <a:tailEnd/>
          </a:ln>
          <a:effectLst/>
        </p:spPr>
        <p:txBody>
          <a:bodyPr vert="horz" wrap="square" lIns="91430" tIns="45716" rIns="91430" bIns="45716" numCol="1" anchor="b" anchorCtr="0" compatLnSpc="1">
            <a:prstTxWarp prst="textNoShape">
              <a:avLst/>
            </a:prstTxWarp>
          </a:bodyPr>
          <a:lstStyle>
            <a:lvl1pPr algn="r">
              <a:defRPr sz="1200">
                <a:solidFill>
                  <a:schemeClr val="tx2"/>
                </a:solidFill>
                <a:latin typeface="Verdana" pitchFamily="34" charset="0"/>
              </a:defRPr>
            </a:lvl1pPr>
          </a:lstStyle>
          <a:p>
            <a:pPr>
              <a:defRPr/>
            </a:pPr>
            <a:fld id="{6480D93B-19D3-42D5-A9DF-50BC64E3EC4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46400" cy="498475"/>
          </a:xfrm>
          <a:prstGeom prst="rect">
            <a:avLst/>
          </a:prstGeom>
          <a:noFill/>
          <a:ln w="9525">
            <a:noFill/>
            <a:miter lim="800000"/>
            <a:headEnd/>
            <a:tailEnd/>
          </a:ln>
          <a:effectLst/>
        </p:spPr>
        <p:txBody>
          <a:bodyPr vert="horz" wrap="square" lIns="91430" tIns="45716" rIns="91430" bIns="45716" numCol="1" anchor="t" anchorCtr="0" compatLnSpc="1">
            <a:prstTxWarp prst="textNoShape">
              <a:avLst/>
            </a:prstTxWarp>
          </a:bodyPr>
          <a:lstStyle>
            <a:lvl1pPr>
              <a:defRPr sz="1200">
                <a:solidFill>
                  <a:schemeClr val="tx2"/>
                </a:solidFill>
                <a:latin typeface="Verdana" pitchFamily="34" charset="0"/>
              </a:defRPr>
            </a:lvl1pPr>
          </a:lstStyle>
          <a:p>
            <a:pPr>
              <a:defRPr/>
            </a:pPr>
            <a:endParaRPr lang="en-GB"/>
          </a:p>
        </p:txBody>
      </p:sp>
      <p:sp>
        <p:nvSpPr>
          <p:cNvPr id="5123" name="Rectangle 3"/>
          <p:cNvSpPr>
            <a:spLocks noGrp="1" noChangeArrowheads="1"/>
          </p:cNvSpPr>
          <p:nvPr>
            <p:ph type="dt" idx="1"/>
          </p:nvPr>
        </p:nvSpPr>
        <p:spPr bwMode="auto">
          <a:xfrm>
            <a:off x="3851275" y="0"/>
            <a:ext cx="2946400" cy="498475"/>
          </a:xfrm>
          <a:prstGeom prst="rect">
            <a:avLst/>
          </a:prstGeom>
          <a:noFill/>
          <a:ln w="9525">
            <a:noFill/>
            <a:miter lim="800000"/>
            <a:headEnd/>
            <a:tailEnd/>
          </a:ln>
          <a:effectLst/>
        </p:spPr>
        <p:txBody>
          <a:bodyPr vert="horz" wrap="square" lIns="91430" tIns="45716" rIns="91430" bIns="45716" numCol="1" anchor="t" anchorCtr="0" compatLnSpc="1">
            <a:prstTxWarp prst="textNoShape">
              <a:avLst/>
            </a:prstTxWarp>
          </a:bodyPr>
          <a:lstStyle>
            <a:lvl1pPr algn="r">
              <a:defRPr sz="1200">
                <a:solidFill>
                  <a:schemeClr val="tx2"/>
                </a:solidFill>
                <a:latin typeface="Verdana" pitchFamily="34" charset="0"/>
              </a:defRPr>
            </a:lvl1pPr>
          </a:lstStyle>
          <a:p>
            <a:pPr>
              <a:defRPr/>
            </a:pPr>
            <a:endParaRPr lang="en-GB"/>
          </a:p>
        </p:txBody>
      </p:sp>
      <p:sp>
        <p:nvSpPr>
          <p:cNvPr id="104452" name="Rectangle 4"/>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p:spPr>
      </p:sp>
      <p:sp>
        <p:nvSpPr>
          <p:cNvPr id="5125" name="Rectangle 5"/>
          <p:cNvSpPr>
            <a:spLocks noGrp="1" noChangeArrowheads="1"/>
          </p:cNvSpPr>
          <p:nvPr>
            <p:ph type="body" sz="quarter" idx="3"/>
          </p:nvPr>
        </p:nvSpPr>
        <p:spPr bwMode="auto">
          <a:xfrm>
            <a:off x="904875" y="4716463"/>
            <a:ext cx="4987925" cy="4465637"/>
          </a:xfrm>
          <a:prstGeom prst="rect">
            <a:avLst/>
          </a:prstGeom>
          <a:noFill/>
          <a:ln w="9525">
            <a:noFill/>
            <a:miter lim="800000"/>
            <a:headEnd/>
            <a:tailEnd/>
          </a:ln>
          <a:effectLst/>
        </p:spPr>
        <p:txBody>
          <a:bodyPr vert="horz" wrap="square" lIns="91430" tIns="45716" rIns="91430" bIns="457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126" name="Rectangle 6"/>
          <p:cNvSpPr>
            <a:spLocks noGrp="1" noChangeArrowheads="1"/>
          </p:cNvSpPr>
          <p:nvPr>
            <p:ph type="ftr" sz="quarter" idx="4"/>
          </p:nvPr>
        </p:nvSpPr>
        <p:spPr bwMode="auto">
          <a:xfrm>
            <a:off x="0" y="9428163"/>
            <a:ext cx="2946400" cy="498475"/>
          </a:xfrm>
          <a:prstGeom prst="rect">
            <a:avLst/>
          </a:prstGeom>
          <a:noFill/>
          <a:ln w="9525">
            <a:noFill/>
            <a:miter lim="800000"/>
            <a:headEnd/>
            <a:tailEnd/>
          </a:ln>
          <a:effectLst/>
        </p:spPr>
        <p:txBody>
          <a:bodyPr vert="horz" wrap="square" lIns="91430" tIns="45716" rIns="91430" bIns="45716" numCol="1" anchor="b" anchorCtr="0" compatLnSpc="1">
            <a:prstTxWarp prst="textNoShape">
              <a:avLst/>
            </a:prstTxWarp>
          </a:bodyPr>
          <a:lstStyle>
            <a:lvl1pPr>
              <a:defRPr sz="1200">
                <a:solidFill>
                  <a:schemeClr val="tx2"/>
                </a:solidFill>
                <a:latin typeface="Verdana" pitchFamily="34" charset="0"/>
              </a:defRPr>
            </a:lvl1pPr>
          </a:lstStyle>
          <a:p>
            <a:pPr>
              <a:defRPr/>
            </a:pPr>
            <a:endParaRPr lang="en-GB"/>
          </a:p>
        </p:txBody>
      </p:sp>
      <p:sp>
        <p:nvSpPr>
          <p:cNvPr id="5127" name="Rectangle 7"/>
          <p:cNvSpPr>
            <a:spLocks noGrp="1" noChangeArrowheads="1"/>
          </p:cNvSpPr>
          <p:nvPr>
            <p:ph type="sldNum" sz="quarter" idx="5"/>
          </p:nvPr>
        </p:nvSpPr>
        <p:spPr bwMode="auto">
          <a:xfrm>
            <a:off x="3851275" y="9428163"/>
            <a:ext cx="2946400" cy="498475"/>
          </a:xfrm>
          <a:prstGeom prst="rect">
            <a:avLst/>
          </a:prstGeom>
          <a:noFill/>
          <a:ln w="9525">
            <a:noFill/>
            <a:miter lim="800000"/>
            <a:headEnd/>
            <a:tailEnd/>
          </a:ln>
          <a:effectLst/>
        </p:spPr>
        <p:txBody>
          <a:bodyPr vert="horz" wrap="square" lIns="91430" tIns="45716" rIns="91430" bIns="45716" numCol="1" anchor="b" anchorCtr="0" compatLnSpc="1">
            <a:prstTxWarp prst="textNoShape">
              <a:avLst/>
            </a:prstTxWarp>
          </a:bodyPr>
          <a:lstStyle>
            <a:lvl1pPr algn="r">
              <a:defRPr sz="1200">
                <a:solidFill>
                  <a:schemeClr val="tx2"/>
                </a:solidFill>
                <a:latin typeface="Verdana" pitchFamily="34" charset="0"/>
              </a:defRPr>
            </a:lvl1pPr>
          </a:lstStyle>
          <a:p>
            <a:pPr>
              <a:defRPr/>
            </a:pPr>
            <a:fld id="{D0BD885E-B983-4DBA-A9EC-4A76BF505244}"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p>
            <a:fld id="{C78E826B-1498-4077-821C-3CE821F0B328}" type="slidenum">
              <a:rPr lang="en-GB" smtClean="0"/>
              <a:pPr/>
              <a:t>1</a:t>
            </a:fld>
            <a:endParaRPr lang="en-GB" smtClean="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p:spPr>
        <p:txBody>
          <a:bodyPr/>
          <a:lstStyle/>
          <a:p>
            <a:pPr eaLnBrk="1" hangingPunct="1"/>
            <a:r>
              <a:rPr lang="en-GB" smtClean="0"/>
              <a:t>Sign in Sheet; can everyone sign in and put contact info;  important to achieve a certificate, record against CPD and our stats.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p:spPr>
        <p:txBody>
          <a:bodyPr/>
          <a:lstStyle/>
          <a:p>
            <a:fld id="{96119DA9-F424-4ACB-8795-D496BD3E44E0}" type="slidenum">
              <a:rPr lang="en-GB" smtClean="0"/>
              <a:pPr/>
              <a:t>2</a:t>
            </a:fld>
            <a:endParaRPr lang="en-GB" smtClean="0"/>
          </a:p>
        </p:txBody>
      </p:sp>
      <p:sp>
        <p:nvSpPr>
          <p:cNvPr id="106499" name="Rectangle 7"/>
          <p:cNvSpPr txBox="1">
            <a:spLocks noGrp="1" noChangeArrowheads="1"/>
          </p:cNvSpPr>
          <p:nvPr/>
        </p:nvSpPr>
        <p:spPr bwMode="auto">
          <a:xfrm>
            <a:off x="3851275" y="9428163"/>
            <a:ext cx="2946400" cy="498475"/>
          </a:xfrm>
          <a:prstGeom prst="rect">
            <a:avLst/>
          </a:prstGeom>
          <a:noFill/>
          <a:ln w="9525">
            <a:noFill/>
            <a:miter lim="800000"/>
            <a:headEnd/>
            <a:tailEnd/>
          </a:ln>
        </p:spPr>
        <p:txBody>
          <a:bodyPr lIns="91430" tIns="45716" rIns="91430" bIns="45716" anchor="b"/>
          <a:lstStyle/>
          <a:p>
            <a:pPr algn="r"/>
            <a:fld id="{B348B0E3-56CF-48ED-8C9E-C192E2BE98BA}" type="slidenum">
              <a:rPr lang="en-GB" sz="1200">
                <a:solidFill>
                  <a:schemeClr val="tx2"/>
                </a:solidFill>
                <a:latin typeface="Verdana" pitchFamily="34" charset="0"/>
              </a:rPr>
              <a:pPr algn="r"/>
              <a:t>2</a:t>
            </a:fld>
            <a:endParaRPr lang="en-GB" sz="1200">
              <a:solidFill>
                <a:schemeClr val="tx2"/>
              </a:solidFill>
              <a:latin typeface="Verdana" pitchFamily="34" charset="0"/>
            </a:endParaRPr>
          </a:p>
        </p:txBody>
      </p:sp>
      <p:sp>
        <p:nvSpPr>
          <p:cNvPr id="106500" name="Rectangle 2"/>
          <p:cNvSpPr>
            <a:spLocks noGrp="1" noRot="1" noChangeAspect="1" noChangeArrowheads="1" noTextEdit="1"/>
          </p:cNvSpPr>
          <p:nvPr>
            <p:ph type="sldImg"/>
          </p:nvPr>
        </p:nvSpPr>
        <p:spPr>
          <a:ln/>
        </p:spPr>
      </p:sp>
      <p:sp>
        <p:nvSpPr>
          <p:cNvPr id="106501" name="Rectangle 3"/>
          <p:cNvSpPr>
            <a:spLocks noGrp="1" noChangeArrowheads="1"/>
          </p:cNvSpPr>
          <p:nvPr>
            <p:ph type="body" idx="1"/>
          </p:nvPr>
        </p:nvSpPr>
        <p:spPr>
          <a:noFill/>
          <a:ln/>
        </p:spPr>
        <p:txBody>
          <a:bodyPr/>
          <a:lstStyle/>
          <a:p>
            <a:pPr eaLnBrk="1" hangingPunct="1"/>
            <a:r>
              <a:rPr lang="en-US" smtClean="0"/>
              <a:t>Check prior to starting the Fire Drill and precautions and smoking policy etc</a:t>
            </a:r>
          </a:p>
          <a:p>
            <a:pPr eaLnBrk="1" hangingPunct="1"/>
            <a:r>
              <a:rPr lang="en-US" smtClean="0"/>
              <a:t>Breaks can be negotiated throughout the session- be alert to the audience throughout; but you can specify here.  Also be sure to comment on the finish time.</a:t>
            </a:r>
          </a:p>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p>
            <a:fld id="{8BFFA7D9-86F6-4BAA-A758-EE98FA72A537}" type="slidenum">
              <a:rPr lang="en-GB" smtClean="0"/>
              <a:pPr/>
              <a:t>3</a:t>
            </a:fld>
            <a:endParaRPr lang="en-GB" smtClean="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p:spPr>
        <p:txBody>
          <a:bodyPr/>
          <a:lstStyle/>
          <a:p>
            <a:pPr eaLnBrk="1" hangingPunct="1"/>
            <a:r>
              <a:rPr lang="en-GB" smtClean="0"/>
              <a:t>Ask group to give name and what they want to achieve (this is important and will help you gauge the timing and day), list on flip chart and refer back to this at the end of the session.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p>
            <a:fld id="{B9C9D745-4EF5-4270-A796-6B7482BAF353}" type="slidenum">
              <a:rPr lang="en-GB" smtClean="0"/>
              <a:pPr/>
              <a:t>4</a:t>
            </a:fld>
            <a:endParaRPr lang="en-GB" smtClean="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p:spPr>
        <p:txBody>
          <a:bodyPr/>
          <a:lstStyle/>
          <a:p>
            <a:pPr eaLnBrk="1" hangingPunct="1"/>
            <a:r>
              <a:rPr lang="en-GB" smtClean="0"/>
              <a:t>Discuss each point briefly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p:spPr>
        <p:txBody>
          <a:bodyPr/>
          <a:lstStyle/>
          <a:p>
            <a:fld id="{6BE1F981-970F-4369-89F6-BFECA7C89FDD}" type="slidenum">
              <a:rPr lang="en-GB" smtClean="0"/>
              <a:pPr/>
              <a:t>5</a:t>
            </a:fld>
            <a:endParaRPr lang="en-GB" smtClean="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p:spPr>
        <p:txBody>
          <a:bodyPr/>
          <a:lstStyle/>
          <a:p>
            <a:pPr eaLnBrk="1" hangingPunct="1"/>
            <a:r>
              <a:rPr lang="en-GB" smtClean="0"/>
              <a:t>Quick reference to ‘what they want to achieve’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p>
            <a:fld id="{28E6FC1D-BD99-4258-9203-6A22C4B58D89}" type="slidenum">
              <a:rPr lang="en-GB" smtClean="0"/>
              <a:pPr/>
              <a:t>6</a:t>
            </a:fld>
            <a:endParaRPr lang="en-GB" smtClean="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p:spPr>
        <p:txBody>
          <a:bodyPr/>
          <a:lstStyle/>
          <a:p>
            <a:pPr eaLnBrk="1" hangingPunct="1"/>
            <a:r>
              <a:rPr lang="en-GB" smtClean="0"/>
              <a:t>There will be handouts/ copies of the presentation made available </a:t>
            </a:r>
          </a:p>
          <a:p>
            <a:pPr eaLnBrk="1" hangingPunct="1"/>
            <a:r>
              <a:rPr lang="en-GB" smtClean="0"/>
              <a:t>Hope to outline confidentiality and consent, as well as touching on the framework and structure to do so.</a:t>
            </a:r>
          </a:p>
          <a:p>
            <a:pPr eaLnBrk="1" hangingPunct="1"/>
            <a:r>
              <a:rPr lang="en-GB" smtClean="0"/>
              <a:t>Level 1 is about building the foundations to move onto level 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p:spPr>
        <p:txBody>
          <a:bodyPr/>
          <a:lstStyle/>
          <a:p>
            <a:fld id="{E9FB7339-47CD-45D4-89EA-4C2EE8F4E596}" type="slidenum">
              <a:rPr lang="en-GB" smtClean="0"/>
              <a:pPr/>
              <a:t>7</a:t>
            </a:fld>
            <a:endParaRPr lang="en-GB"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p:spPr>
        <p:txBody>
          <a:bodyPr/>
          <a:lstStyle/>
          <a:p>
            <a:pPr eaLnBrk="1" hangingPunct="1"/>
            <a:r>
              <a:rPr lang="en-GB" smtClean="0"/>
              <a:t>Ask if anyone wants to add anything?</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a:noFill/>
        </p:spPr>
        <p:txBody>
          <a:bodyPr/>
          <a:lstStyle/>
          <a:p>
            <a:fld id="{8F73F0CC-6FB6-444B-BADE-28EA8FEF5442}" type="slidenum">
              <a:rPr lang="en-GB" smtClean="0"/>
              <a:pPr/>
              <a:t>8</a:t>
            </a:fld>
            <a:endParaRPr lang="en-GB" smtClean="0"/>
          </a:p>
        </p:txBody>
      </p:sp>
      <p:sp>
        <p:nvSpPr>
          <p:cNvPr id="113667" name="Rectangle 2"/>
          <p:cNvSpPr>
            <a:spLocks noGrp="1" noRot="1" noChangeAspect="1" noChangeArrowheads="1" noTextEdit="1"/>
          </p:cNvSpPr>
          <p:nvPr>
            <p:ph type="sldImg"/>
          </p:nvPr>
        </p:nvSpPr>
        <p:spPr>
          <a:ln/>
        </p:spPr>
      </p:sp>
      <p:sp>
        <p:nvSpPr>
          <p:cNvPr id="113668" name="Rectangle 3"/>
          <p:cNvSpPr>
            <a:spLocks noGrp="1" noChangeArrowheads="1"/>
          </p:cNvSpPr>
          <p:nvPr>
            <p:ph type="body" idx="1"/>
          </p:nvPr>
        </p:nvSpPr>
        <p:spPr>
          <a:noFill/>
          <a:ln/>
        </p:spPr>
        <p:txBody>
          <a:bodyPr/>
          <a:lstStyle/>
          <a:p>
            <a:pPr eaLnBrk="1" hangingPunct="1"/>
            <a:r>
              <a:rPr lang="en-GB" smtClean="0"/>
              <a:t>Hand out post-it notes and ask the group to write one word to describe themselves at 14 and now.  Don’t spend too much time on this 5 min tops.</a:t>
            </a:r>
          </a:p>
          <a:p>
            <a:pPr eaLnBrk="1" hangingPunct="1"/>
            <a:r>
              <a:rPr lang="en-GB" smtClean="0"/>
              <a:t>Split flipchart in two and attach.</a:t>
            </a:r>
          </a:p>
          <a:p>
            <a:pPr eaLnBrk="1" hangingPunct="1"/>
            <a:r>
              <a:rPr lang="en-GB" smtClean="0"/>
              <a:t>Some people will be uncomfortable sharing- make sure you write your own.  It is not essential to get everyone to share but use as prompt for group discussion. </a:t>
            </a:r>
          </a:p>
          <a:p>
            <a:pPr eaLnBrk="1" hangingPunct="1"/>
            <a:r>
              <a:rPr lang="en-GB" smtClean="0"/>
              <a:t>Discuss similarities between the two:  your youth and youth of today, are they very different?  Are they similar?  Has society changed?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p:spPr>
        <p:txBody>
          <a:bodyPr/>
          <a:lstStyle/>
          <a:p>
            <a:fld id="{C3DD389C-6F3C-4DC1-B2B3-65728E196338}" type="slidenum">
              <a:rPr lang="en-GB" smtClean="0"/>
              <a:pPr/>
              <a:t>9</a:t>
            </a:fld>
            <a:endParaRPr lang="en-GB" smtClean="0"/>
          </a:p>
        </p:txBody>
      </p:sp>
      <p:sp>
        <p:nvSpPr>
          <p:cNvPr id="114691" name="Rectangle 2"/>
          <p:cNvSpPr>
            <a:spLocks noGrp="1" noRot="1" noChangeAspect="1" noChangeArrowheads="1" noTextEdit="1"/>
          </p:cNvSpPr>
          <p:nvPr>
            <p:ph type="sldImg"/>
          </p:nvPr>
        </p:nvSpPr>
        <p:spPr>
          <a:ln/>
        </p:spPr>
      </p:sp>
      <p:sp>
        <p:nvSpPr>
          <p:cNvPr id="114692" name="Rectangle 3"/>
          <p:cNvSpPr>
            <a:spLocks noGrp="1" noChangeArrowheads="1"/>
          </p:cNvSpPr>
          <p:nvPr>
            <p:ph type="body" idx="1"/>
          </p:nvPr>
        </p:nvSpPr>
        <p:spPr>
          <a:noFill/>
          <a:ln/>
        </p:spPr>
        <p:txBody>
          <a:bodyPr/>
          <a:lstStyle/>
          <a:p>
            <a:pPr eaLnBrk="1" hangingPunct="1"/>
            <a:r>
              <a:rPr lang="en-GB" smtClean="0"/>
              <a:t>What are the groups views on how the internet has changed society?</a:t>
            </a:r>
          </a:p>
          <a:p>
            <a:pPr eaLnBrk="1" hangingPunct="1"/>
            <a:r>
              <a:rPr lang="en-GB" smtClean="0"/>
              <a:t>Impact on drugs world too.</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buFontTx/>
              <a:buNone/>
            </a:pPr>
            <a:r>
              <a:rPr lang="en-GB" b="1" dirty="0" smtClean="0"/>
              <a:t>Experimental</a:t>
            </a:r>
          </a:p>
          <a:p>
            <a:pPr eaLnBrk="1" hangingPunct="1">
              <a:buFontTx/>
              <a:buNone/>
            </a:pPr>
            <a:endParaRPr lang="en-GB" sz="1200" dirty="0" smtClean="0"/>
          </a:p>
          <a:p>
            <a:pPr eaLnBrk="1" hangingPunct="1">
              <a:buFontTx/>
              <a:buNone/>
            </a:pPr>
            <a:r>
              <a:rPr lang="en-GB" sz="1200" dirty="0" smtClean="0"/>
              <a:t>This is characterised by:</a:t>
            </a:r>
          </a:p>
          <a:p>
            <a:pPr eaLnBrk="1" hangingPunct="1">
              <a:buClr>
                <a:srgbClr val="EC2790"/>
              </a:buClr>
              <a:buFont typeface="Wingdings" pitchFamily="2" charset="2"/>
              <a:buChar char="§"/>
            </a:pPr>
            <a:r>
              <a:rPr lang="en-GB" sz="1200" dirty="0" smtClean="0"/>
              <a:t>Irregular use</a:t>
            </a:r>
          </a:p>
          <a:p>
            <a:pPr eaLnBrk="1" hangingPunct="1">
              <a:buClr>
                <a:srgbClr val="EC2790"/>
              </a:buClr>
              <a:buFont typeface="Wingdings" pitchFamily="2" charset="2"/>
              <a:buChar char="§"/>
            </a:pPr>
            <a:r>
              <a:rPr lang="en-GB" sz="1200" dirty="0" smtClean="0"/>
              <a:t>No pattern of use – as and when and what is on offer</a:t>
            </a:r>
          </a:p>
          <a:p>
            <a:pPr eaLnBrk="1" hangingPunct="1">
              <a:buClr>
                <a:srgbClr val="EC2790"/>
              </a:buClr>
              <a:buFont typeface="Wingdings" pitchFamily="2" charset="2"/>
              <a:buChar char="§"/>
            </a:pPr>
            <a:r>
              <a:rPr lang="en-GB" sz="1200" dirty="0" smtClean="0"/>
              <a:t>Indiscriminate choice of substance</a:t>
            </a:r>
          </a:p>
          <a:p>
            <a:endParaRPr lang="en-GB" dirty="0" smtClean="0"/>
          </a:p>
          <a:p>
            <a:pPr eaLnBrk="1" hangingPunct="1">
              <a:lnSpc>
                <a:spcPct val="80000"/>
              </a:lnSpc>
              <a:buFontTx/>
              <a:buNone/>
              <a:tabLst>
                <a:tab pos="487363" algn="l"/>
              </a:tabLst>
            </a:pPr>
            <a:r>
              <a:rPr lang="en-GB" sz="2400" b="1" dirty="0" smtClean="0"/>
              <a:t>Recreational</a:t>
            </a:r>
          </a:p>
          <a:p>
            <a:pPr eaLnBrk="1" hangingPunct="1">
              <a:lnSpc>
                <a:spcPct val="80000"/>
              </a:lnSpc>
              <a:buFontTx/>
              <a:buNone/>
              <a:tabLst>
                <a:tab pos="487363" algn="l"/>
              </a:tabLst>
            </a:pPr>
            <a:endParaRPr lang="en-GB" sz="200" dirty="0" smtClean="0"/>
          </a:p>
          <a:p>
            <a:pPr eaLnBrk="1" hangingPunct="1">
              <a:lnSpc>
                <a:spcPct val="80000"/>
              </a:lnSpc>
              <a:buClr>
                <a:srgbClr val="EC2790"/>
              </a:buClr>
              <a:buFont typeface="Wingdings" pitchFamily="2" charset="2"/>
              <a:buChar char="§"/>
              <a:tabLst>
                <a:tab pos="487363" algn="l"/>
              </a:tabLst>
            </a:pPr>
            <a:r>
              <a:rPr lang="en-GB" sz="2400" dirty="0" smtClean="0"/>
              <a:t>Regular choice of substance</a:t>
            </a:r>
          </a:p>
          <a:p>
            <a:pPr eaLnBrk="1" hangingPunct="1">
              <a:lnSpc>
                <a:spcPct val="80000"/>
              </a:lnSpc>
              <a:buClr>
                <a:srgbClr val="EC2790"/>
              </a:buClr>
              <a:buFont typeface="Wingdings" pitchFamily="2" charset="2"/>
              <a:buChar char="§"/>
              <a:tabLst>
                <a:tab pos="487363" algn="l"/>
              </a:tabLst>
            </a:pPr>
            <a:r>
              <a:rPr lang="en-GB" sz="2400" dirty="0" smtClean="0"/>
              <a:t>Pattern to use</a:t>
            </a:r>
          </a:p>
          <a:p>
            <a:pPr eaLnBrk="1" hangingPunct="1">
              <a:lnSpc>
                <a:spcPct val="80000"/>
              </a:lnSpc>
              <a:buClr>
                <a:srgbClr val="EC2790"/>
              </a:buClr>
              <a:buFont typeface="Wingdings" pitchFamily="2" charset="2"/>
              <a:buChar char="§"/>
              <a:tabLst>
                <a:tab pos="487363" algn="l"/>
              </a:tabLst>
            </a:pPr>
            <a:r>
              <a:rPr lang="en-GB" sz="2400" dirty="0" smtClean="0"/>
              <a:t>Non-dependence-forming use can be sustained if there is:</a:t>
            </a:r>
          </a:p>
          <a:p>
            <a:pPr eaLnBrk="1" hangingPunct="1">
              <a:lnSpc>
                <a:spcPct val="80000"/>
              </a:lnSpc>
              <a:buClr>
                <a:srgbClr val="EC2790"/>
              </a:buClr>
              <a:buFont typeface="Wingdings" pitchFamily="2" charset="2"/>
              <a:buChar char="§"/>
              <a:tabLst>
                <a:tab pos="487363" algn="l"/>
              </a:tabLst>
            </a:pPr>
            <a:r>
              <a:rPr lang="en-GB" sz="2400" dirty="0" smtClean="0"/>
              <a:t>Access to a knowledgeable network of controlled drug users who can offer advice to a new user</a:t>
            </a:r>
          </a:p>
          <a:p>
            <a:pPr eaLnBrk="1" hangingPunct="1">
              <a:lnSpc>
                <a:spcPct val="80000"/>
              </a:lnSpc>
              <a:buClr>
                <a:srgbClr val="EC2790"/>
              </a:buClr>
              <a:buFont typeface="Wingdings" pitchFamily="2" charset="2"/>
              <a:buChar char="§"/>
              <a:tabLst>
                <a:tab pos="487363" algn="l"/>
              </a:tabLst>
            </a:pPr>
            <a:r>
              <a:rPr lang="en-GB" sz="2400" dirty="0" smtClean="0"/>
              <a:t>Strict adherence to rules of frequency of use</a:t>
            </a:r>
          </a:p>
          <a:p>
            <a:pPr eaLnBrk="1" hangingPunct="1">
              <a:lnSpc>
                <a:spcPct val="80000"/>
              </a:lnSpc>
              <a:buClr>
                <a:srgbClr val="EC2790"/>
              </a:buClr>
              <a:buFont typeface="Wingdings" pitchFamily="2" charset="2"/>
              <a:buChar char="§"/>
              <a:tabLst>
                <a:tab pos="487363" algn="l"/>
              </a:tabLst>
            </a:pPr>
            <a:r>
              <a:rPr lang="en-GB" sz="2400" dirty="0" smtClean="0"/>
              <a:t>The existence of other, valued commitments</a:t>
            </a:r>
          </a:p>
          <a:p>
            <a:pPr eaLnBrk="1" hangingPunct="1">
              <a:lnSpc>
                <a:spcPct val="80000"/>
              </a:lnSpc>
              <a:buClr>
                <a:srgbClr val="EC2790"/>
              </a:buClr>
              <a:buFont typeface="Wingdings" pitchFamily="2" charset="2"/>
              <a:buChar char="§"/>
              <a:tabLst>
                <a:tab pos="487363" algn="l"/>
              </a:tabLst>
            </a:pPr>
            <a:r>
              <a:rPr lang="en-GB" sz="2400" dirty="0" smtClean="0"/>
              <a:t>A circle of friends that includes non-users as well as users</a:t>
            </a:r>
          </a:p>
          <a:p>
            <a:pPr eaLnBrk="1" hangingPunct="1">
              <a:lnSpc>
                <a:spcPct val="80000"/>
              </a:lnSpc>
              <a:buClr>
                <a:srgbClr val="EC2790"/>
              </a:buClr>
              <a:buFont typeface="Wingdings" pitchFamily="2" charset="2"/>
              <a:buNone/>
              <a:tabLst>
                <a:tab pos="487363" algn="l"/>
              </a:tabLst>
            </a:pPr>
            <a:endParaRPr lang="en-GB" sz="2400" dirty="0" smtClean="0">
              <a:latin typeface="Arial" charset="0"/>
            </a:endParaRPr>
          </a:p>
          <a:p>
            <a:pPr eaLnBrk="1" hangingPunct="1">
              <a:lnSpc>
                <a:spcPct val="80000"/>
              </a:lnSpc>
              <a:buFontTx/>
              <a:buNone/>
            </a:pPr>
            <a:r>
              <a:rPr lang="en-GB" sz="2400" b="1" dirty="0" smtClean="0"/>
              <a:t>Problematic</a:t>
            </a:r>
            <a:r>
              <a:rPr lang="en-GB" sz="2400" b="1" baseline="0" dirty="0" smtClean="0"/>
              <a:t> </a:t>
            </a:r>
            <a:endParaRPr lang="en-GB" sz="2400" b="1" dirty="0" smtClean="0"/>
          </a:p>
          <a:p>
            <a:pPr eaLnBrk="1" hangingPunct="1">
              <a:lnSpc>
                <a:spcPct val="80000"/>
              </a:lnSpc>
              <a:buFontTx/>
              <a:buNone/>
            </a:pPr>
            <a:endParaRPr lang="en-GB" sz="500" dirty="0" smtClean="0"/>
          </a:p>
          <a:p>
            <a:pPr eaLnBrk="1" hangingPunct="1">
              <a:lnSpc>
                <a:spcPct val="80000"/>
              </a:lnSpc>
              <a:buClr>
                <a:srgbClr val="EC2790"/>
              </a:buClr>
              <a:buFont typeface="Wingdings" pitchFamily="2" charset="2"/>
              <a:buChar char="§"/>
            </a:pPr>
            <a:r>
              <a:rPr lang="en-GB" sz="2400" dirty="0" smtClean="0"/>
              <a:t>Difficulty in controlling use</a:t>
            </a:r>
          </a:p>
          <a:p>
            <a:pPr eaLnBrk="1" hangingPunct="1">
              <a:lnSpc>
                <a:spcPct val="80000"/>
              </a:lnSpc>
              <a:buClr>
                <a:srgbClr val="EC2790"/>
              </a:buClr>
              <a:buFont typeface="Wingdings" pitchFamily="2" charset="2"/>
              <a:buChar char="§"/>
            </a:pPr>
            <a:r>
              <a:rPr lang="en-GB" sz="2400" dirty="0" smtClean="0"/>
              <a:t>Increased tolerance</a:t>
            </a:r>
          </a:p>
          <a:p>
            <a:pPr eaLnBrk="1" hangingPunct="1">
              <a:lnSpc>
                <a:spcPct val="80000"/>
              </a:lnSpc>
              <a:buClr>
                <a:srgbClr val="EC2790"/>
              </a:buClr>
              <a:buFont typeface="Wingdings" pitchFamily="2" charset="2"/>
              <a:buChar char="§"/>
            </a:pPr>
            <a:r>
              <a:rPr lang="en-GB" sz="2400" dirty="0" smtClean="0"/>
              <a:t>Physical Withdrawal</a:t>
            </a:r>
          </a:p>
          <a:p>
            <a:pPr eaLnBrk="1" hangingPunct="1">
              <a:lnSpc>
                <a:spcPct val="80000"/>
              </a:lnSpc>
              <a:buClr>
                <a:srgbClr val="EC2790"/>
              </a:buClr>
              <a:buFont typeface="Wingdings" pitchFamily="2" charset="2"/>
              <a:buChar char="§"/>
            </a:pPr>
            <a:r>
              <a:rPr lang="en-GB" sz="2400" dirty="0" smtClean="0"/>
              <a:t>Avoidance of Withdrawal</a:t>
            </a:r>
            <a:endParaRPr lang="en-US" sz="2000" dirty="0" smtClean="0"/>
          </a:p>
          <a:p>
            <a:pPr eaLnBrk="1" hangingPunct="1">
              <a:lnSpc>
                <a:spcPct val="80000"/>
              </a:lnSpc>
              <a:buClr>
                <a:srgbClr val="EC2790"/>
              </a:buClr>
              <a:buFont typeface="Wingdings" pitchFamily="2" charset="2"/>
              <a:buChar char="§"/>
            </a:pPr>
            <a:r>
              <a:rPr lang="en-GB" sz="2400" dirty="0" smtClean="0"/>
              <a:t>Using more or for longer than intended</a:t>
            </a:r>
          </a:p>
          <a:p>
            <a:pPr eaLnBrk="1" hangingPunct="1">
              <a:lnSpc>
                <a:spcPct val="80000"/>
              </a:lnSpc>
              <a:buClr>
                <a:srgbClr val="EC2790"/>
              </a:buClr>
              <a:buFont typeface="Wingdings" pitchFamily="2" charset="2"/>
              <a:buChar char="§"/>
            </a:pPr>
            <a:r>
              <a:rPr lang="en-GB" sz="2400" dirty="0" smtClean="0"/>
              <a:t>Persistent desire to cut down or stop that fails</a:t>
            </a:r>
          </a:p>
          <a:p>
            <a:pPr eaLnBrk="1" hangingPunct="1">
              <a:lnSpc>
                <a:spcPct val="80000"/>
              </a:lnSpc>
              <a:buClr>
                <a:srgbClr val="EC2790"/>
              </a:buClr>
              <a:buFont typeface="Wingdings" pitchFamily="2" charset="2"/>
              <a:buChar char="§"/>
            </a:pPr>
            <a:r>
              <a:rPr lang="en-GB" sz="2400" dirty="0" smtClean="0"/>
              <a:t>Much time spent procuring, using and recovering from use</a:t>
            </a:r>
          </a:p>
          <a:p>
            <a:pPr eaLnBrk="1" hangingPunct="1">
              <a:lnSpc>
                <a:spcPct val="80000"/>
              </a:lnSpc>
              <a:buClr>
                <a:srgbClr val="EC2790"/>
              </a:buClr>
              <a:buFont typeface="Wingdings" pitchFamily="2" charset="2"/>
              <a:buChar char="§"/>
            </a:pPr>
            <a:r>
              <a:rPr lang="en-GB" sz="2400" dirty="0" smtClean="0"/>
              <a:t>Reduce or stop important activities to use</a:t>
            </a:r>
          </a:p>
          <a:p>
            <a:pPr eaLnBrk="1" hangingPunct="1">
              <a:lnSpc>
                <a:spcPct val="80000"/>
              </a:lnSpc>
              <a:buClr>
                <a:srgbClr val="EC2790"/>
              </a:buClr>
              <a:buFont typeface="Wingdings" pitchFamily="2" charset="2"/>
              <a:buChar char="§"/>
            </a:pPr>
            <a:r>
              <a:rPr lang="en-GB" sz="2400" dirty="0" smtClean="0"/>
              <a:t>Continued use despite physical or psychological problems associated with use</a:t>
            </a:r>
            <a:endParaRPr lang="en-US" sz="2400" dirty="0" smtClean="0"/>
          </a:p>
          <a:p>
            <a:pPr eaLnBrk="1" hangingPunct="1">
              <a:lnSpc>
                <a:spcPct val="80000"/>
              </a:lnSpc>
              <a:buClr>
                <a:srgbClr val="EC2790"/>
              </a:buClr>
              <a:buFont typeface="Wingdings" pitchFamily="2" charset="2"/>
              <a:buNone/>
              <a:tabLst>
                <a:tab pos="487363" algn="l"/>
              </a:tabLst>
            </a:pPr>
            <a:endParaRPr lang="en-GB" sz="240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D0BD885E-B983-4DBA-A9EC-4A76BF505244}" type="slidenum">
              <a:rPr lang="en-GB" smtClean="0"/>
              <a:pPr>
                <a:defRPr/>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p:spPr>
        <p:txBody>
          <a:bodyPr/>
          <a:lstStyle/>
          <a:p>
            <a:fld id="{82D95EC1-08D2-4A3E-A1C1-333AFE6DBFF5}" type="slidenum">
              <a:rPr lang="en-GB" smtClean="0"/>
              <a:pPr/>
              <a:t>11</a:t>
            </a:fld>
            <a:endParaRPr lang="en-GB" smtClean="0"/>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p:spPr>
        <p:txBody>
          <a:bodyPr/>
          <a:lstStyle/>
          <a:p>
            <a:fld id="{DCA717BA-8008-40F9-BB4B-050C0C4E6B4C}" type="slidenum">
              <a:rPr lang="en-GB" smtClean="0"/>
              <a:pPr/>
              <a:t>12</a:t>
            </a:fld>
            <a:endParaRPr lang="en-GB" smtClean="0"/>
          </a:p>
        </p:txBody>
      </p:sp>
      <p:sp>
        <p:nvSpPr>
          <p:cNvPr id="120835" name="Rectangle 2"/>
          <p:cNvSpPr>
            <a:spLocks noGrp="1" noRot="1" noChangeAspect="1" noChangeArrowheads="1" noTextEdit="1"/>
          </p:cNvSpPr>
          <p:nvPr>
            <p:ph type="sldImg"/>
          </p:nvPr>
        </p:nvSpPr>
        <p:spPr>
          <a:ln/>
        </p:spPr>
      </p:sp>
      <p:sp>
        <p:nvSpPr>
          <p:cNvPr id="120836" name="Rectangle 3"/>
          <p:cNvSpPr>
            <a:spLocks noGrp="1" noChangeArrowheads="1"/>
          </p:cNvSpPr>
          <p:nvPr>
            <p:ph type="body" idx="1"/>
          </p:nvPr>
        </p:nvSpPr>
        <p:spPr>
          <a:noFill/>
          <a:ln/>
        </p:spPr>
        <p:txBody>
          <a:bodyPr/>
          <a:lstStyle/>
          <a:p>
            <a:pPr eaLnBrk="1" hangingPunct="1"/>
            <a:r>
              <a:rPr lang="en-US" smtClean="0"/>
              <a:t>… and the toughest to break</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p:spPr>
        <p:txBody>
          <a:bodyPr/>
          <a:lstStyle/>
          <a:p>
            <a:fld id="{4DBF8126-7147-482E-9C86-24502CCA23ED}" type="slidenum">
              <a:rPr lang="en-GB" smtClean="0"/>
              <a:pPr/>
              <a:t>13</a:t>
            </a:fld>
            <a:endParaRPr lang="en-GB" smtClean="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p:spPr>
        <p:txBody>
          <a:bodyPr/>
          <a:lstStyle/>
          <a:p>
            <a:fld id="{07682944-734F-4066-8A78-4F79DBCDB93B}" type="slidenum">
              <a:rPr lang="en-GB" smtClean="0"/>
              <a:pPr/>
              <a:t>14</a:t>
            </a:fld>
            <a:endParaRPr lang="en-GB"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p:spPr>
        <p:txBody>
          <a:bodyPr/>
          <a:lstStyle/>
          <a:p>
            <a:pPr eaLnBrk="1" hangingPunct="1"/>
            <a:r>
              <a:rPr lang="en-US" smtClean="0"/>
              <a:t>Again in pack and probably covered in discussion the slide before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p:spPr>
        <p:txBody>
          <a:bodyPr/>
          <a:lstStyle/>
          <a:p>
            <a:fld id="{10D989DF-F93F-433F-8E12-B95AE4797F8D}" type="slidenum">
              <a:rPr lang="en-GB" smtClean="0"/>
              <a:pPr/>
              <a:t>15</a:t>
            </a:fld>
            <a:endParaRPr lang="en-GB" smtClean="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p:spPr>
        <p:txBody>
          <a:bodyPr/>
          <a:lstStyle/>
          <a:p>
            <a:pPr eaLnBrk="1" hangingPunct="1"/>
            <a:r>
              <a:rPr lang="en-US" smtClean="0"/>
              <a:t>Flip Chart:  list categories and any notes or street names etc that come up</a:t>
            </a:r>
          </a:p>
          <a:p>
            <a:pPr eaLnBrk="1" hangingPunct="1"/>
            <a:endParaRPr lang="en-US" smtClean="0"/>
          </a:p>
          <a:p>
            <a:pPr eaLnBrk="1" hangingPunct="1"/>
            <a:r>
              <a:rPr lang="en-US" smtClean="0"/>
              <a:t>Prompt:  A drug is defined as a substance that changes the way you think, act or feel…</a:t>
            </a:r>
          </a:p>
          <a:p>
            <a:pPr eaLnBrk="1" hangingPunct="1"/>
            <a:r>
              <a:rPr lang="en-US" smtClean="0"/>
              <a:t> </a:t>
            </a:r>
          </a:p>
          <a:p>
            <a:pPr eaLnBrk="1" hangingPunct="1"/>
            <a:r>
              <a:rPr lang="en-US" smtClean="0"/>
              <a:t>think about the effects on the body and/or mind.  The three main categories are : Stimulant Depressant and Hallucinogen.  </a:t>
            </a:r>
          </a:p>
          <a:p>
            <a:pPr eaLnBrk="1" hangingPunct="1"/>
            <a:r>
              <a:rPr lang="en-US" smtClean="0"/>
              <a:t>Drugaid also consider ‘Combination’ as an additional category as many new drugs have pronounced effects of both stimulants and Hallucinogens</a:t>
            </a:r>
          </a:p>
          <a:p>
            <a:pPr eaLnBrk="1" hangingPunct="1"/>
            <a:r>
              <a:rPr lang="en-US" smtClean="0"/>
              <a:t>Also there are a particular group of painkillers which have depressant effects but also their own particular characteristics.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9481CB7F-1610-4312-859D-CE9A4C5ABBE8}" type="slidenum">
              <a:rPr lang="en-GB"/>
              <a:pPr/>
              <a:t>17</a:t>
            </a:fld>
            <a:endParaRPr lang="en-GB"/>
          </a:p>
        </p:txBody>
      </p:sp>
      <p:sp>
        <p:nvSpPr>
          <p:cNvPr id="12290" name="Rectangle 7"/>
          <p:cNvSpPr txBox="1">
            <a:spLocks noGrp="1" noChangeArrowheads="1"/>
          </p:cNvSpPr>
          <p:nvPr/>
        </p:nvSpPr>
        <p:spPr bwMode="auto">
          <a:xfrm>
            <a:off x="3852016" y="9428584"/>
            <a:ext cx="2945659" cy="498055"/>
          </a:xfrm>
          <a:prstGeom prst="rect">
            <a:avLst/>
          </a:prstGeom>
          <a:noFill/>
          <a:ln w="9525">
            <a:noFill/>
            <a:miter lim="800000"/>
            <a:headEnd/>
            <a:tailEnd/>
          </a:ln>
        </p:spPr>
        <p:txBody>
          <a:bodyPr lIns="91430" tIns="45716" rIns="91430" bIns="45716" anchor="b"/>
          <a:lstStyle/>
          <a:p>
            <a:pPr algn="r"/>
            <a:fld id="{0DA06F9D-146B-42B9-BDFE-5D67B90D0F5F}" type="slidenum">
              <a:rPr lang="en-GB" sz="1200">
                <a:solidFill>
                  <a:schemeClr val="tx2"/>
                </a:solidFill>
                <a:latin typeface="Verdana" pitchFamily="34" charset="0"/>
              </a:rPr>
              <a:pPr algn="r"/>
              <a:t>17</a:t>
            </a:fld>
            <a:endParaRPr lang="en-GB" sz="1200">
              <a:solidFill>
                <a:schemeClr val="tx2"/>
              </a:solidFill>
              <a:latin typeface="Verdana" pitchFamily="34" charset="0"/>
            </a:endParaRPr>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xfrm>
            <a:off x="904784" y="4716877"/>
            <a:ext cx="4988109" cy="4465263"/>
          </a:xfrm>
        </p:spPr>
        <p:txBody>
          <a:bodyPr lIns="91430" tIns="45716" rIns="91430" bIns="45716"/>
          <a:lstStyle/>
          <a:p>
            <a:r>
              <a:rPr lang="en-US"/>
              <a:t>Depress/ Supress/ slow down the system:  not to be confused with depression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9CD17B43-AE26-486F-88FC-A9C7A73D0BB2}" type="slidenum">
              <a:rPr lang="en-GB"/>
              <a:pPr/>
              <a:t>20</a:t>
            </a:fld>
            <a:endParaRPr lang="en-GB"/>
          </a:p>
        </p:txBody>
      </p:sp>
      <p:sp>
        <p:nvSpPr>
          <p:cNvPr id="14338" name="Rectangle 7"/>
          <p:cNvSpPr txBox="1">
            <a:spLocks noGrp="1" noChangeArrowheads="1"/>
          </p:cNvSpPr>
          <p:nvPr/>
        </p:nvSpPr>
        <p:spPr bwMode="auto">
          <a:xfrm>
            <a:off x="3852016" y="9428584"/>
            <a:ext cx="2945659" cy="498055"/>
          </a:xfrm>
          <a:prstGeom prst="rect">
            <a:avLst/>
          </a:prstGeom>
          <a:noFill/>
          <a:ln w="9525">
            <a:noFill/>
            <a:miter lim="800000"/>
            <a:headEnd/>
            <a:tailEnd/>
          </a:ln>
        </p:spPr>
        <p:txBody>
          <a:bodyPr lIns="91430" tIns="45716" rIns="91430" bIns="45716" anchor="b"/>
          <a:lstStyle/>
          <a:p>
            <a:pPr algn="r"/>
            <a:fld id="{CA040663-9800-4024-912A-321B579530E1}" type="slidenum">
              <a:rPr lang="en-GB" sz="1200">
                <a:solidFill>
                  <a:schemeClr val="tx2"/>
                </a:solidFill>
                <a:latin typeface="Verdana" pitchFamily="34" charset="0"/>
              </a:rPr>
              <a:pPr algn="r"/>
              <a:t>20</a:t>
            </a:fld>
            <a:endParaRPr lang="en-GB" sz="1200">
              <a:solidFill>
                <a:schemeClr val="tx2"/>
              </a:solidFill>
              <a:latin typeface="Verdana" pitchFamily="34" charset="0"/>
            </a:endParaRPr>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xfrm>
            <a:off x="904784" y="4716877"/>
            <a:ext cx="4988109" cy="4465263"/>
          </a:xfrm>
        </p:spPr>
        <p:txBody>
          <a:bodyPr lIns="91430" tIns="45716" rIns="91430" bIns="45716"/>
          <a:lstStyle/>
          <a:p>
            <a:r>
              <a:rPr lang="en-US"/>
              <a:t>Stimulate/ Increase the system</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p:spPr>
        <p:txBody>
          <a:bodyPr/>
          <a:lstStyle/>
          <a:p>
            <a:fld id="{416432B2-4609-43EE-A926-3BF81FEC0FD2}" type="slidenum">
              <a:rPr lang="en-GB" smtClean="0"/>
              <a:pPr/>
              <a:t>24</a:t>
            </a:fld>
            <a:endParaRPr lang="en-GB" smtClean="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p:spPr>
        <p:txBody>
          <a:bodyPr/>
          <a:lstStyle/>
          <a:p>
            <a:pPr eaLnBrk="1" hangingPunct="1"/>
            <a:r>
              <a:rPr lang="en-US" b="1" smtClean="0"/>
              <a:t>Alter Sensory Perception</a:t>
            </a:r>
          </a:p>
          <a:p>
            <a:pPr eaLnBrk="1" hangingPunct="1"/>
            <a:r>
              <a:rPr lang="en-US" smtClean="0"/>
              <a:t>Some drugs its like turning the volume up to 11, others 6 (if normal is 2)</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p:spPr>
        <p:txBody>
          <a:bodyPr/>
          <a:lstStyle/>
          <a:p>
            <a:pPr eaLnBrk="1" hangingPunct="1"/>
            <a:r>
              <a:rPr lang="en-GB" smtClean="0">
                <a:latin typeface="Arial" charset="0"/>
              </a:rPr>
              <a:t>Act as </a:t>
            </a:r>
            <a:r>
              <a:rPr lang="en-GB" i="1" smtClean="0">
                <a:latin typeface="Arial" charset="0"/>
              </a:rPr>
              <a:t>depressants</a:t>
            </a:r>
            <a:r>
              <a:rPr lang="en-GB" smtClean="0">
                <a:latin typeface="Arial" charset="0"/>
              </a:rPr>
              <a:t> on the body; slowing the system down, but this particular family of depressants have additional particular effects</a:t>
            </a:r>
          </a:p>
          <a:p>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p>
            <a:fld id="{2F9D8D0B-60E6-4FB4-ABCC-A4A64EB863D5}" type="slidenum">
              <a:rPr lang="en-GB" smtClean="0"/>
              <a:pPr/>
              <a:t>32</a:t>
            </a:fld>
            <a:endParaRPr lang="en-GB" smtClean="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p:spPr>
        <p:txBody>
          <a:bodyPr/>
          <a:lstStyle/>
          <a:p>
            <a:pPr eaLnBrk="1" hangingPunct="1"/>
            <a:r>
              <a:rPr lang="en-US" smtClean="0"/>
              <a:t>Split into groups (dependant on how many delegates) split a page of flip chart paper into five separate categories and read out the cards with drug names on and ask the group to put the categories into the relevant categories</a:t>
            </a:r>
          </a:p>
          <a:p>
            <a:pPr eaLnBrk="1" hangingPunct="1"/>
            <a:endParaRPr lang="en-GB" smtClean="0"/>
          </a:p>
          <a:p>
            <a:pPr eaLnBrk="1" hangingPunct="1"/>
            <a:r>
              <a:rPr lang="en-GB" smtClean="0"/>
              <a:t>Remember that the categories are decided by the </a:t>
            </a:r>
            <a:r>
              <a:rPr lang="en-GB" b="1" i="1" smtClean="0">
                <a:solidFill>
                  <a:srgbClr val="EC2790"/>
                </a:solidFill>
              </a:rPr>
              <a:t>main</a:t>
            </a:r>
            <a:r>
              <a:rPr lang="en-GB" b="1" smtClean="0"/>
              <a:t> </a:t>
            </a:r>
            <a:r>
              <a:rPr lang="en-GB" smtClean="0"/>
              <a:t>effect that the drug has on the body.</a:t>
            </a:r>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4D6405EB-DEEB-46D8-8319-7E5A5F8CA8B1}" type="slidenum">
              <a:rPr lang="en-GB"/>
              <a:pPr/>
              <a:t>33</a:t>
            </a:fld>
            <a:endParaRPr lang="en-GB"/>
          </a:p>
        </p:txBody>
      </p:sp>
      <p:sp>
        <p:nvSpPr>
          <p:cNvPr id="18434" name="Rectangle 7"/>
          <p:cNvSpPr txBox="1">
            <a:spLocks noGrp="1" noChangeArrowheads="1"/>
          </p:cNvSpPr>
          <p:nvPr/>
        </p:nvSpPr>
        <p:spPr bwMode="auto">
          <a:xfrm>
            <a:off x="3852016" y="9428584"/>
            <a:ext cx="2945659" cy="498055"/>
          </a:xfrm>
          <a:prstGeom prst="rect">
            <a:avLst/>
          </a:prstGeom>
          <a:noFill/>
          <a:ln w="9525">
            <a:noFill/>
            <a:miter lim="800000"/>
            <a:headEnd/>
            <a:tailEnd/>
          </a:ln>
        </p:spPr>
        <p:txBody>
          <a:bodyPr lIns="91430" tIns="45716" rIns="91430" bIns="45716" anchor="b"/>
          <a:lstStyle/>
          <a:p>
            <a:pPr algn="r"/>
            <a:fld id="{C217D42C-9839-4E50-B1B1-6F25088CC30A}" type="slidenum">
              <a:rPr lang="en-GB" sz="1200">
                <a:solidFill>
                  <a:schemeClr val="tx2"/>
                </a:solidFill>
                <a:latin typeface="Verdana" pitchFamily="34" charset="0"/>
              </a:rPr>
              <a:pPr algn="r"/>
              <a:t>33</a:t>
            </a:fld>
            <a:endParaRPr lang="en-GB" sz="1200">
              <a:solidFill>
                <a:schemeClr val="tx2"/>
              </a:solidFill>
              <a:latin typeface="Verdana" pitchFamily="34" charset="0"/>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xfrm>
            <a:off x="904784" y="4716877"/>
            <a:ext cx="4988109" cy="4465263"/>
          </a:xfrm>
        </p:spPr>
        <p:txBody>
          <a:bodyPr lIns="91430" tIns="45716" rIns="91430" bIns="45716"/>
          <a:lstStyle/>
          <a:p>
            <a:r>
              <a:rPr lang="en-US"/>
              <a:t>Note:  Cannabis can also have painkilling effects and is sometimes classified as a depressant; although will have stimulant effect on the system, it is however classified as an Hallucinogen </a:t>
            </a:r>
          </a:p>
          <a:p>
            <a:r>
              <a:rPr lang="en-US"/>
              <a:t>(drugscope; BMA)</a:t>
            </a:r>
          </a:p>
          <a:p>
            <a:endParaRPr lang="en-US"/>
          </a:p>
          <a:p>
            <a:r>
              <a:rPr lang="en-US"/>
              <a:t>Opiates act as depressants on the body, but are particularly identified as analgesics -not all analgesics are opiates ie paracetamol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ln/>
        </p:spPr>
      </p:sp>
      <p:sp>
        <p:nvSpPr>
          <p:cNvPr id="130051" name="Notes Placeholder 2"/>
          <p:cNvSpPr>
            <a:spLocks noGrp="1"/>
          </p:cNvSpPr>
          <p:nvPr>
            <p:ph type="body" idx="1"/>
          </p:nvPr>
        </p:nvSpPr>
        <p:spPr>
          <a:noFill/>
          <a:ln/>
        </p:spPr>
        <p:txBody>
          <a:bodyPr/>
          <a:lstStyle/>
          <a:p>
            <a:endParaRPr lang="en-US" smtClean="0"/>
          </a:p>
        </p:txBody>
      </p:sp>
      <p:sp>
        <p:nvSpPr>
          <p:cNvPr id="130052" name="Slide Number Placeholder 3"/>
          <p:cNvSpPr>
            <a:spLocks noGrp="1"/>
          </p:cNvSpPr>
          <p:nvPr>
            <p:ph type="sldNum" sz="quarter" idx="5"/>
          </p:nvPr>
        </p:nvSpPr>
        <p:spPr>
          <a:noFill/>
        </p:spPr>
        <p:txBody>
          <a:bodyPr/>
          <a:lstStyle/>
          <a:p>
            <a:fld id="{B6D10992-56B2-4DAA-B244-D862EDBF65E4}" type="slidenum">
              <a:rPr lang="en-GB" smtClean="0"/>
              <a:pPr/>
              <a:t>34</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p:spPr>
        <p:txBody>
          <a:bodyPr/>
          <a:lstStyle/>
          <a:p>
            <a:fld id="{DBCAF1F5-6A77-41AD-AC0D-1FA157D77307}" type="slidenum">
              <a:rPr lang="en-GB" smtClean="0"/>
              <a:pPr/>
              <a:t>36</a:t>
            </a:fld>
            <a:endParaRPr lang="en-GB" smtClean="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p:spPr>
        <p:txBody>
          <a:bodyPr/>
          <a:lstStyle/>
          <a:p>
            <a:pPr eaLnBrk="1" hangingPunct="1"/>
            <a:r>
              <a:rPr lang="en-GB" dirty="0" smtClean="0"/>
              <a:t>Many ‘Legal Highs’ are no longer legal, often containing illegal substances-  Most new drugs are man-made chemicals – Plant Food, Pond Cleaner, Bath Salts and Research Chemicals are a way of labelling and marketing to get around medication</a:t>
            </a:r>
          </a:p>
          <a:p>
            <a:pPr eaLnBrk="1" hangingPunct="1"/>
            <a:endParaRPr lang="en-GB" dirty="0" smtClean="0"/>
          </a:p>
          <a:p>
            <a:pPr eaLnBrk="1" hangingPunct="1"/>
            <a:r>
              <a:rPr lang="en-GB" b="1" dirty="0" smtClean="0"/>
              <a:t>Discuss legal highs verses newer terminology</a:t>
            </a:r>
          </a:p>
          <a:p>
            <a:pPr eaLnBrk="1" hangingPunct="1"/>
            <a:endParaRPr lang="en-GB" dirty="0" smtClean="0"/>
          </a:p>
          <a:p>
            <a:pPr eaLnBrk="1" hangingPunct="1"/>
            <a:r>
              <a:rPr lang="en-GB" dirty="0" smtClean="0"/>
              <a:t>Letter from ‘Rosemary </a:t>
            </a:r>
            <a:r>
              <a:rPr lang="en-GB" dirty="0" err="1" smtClean="0"/>
              <a:t>Allegeier</a:t>
            </a:r>
            <a:r>
              <a:rPr lang="en-GB" dirty="0" smtClean="0"/>
              <a:t>, Chair of the </a:t>
            </a:r>
            <a:r>
              <a:rPr lang="en-GB" dirty="0" err="1" smtClean="0"/>
              <a:t>APoSM</a:t>
            </a:r>
            <a:r>
              <a:rPr lang="en-GB" dirty="0" smtClean="0"/>
              <a:t> New Psychoactive Substances Sub Group, re New Psychoactive Substances</a:t>
            </a:r>
          </a:p>
          <a:p>
            <a:pPr eaLnBrk="1" hangingPunct="1"/>
            <a:endParaRPr lang="en-GB" dirty="0" smtClean="0"/>
          </a:p>
          <a:p>
            <a:pPr eaLnBrk="1" hangingPunct="1"/>
            <a:r>
              <a:rPr lang="en-GB" dirty="0" smtClean="0"/>
              <a:t>Not all NPS are new; it refers to its </a:t>
            </a:r>
            <a:r>
              <a:rPr lang="en-GB" b="1" dirty="0" smtClean="0"/>
              <a:t>misuse </a:t>
            </a:r>
          </a:p>
          <a:p>
            <a:pPr eaLnBrk="1" hangingPunct="1"/>
            <a:r>
              <a:rPr lang="en-GB" sz="700" dirty="0" smtClean="0"/>
              <a:t>Many New Psychoactive Substances would have two strong effects.</a:t>
            </a:r>
          </a:p>
          <a:p>
            <a:pPr eaLnBrk="1" hangingPunct="1"/>
            <a:endParaRPr lang="en-GB" b="1" dirty="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Slide Image Placeholder 1"/>
          <p:cNvSpPr>
            <a:spLocks noGrp="1" noRot="1" noChangeAspect="1" noTextEdit="1"/>
          </p:cNvSpPr>
          <p:nvPr>
            <p:ph type="sldImg"/>
          </p:nvPr>
        </p:nvSpPr>
        <p:spPr>
          <a:ln/>
        </p:spPr>
      </p:sp>
      <p:sp>
        <p:nvSpPr>
          <p:cNvPr id="132099" name="Notes Placeholder 2"/>
          <p:cNvSpPr>
            <a:spLocks noGrp="1"/>
          </p:cNvSpPr>
          <p:nvPr>
            <p:ph type="body" idx="1"/>
          </p:nvPr>
        </p:nvSpPr>
        <p:spPr>
          <a:noFill/>
          <a:ln/>
        </p:spPr>
        <p:txBody>
          <a:bodyPr/>
          <a:lstStyle/>
          <a:p>
            <a:pPr eaLnBrk="1" hangingPunct="1"/>
            <a:r>
              <a:rPr lang="en-GB" b="1" smtClean="0"/>
              <a:t>Workshop on New Psychoative Substances-</a:t>
            </a:r>
          </a:p>
          <a:p>
            <a:pPr eaLnBrk="1" hangingPunct="1"/>
            <a:endParaRPr lang="en-GB" b="1" smtClean="0"/>
          </a:p>
          <a:p>
            <a:pPr eaLnBrk="1" hangingPunct="1"/>
            <a:r>
              <a:rPr lang="en-GB" b="1" smtClean="0"/>
              <a:t>Cannabinoids – </a:t>
            </a:r>
            <a:r>
              <a:rPr lang="en-GB" smtClean="0"/>
              <a:t>man made mimic of THC</a:t>
            </a:r>
            <a:endParaRPr lang="en-GB" b="1" smtClean="0"/>
          </a:p>
          <a:p>
            <a:pPr eaLnBrk="1" hangingPunct="1"/>
            <a:r>
              <a:rPr lang="en-GB" b="1" smtClean="0"/>
              <a:t>Cathinones – </a:t>
            </a:r>
            <a:r>
              <a:rPr lang="en-GB" smtClean="0"/>
              <a:t>man made mimic of Cathinone ie: mephedrone</a:t>
            </a:r>
          </a:p>
          <a:p>
            <a:pPr eaLnBrk="1" hangingPunct="1"/>
            <a:r>
              <a:rPr lang="en-GB" b="1" smtClean="0"/>
              <a:t>Phenethylamines</a:t>
            </a:r>
            <a:r>
              <a:rPr lang="en-GB" smtClean="0"/>
              <a:t> – psychoactive stimulant: 2CB 2Ci, ephedrine, amphetamines</a:t>
            </a:r>
          </a:p>
          <a:p>
            <a:pPr eaLnBrk="1" hangingPunct="1"/>
            <a:r>
              <a:rPr lang="en-GB" b="1" smtClean="0"/>
              <a:t>Piperazines</a:t>
            </a:r>
            <a:r>
              <a:rPr lang="en-GB" smtClean="0"/>
              <a:t> -  These medicines are used in the treatment of worm infections; roundworms, pinworms but have been used in the manufacture of ‘cheap Ecstasy’; similar effect at high doses</a:t>
            </a:r>
          </a:p>
          <a:p>
            <a:pPr eaLnBrk="1" hangingPunct="1"/>
            <a:r>
              <a:rPr lang="en-GB" b="1" smtClean="0"/>
              <a:t>Khat </a:t>
            </a:r>
            <a:r>
              <a:rPr lang="en-GB" smtClean="0"/>
              <a:t>– natural cathinone</a:t>
            </a:r>
          </a:p>
          <a:p>
            <a:pPr eaLnBrk="1" hangingPunct="1"/>
            <a:r>
              <a:rPr lang="en-GB" b="1" smtClean="0"/>
              <a:t>Kratom</a:t>
            </a:r>
            <a:r>
              <a:rPr lang="en-GB" smtClean="0"/>
              <a:t> - Mitragyna speciosa – plant indigenous to South-East Asia; related to the coffee family, (Report of the International Narcotics Control Board for 2010).  (urbandictionary.com) Begins as a stimulant and then acts as an opiate </a:t>
            </a:r>
          </a:p>
          <a:p>
            <a:pPr eaLnBrk="1" hangingPunct="1"/>
            <a:r>
              <a:rPr lang="en-GB" b="1" smtClean="0"/>
              <a:t>Salvia Divinorum-</a:t>
            </a:r>
            <a:r>
              <a:rPr lang="en-GB" smtClean="0"/>
              <a:t> green leafed plant native to Southern Mexico; powerful psychedelic </a:t>
            </a:r>
          </a:p>
          <a:p>
            <a:pPr eaLnBrk="1" hangingPunct="1"/>
            <a:r>
              <a:rPr lang="en-GB" b="1" smtClean="0"/>
              <a:t>Tryptamines</a:t>
            </a:r>
            <a:r>
              <a:rPr lang="en-GB" smtClean="0"/>
              <a:t>- found in LSD and magic mushrooms (urbandictionary.com)</a:t>
            </a:r>
          </a:p>
          <a:p>
            <a:pPr eaLnBrk="1" hangingPunct="1"/>
            <a:r>
              <a:rPr lang="en-GB" b="1" smtClean="0"/>
              <a:t>Aminoindanes-</a:t>
            </a:r>
            <a:r>
              <a:rPr lang="en-GB" smtClean="0"/>
              <a:t> MDAI, amphetamine based substance </a:t>
            </a:r>
          </a:p>
          <a:p>
            <a:pPr eaLnBrk="1" hangingPunct="1"/>
            <a:r>
              <a:rPr lang="en-GB" b="1" smtClean="0"/>
              <a:t>Phencyclidine</a:t>
            </a:r>
            <a:r>
              <a:rPr lang="en-GB" smtClean="0"/>
              <a:t>- PCP (angel dust) is a recreational dissociative drug. Formerly used as an anaesthetic agent, PCP exhibits hallucinogenic effects</a:t>
            </a:r>
          </a:p>
          <a:p>
            <a:pPr eaLnBrk="1" hangingPunct="1"/>
            <a:endParaRPr lang="en-GB" smtClean="0"/>
          </a:p>
          <a:p>
            <a:pPr eaLnBrk="1" hangingPunct="1"/>
            <a:endParaRPr lang="en-GB" smtClean="0"/>
          </a:p>
        </p:txBody>
      </p:sp>
      <p:sp>
        <p:nvSpPr>
          <p:cNvPr id="132100" name="Slide Number Placeholder 3"/>
          <p:cNvSpPr>
            <a:spLocks noGrp="1"/>
          </p:cNvSpPr>
          <p:nvPr>
            <p:ph type="sldNum" sz="quarter" idx="5"/>
          </p:nvPr>
        </p:nvSpPr>
        <p:spPr>
          <a:noFill/>
        </p:spPr>
        <p:txBody>
          <a:bodyPr/>
          <a:lstStyle/>
          <a:p>
            <a:fld id="{44478510-4456-4484-A5A6-23170D6C3EAF}" type="slidenum">
              <a:rPr lang="en-GB" smtClean="0"/>
              <a:pPr/>
              <a:t>37</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p:cNvSpPr>
            <a:spLocks noGrp="1" noRot="1" noChangeAspect="1" noTextEdit="1"/>
          </p:cNvSpPr>
          <p:nvPr>
            <p:ph type="sldImg"/>
          </p:nvPr>
        </p:nvSpPr>
        <p:spPr>
          <a:ln/>
        </p:spPr>
      </p:sp>
      <p:sp>
        <p:nvSpPr>
          <p:cNvPr id="133123" name="Notes Placeholder 2"/>
          <p:cNvSpPr>
            <a:spLocks noGrp="1"/>
          </p:cNvSpPr>
          <p:nvPr>
            <p:ph type="body" idx="1"/>
          </p:nvPr>
        </p:nvSpPr>
        <p:spPr>
          <a:noFill/>
          <a:ln/>
        </p:spPr>
        <p:txBody>
          <a:bodyPr/>
          <a:lstStyle/>
          <a:p>
            <a:pPr defTabSz="912813" eaLnBrk="1" hangingPunct="1"/>
            <a:r>
              <a:rPr lang="en-GB" smtClean="0">
                <a:latin typeface="Arial" charset="0"/>
              </a:rPr>
              <a:t>From the survey, James (Financial Advisor)  told Guardian: “My daily life is sensible, regimented and stressful so at the weekend I want the opposite. Part of the fun is trying things out and waiting to see what happens.’</a:t>
            </a:r>
          </a:p>
          <a:p>
            <a:pPr defTabSz="912813" eaLnBrk="1" hangingPunct="1"/>
            <a:endParaRPr lang="en-GB" smtClean="0">
              <a:latin typeface="Arial" charset="0"/>
            </a:endParaRPr>
          </a:p>
        </p:txBody>
      </p:sp>
      <p:sp>
        <p:nvSpPr>
          <p:cNvPr id="133124" name="Slide Number Placeholder 3"/>
          <p:cNvSpPr>
            <a:spLocks noGrp="1"/>
          </p:cNvSpPr>
          <p:nvPr>
            <p:ph type="sldNum" sz="quarter" idx="5"/>
          </p:nvPr>
        </p:nvSpPr>
        <p:spPr>
          <a:noFill/>
        </p:spPr>
        <p:txBody>
          <a:bodyPr/>
          <a:lstStyle/>
          <a:p>
            <a:fld id="{5BE94277-DA63-45E1-892A-DE83CABA85C6}" type="slidenum">
              <a:rPr lang="en-GB" smtClean="0"/>
              <a:pPr/>
              <a:t>38</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a:ln/>
        </p:spPr>
      </p:sp>
      <p:sp>
        <p:nvSpPr>
          <p:cNvPr id="135171" name="Notes Placeholder 2"/>
          <p:cNvSpPr>
            <a:spLocks noGrp="1"/>
          </p:cNvSpPr>
          <p:nvPr>
            <p:ph type="body" idx="1"/>
          </p:nvPr>
        </p:nvSpPr>
        <p:spPr>
          <a:noFill/>
          <a:ln/>
        </p:spPr>
        <p:txBody>
          <a:bodyPr/>
          <a:lstStyle/>
          <a:p>
            <a:r>
              <a:rPr lang="en-US" smtClean="0">
                <a:latin typeface="Arial" charset="0"/>
              </a:rPr>
              <a:t>* Welsh Government; </a:t>
            </a:r>
            <a:r>
              <a:rPr lang="en-GB" b="1" smtClean="0">
                <a:latin typeface="Arial" charset="0"/>
              </a:rPr>
              <a:t>Working together to reduce harm - The substance misuse strategy for Wales 2008-2018 </a:t>
            </a:r>
          </a:p>
          <a:p>
            <a:endParaRPr lang="en-US" smtClean="0">
              <a:latin typeface="Arial" charset="0"/>
            </a:endParaRPr>
          </a:p>
        </p:txBody>
      </p:sp>
      <p:sp>
        <p:nvSpPr>
          <p:cNvPr id="135172" name="Slide Number Placeholder 3"/>
          <p:cNvSpPr>
            <a:spLocks noGrp="1"/>
          </p:cNvSpPr>
          <p:nvPr>
            <p:ph type="sldNum" sz="quarter" idx="5"/>
          </p:nvPr>
        </p:nvSpPr>
        <p:spPr>
          <a:noFill/>
        </p:spPr>
        <p:txBody>
          <a:bodyPr/>
          <a:lstStyle/>
          <a:p>
            <a:fld id="{76C62C53-B3D7-43D2-8CC2-9CAFDA1AB1DA}" type="slidenum">
              <a:rPr lang="en-GB" smtClean="0"/>
              <a:pPr/>
              <a:t>39</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ln/>
        </p:spPr>
      </p:sp>
      <p:sp>
        <p:nvSpPr>
          <p:cNvPr id="150531" name="Notes Placeholder 2"/>
          <p:cNvSpPr>
            <a:spLocks noGrp="1"/>
          </p:cNvSpPr>
          <p:nvPr>
            <p:ph type="body" idx="1"/>
          </p:nvPr>
        </p:nvSpPr>
        <p:spPr>
          <a:noFill/>
          <a:ln/>
        </p:spPr>
        <p:txBody>
          <a:bodyPr/>
          <a:lstStyle/>
          <a:p>
            <a:pPr eaLnBrk="1" hangingPunct="1"/>
            <a:endParaRPr lang="en-US" smtClean="0"/>
          </a:p>
        </p:txBody>
      </p:sp>
      <p:sp>
        <p:nvSpPr>
          <p:cNvPr id="150532" name="Slide Number Placeholder 3"/>
          <p:cNvSpPr>
            <a:spLocks noGrp="1"/>
          </p:cNvSpPr>
          <p:nvPr>
            <p:ph type="sldNum" sz="quarter" idx="5"/>
          </p:nvPr>
        </p:nvSpPr>
        <p:spPr>
          <a:noFill/>
        </p:spPr>
        <p:txBody>
          <a:bodyPr/>
          <a:lstStyle/>
          <a:p>
            <a:fld id="{0D638B68-E10D-42C9-82A5-D7207A9F3B03}" type="slidenum">
              <a:rPr lang="en-GB" smtClean="0"/>
              <a:pPr/>
              <a:t>43</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is no young persons guidance. </a:t>
            </a:r>
            <a:endParaRPr lang="en-GB" dirty="0"/>
          </a:p>
        </p:txBody>
      </p:sp>
      <p:sp>
        <p:nvSpPr>
          <p:cNvPr id="4" name="Slide Number Placeholder 3"/>
          <p:cNvSpPr>
            <a:spLocks noGrp="1"/>
          </p:cNvSpPr>
          <p:nvPr>
            <p:ph type="sldNum" sz="quarter" idx="10"/>
          </p:nvPr>
        </p:nvSpPr>
        <p:spPr/>
        <p:txBody>
          <a:bodyPr/>
          <a:lstStyle/>
          <a:p>
            <a:pPr>
              <a:defRPr/>
            </a:pPr>
            <a:fld id="{D0BD885E-B983-4DBA-A9EC-4A76BF505244}" type="slidenum">
              <a:rPr lang="en-GB" smtClean="0"/>
              <a:pPr>
                <a:defRPr/>
              </a:pPr>
              <a:t>44</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ln/>
        </p:spPr>
      </p:sp>
      <p:sp>
        <p:nvSpPr>
          <p:cNvPr id="152579" name="Notes Placeholder 2"/>
          <p:cNvSpPr>
            <a:spLocks noGrp="1"/>
          </p:cNvSpPr>
          <p:nvPr>
            <p:ph type="body" idx="1"/>
          </p:nvPr>
        </p:nvSpPr>
        <p:spPr>
          <a:noFill/>
          <a:ln/>
        </p:spPr>
        <p:txBody>
          <a:bodyPr/>
          <a:lstStyle/>
          <a:p>
            <a:r>
              <a:rPr lang="en-GB" smtClean="0">
                <a:latin typeface="Arial" charset="0"/>
              </a:rPr>
              <a:t>Very quick look at what are very popular substances; there are training sessions provided by Drugaid on SIED’s </a:t>
            </a:r>
          </a:p>
          <a:p>
            <a:endParaRPr lang="en-GB" smtClean="0">
              <a:latin typeface="Arial" charset="0"/>
            </a:endParaRPr>
          </a:p>
        </p:txBody>
      </p:sp>
      <p:sp>
        <p:nvSpPr>
          <p:cNvPr id="152580" name="Slide Number Placeholder 3"/>
          <p:cNvSpPr>
            <a:spLocks noGrp="1"/>
          </p:cNvSpPr>
          <p:nvPr>
            <p:ph type="sldNum" sz="quarter" idx="5"/>
          </p:nvPr>
        </p:nvSpPr>
        <p:spPr>
          <a:noFill/>
        </p:spPr>
        <p:txBody>
          <a:bodyPr/>
          <a:lstStyle/>
          <a:p>
            <a:fld id="{153D026E-FFF8-488F-B959-95CB9C4D1ABB}" type="slidenum">
              <a:rPr lang="en-GB" smtClean="0"/>
              <a:pPr/>
              <a:t>47</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a:ln/>
        </p:spPr>
      </p:sp>
      <p:sp>
        <p:nvSpPr>
          <p:cNvPr id="153603" name="Notes Placeholder 2"/>
          <p:cNvSpPr>
            <a:spLocks noGrp="1"/>
          </p:cNvSpPr>
          <p:nvPr>
            <p:ph type="body" idx="1"/>
          </p:nvPr>
        </p:nvSpPr>
        <p:spPr>
          <a:noFill/>
          <a:ln/>
        </p:spPr>
        <p:txBody>
          <a:bodyPr/>
          <a:lstStyle/>
          <a:p>
            <a:r>
              <a:rPr lang="en-GB" smtClean="0">
                <a:latin typeface="Arial" charset="0"/>
              </a:rPr>
              <a:t>Drugaid offers a days training course on Steroids and other image enhancing substances</a:t>
            </a:r>
          </a:p>
        </p:txBody>
      </p:sp>
      <p:sp>
        <p:nvSpPr>
          <p:cNvPr id="153604" name="Slide Number Placeholder 3"/>
          <p:cNvSpPr>
            <a:spLocks noGrp="1"/>
          </p:cNvSpPr>
          <p:nvPr>
            <p:ph type="sldNum" sz="quarter" idx="5"/>
          </p:nvPr>
        </p:nvSpPr>
        <p:spPr>
          <a:noFill/>
        </p:spPr>
        <p:txBody>
          <a:bodyPr/>
          <a:lstStyle/>
          <a:p>
            <a:fld id="{09D703FF-3C3F-47E6-A777-6105C80126E7}" type="slidenum">
              <a:rPr lang="en-GB" smtClean="0"/>
              <a:pPr/>
              <a:t>48</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a:noFill/>
        </p:spPr>
        <p:txBody>
          <a:bodyPr/>
          <a:lstStyle/>
          <a:p>
            <a:fld id="{8E1EAA02-D52F-417F-8F61-9A9845B86DB8}" type="slidenum">
              <a:rPr lang="en-GB" smtClean="0"/>
              <a:pPr/>
              <a:t>49</a:t>
            </a:fld>
            <a:endParaRPr lang="en-GB" smtClean="0"/>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a:ln/>
        </p:spPr>
        <p:txBody>
          <a:bodyPr/>
          <a:lstStyle/>
          <a:p>
            <a:pPr eaLnBrk="1" hangingPunct="1"/>
            <a:r>
              <a:rPr lang="en-GB" smtClean="0">
                <a:latin typeface="Arial" charset="0"/>
              </a:rPr>
              <a:t>Jab-a-tan</a:t>
            </a:r>
          </a:p>
          <a:p>
            <a:pPr eaLnBrk="1" hangingPunct="1"/>
            <a:r>
              <a:rPr lang="en-GB" smtClean="0">
                <a:latin typeface="Arial" charset="0"/>
              </a:rPr>
              <a:t>Internet bought substance; few tests done little known but… </a:t>
            </a:r>
          </a:p>
          <a:p>
            <a:pPr eaLnBrk="1" hangingPunct="1"/>
            <a:r>
              <a:rPr lang="en-GB" smtClean="0">
                <a:latin typeface="Arial" charset="0"/>
              </a:rPr>
              <a:t>Some reports suggest; Kidney damage, erectile dysfunction, increase hair growth and oily skin, increase moles and anecdotally service users using nex have reported blue tinges to skin around finger tips and lips.</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p>
            <a:fld id="{A6CFD2AD-6657-4BB2-A002-740ECA28D218}" type="slidenum">
              <a:rPr lang="en-GB" smtClean="0"/>
              <a:pPr/>
              <a:t>51</a:t>
            </a:fld>
            <a:endParaRPr lang="en-GB" smtClean="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p:spPr>
        <p:txBody>
          <a:bodyPr/>
          <a:lstStyle/>
          <a:p>
            <a:pPr eaLnBrk="1" hangingPunct="1"/>
            <a:r>
              <a:rPr lang="en-US" smtClean="0"/>
              <a:t>Again same groups and ask them to list the harms done to the individual from each category.  May help to think about a specific drug when thinking of the basic harms</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p:spPr>
        <p:txBody>
          <a:bodyPr/>
          <a:lstStyle/>
          <a:p>
            <a:fld id="{41C27ECD-F59B-4018-9DEC-A69FDBE4B1EB}" type="slidenum">
              <a:rPr lang="en-GB" smtClean="0"/>
              <a:pPr/>
              <a:t>52</a:t>
            </a:fld>
            <a:endParaRPr lang="en-GB" smtClean="0"/>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a:ln/>
        </p:spPr>
        <p:txBody>
          <a:bodyPr/>
          <a:lstStyle/>
          <a:p>
            <a:pPr eaLnBrk="1" hangingPunct="1"/>
            <a:r>
              <a:rPr lang="en-GB" smtClean="0"/>
              <a:t>Discuss the increased risk of using substances from the same category</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p:spPr>
        <p:txBody>
          <a:bodyPr/>
          <a:lstStyle/>
          <a:p>
            <a:fld id="{9D9BF8DB-6733-48AC-863E-306B546E9CB6}" type="slidenum">
              <a:rPr lang="en-GB" smtClean="0"/>
              <a:pPr/>
              <a:t>53</a:t>
            </a:fld>
            <a:endParaRPr lang="en-GB" smtClean="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p:spPr>
        <p:txBody>
          <a:bodyPr/>
          <a:lstStyle/>
          <a:p>
            <a:pPr eaLnBrk="1" hangingPunct="1"/>
            <a:r>
              <a:rPr lang="en-GB" smtClean="0">
                <a:latin typeface="Arial" charset="0"/>
              </a:rPr>
              <a:t>Ask delegates any questions, and get them to feedback on what we have covered so far.</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a:noFill/>
        </p:spPr>
        <p:txBody>
          <a:bodyPr/>
          <a:lstStyle/>
          <a:p>
            <a:fld id="{7673FB96-F680-4954-BEF3-E4C7201CCD7F}" type="slidenum">
              <a:rPr lang="en-GB" smtClean="0"/>
              <a:pPr/>
              <a:t>54</a:t>
            </a:fld>
            <a:endParaRPr lang="en-GB" smtClean="0"/>
          </a:p>
        </p:txBody>
      </p:sp>
      <p:sp>
        <p:nvSpPr>
          <p:cNvPr id="174083" name="Rectangle 2"/>
          <p:cNvSpPr>
            <a:spLocks noGrp="1" noRot="1" noChangeAspect="1" noChangeArrowheads="1" noTextEdit="1"/>
          </p:cNvSpPr>
          <p:nvPr>
            <p:ph type="sldImg"/>
          </p:nvPr>
        </p:nvSpPr>
        <p:spPr>
          <a:ln/>
        </p:spPr>
      </p:sp>
      <p:sp>
        <p:nvSpPr>
          <p:cNvPr id="174084" name="Rectangle 3"/>
          <p:cNvSpPr>
            <a:spLocks noGrp="1" noChangeArrowheads="1"/>
          </p:cNvSpPr>
          <p:nvPr>
            <p:ph type="body" idx="1"/>
          </p:nvPr>
        </p:nvSpPr>
        <p:spPr>
          <a:noFill/>
          <a:ln/>
        </p:spPr>
        <p:txBody>
          <a:bodyPr/>
          <a:lstStyle/>
          <a:p>
            <a:pPr eaLnBrk="1" hangingPunct="1"/>
            <a:r>
              <a:rPr lang="en-GB" smtClean="0"/>
              <a:t>This is what happens next once a DUST screening form has been done</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93FE56E3-EF59-4A26-A56D-86F86F74F2D6}" type="slidenum">
              <a:rPr lang="en-GB" smtClean="0"/>
              <a:pPr/>
              <a:t>56</a:t>
            </a:fld>
            <a:endParaRPr lang="en-GB" smtClean="0"/>
          </a:p>
        </p:txBody>
      </p:sp>
      <p:sp>
        <p:nvSpPr>
          <p:cNvPr id="169987" name="Rectangle 2"/>
          <p:cNvSpPr>
            <a:spLocks noGrp="1" noRot="1" noChangeAspect="1" noChangeArrowheads="1" noTextEdit="1"/>
          </p:cNvSpPr>
          <p:nvPr>
            <p:ph type="sldImg"/>
          </p:nvPr>
        </p:nvSpPr>
        <p:spPr>
          <a:ln/>
        </p:spPr>
      </p:sp>
      <p:sp>
        <p:nvSpPr>
          <p:cNvPr id="169988" name="Rectangle 3"/>
          <p:cNvSpPr>
            <a:spLocks noGrp="1" noChangeArrowheads="1"/>
          </p:cNvSpPr>
          <p:nvPr>
            <p:ph type="body" idx="1"/>
          </p:nvPr>
        </p:nvSpPr>
        <p:spPr>
          <a:noFill/>
          <a:ln/>
        </p:spPr>
        <p:txBody>
          <a:bodyPr/>
          <a:lstStyle/>
          <a:p>
            <a:pPr eaLnBrk="1" hangingPunct="1"/>
            <a:r>
              <a:rPr lang="en-GB" smtClean="0"/>
              <a:t>Explain we will be looking at DUST screening, they will be in their welcome packs</a:t>
            </a:r>
          </a:p>
          <a:p>
            <a:pPr eaLnBrk="1" hangingPunct="1"/>
            <a:r>
              <a:rPr lang="en-GB" smtClean="0"/>
              <a:t>What is screening?</a:t>
            </a:r>
          </a:p>
          <a:p>
            <a:pPr eaLnBrk="1" hangingPunct="1"/>
            <a:endParaRPr lang="en-GB" smtClean="0"/>
          </a:p>
          <a:p>
            <a:pPr eaLnBrk="1" hangingPunct="1"/>
            <a:r>
              <a:rPr lang="en-GB" smtClean="0"/>
              <a:t>WHO, 2002 </a:t>
            </a:r>
            <a:r>
              <a:rPr lang="en-GB" i="1" smtClean="0"/>
              <a:t>The World Health Report 2002. Reducing Risks, promoting healthy life</a:t>
            </a:r>
            <a:r>
              <a:rPr lang="en-GB" smtClean="0"/>
              <a:t>. WHO. Geneva</a:t>
            </a:r>
            <a:endParaRPr 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p:spPr>
        <p:txBody>
          <a:bodyPr/>
          <a:lstStyle/>
          <a:p>
            <a:pPr>
              <a:lnSpc>
                <a:spcPct val="90000"/>
              </a:lnSpc>
            </a:pPr>
            <a:r>
              <a:rPr lang="en-GB" smtClean="0">
                <a:latin typeface="Arial" charset="0"/>
              </a:rPr>
              <a:t>http://www.unicef.org/ceecis/DUST_report_Neil_Hunt_UK_Drug_Use_Screening_Tool.pdf</a:t>
            </a:r>
          </a:p>
          <a:p>
            <a:pPr>
              <a:lnSpc>
                <a:spcPct val="90000"/>
              </a:lnSpc>
            </a:pPr>
            <a:endParaRPr lang="en-GB" smtClean="0">
              <a:latin typeface="Arial" charset="0"/>
            </a:endParaRPr>
          </a:p>
          <a:p>
            <a:pPr>
              <a:lnSpc>
                <a:spcPct val="90000"/>
              </a:lnSpc>
            </a:pPr>
            <a:r>
              <a:rPr lang="en-GB" smtClean="0">
                <a:latin typeface="Arial" charset="0"/>
              </a:rPr>
              <a:t>Standing Conference on Drug Abuse/Children’s Legal Centre (1999)</a:t>
            </a:r>
          </a:p>
          <a:p>
            <a:pPr>
              <a:lnSpc>
                <a:spcPct val="90000"/>
              </a:lnSpc>
            </a:pPr>
            <a:r>
              <a:rPr lang="en-GB" smtClean="0">
                <a:latin typeface="Arial" charset="0"/>
              </a:rPr>
              <a:t>A range of factors that either increase the risk of developing drug misuse or, conversely, protect young people from developing problems are already well understood. Additionally, there are certain ‘vulnerable groups’ of young people who generally have more risk factors and may have fewer protective factors,meaning that are more likely to misuse</a:t>
            </a:r>
          </a:p>
          <a:p>
            <a:pPr>
              <a:lnSpc>
                <a:spcPct val="90000"/>
              </a:lnSpc>
            </a:pPr>
            <a:r>
              <a:rPr lang="en-GB" smtClean="0">
                <a:latin typeface="Arial" charset="0"/>
              </a:rPr>
              <a:t>drugs and experience problems (SCODA, Children’s</a:t>
            </a:r>
          </a:p>
          <a:p>
            <a:pPr>
              <a:lnSpc>
                <a:spcPct val="90000"/>
              </a:lnSpc>
            </a:pPr>
            <a:r>
              <a:rPr lang="en-GB" smtClean="0">
                <a:latin typeface="Arial" charset="0"/>
              </a:rPr>
              <a:t>Legal Centre 1999).</a:t>
            </a:r>
          </a:p>
          <a:p>
            <a:pPr>
              <a:lnSpc>
                <a:spcPct val="90000"/>
              </a:lnSpc>
            </a:pPr>
            <a:endParaRPr lang="en-GB" smtClean="0">
              <a:latin typeface="Arial" charset="0"/>
            </a:endParaRPr>
          </a:p>
          <a:p>
            <a:pPr>
              <a:lnSpc>
                <a:spcPct val="90000"/>
              </a:lnSpc>
            </a:pPr>
            <a:r>
              <a:rPr lang="en-GB" smtClean="0">
                <a:latin typeface="Arial" charset="0"/>
              </a:rPr>
              <a:t>The screening tool is based on work that was initially developed by the East Kent Young Persons Drug Service. It has three sections concerning drug use,</a:t>
            </a:r>
          </a:p>
          <a:p>
            <a:pPr>
              <a:lnSpc>
                <a:spcPct val="90000"/>
              </a:lnSpc>
            </a:pPr>
            <a:r>
              <a:rPr lang="en-GB" smtClean="0">
                <a:latin typeface="Arial" charset="0"/>
              </a:rPr>
              <a:t>social situation and health with a range of simple scaled items in each that can be scored to give an indication of risk/need. </a:t>
            </a:r>
          </a:p>
          <a:p>
            <a:pPr>
              <a:lnSpc>
                <a:spcPct val="90000"/>
              </a:lnSpc>
            </a:pPr>
            <a:endParaRPr lang="en-GB" smtClean="0">
              <a:latin typeface="Arial" charset="0"/>
            </a:endParaRPr>
          </a:p>
          <a:p>
            <a:pPr>
              <a:lnSpc>
                <a:spcPct val="90000"/>
              </a:lnSpc>
            </a:pPr>
            <a:r>
              <a:rPr lang="en-GB" smtClean="0">
                <a:latin typeface="Arial" charset="0"/>
              </a:rPr>
              <a:t>These were developed to draw closely on published guidance concerning risk and protective factors for young people (Health Advisory service 1996).</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ln/>
        </p:spPr>
      </p:sp>
      <p:sp>
        <p:nvSpPr>
          <p:cNvPr id="171011" name="Notes Placeholder 2"/>
          <p:cNvSpPr>
            <a:spLocks noGrp="1"/>
          </p:cNvSpPr>
          <p:nvPr>
            <p:ph type="body" idx="1"/>
          </p:nvPr>
        </p:nvSpPr>
        <p:spPr>
          <a:noFill/>
          <a:ln/>
        </p:spPr>
        <p:txBody>
          <a:bodyPr/>
          <a:lstStyle/>
          <a:p>
            <a:pPr eaLnBrk="1" hangingPunct="1">
              <a:spcBef>
                <a:spcPct val="0"/>
              </a:spcBef>
            </a:pPr>
            <a:r>
              <a:rPr lang="en-GB" smtClean="0">
                <a:latin typeface="Arial" charset="0"/>
              </a:rPr>
              <a:t>Flip chart exercise : RISK and Protective</a:t>
            </a:r>
          </a:p>
        </p:txBody>
      </p:sp>
      <p:sp>
        <p:nvSpPr>
          <p:cNvPr id="171012" name="Slide Number Placeholder 3"/>
          <p:cNvSpPr>
            <a:spLocks noGrp="1"/>
          </p:cNvSpPr>
          <p:nvPr>
            <p:ph type="sldNum" sz="quarter" idx="5"/>
          </p:nvPr>
        </p:nvSpPr>
        <p:spPr>
          <a:noFill/>
        </p:spPr>
        <p:txBody>
          <a:bodyPr/>
          <a:lstStyle/>
          <a:p>
            <a:fld id="{99CDFC30-B8B0-4A60-A51C-C5113C4E8D4B}" type="slidenum">
              <a:rPr lang="en-GB" smtClean="0"/>
              <a:pPr/>
              <a:t>58</a:t>
            </a:fld>
            <a:endParaRPr lang="en-GB"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p:spPr>
        <p:txBody>
          <a:bodyPr/>
          <a:lstStyle/>
          <a:p>
            <a:fld id="{BC6D602C-D76F-46E4-87E2-BA09356FA744}" type="slidenum">
              <a:rPr lang="en-GB" smtClean="0"/>
              <a:pPr/>
              <a:t>64</a:t>
            </a:fld>
            <a:endParaRPr lang="en-GB" smtClean="0"/>
          </a:p>
        </p:txBody>
      </p:sp>
      <p:sp>
        <p:nvSpPr>
          <p:cNvPr id="173059" name="Rectangle 2"/>
          <p:cNvSpPr>
            <a:spLocks noGrp="1" noRot="1" noChangeAspect="1" noChangeArrowheads="1" noTextEdit="1"/>
          </p:cNvSpPr>
          <p:nvPr>
            <p:ph type="sldImg"/>
          </p:nvPr>
        </p:nvSpPr>
        <p:spPr>
          <a:ln/>
        </p:spPr>
      </p:sp>
      <p:sp>
        <p:nvSpPr>
          <p:cNvPr id="173060" name="Rectangle 3"/>
          <p:cNvSpPr>
            <a:spLocks noGrp="1" noChangeArrowheads="1"/>
          </p:cNvSpPr>
          <p:nvPr>
            <p:ph type="body" idx="1"/>
          </p:nvPr>
        </p:nvSpPr>
        <p:spPr>
          <a:noFill/>
          <a:ln/>
        </p:spPr>
        <p:txBody>
          <a:bodyPr/>
          <a:lstStyle/>
          <a:p>
            <a:pPr eaLnBrk="1" hangingPunct="1"/>
            <a:r>
              <a:rPr lang="en-GB" smtClean="0"/>
              <a:t>Hand out case studies, and go through these questions about the tool.</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p:spPr>
        <p:txBody>
          <a:bodyPr/>
          <a:lstStyle/>
          <a:p>
            <a:fld id="{E36F630A-D45C-4E78-AC37-66C30333CFDF}" type="slidenum">
              <a:rPr lang="en-GB" smtClean="0"/>
              <a:pPr/>
              <a:t>65</a:t>
            </a:fld>
            <a:endParaRPr lang="en-GB" smtClean="0"/>
          </a:p>
        </p:txBody>
      </p:sp>
      <p:sp>
        <p:nvSpPr>
          <p:cNvPr id="176131" name="Rectangle 2"/>
          <p:cNvSpPr>
            <a:spLocks noGrp="1" noRot="1" noChangeAspect="1" noChangeArrowheads="1" noTextEdit="1"/>
          </p:cNvSpPr>
          <p:nvPr>
            <p:ph type="sldImg"/>
          </p:nvPr>
        </p:nvSpPr>
        <p:spPr>
          <a:ln/>
        </p:spPr>
      </p:sp>
      <p:sp>
        <p:nvSpPr>
          <p:cNvPr id="176132" name="Rectangle 3"/>
          <p:cNvSpPr>
            <a:spLocks noGrp="1" noChangeArrowheads="1"/>
          </p:cNvSpPr>
          <p:nvPr>
            <p:ph type="body" idx="1"/>
          </p:nvPr>
        </p:nvSpPr>
        <p:spPr>
          <a:noFill/>
          <a:ln/>
        </p:spPr>
        <p:txBody>
          <a:bodyPr/>
          <a:lstStyle/>
          <a:p>
            <a:pPr eaLnBrk="1" hangingPunct="1"/>
            <a:r>
              <a:rPr lang="en-GB" smtClean="0">
                <a:latin typeface="Arial" charset="0"/>
              </a:rPr>
              <a:t>What are the conditions that allow confidentiality to be broken? Does every organisation have a confidentiality policy?</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p:spPr>
        <p:txBody>
          <a:bodyPr/>
          <a:lstStyle/>
          <a:p>
            <a:fld id="{32DF6BCB-05BA-4404-AB4C-FF5AFEF75C61}" type="slidenum">
              <a:rPr lang="en-GB" smtClean="0"/>
              <a:pPr/>
              <a:t>66</a:t>
            </a:fld>
            <a:endParaRPr lang="en-GB" smtClean="0"/>
          </a:p>
        </p:txBody>
      </p:sp>
      <p:sp>
        <p:nvSpPr>
          <p:cNvPr id="177155" name="Rectangle 2"/>
          <p:cNvSpPr>
            <a:spLocks noGrp="1" noRot="1" noChangeAspect="1" noChangeArrowheads="1" noTextEdit="1"/>
          </p:cNvSpPr>
          <p:nvPr>
            <p:ph type="sldImg"/>
          </p:nvPr>
        </p:nvSpPr>
        <p:spPr>
          <a:ln/>
        </p:spPr>
      </p:sp>
      <p:sp>
        <p:nvSpPr>
          <p:cNvPr id="177156" name="Rectangle 3"/>
          <p:cNvSpPr>
            <a:spLocks noGrp="1" noChangeArrowheads="1"/>
          </p:cNvSpPr>
          <p:nvPr>
            <p:ph type="body" idx="1"/>
          </p:nvPr>
        </p:nvSpPr>
        <p:spPr>
          <a:noFill/>
          <a:ln/>
        </p:spPr>
        <p:txBody>
          <a:bodyPr/>
          <a:lstStyle/>
          <a:p>
            <a:pPr eaLnBrk="1" hangingPunct="1"/>
            <a:r>
              <a:rPr lang="en-GB" smtClean="0">
                <a:latin typeface="Arial" charset="0"/>
              </a:rPr>
              <a:t>This is where we take our guidance for sharing info.</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p:spPr>
        <p:txBody>
          <a:bodyPr/>
          <a:lstStyle/>
          <a:p>
            <a:fld id="{6C7AF48C-BB70-42C4-B674-DC15C617E8B9}" type="slidenum">
              <a:rPr lang="en-GB" smtClean="0"/>
              <a:pPr/>
              <a:t>67</a:t>
            </a:fld>
            <a:endParaRPr lang="en-GB" smtClean="0"/>
          </a:p>
        </p:txBody>
      </p:sp>
      <p:sp>
        <p:nvSpPr>
          <p:cNvPr id="179203" name="Rectangle 2"/>
          <p:cNvSpPr>
            <a:spLocks noGrp="1" noRot="1" noChangeAspect="1" noChangeArrowheads="1" noTextEdit="1"/>
          </p:cNvSpPr>
          <p:nvPr>
            <p:ph type="sldImg"/>
          </p:nvPr>
        </p:nvSpPr>
        <p:spPr>
          <a:ln/>
        </p:spPr>
      </p:sp>
      <p:sp>
        <p:nvSpPr>
          <p:cNvPr id="179204" name="Rectangle 3"/>
          <p:cNvSpPr>
            <a:spLocks noGrp="1" noChangeArrowheads="1"/>
          </p:cNvSpPr>
          <p:nvPr>
            <p:ph type="body" idx="1"/>
          </p:nvPr>
        </p:nvSpPr>
        <p:spPr>
          <a:noFill/>
          <a:ln/>
        </p:spPr>
        <p:txBody>
          <a:bodyPr/>
          <a:lstStyle/>
          <a:p>
            <a:pPr eaLnBrk="1" hangingPunct="1"/>
            <a:r>
              <a:rPr lang="en-GB" smtClean="0"/>
              <a:t>Ask for their harm reduction tips</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ln/>
        </p:spPr>
      </p:sp>
      <p:sp>
        <p:nvSpPr>
          <p:cNvPr id="180227" name="Notes Placeholder 2"/>
          <p:cNvSpPr>
            <a:spLocks noGrp="1"/>
          </p:cNvSpPr>
          <p:nvPr>
            <p:ph type="body" idx="1"/>
          </p:nvPr>
        </p:nvSpPr>
        <p:spPr>
          <a:noFill/>
          <a:ln/>
        </p:spPr>
        <p:txBody>
          <a:bodyPr/>
          <a:lstStyle/>
          <a:p>
            <a:r>
              <a:rPr lang="en-GB" dirty="0" smtClean="0"/>
              <a:t>Know your substance:  WEDINOS  Public Health Wales</a:t>
            </a:r>
          </a:p>
        </p:txBody>
      </p:sp>
      <p:sp>
        <p:nvSpPr>
          <p:cNvPr id="180228" name="Slide Number Placeholder 3"/>
          <p:cNvSpPr>
            <a:spLocks noGrp="1"/>
          </p:cNvSpPr>
          <p:nvPr>
            <p:ph type="sldNum" sz="quarter" idx="5"/>
          </p:nvPr>
        </p:nvSpPr>
        <p:spPr>
          <a:noFill/>
        </p:spPr>
        <p:txBody>
          <a:bodyPr/>
          <a:lstStyle/>
          <a:p>
            <a:fld id="{D4D536F1-84FE-4766-B5DB-CC4655456E60}" type="slidenum">
              <a:rPr lang="en-GB" smtClean="0"/>
              <a:pPr/>
              <a:t>68</a:t>
            </a:fld>
            <a:endParaRPr lang="en-GB"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type="sldNum" sz="quarter" idx="5"/>
          </p:nvPr>
        </p:nvSpPr>
        <p:spPr>
          <a:noFill/>
        </p:spPr>
        <p:txBody>
          <a:bodyPr/>
          <a:lstStyle/>
          <a:p>
            <a:fld id="{9DED84AA-8933-4EF0-8991-31011A9CA37D}" type="slidenum">
              <a:rPr lang="en-GB" smtClean="0"/>
              <a:pPr/>
              <a:t>69</a:t>
            </a:fld>
            <a:endParaRPr lang="en-GB" smtClean="0"/>
          </a:p>
        </p:txBody>
      </p:sp>
      <p:sp>
        <p:nvSpPr>
          <p:cNvPr id="181251" name="Rectangle 2"/>
          <p:cNvSpPr>
            <a:spLocks noGrp="1" noRot="1" noChangeAspect="1" noChangeArrowheads="1" noTextEdit="1"/>
          </p:cNvSpPr>
          <p:nvPr>
            <p:ph type="sldImg"/>
          </p:nvPr>
        </p:nvSpPr>
        <p:spPr>
          <a:ln/>
        </p:spPr>
      </p:sp>
      <p:sp>
        <p:nvSpPr>
          <p:cNvPr id="181252" name="Rectangle 3"/>
          <p:cNvSpPr>
            <a:spLocks noGrp="1" noChangeArrowheads="1"/>
          </p:cNvSpPr>
          <p:nvPr>
            <p:ph type="body" idx="1"/>
          </p:nvPr>
        </p:nvSpPr>
        <p:spPr>
          <a:noFill/>
          <a:ln/>
        </p:spPr>
        <p:txBody>
          <a:bodyPr/>
          <a:lstStyle/>
          <a:p>
            <a:pPr eaLnBrk="1" hangingPunct="1"/>
            <a:r>
              <a:rPr lang="en-GB" smtClean="0"/>
              <a:t>Quick over view of our interventions</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Slide Image Placeholder 1"/>
          <p:cNvSpPr>
            <a:spLocks noGrp="1" noRot="1" noChangeAspect="1" noTextEdit="1"/>
          </p:cNvSpPr>
          <p:nvPr>
            <p:ph type="sldImg"/>
          </p:nvPr>
        </p:nvSpPr>
        <p:spPr>
          <a:ln/>
        </p:spPr>
      </p:sp>
      <p:sp>
        <p:nvSpPr>
          <p:cNvPr id="184323" name="Notes Placeholder 2"/>
          <p:cNvSpPr>
            <a:spLocks noGrp="1"/>
          </p:cNvSpPr>
          <p:nvPr>
            <p:ph type="body" idx="1"/>
          </p:nvPr>
        </p:nvSpPr>
        <p:spPr>
          <a:noFill/>
          <a:ln/>
        </p:spPr>
        <p:txBody>
          <a:bodyPr/>
          <a:lstStyle/>
          <a:p>
            <a:endParaRPr lang="en-US" smtClean="0"/>
          </a:p>
        </p:txBody>
      </p:sp>
      <p:sp>
        <p:nvSpPr>
          <p:cNvPr id="184324" name="Slide Number Placeholder 3"/>
          <p:cNvSpPr>
            <a:spLocks noGrp="1"/>
          </p:cNvSpPr>
          <p:nvPr>
            <p:ph type="sldNum" sz="quarter" idx="5"/>
          </p:nvPr>
        </p:nvSpPr>
        <p:spPr>
          <a:noFill/>
        </p:spPr>
        <p:txBody>
          <a:bodyPr/>
          <a:lstStyle/>
          <a:p>
            <a:fld id="{E7500DD2-95CC-45FE-A27E-A3360E22FF4E}" type="slidenum">
              <a:rPr lang="en-GB" smtClean="0"/>
              <a:pPr/>
              <a:t>70</a:t>
            </a:fld>
            <a:endParaRPr lang="en-GB"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p:spPr>
        <p:txBody>
          <a:bodyPr/>
          <a:lstStyle/>
          <a:p>
            <a:endParaRPr lang="en-US" smtClean="0"/>
          </a:p>
        </p:txBody>
      </p:sp>
      <p:sp>
        <p:nvSpPr>
          <p:cNvPr id="183300" name="Slide Number Placeholder 3"/>
          <p:cNvSpPr>
            <a:spLocks noGrp="1"/>
          </p:cNvSpPr>
          <p:nvPr>
            <p:ph type="sldNum" sz="quarter" idx="5"/>
          </p:nvPr>
        </p:nvSpPr>
        <p:spPr>
          <a:noFill/>
        </p:spPr>
        <p:txBody>
          <a:bodyPr/>
          <a:lstStyle/>
          <a:p>
            <a:fld id="{617C695F-9C30-4859-9C0A-FCE966117E00}" type="slidenum">
              <a:rPr lang="en-GB" smtClean="0"/>
              <a:pPr/>
              <a:t>73</a:t>
            </a:fld>
            <a:endParaRPr lang="en-GB"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p:spPr>
        <p:txBody>
          <a:bodyPr/>
          <a:lstStyle/>
          <a:p>
            <a:fld id="{DF0D819D-F1A5-4C48-BD34-FD22FBA61A17}" type="slidenum">
              <a:rPr lang="en-GB" smtClean="0"/>
              <a:pPr/>
              <a:t>74</a:t>
            </a:fld>
            <a:endParaRPr lang="en-GB" smtClean="0"/>
          </a:p>
        </p:txBody>
      </p:sp>
      <p:sp>
        <p:nvSpPr>
          <p:cNvPr id="186371" name="Rectangle 2"/>
          <p:cNvSpPr>
            <a:spLocks noGrp="1" noRot="1" noChangeAspect="1" noChangeArrowheads="1" noTextEdit="1"/>
          </p:cNvSpPr>
          <p:nvPr>
            <p:ph type="sldImg"/>
          </p:nvPr>
        </p:nvSpPr>
        <p:spPr>
          <a:ln/>
        </p:spPr>
      </p:sp>
      <p:sp>
        <p:nvSpPr>
          <p:cNvPr id="186372" name="Rectangle 3"/>
          <p:cNvSpPr>
            <a:spLocks noGrp="1" noChangeArrowheads="1"/>
          </p:cNvSpPr>
          <p:nvPr>
            <p:ph type="body" idx="1"/>
          </p:nvPr>
        </p:nvSpPr>
        <p:spPr>
          <a:noFill/>
          <a:ln/>
        </p:spPr>
        <p:txBody>
          <a:bodyPr/>
          <a:lstStyle/>
          <a:p>
            <a:pPr eaLnBrk="1" hangingPunct="1"/>
            <a:r>
              <a:rPr lang="en-GB" smtClean="0"/>
              <a:t>Put up training and coordinators mobile as a contact for training requests and workshops etc</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txBox="1">
            <a:spLocks noGrp="1" noChangeArrowheads="1"/>
          </p:cNvSpPr>
          <p:nvPr/>
        </p:nvSpPr>
        <p:spPr bwMode="auto">
          <a:xfrm>
            <a:off x="3851275" y="9428163"/>
            <a:ext cx="2946400" cy="498475"/>
          </a:xfrm>
          <a:prstGeom prst="rect">
            <a:avLst/>
          </a:prstGeom>
          <a:noFill/>
          <a:ln w="9525">
            <a:noFill/>
            <a:miter lim="800000"/>
            <a:headEnd/>
            <a:tailEnd/>
          </a:ln>
        </p:spPr>
        <p:txBody>
          <a:bodyPr lIns="91430" tIns="45716" rIns="91430" bIns="45716" anchor="b"/>
          <a:lstStyle/>
          <a:p>
            <a:pPr algn="r"/>
            <a:fld id="{E6C052D6-8C7B-4842-8DF6-34C59ED73330}" type="slidenum">
              <a:rPr lang="en-GB" sz="1200">
                <a:solidFill>
                  <a:schemeClr val="tx2"/>
                </a:solidFill>
                <a:latin typeface="Verdana" pitchFamily="34" charset="0"/>
              </a:rPr>
              <a:pPr algn="r"/>
              <a:t>75</a:t>
            </a:fld>
            <a:endParaRPr lang="en-GB" sz="1200">
              <a:solidFill>
                <a:schemeClr val="tx2"/>
              </a:solidFill>
              <a:latin typeface="Verdana" pitchFamily="34" charset="0"/>
            </a:endParaRPr>
          </a:p>
        </p:txBody>
      </p:sp>
      <p:sp>
        <p:nvSpPr>
          <p:cNvPr id="187395" name="Rectangle 2"/>
          <p:cNvSpPr>
            <a:spLocks noGrp="1" noRot="1" noChangeAspect="1" noChangeArrowheads="1" noTextEdit="1"/>
          </p:cNvSpPr>
          <p:nvPr>
            <p:ph type="sldImg"/>
          </p:nvPr>
        </p:nvSpPr>
        <p:spPr>
          <a:ln/>
        </p:spPr>
      </p:sp>
      <p:sp>
        <p:nvSpPr>
          <p:cNvPr id="187396" name="Rectangle 3"/>
          <p:cNvSpPr>
            <a:spLocks noGrp="1" noChangeArrowheads="1"/>
          </p:cNvSpPr>
          <p:nvPr>
            <p:ph type="body" idx="1"/>
          </p:nvPr>
        </p:nvSpPr>
        <p:spPr>
          <a:noFill/>
          <a:ln/>
        </p:spPr>
        <p:txBody>
          <a:bodyPr/>
          <a:lstStyle/>
          <a:p>
            <a:pPr eaLnBrk="1" hangingPunct="1"/>
            <a:r>
              <a:rPr lang="en-GB" smtClean="0">
                <a:latin typeface="Arial" charset="0"/>
              </a:rPr>
              <a:t>Briefly go through this do not spend too much time on this slide </a:t>
            </a:r>
          </a:p>
          <a:p>
            <a:pPr eaLnBrk="1" hangingPunct="1"/>
            <a:endParaRPr lang="en-GB" smtClean="0">
              <a:latin typeface="Arial" charset="0"/>
            </a:endParaRPr>
          </a:p>
          <a:p>
            <a:pPr eaLnBrk="1" hangingPunct="1"/>
            <a:r>
              <a:rPr lang="en-GB" smtClean="0">
                <a:latin typeface="Arial" charset="0"/>
              </a:rPr>
              <a:t>In line with the Children Act 1989, it is good practice to involve parents in interventions that follow a comprehensive assessment.  </a:t>
            </a:r>
          </a:p>
          <a:p>
            <a:pPr eaLnBrk="1" hangingPunct="1"/>
            <a:endParaRPr lang="en-GB" smtClean="0">
              <a:latin typeface="Arial" charset="0"/>
            </a:endParaRPr>
          </a:p>
          <a:p>
            <a:pPr eaLnBrk="1" hangingPunct="1"/>
            <a:r>
              <a:rPr lang="en-GB" smtClean="0">
                <a:latin typeface="Arial" charset="0"/>
              </a:rPr>
              <a:t>As a general rule, people over 16 years old are deemed competent to consent to treatment without parental consent.  </a:t>
            </a:r>
          </a:p>
          <a:p>
            <a:pPr eaLnBrk="1" hangingPunct="1"/>
            <a:r>
              <a:rPr lang="en-GB" smtClean="0">
                <a:latin typeface="Arial" charset="0"/>
              </a:rPr>
              <a:t>The Fraser guidelines (SCODA 2000  ‘Standing Conference on Drug Abuse’) identify that young people under the age 16 years old can consent to confidential medical treatment under certain provision.  (cover in more detail later on)</a:t>
            </a:r>
            <a:endParaRPr lang="en-US" smtClean="0">
              <a:latin typeface="Arial" charset="0"/>
            </a:endParaRPr>
          </a:p>
          <a:p>
            <a:pPr eaLnBrk="1" hangingPunct="1"/>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a:spLocks noChangeArrowheads="1"/>
          </p:cNvSpPr>
          <p:nvPr/>
        </p:nvSpPr>
        <p:spPr bwMode="auto">
          <a:xfrm>
            <a:off x="1371600" y="2286000"/>
            <a:ext cx="7772400" cy="1295400"/>
          </a:xfrm>
          <a:prstGeom prst="rect">
            <a:avLst/>
          </a:prstGeom>
          <a:solidFill>
            <a:schemeClr val="tx1"/>
          </a:solidFill>
          <a:ln w="9525">
            <a:noFill/>
            <a:miter lim="800000"/>
            <a:headEnd/>
            <a:tailEnd/>
          </a:ln>
        </p:spPr>
        <p:txBody>
          <a:bodyPr wrap="none" anchor="ctr"/>
          <a:lstStyle/>
          <a:p>
            <a:pPr>
              <a:defRPr/>
            </a:pPr>
            <a:endParaRPr lang="en-US"/>
          </a:p>
        </p:txBody>
      </p:sp>
      <p:sp>
        <p:nvSpPr>
          <p:cNvPr id="5" name="Rectangle 5"/>
          <p:cNvSpPr>
            <a:spLocks noChangeArrowheads="1"/>
          </p:cNvSpPr>
          <p:nvPr/>
        </p:nvSpPr>
        <p:spPr bwMode="auto">
          <a:xfrm>
            <a:off x="0" y="0"/>
            <a:ext cx="1371600" cy="2286000"/>
          </a:xfrm>
          <a:prstGeom prst="rect">
            <a:avLst/>
          </a:prstGeom>
          <a:solidFill>
            <a:srgbClr val="EC2790"/>
          </a:solidFill>
          <a:ln w="9525">
            <a:noFill/>
            <a:miter lim="800000"/>
            <a:headEnd/>
            <a:tailEnd/>
          </a:ln>
        </p:spPr>
        <p:txBody>
          <a:bodyPr wrap="none" anchor="ctr"/>
          <a:lstStyle/>
          <a:p>
            <a:pPr>
              <a:defRPr/>
            </a:pPr>
            <a:endParaRPr lang="en-US"/>
          </a:p>
        </p:txBody>
      </p:sp>
      <p:sp>
        <p:nvSpPr>
          <p:cNvPr id="6" name="Rectangle 6"/>
          <p:cNvSpPr>
            <a:spLocks noChangeArrowheads="1"/>
          </p:cNvSpPr>
          <p:nvPr/>
        </p:nvSpPr>
        <p:spPr bwMode="auto">
          <a:xfrm>
            <a:off x="0" y="2286000"/>
            <a:ext cx="1371600" cy="1295400"/>
          </a:xfrm>
          <a:prstGeom prst="rect">
            <a:avLst/>
          </a:prstGeom>
          <a:solidFill>
            <a:srgbClr val="B2B2B2"/>
          </a:solidFill>
          <a:ln w="9525">
            <a:noFill/>
            <a:miter lim="800000"/>
            <a:headEnd/>
            <a:tailEnd/>
          </a:ln>
        </p:spPr>
        <p:txBody>
          <a:bodyPr wrap="none" anchor="ctr"/>
          <a:lstStyle/>
          <a:p>
            <a:pPr>
              <a:defRPr/>
            </a:pPr>
            <a:endParaRPr lang="en-US"/>
          </a:p>
        </p:txBody>
      </p:sp>
      <p:sp>
        <p:nvSpPr>
          <p:cNvPr id="7" name="Rectangle 8"/>
          <p:cNvSpPr>
            <a:spLocks noChangeArrowheads="1"/>
          </p:cNvSpPr>
          <p:nvPr/>
        </p:nvSpPr>
        <p:spPr bwMode="auto">
          <a:xfrm>
            <a:off x="0" y="3581400"/>
            <a:ext cx="1371600" cy="3276600"/>
          </a:xfrm>
          <a:prstGeom prst="rect">
            <a:avLst/>
          </a:prstGeom>
          <a:solidFill>
            <a:srgbClr val="EC2790"/>
          </a:solidFill>
          <a:ln w="9525">
            <a:noFill/>
            <a:miter lim="800000"/>
            <a:headEnd/>
            <a:tailEnd/>
          </a:ln>
        </p:spPr>
        <p:txBody>
          <a:bodyPr wrap="none" anchor="ctr"/>
          <a:lstStyle/>
          <a:p>
            <a:pPr>
              <a:defRPr/>
            </a:pPr>
            <a:endParaRPr lang="en-US"/>
          </a:p>
        </p:txBody>
      </p:sp>
      <p:pic>
        <p:nvPicPr>
          <p:cNvPr id="8" name="Picture 9" descr="logo_lg"/>
          <p:cNvPicPr>
            <a:picLocks noChangeAspect="1" noChangeArrowheads="1"/>
          </p:cNvPicPr>
          <p:nvPr/>
        </p:nvPicPr>
        <p:blipFill>
          <a:blip r:embed="rId2" cstate="print"/>
          <a:srcRect/>
          <a:stretch>
            <a:fillRect/>
          </a:stretch>
        </p:blipFill>
        <p:spPr bwMode="auto">
          <a:xfrm>
            <a:off x="5638800" y="228600"/>
            <a:ext cx="3352800" cy="1182688"/>
          </a:xfrm>
          <a:prstGeom prst="rect">
            <a:avLst/>
          </a:prstGeom>
          <a:noFill/>
          <a:ln w="9525">
            <a:noFill/>
            <a:miter lim="800000"/>
            <a:headEnd/>
            <a:tailEnd/>
          </a:ln>
        </p:spPr>
      </p:pic>
      <p:sp>
        <p:nvSpPr>
          <p:cNvPr id="34818" name="Rectangle 2"/>
          <p:cNvSpPr>
            <a:spLocks noGrp="1" noChangeArrowheads="1"/>
          </p:cNvSpPr>
          <p:nvPr>
            <p:ph type="ctrTitle"/>
          </p:nvPr>
        </p:nvSpPr>
        <p:spPr>
          <a:xfrm>
            <a:off x="1371600" y="2286000"/>
            <a:ext cx="7086600" cy="1143000"/>
          </a:xfrm>
        </p:spPr>
        <p:txBody>
          <a:bodyPr/>
          <a:lstStyle>
            <a:lvl1pPr algn="l">
              <a:defRPr>
                <a:solidFill>
                  <a:schemeClr val="bg1"/>
                </a:solidFill>
              </a:defRPr>
            </a:lvl1pPr>
          </a:lstStyle>
          <a:p>
            <a:r>
              <a:rPr lang="en-GB"/>
              <a:t>Click to edit Master title style</a:t>
            </a:r>
          </a:p>
        </p:txBody>
      </p:sp>
      <p:sp>
        <p:nvSpPr>
          <p:cNvPr id="34819" name="Rectangle 3"/>
          <p:cNvSpPr>
            <a:spLocks noGrp="1" noChangeArrowheads="1"/>
          </p:cNvSpPr>
          <p:nvPr>
            <p:ph type="subTitle" idx="1"/>
          </p:nvPr>
        </p:nvSpPr>
        <p:spPr>
          <a:xfrm>
            <a:off x="1371600" y="3886200"/>
            <a:ext cx="6400800" cy="1752600"/>
          </a:xfrm>
        </p:spPr>
        <p:txBody>
          <a:bodyPr/>
          <a:lstStyle>
            <a:lvl1pPr marL="0" indent="0">
              <a:buFontTx/>
              <a:buNone/>
              <a:defRPr/>
            </a:lvl1pPr>
          </a:lstStyle>
          <a:p>
            <a:r>
              <a:rPr lang="en-GB"/>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81000"/>
            <a:ext cx="19431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381000"/>
            <a:ext cx="56769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034"/>
          <p:cNvSpPr>
            <a:spLocks noChangeArrowheads="1"/>
          </p:cNvSpPr>
          <p:nvPr/>
        </p:nvSpPr>
        <p:spPr bwMode="auto">
          <a:xfrm>
            <a:off x="685800" y="0"/>
            <a:ext cx="8458200" cy="1676400"/>
          </a:xfrm>
          <a:prstGeom prst="rect">
            <a:avLst/>
          </a:prstGeom>
          <a:solidFill>
            <a:srgbClr val="B2B2B2"/>
          </a:solidFill>
          <a:ln w="9525">
            <a:noFill/>
            <a:miter lim="800000"/>
            <a:headEnd/>
            <a:tailEnd/>
          </a:ln>
        </p:spPr>
        <p:txBody>
          <a:bodyPr wrap="none" anchor="ctr"/>
          <a:lstStyle/>
          <a:p>
            <a:pPr>
              <a:defRPr/>
            </a:pPr>
            <a:endParaRPr lang="en-US"/>
          </a:p>
        </p:txBody>
      </p:sp>
      <p:sp>
        <p:nvSpPr>
          <p:cNvPr id="1027" name="Title Placeholder 1026"/>
          <p:cNvSpPr>
            <a:spLocks noGrp="1" noChangeArrowheads="1"/>
          </p:cNvSpPr>
          <p:nvPr>
            <p:ph type="title"/>
          </p:nvPr>
        </p:nvSpPr>
        <p:spPr bwMode="auto">
          <a:xfrm>
            <a:off x="685800" y="3810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8" name="Text Placeholder 1027"/>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pic>
        <p:nvPicPr>
          <p:cNvPr id="1029" name="Picture 1033" descr="logo_sm"/>
          <p:cNvPicPr>
            <a:picLocks noChangeAspect="1" noChangeArrowheads="1"/>
          </p:cNvPicPr>
          <p:nvPr/>
        </p:nvPicPr>
        <p:blipFill>
          <a:blip r:embed="rId13" cstate="print"/>
          <a:srcRect/>
          <a:stretch>
            <a:fillRect/>
          </a:stretch>
        </p:blipFill>
        <p:spPr bwMode="auto">
          <a:xfrm>
            <a:off x="7467600" y="6172200"/>
            <a:ext cx="1524000" cy="571500"/>
          </a:xfrm>
          <a:prstGeom prst="rect">
            <a:avLst/>
          </a:prstGeom>
          <a:noFill/>
          <a:ln w="9525">
            <a:noFill/>
            <a:miter lim="800000"/>
            <a:headEnd/>
            <a:tailEnd/>
          </a:ln>
        </p:spPr>
      </p:pic>
      <p:sp>
        <p:nvSpPr>
          <p:cNvPr id="1030" name="Rectangle 1035"/>
          <p:cNvSpPr>
            <a:spLocks noChangeArrowheads="1"/>
          </p:cNvSpPr>
          <p:nvPr/>
        </p:nvSpPr>
        <p:spPr bwMode="auto">
          <a:xfrm>
            <a:off x="0" y="0"/>
            <a:ext cx="685800" cy="1676400"/>
          </a:xfrm>
          <a:prstGeom prst="rect">
            <a:avLst/>
          </a:prstGeom>
          <a:solidFill>
            <a:srgbClr val="EC2790"/>
          </a:solidFill>
          <a:ln w="9525">
            <a:noFill/>
            <a:miter lim="800000"/>
            <a:headEnd/>
            <a:tailEnd/>
          </a:ln>
        </p:spPr>
        <p:txBody>
          <a:bodyPr wrap="none" anchor="ctr"/>
          <a:lstStyle/>
          <a:p>
            <a:pPr>
              <a:defRPr/>
            </a:pPr>
            <a:endParaRPr lang="en-US"/>
          </a:p>
        </p:txBody>
      </p:sp>
      <p:pic>
        <p:nvPicPr>
          <p:cNvPr id="1031" name="Picture 1036"/>
          <p:cNvPicPr>
            <a:picLocks noChangeAspect="1" noChangeArrowheads="1"/>
          </p:cNvPicPr>
          <p:nvPr userDrawn="1"/>
        </p:nvPicPr>
        <p:blipFill>
          <a:blip r:embed="rId14" cstate="print"/>
          <a:srcRect/>
          <a:stretch>
            <a:fillRect/>
          </a:stretch>
        </p:blipFill>
        <p:spPr bwMode="auto">
          <a:xfrm>
            <a:off x="395288" y="6092825"/>
            <a:ext cx="2160587" cy="49212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45"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Verdana" pitchFamily="34" charset="0"/>
        </a:defRPr>
      </a:lvl2pPr>
      <a:lvl3pPr algn="ctr" rtl="0" eaLnBrk="0" fontAlgn="base" hangingPunct="0">
        <a:spcBef>
          <a:spcPct val="0"/>
        </a:spcBef>
        <a:spcAft>
          <a:spcPct val="0"/>
        </a:spcAft>
        <a:defRPr sz="4400">
          <a:solidFill>
            <a:schemeClr val="tx2"/>
          </a:solidFill>
          <a:latin typeface="Verdana" pitchFamily="34" charset="0"/>
        </a:defRPr>
      </a:lvl3pPr>
      <a:lvl4pPr algn="ctr" rtl="0" eaLnBrk="0" fontAlgn="base" hangingPunct="0">
        <a:spcBef>
          <a:spcPct val="0"/>
        </a:spcBef>
        <a:spcAft>
          <a:spcPct val="0"/>
        </a:spcAft>
        <a:defRPr sz="4400">
          <a:solidFill>
            <a:schemeClr val="tx2"/>
          </a:solidFill>
          <a:latin typeface="Verdana" pitchFamily="34" charset="0"/>
        </a:defRPr>
      </a:lvl4pPr>
      <a:lvl5pPr algn="ctr" rtl="0" eaLnBrk="0" fontAlgn="base" hangingPunct="0">
        <a:spcBef>
          <a:spcPct val="0"/>
        </a:spcBef>
        <a:spcAft>
          <a:spcPct val="0"/>
        </a:spcAft>
        <a:defRPr sz="4400">
          <a:solidFill>
            <a:schemeClr val="tx2"/>
          </a:solidFill>
          <a:latin typeface="Verdana" pitchFamily="34" charset="0"/>
        </a:defRPr>
      </a:lvl5pPr>
      <a:lvl6pPr marL="457200" algn="ctr" rtl="0" fontAlgn="base">
        <a:spcBef>
          <a:spcPct val="0"/>
        </a:spcBef>
        <a:spcAft>
          <a:spcPct val="0"/>
        </a:spcAft>
        <a:defRPr sz="4400">
          <a:solidFill>
            <a:schemeClr val="tx2"/>
          </a:solidFill>
          <a:latin typeface="Verdana" pitchFamily="34" charset="0"/>
        </a:defRPr>
      </a:lvl6pPr>
      <a:lvl7pPr marL="914400" algn="ctr" rtl="0" fontAlgn="base">
        <a:spcBef>
          <a:spcPct val="0"/>
        </a:spcBef>
        <a:spcAft>
          <a:spcPct val="0"/>
        </a:spcAft>
        <a:defRPr sz="4400">
          <a:solidFill>
            <a:schemeClr val="tx2"/>
          </a:solidFill>
          <a:latin typeface="Verdana" pitchFamily="34" charset="0"/>
        </a:defRPr>
      </a:lvl7pPr>
      <a:lvl8pPr marL="1371600" algn="ctr" rtl="0" fontAlgn="base">
        <a:spcBef>
          <a:spcPct val="0"/>
        </a:spcBef>
        <a:spcAft>
          <a:spcPct val="0"/>
        </a:spcAft>
        <a:defRPr sz="4400">
          <a:solidFill>
            <a:schemeClr val="tx2"/>
          </a:solidFill>
          <a:latin typeface="Verdana" pitchFamily="34" charset="0"/>
        </a:defRPr>
      </a:lvl8pPr>
      <a:lvl9pPr marL="1828800" algn="ctr" rtl="0" fontAlgn="base">
        <a:spcBef>
          <a:spcPct val="0"/>
        </a:spcBef>
        <a:spcAft>
          <a:spcPct val="0"/>
        </a:spcAft>
        <a:defRPr sz="4400">
          <a:solidFill>
            <a:schemeClr val="tx2"/>
          </a:solidFill>
          <a:latin typeface="Verdana"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images.google.co.uk/imgres?imgurl=http://www.focusonprice.com/images/JD014.jpg&amp;imgrefurl=http://www.focusonprice.com/cart.php?target=category&amp;category_id=363&amp;pageID=2&amp;h=280&amp;w=280&amp;sz=10&amp;hl=en&amp;start=93&amp;um=1&amp;tbnid=757v9zmR843JdM:&amp;tbnh=114&amp;tbnw=114&amp;prev=/images?q=picture+9v+battery+&amp;start=80&amp;ndsp=20&amp;svnum=10&amp;um=1&amp;hl=en&amp;rls=GGLJ,GGLJ:2006-32,GGLJ:en&amp;sa=N"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0.jpeg"/><Relationship Id="rId7" Type="http://schemas.openxmlformats.org/officeDocument/2006/relationships/image" Target="../media/image11.jpe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images.google.co.uk/imgres?imgurl=http://www.focusonprice.com/images/JD014.jpg&amp;imgrefurl=http://www.focusonprice.com/cart.php?target=category&amp;category_id=363&amp;pageID=2&amp;h=280&amp;w=280&amp;sz=10&amp;hl=en&amp;start=93&amp;um=1&amp;tbnid=757v9zmR843JdM:&amp;tbnh=114&amp;tbnw=114&amp;prev=/images?q=picture+9v+battery+&amp;start=80&amp;ndsp=20&amp;svnum=10&amp;um=1&amp;hl=en&amp;rls=GGLJ,GGLJ:2006-32,GGLJ:en&amp;sa=N" TargetMode="External"/><Relationship Id="rId11" Type="http://schemas.openxmlformats.org/officeDocument/2006/relationships/image" Target="../media/image30.png"/><Relationship Id="rId5" Type="http://schemas.openxmlformats.org/officeDocument/2006/relationships/image" Target="../media/image27.jpeg"/><Relationship Id="rId10" Type="http://schemas.openxmlformats.org/officeDocument/2006/relationships/image" Target="../media/image29.png"/><Relationship Id="rId4" Type="http://schemas.openxmlformats.org/officeDocument/2006/relationships/image" Target="../media/image12.jpeg"/><Relationship Id="rId9" Type="http://schemas.openxmlformats.org/officeDocument/2006/relationships/image" Target="../media/image28.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www.drugaidcymru.com/"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pn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371600" y="2286000"/>
            <a:ext cx="7772400" cy="1143000"/>
          </a:xfrm>
        </p:spPr>
        <p:txBody>
          <a:bodyPr/>
          <a:lstStyle/>
          <a:p>
            <a:pPr eaLnBrk="1" hangingPunct="1">
              <a:buClr>
                <a:srgbClr val="EC2790"/>
              </a:buClr>
              <a:buFont typeface="Wingdings" pitchFamily="2" charset="2"/>
              <a:buNone/>
            </a:pPr>
            <a:r>
              <a:rPr lang="en-GB" sz="4800" b="1" smtClean="0">
                <a:latin typeface="Arial" charset="0"/>
              </a:rPr>
              <a:t>Choices </a:t>
            </a:r>
            <a:r>
              <a:rPr lang="en-GB" sz="4800" b="1" i="1" smtClean="0">
                <a:latin typeface="Arial" charset="0"/>
              </a:rPr>
              <a:t>“Talking to”</a:t>
            </a:r>
          </a:p>
        </p:txBody>
      </p:sp>
      <p:sp>
        <p:nvSpPr>
          <p:cNvPr id="3075" name="Rectangle 3"/>
          <p:cNvSpPr>
            <a:spLocks noGrp="1" noChangeArrowheads="1"/>
          </p:cNvSpPr>
          <p:nvPr>
            <p:ph type="subTitle" idx="1"/>
          </p:nvPr>
        </p:nvSpPr>
        <p:spPr>
          <a:xfrm>
            <a:off x="1476375" y="3860800"/>
            <a:ext cx="7304088" cy="2422525"/>
          </a:xfrm>
        </p:spPr>
        <p:txBody>
          <a:bodyPr/>
          <a:lstStyle/>
          <a:p>
            <a:pPr eaLnBrk="1" hangingPunct="1">
              <a:buClr>
                <a:srgbClr val="EC2790"/>
              </a:buClr>
              <a:buFont typeface="Wingdings" pitchFamily="2" charset="2"/>
              <a:buNone/>
            </a:pPr>
            <a:r>
              <a:rPr lang="en-GB" sz="2400" dirty="0" smtClean="0">
                <a:latin typeface="Arial" charset="0"/>
              </a:rPr>
              <a:t>Young People &amp; Substance Misuse Awareness Training</a:t>
            </a:r>
          </a:p>
          <a:p>
            <a:pPr eaLnBrk="1" hangingPunct="1">
              <a:buClr>
                <a:srgbClr val="EC2790"/>
              </a:buClr>
              <a:buFont typeface="Wingdings" pitchFamily="2" charset="2"/>
              <a:buNone/>
            </a:pPr>
            <a:r>
              <a:rPr lang="en-GB" sz="2400" dirty="0" smtClean="0">
                <a:latin typeface="Arial" charset="0"/>
              </a:rPr>
              <a:t>. </a:t>
            </a:r>
          </a:p>
          <a:p>
            <a:pPr eaLnBrk="1" hangingPunct="1">
              <a:buClr>
                <a:srgbClr val="EC2790"/>
              </a:buClr>
              <a:buFont typeface="Wingdings" pitchFamily="2" charset="2"/>
              <a:buNone/>
            </a:pPr>
            <a:r>
              <a:rPr lang="en-GB" sz="2400" dirty="0" smtClean="0">
                <a:solidFill>
                  <a:srgbClr val="B2B2B2"/>
                </a:solidFill>
                <a:latin typeface="Arial" charset="0"/>
              </a:rPr>
              <a:t>				</a:t>
            </a:r>
            <a:r>
              <a:rPr lang="en-US" sz="2400" dirty="0" smtClean="0">
                <a:solidFill>
                  <a:schemeClr val="tx1">
                    <a:lumMod val="85000"/>
                    <a:lumOff val="15000"/>
                  </a:schemeClr>
                </a:solidFill>
                <a:latin typeface="Arial" charset="0"/>
              </a:rPr>
              <a:t>Date: </a:t>
            </a:r>
            <a:r>
              <a:rPr lang="en-US" sz="2400" dirty="0" smtClean="0">
                <a:solidFill>
                  <a:schemeClr val="tx1">
                    <a:lumMod val="85000"/>
                    <a:lumOff val="15000"/>
                  </a:schemeClr>
                </a:solidFill>
                <a:latin typeface="Arial" charset="0"/>
              </a:rPr>
              <a:t>February</a:t>
            </a:r>
            <a:r>
              <a:rPr lang="en-US" sz="2400" dirty="0" smtClean="0">
                <a:solidFill>
                  <a:schemeClr val="tx1">
                    <a:lumMod val="85000"/>
                    <a:lumOff val="15000"/>
                  </a:schemeClr>
                </a:solidFill>
                <a:latin typeface="Arial" charset="0"/>
              </a:rPr>
              <a:t> </a:t>
            </a:r>
            <a:r>
              <a:rPr lang="en-US" sz="2400" dirty="0" smtClean="0">
                <a:solidFill>
                  <a:schemeClr val="tx1">
                    <a:lumMod val="85000"/>
                    <a:lumOff val="15000"/>
                  </a:schemeClr>
                </a:solidFill>
                <a:latin typeface="Arial" charset="0"/>
              </a:rPr>
              <a:t>2015 </a:t>
            </a:r>
          </a:p>
          <a:p>
            <a:pPr eaLnBrk="1" hangingPunct="1">
              <a:buClr>
                <a:srgbClr val="EC2790"/>
              </a:buClr>
              <a:buFont typeface="Wingdings" pitchFamily="2" charset="2"/>
              <a:buNone/>
            </a:pPr>
            <a:r>
              <a:rPr lang="en-US" sz="2400" dirty="0" smtClean="0">
                <a:solidFill>
                  <a:schemeClr val="tx1">
                    <a:lumMod val="85000"/>
                    <a:lumOff val="15000"/>
                  </a:schemeClr>
                </a:solidFill>
                <a:latin typeface="Arial" charset="0"/>
              </a:rPr>
              <a:t>            Emma Howells and </a:t>
            </a:r>
            <a:r>
              <a:rPr lang="en-US" sz="2400" dirty="0" err="1" smtClean="0">
                <a:solidFill>
                  <a:schemeClr val="tx1">
                    <a:lumMod val="85000"/>
                    <a:lumOff val="15000"/>
                  </a:schemeClr>
                </a:solidFill>
                <a:latin typeface="Arial" charset="0"/>
              </a:rPr>
              <a:t>Thea</a:t>
            </a:r>
            <a:r>
              <a:rPr lang="en-US" sz="2400" dirty="0" smtClean="0">
                <a:solidFill>
                  <a:schemeClr val="tx1">
                    <a:lumMod val="85000"/>
                    <a:lumOff val="15000"/>
                  </a:schemeClr>
                </a:solidFill>
                <a:latin typeface="Arial" charset="0"/>
              </a:rPr>
              <a:t> Meek</a:t>
            </a:r>
          </a:p>
        </p:txBody>
      </p:sp>
      <p:sp>
        <p:nvSpPr>
          <p:cNvPr id="3076" name="Text Box 7"/>
          <p:cNvSpPr txBox="1">
            <a:spLocks noChangeArrowheads="1"/>
          </p:cNvSpPr>
          <p:nvPr/>
        </p:nvSpPr>
        <p:spPr bwMode="auto">
          <a:xfrm>
            <a:off x="4800600" y="533400"/>
            <a:ext cx="3810000" cy="457200"/>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pPr eaLnBrk="1" hangingPunct="1"/>
            <a:r>
              <a:rPr lang="en-GB" dirty="0" smtClean="0"/>
              <a:t>Housekeeping</a:t>
            </a:r>
          </a:p>
        </p:txBody>
      </p:sp>
      <p:sp>
        <p:nvSpPr>
          <p:cNvPr id="4099" name="Rectangle 3"/>
          <p:cNvSpPr>
            <a:spLocks noGrp="1" noChangeArrowheads="1"/>
          </p:cNvSpPr>
          <p:nvPr>
            <p:ph type="body" idx="4294967295"/>
          </p:nvPr>
        </p:nvSpPr>
        <p:spPr/>
        <p:txBody>
          <a:bodyPr/>
          <a:lstStyle/>
          <a:p>
            <a:pPr eaLnBrk="1" hangingPunct="1">
              <a:lnSpc>
                <a:spcPct val="90000"/>
              </a:lnSpc>
              <a:buClr>
                <a:srgbClr val="EC2790"/>
              </a:buClr>
              <a:buFont typeface="Wingdings" pitchFamily="2" charset="2"/>
              <a:buChar char="§"/>
            </a:pPr>
            <a:r>
              <a:rPr lang="en-GB" sz="2600" dirty="0" smtClean="0">
                <a:latin typeface="Arial" pitchFamily="34" charset="0"/>
                <a:cs typeface="Arial" pitchFamily="34" charset="0"/>
              </a:rPr>
              <a:t>Toilets</a:t>
            </a:r>
          </a:p>
          <a:p>
            <a:pPr eaLnBrk="1" hangingPunct="1">
              <a:lnSpc>
                <a:spcPct val="90000"/>
              </a:lnSpc>
              <a:buClr>
                <a:srgbClr val="EC2790"/>
              </a:buClr>
              <a:buFont typeface="Wingdings" pitchFamily="2" charset="2"/>
              <a:buChar char="§"/>
            </a:pPr>
            <a:endParaRPr lang="en-GB" sz="26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600" dirty="0" smtClean="0">
                <a:latin typeface="Arial" pitchFamily="34" charset="0"/>
                <a:cs typeface="Arial" pitchFamily="34" charset="0"/>
              </a:rPr>
              <a:t>Fire Exits</a:t>
            </a:r>
          </a:p>
          <a:p>
            <a:pPr eaLnBrk="1" hangingPunct="1">
              <a:lnSpc>
                <a:spcPct val="90000"/>
              </a:lnSpc>
              <a:buClr>
                <a:srgbClr val="EC2790"/>
              </a:buClr>
              <a:buFont typeface="Wingdings" pitchFamily="2" charset="2"/>
              <a:buChar char="§"/>
            </a:pPr>
            <a:endParaRPr lang="en-GB" sz="26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600" dirty="0" smtClean="0">
                <a:latin typeface="Arial" pitchFamily="34" charset="0"/>
                <a:cs typeface="Arial" pitchFamily="34" charset="0"/>
              </a:rPr>
              <a:t>No smoking</a:t>
            </a:r>
          </a:p>
          <a:p>
            <a:pPr eaLnBrk="1" hangingPunct="1">
              <a:lnSpc>
                <a:spcPct val="90000"/>
              </a:lnSpc>
              <a:buClr>
                <a:srgbClr val="EC2790"/>
              </a:buClr>
              <a:buFont typeface="Wingdings" pitchFamily="2" charset="2"/>
              <a:buChar char="§"/>
            </a:pPr>
            <a:endParaRPr lang="en-GB" sz="26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600" dirty="0" smtClean="0">
                <a:latin typeface="Arial" pitchFamily="34" charset="0"/>
                <a:cs typeface="Arial" pitchFamily="34" charset="0"/>
              </a:rPr>
              <a:t>Breaks</a:t>
            </a:r>
          </a:p>
          <a:p>
            <a:pPr eaLnBrk="1" hangingPunct="1">
              <a:lnSpc>
                <a:spcPct val="90000"/>
              </a:lnSpc>
              <a:buClr>
                <a:srgbClr val="EC2790"/>
              </a:buClr>
              <a:buFont typeface="Wingdings" pitchFamily="2" charset="2"/>
              <a:buChar char="§"/>
            </a:pPr>
            <a:endParaRPr lang="en-GB" sz="26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600" dirty="0" smtClean="0">
                <a:latin typeface="Arial" pitchFamily="34" charset="0"/>
                <a:cs typeface="Arial" pitchFamily="34" charset="0"/>
              </a:rPr>
              <a:t>Mobiles</a:t>
            </a:r>
          </a:p>
        </p:txBody>
      </p:sp>
      <p:pic>
        <p:nvPicPr>
          <p:cNvPr id="4100" name="Picture 4" descr="toilets1"/>
          <p:cNvPicPr>
            <a:picLocks noChangeAspect="1" noChangeArrowheads="1"/>
          </p:cNvPicPr>
          <p:nvPr/>
        </p:nvPicPr>
        <p:blipFill>
          <a:blip r:embed="rId3" cstate="print"/>
          <a:srcRect/>
          <a:stretch>
            <a:fillRect/>
          </a:stretch>
        </p:blipFill>
        <p:spPr bwMode="auto">
          <a:xfrm>
            <a:off x="5867400" y="1844675"/>
            <a:ext cx="765175" cy="765175"/>
          </a:xfrm>
          <a:prstGeom prst="rect">
            <a:avLst/>
          </a:prstGeom>
          <a:noFill/>
          <a:ln w="9525">
            <a:noFill/>
            <a:miter lim="800000"/>
            <a:headEnd/>
            <a:tailEnd/>
          </a:ln>
        </p:spPr>
      </p:pic>
      <p:pic>
        <p:nvPicPr>
          <p:cNvPr id="4101" name="Picture 5" descr="exit1"/>
          <p:cNvPicPr>
            <a:picLocks noChangeAspect="1" noChangeArrowheads="1"/>
          </p:cNvPicPr>
          <p:nvPr/>
        </p:nvPicPr>
        <p:blipFill>
          <a:blip r:embed="rId4" cstate="print"/>
          <a:srcRect/>
          <a:stretch>
            <a:fillRect/>
          </a:stretch>
        </p:blipFill>
        <p:spPr bwMode="auto">
          <a:xfrm>
            <a:off x="5867400" y="2708275"/>
            <a:ext cx="800100" cy="777875"/>
          </a:xfrm>
          <a:prstGeom prst="rect">
            <a:avLst/>
          </a:prstGeom>
          <a:noFill/>
          <a:ln w="9525">
            <a:noFill/>
            <a:miter lim="800000"/>
            <a:headEnd/>
            <a:tailEnd/>
          </a:ln>
        </p:spPr>
      </p:pic>
      <p:pic>
        <p:nvPicPr>
          <p:cNvPr id="4102" name="Picture 6" descr="nosmoking"/>
          <p:cNvPicPr>
            <a:picLocks noChangeAspect="1" noChangeArrowheads="1"/>
          </p:cNvPicPr>
          <p:nvPr/>
        </p:nvPicPr>
        <p:blipFill>
          <a:blip r:embed="rId5" cstate="print"/>
          <a:srcRect/>
          <a:stretch>
            <a:fillRect/>
          </a:stretch>
        </p:blipFill>
        <p:spPr bwMode="auto">
          <a:xfrm>
            <a:off x="5867400" y="3573463"/>
            <a:ext cx="788988" cy="777875"/>
          </a:xfrm>
          <a:prstGeom prst="rect">
            <a:avLst/>
          </a:prstGeom>
          <a:noFill/>
          <a:ln w="9525">
            <a:noFill/>
            <a:miter lim="800000"/>
            <a:headEnd/>
            <a:tailEnd/>
          </a:ln>
        </p:spPr>
      </p:pic>
      <p:pic>
        <p:nvPicPr>
          <p:cNvPr id="4103" name="Picture 7" descr="coffee"/>
          <p:cNvPicPr>
            <a:picLocks noChangeAspect="1" noChangeArrowheads="1"/>
          </p:cNvPicPr>
          <p:nvPr/>
        </p:nvPicPr>
        <p:blipFill>
          <a:blip r:embed="rId6" cstate="print"/>
          <a:srcRect/>
          <a:stretch>
            <a:fillRect/>
          </a:stretch>
        </p:blipFill>
        <p:spPr bwMode="auto">
          <a:xfrm>
            <a:off x="5867400" y="4437063"/>
            <a:ext cx="777875" cy="788987"/>
          </a:xfrm>
          <a:prstGeom prst="rect">
            <a:avLst/>
          </a:prstGeom>
          <a:noFill/>
          <a:ln w="9525">
            <a:noFill/>
            <a:miter lim="800000"/>
            <a:headEnd/>
            <a:tailEnd/>
          </a:ln>
        </p:spPr>
      </p:pic>
      <p:pic>
        <p:nvPicPr>
          <p:cNvPr id="4104" name="Picture 8" descr="phone"/>
          <p:cNvPicPr>
            <a:picLocks noChangeAspect="1" noChangeArrowheads="1"/>
          </p:cNvPicPr>
          <p:nvPr/>
        </p:nvPicPr>
        <p:blipFill>
          <a:blip r:embed="rId7" cstate="print"/>
          <a:srcRect/>
          <a:stretch>
            <a:fillRect/>
          </a:stretch>
        </p:blipFill>
        <p:spPr bwMode="auto">
          <a:xfrm>
            <a:off x="5867400" y="5300663"/>
            <a:ext cx="777875" cy="7889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p:txBody>
          <a:bodyPr/>
          <a:lstStyle/>
          <a:p>
            <a:pPr eaLnBrk="1" hangingPunct="1"/>
            <a:r>
              <a:rPr lang="en-US" dirty="0" smtClean="0"/>
              <a:t>Introduction</a:t>
            </a:r>
          </a:p>
        </p:txBody>
      </p:sp>
      <p:sp>
        <p:nvSpPr>
          <p:cNvPr id="5123" name="Rectangle 1027"/>
          <p:cNvSpPr>
            <a:spLocks noGrp="1" noChangeArrowheads="1"/>
          </p:cNvSpPr>
          <p:nvPr>
            <p:ph type="body" idx="1"/>
          </p:nvPr>
        </p:nvSpPr>
        <p:spPr/>
        <p:txBody>
          <a:bodyPr/>
          <a:lstStyle/>
          <a:p>
            <a:pPr algn="ctr" eaLnBrk="1" hangingPunct="1">
              <a:buFontTx/>
              <a:buNone/>
            </a:pPr>
            <a:endParaRPr lang="en-GB" dirty="0" smtClean="0"/>
          </a:p>
          <a:p>
            <a:pPr eaLnBrk="1" hangingPunct="1">
              <a:buClr>
                <a:srgbClr val="EC2790"/>
              </a:buClr>
              <a:buFont typeface="Wingdings" pitchFamily="2" charset="2"/>
              <a:buChar char="§"/>
            </a:pPr>
            <a:r>
              <a:rPr lang="en-GB" dirty="0" smtClean="0">
                <a:latin typeface="Arial" pitchFamily="34" charset="0"/>
                <a:cs typeface="Arial" pitchFamily="34" charset="0"/>
              </a:rPr>
              <a:t>Name</a:t>
            </a:r>
          </a:p>
          <a:p>
            <a:pPr eaLnBrk="1" hangingPunct="1">
              <a:buClr>
                <a:srgbClr val="EC2790"/>
              </a:buClr>
              <a:buFont typeface="Wingdings" pitchFamily="2" charset="2"/>
              <a:buChar char="§"/>
            </a:pPr>
            <a:r>
              <a:rPr lang="en-GB" dirty="0" smtClean="0">
                <a:latin typeface="Arial" pitchFamily="34" charset="0"/>
                <a:cs typeface="Arial" pitchFamily="34" charset="0"/>
              </a:rPr>
              <a:t>Area you work</a:t>
            </a:r>
          </a:p>
          <a:p>
            <a:pPr eaLnBrk="1" hangingPunct="1">
              <a:buClr>
                <a:srgbClr val="EC2790"/>
              </a:buClr>
              <a:buFont typeface="Wingdings" pitchFamily="2" charset="2"/>
              <a:buChar char="§"/>
            </a:pPr>
            <a:r>
              <a:rPr lang="en-GB" dirty="0" smtClean="0">
                <a:latin typeface="Arial" pitchFamily="34" charset="0"/>
                <a:cs typeface="Arial" pitchFamily="34" charset="0"/>
              </a:rPr>
              <a:t>What you would like to get from today?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09600" y="381000"/>
            <a:ext cx="8077200" cy="1143000"/>
          </a:xfrm>
        </p:spPr>
        <p:txBody>
          <a:bodyPr/>
          <a:lstStyle/>
          <a:p>
            <a:pPr eaLnBrk="1" hangingPunct="1"/>
            <a:r>
              <a:rPr lang="en-GB" dirty="0" smtClean="0"/>
              <a:t>What does </a:t>
            </a:r>
            <a:r>
              <a:rPr lang="en-GB" dirty="0" err="1" smtClean="0"/>
              <a:t>Drugaid</a:t>
            </a:r>
            <a:r>
              <a:rPr lang="en-GB" dirty="0" smtClean="0"/>
              <a:t> offer?</a:t>
            </a:r>
          </a:p>
        </p:txBody>
      </p:sp>
      <p:sp>
        <p:nvSpPr>
          <p:cNvPr id="499715" name="Rectangle 3"/>
          <p:cNvSpPr>
            <a:spLocks noGrp="1" noChangeArrowheads="1"/>
          </p:cNvSpPr>
          <p:nvPr>
            <p:ph type="body" sz="half" idx="1"/>
          </p:nvPr>
        </p:nvSpPr>
        <p:spPr>
          <a:xfrm>
            <a:off x="5003800" y="1844675"/>
            <a:ext cx="3810000" cy="4114800"/>
          </a:xfrm>
        </p:spPr>
        <p:txBody>
          <a:bodyPr/>
          <a:lstStyle/>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One to one</a:t>
            </a: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Group work</a:t>
            </a:r>
          </a:p>
          <a:p>
            <a:pPr eaLnBrk="1" hangingPunct="1">
              <a:lnSpc>
                <a:spcPct val="8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Needle exchange</a:t>
            </a: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Signposting</a:t>
            </a:r>
          </a:p>
          <a:p>
            <a:pPr eaLnBrk="1" hangingPunct="1">
              <a:lnSpc>
                <a:spcPct val="8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Family Interventions and Concerned Other support</a:t>
            </a:r>
          </a:p>
          <a:p>
            <a:pPr eaLnBrk="1" hangingPunct="1">
              <a:lnSpc>
                <a:spcPct val="80000"/>
              </a:lnSpc>
              <a:buClr>
                <a:srgbClr val="EC2790"/>
              </a:buClr>
              <a:buFont typeface="Wingdings" pitchFamily="2" charset="2"/>
              <a:buChar char="§"/>
            </a:pPr>
            <a:endParaRPr lang="en-GB" sz="2400" dirty="0" smtClean="0">
              <a:solidFill>
                <a:srgbClr val="595959"/>
              </a:solidFill>
              <a:latin typeface="Arial" pitchFamily="34" charset="0"/>
              <a:cs typeface="Arial" pitchFamily="34" charset="0"/>
            </a:endParaRPr>
          </a:p>
          <a:p>
            <a:pPr eaLnBrk="1" hangingPunct="1">
              <a:lnSpc>
                <a:spcPct val="80000"/>
              </a:lnSpc>
              <a:buClr>
                <a:srgbClr val="EC2790"/>
              </a:buClr>
              <a:buFont typeface="Wingdings" pitchFamily="2" charset="2"/>
              <a:buChar char="§"/>
            </a:pPr>
            <a:r>
              <a:rPr lang="en-GB" sz="2400" dirty="0" smtClean="0">
                <a:solidFill>
                  <a:srgbClr val="EC2790"/>
                </a:solidFill>
                <a:latin typeface="Arial" pitchFamily="34" charset="0"/>
                <a:cs typeface="Arial" pitchFamily="34" charset="0"/>
              </a:rPr>
              <a:t>Specialist Young Persons Service</a:t>
            </a:r>
          </a:p>
          <a:p>
            <a:pPr eaLnBrk="1" hangingPunct="1">
              <a:lnSpc>
                <a:spcPct val="80000"/>
              </a:lnSpc>
            </a:pPr>
            <a:endParaRPr lang="en-GB" sz="2400" dirty="0" smtClean="0"/>
          </a:p>
          <a:p>
            <a:pPr eaLnBrk="1" hangingPunct="1">
              <a:lnSpc>
                <a:spcPct val="80000"/>
              </a:lnSpc>
            </a:pPr>
            <a:endParaRPr lang="en-GB" sz="2400" dirty="0" smtClean="0"/>
          </a:p>
          <a:p>
            <a:pPr eaLnBrk="1" hangingPunct="1">
              <a:lnSpc>
                <a:spcPct val="80000"/>
              </a:lnSpc>
            </a:pPr>
            <a:endParaRPr lang="en-GB" sz="2400" dirty="0" smtClean="0"/>
          </a:p>
          <a:p>
            <a:pPr eaLnBrk="1" hangingPunct="1">
              <a:lnSpc>
                <a:spcPct val="80000"/>
              </a:lnSpc>
              <a:buFontTx/>
              <a:buNone/>
            </a:pPr>
            <a:endParaRPr lang="en-GB" sz="2400" dirty="0" smtClean="0"/>
          </a:p>
          <a:p>
            <a:pPr eaLnBrk="1" hangingPunct="1">
              <a:lnSpc>
                <a:spcPct val="80000"/>
              </a:lnSpc>
            </a:pPr>
            <a:endParaRPr lang="en-GB" sz="2400" dirty="0" smtClean="0"/>
          </a:p>
        </p:txBody>
      </p:sp>
      <p:sp>
        <p:nvSpPr>
          <p:cNvPr id="6148" name="Rectangle 4"/>
          <p:cNvSpPr>
            <a:spLocks noGrp="1" noChangeArrowheads="1"/>
          </p:cNvSpPr>
          <p:nvPr>
            <p:ph type="body" sz="half" idx="2"/>
          </p:nvPr>
        </p:nvSpPr>
        <p:spPr>
          <a:xfrm>
            <a:off x="827088" y="1916113"/>
            <a:ext cx="3810000" cy="4114800"/>
          </a:xfrm>
        </p:spPr>
        <p:txBody>
          <a:bodyPr/>
          <a:lstStyle/>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Confidential</a:t>
            </a: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Non- judgemental </a:t>
            </a: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Holistic approach</a:t>
            </a:r>
          </a:p>
          <a:p>
            <a:pPr eaLnBrk="1" hangingPunct="1">
              <a:lnSpc>
                <a:spcPct val="8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Harm Reduction</a:t>
            </a: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Flexible</a:t>
            </a:r>
          </a:p>
          <a:p>
            <a:pPr eaLnBrk="1" hangingPunct="1">
              <a:lnSpc>
                <a:spcPct val="8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80000"/>
              </a:lnSpc>
              <a:buClr>
                <a:srgbClr val="EC2790"/>
              </a:buClr>
              <a:buFont typeface="Wingdings" pitchFamily="2" charset="2"/>
              <a:buChar char="§"/>
            </a:pPr>
            <a:r>
              <a:rPr lang="en-GB" sz="2400" dirty="0" smtClean="0">
                <a:latin typeface="Arial" pitchFamily="34" charset="0"/>
                <a:cs typeface="Arial" pitchFamily="34" charset="0"/>
              </a:rPr>
              <a:t>Partnership working</a:t>
            </a:r>
          </a:p>
          <a:p>
            <a:pPr lvl="1" eaLnBrk="1" hangingPunct="1">
              <a:lnSpc>
                <a:spcPct val="80000"/>
              </a:lnSpc>
              <a:buClr>
                <a:srgbClr val="EC2790"/>
              </a:buClr>
              <a:buFont typeface="Arial" charset="0"/>
              <a:buChar char="•"/>
            </a:pPr>
            <a:r>
              <a:rPr lang="en-GB" sz="2000" dirty="0" smtClean="0">
                <a:latin typeface="Arial" pitchFamily="34" charset="0"/>
                <a:cs typeface="Arial" pitchFamily="34" charset="0"/>
              </a:rPr>
              <a:t>Alcohol Detoxification</a:t>
            </a:r>
          </a:p>
          <a:p>
            <a:pPr lvl="1" eaLnBrk="1" hangingPunct="1">
              <a:lnSpc>
                <a:spcPct val="80000"/>
              </a:lnSpc>
              <a:buClr>
                <a:srgbClr val="EC2790"/>
              </a:buClr>
              <a:buFont typeface="Arial" charset="0"/>
              <a:buChar char="•"/>
            </a:pPr>
            <a:r>
              <a:rPr lang="en-GB" sz="2000" dirty="0" smtClean="0">
                <a:latin typeface="Arial" pitchFamily="34" charset="0"/>
                <a:cs typeface="Arial" pitchFamily="34" charset="0"/>
              </a:rPr>
              <a:t>Substitute Prescribing</a:t>
            </a:r>
          </a:p>
          <a:p>
            <a:pPr lvl="1" eaLnBrk="1" hangingPunct="1">
              <a:lnSpc>
                <a:spcPct val="80000"/>
              </a:lnSpc>
              <a:buFontTx/>
              <a:buNone/>
            </a:pPr>
            <a:endParaRPr lang="en-GB" sz="2000" dirty="0" smtClean="0">
              <a:latin typeface="Arial" pitchFamily="34" charset="0"/>
              <a:cs typeface="Arial" pitchFamily="34" charset="0"/>
            </a:endParaRPr>
          </a:p>
          <a:p>
            <a:pPr eaLnBrk="1" hangingPunct="1">
              <a:lnSpc>
                <a:spcPct val="80000"/>
              </a:lnSpc>
              <a:buFontTx/>
              <a:buNone/>
            </a:pPr>
            <a:endParaRPr lang="en-GB" sz="2400" dirty="0" smtClean="0">
              <a:latin typeface="Arial" pitchFamily="34" charset="0"/>
              <a:cs typeface="Arial" pitchFamily="34" charset="0"/>
            </a:endParaRPr>
          </a:p>
          <a:p>
            <a:pPr eaLnBrk="1" hangingPunct="1">
              <a:lnSpc>
                <a:spcPct val="80000"/>
              </a:lnSpc>
              <a:buFontTx/>
              <a:buNone/>
            </a:pPr>
            <a:endParaRPr lang="en-GB" sz="2400" dirty="0" smtClean="0">
              <a:latin typeface="Arial" pitchFamily="34" charset="0"/>
              <a:cs typeface="Arial" pitchFamily="34" charset="0"/>
            </a:endParaRPr>
          </a:p>
          <a:p>
            <a:pPr eaLnBrk="1" hangingPunct="1">
              <a:lnSpc>
                <a:spcPct val="80000"/>
              </a:lnSpc>
            </a:pPr>
            <a:endParaRPr lang="en-GB" sz="24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9"/>
          <p:cNvSpPr>
            <a:spLocks noGrp="1" noChangeArrowheads="1"/>
          </p:cNvSpPr>
          <p:nvPr>
            <p:ph type="title"/>
          </p:nvPr>
        </p:nvSpPr>
        <p:spPr>
          <a:xfrm>
            <a:off x="323528" y="381000"/>
            <a:ext cx="8424936" cy="1143000"/>
          </a:xfrm>
        </p:spPr>
        <p:txBody>
          <a:bodyPr/>
          <a:lstStyle/>
          <a:p>
            <a:pPr eaLnBrk="1" hangingPunct="1"/>
            <a:r>
              <a:rPr lang="en-GB" sz="4000" b="1" dirty="0" smtClean="0">
                <a:solidFill>
                  <a:srgbClr val="EC2790"/>
                </a:solidFill>
              </a:rPr>
              <a:t>Talking to ... </a:t>
            </a:r>
            <a:br>
              <a:rPr lang="en-GB" sz="4000" b="1" dirty="0" smtClean="0">
                <a:solidFill>
                  <a:srgbClr val="EC2790"/>
                </a:solidFill>
              </a:rPr>
            </a:br>
            <a:r>
              <a:rPr lang="en-GB" sz="4000" b="1" dirty="0" smtClean="0">
                <a:solidFill>
                  <a:srgbClr val="EC2790"/>
                </a:solidFill>
              </a:rPr>
              <a:t>  </a:t>
            </a:r>
            <a:r>
              <a:rPr lang="en-GB" sz="3200" dirty="0" smtClean="0">
                <a:solidFill>
                  <a:schemeClr val="tx1"/>
                </a:solidFill>
              </a:rPr>
              <a:t>Substance Misuse Awareness Training</a:t>
            </a:r>
          </a:p>
        </p:txBody>
      </p:sp>
      <p:sp>
        <p:nvSpPr>
          <p:cNvPr id="8195" name="Rectangle 10"/>
          <p:cNvSpPr>
            <a:spLocks noGrp="1" noChangeArrowheads="1"/>
          </p:cNvSpPr>
          <p:nvPr>
            <p:ph type="body" idx="1"/>
          </p:nvPr>
        </p:nvSpPr>
        <p:spPr/>
        <p:txBody>
          <a:bodyPr/>
          <a:lstStyle/>
          <a:p>
            <a:pPr algn="ctr" eaLnBrk="1" hangingPunct="1">
              <a:buFontTx/>
              <a:buNone/>
            </a:pPr>
            <a:r>
              <a:rPr lang="en-GB" b="1" dirty="0" smtClean="0">
                <a:latin typeface="Arial" pitchFamily="34" charset="0"/>
                <a:cs typeface="Arial" pitchFamily="34" charset="0"/>
              </a:rPr>
              <a:t>Aim</a:t>
            </a:r>
          </a:p>
          <a:p>
            <a:pPr algn="ctr" eaLnBrk="1" hangingPunct="1">
              <a:buFontTx/>
              <a:buNone/>
            </a:pPr>
            <a:r>
              <a:rPr lang="en-GB" dirty="0" smtClean="0">
                <a:latin typeface="Arial" pitchFamily="34" charset="0"/>
                <a:cs typeface="Arial" pitchFamily="34" charset="0"/>
              </a:rPr>
              <a:t>Raise awareness of the issues surrounding substance misuse and individual substances, and how to support young people in working on those issues.</a:t>
            </a:r>
          </a:p>
          <a:p>
            <a:pPr algn="ctr" eaLnBrk="1" hangingPunct="1">
              <a:buNone/>
            </a:pPr>
            <a:endParaRPr lang="en-GB" dirty="0" smtClean="0">
              <a:latin typeface="Arial" pitchFamily="34" charset="0"/>
              <a:cs typeface="Arial" pitchFamily="34" charset="0"/>
            </a:endParaRPr>
          </a:p>
          <a:p>
            <a:pPr algn="ctr" eaLnBrk="1" hangingPunct="1"/>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4800" smtClean="0">
                <a:solidFill>
                  <a:schemeClr val="tx1"/>
                </a:solidFill>
              </a:rPr>
              <a:t>Objectives</a:t>
            </a:r>
          </a:p>
        </p:txBody>
      </p:sp>
      <p:sp>
        <p:nvSpPr>
          <p:cNvPr id="462851" name="Rectangle 3"/>
          <p:cNvSpPr>
            <a:spLocks noGrp="1" noChangeArrowheads="1"/>
          </p:cNvSpPr>
          <p:nvPr>
            <p:ph type="body" idx="1"/>
          </p:nvPr>
        </p:nvSpPr>
        <p:spPr>
          <a:xfrm>
            <a:off x="251520" y="1772816"/>
            <a:ext cx="8642350" cy="4751387"/>
          </a:xfrm>
        </p:spPr>
        <p:txBody>
          <a:bodyPr/>
          <a:lstStyle/>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Explore the issues surrounding substance misuse focusing on those particular to children and young people</a:t>
            </a:r>
          </a:p>
          <a:p>
            <a:pPr eaLnBrk="1" hangingPunct="1">
              <a:lnSpc>
                <a:spcPct val="9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Increase knowledge and understanding of the effects of different substances</a:t>
            </a:r>
          </a:p>
          <a:p>
            <a:pPr eaLnBrk="1" hangingPunct="1">
              <a:lnSpc>
                <a:spcPct val="9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Understand local and national trends in substance use</a:t>
            </a:r>
          </a:p>
          <a:p>
            <a:pPr eaLnBrk="1" hangingPunct="1">
              <a:lnSpc>
                <a:spcPct val="90000"/>
              </a:lnSpc>
              <a:buClr>
                <a:srgbClr val="EC2790"/>
              </a:buClr>
              <a:buFont typeface="Wingdings" pitchFamily="2" charset="2"/>
              <a:buChar char="§"/>
            </a:pPr>
            <a:endParaRPr lang="en-GB" sz="24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Become familiar with skills for conducting basic screening for substances and referring into appropriate services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462851">
                                            <p:txEl>
                                              <p:pRg st="2" end="2"/>
                                            </p:txEl>
                                          </p:spTgt>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0"/>
                                  </p:stCondLst>
                                  <p:childTnLst>
                                    <p:set>
                                      <p:cBhvr>
                                        <p:cTn id="9" dur="1" fill="hold">
                                          <p:stCondLst>
                                            <p:cond delay="0"/>
                                          </p:stCondLst>
                                        </p:cTn>
                                        <p:tgtEl>
                                          <p:spTgt spid="462851">
                                            <p:txEl>
                                              <p:pRg st="4" end="4"/>
                                            </p:txEl>
                                          </p:spTgt>
                                        </p:tgtEl>
                                        <p:attrNameLst>
                                          <p:attrName>style.visibility</p:attrName>
                                        </p:attrNameLst>
                                      </p:cBhvr>
                                      <p:to>
                                        <p:strVal val="visible"/>
                                      </p:to>
                                    </p:set>
                                  </p:childTnLst>
                                </p:cTn>
                              </p:par>
                            </p:childTnLst>
                          </p:cTn>
                        </p:par>
                        <p:par>
                          <p:cTn id="10" fill="hold" nodeType="afterGroup">
                            <p:stCondLst>
                              <p:cond delay="0"/>
                            </p:stCondLst>
                            <p:childTnLst>
                              <p:par>
                                <p:cTn id="11" presetID="1" presetClass="entr" presetSubtype="0" fill="hold" nodeType="afterEffect">
                                  <p:stCondLst>
                                    <p:cond delay="0"/>
                                  </p:stCondLst>
                                  <p:childTnLst>
                                    <p:set>
                                      <p:cBhvr>
                                        <p:cTn id="12" dur="1" fill="hold">
                                          <p:stCondLst>
                                            <p:cond delay="0"/>
                                          </p:stCondLst>
                                        </p:cTn>
                                        <p:tgtEl>
                                          <p:spTgt spid="4628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dirty="0" smtClean="0"/>
              <a:t>Group Rules</a:t>
            </a:r>
          </a:p>
        </p:txBody>
      </p:sp>
      <p:sp>
        <p:nvSpPr>
          <p:cNvPr id="10243" name="Rectangle 3"/>
          <p:cNvSpPr>
            <a:spLocks noGrp="1" noChangeArrowheads="1"/>
          </p:cNvSpPr>
          <p:nvPr>
            <p:ph type="body" idx="1"/>
          </p:nvPr>
        </p:nvSpPr>
        <p:spPr>
          <a:xfrm>
            <a:off x="971550" y="2205038"/>
            <a:ext cx="7772400" cy="4114800"/>
          </a:xfrm>
        </p:spPr>
        <p:txBody>
          <a:bodyPr/>
          <a:lstStyle/>
          <a:p>
            <a:pPr eaLnBrk="1" hangingPunct="1">
              <a:lnSpc>
                <a:spcPct val="90000"/>
              </a:lnSpc>
              <a:buClr>
                <a:srgbClr val="EC2790"/>
              </a:buClr>
              <a:buFont typeface="Wingdings" pitchFamily="2" charset="2"/>
              <a:buChar char="ü"/>
            </a:pPr>
            <a:r>
              <a:rPr lang="en-US" sz="2800" dirty="0" smtClean="0">
                <a:latin typeface="Arial" charset="0"/>
              </a:rPr>
              <a:t>Confidentiality</a:t>
            </a:r>
          </a:p>
          <a:p>
            <a:pPr eaLnBrk="1" hangingPunct="1">
              <a:lnSpc>
                <a:spcPct val="90000"/>
              </a:lnSpc>
              <a:buClr>
                <a:srgbClr val="EC2790"/>
              </a:buClr>
              <a:buFont typeface="Wingdings" pitchFamily="2" charset="2"/>
              <a:buChar char="ü"/>
            </a:pPr>
            <a:r>
              <a:rPr lang="en-US" sz="2800" dirty="0" smtClean="0">
                <a:latin typeface="Arial" charset="0"/>
              </a:rPr>
              <a:t>Listen to others and respect their views and experience</a:t>
            </a:r>
          </a:p>
          <a:p>
            <a:pPr eaLnBrk="1" hangingPunct="1">
              <a:lnSpc>
                <a:spcPct val="90000"/>
              </a:lnSpc>
              <a:buClr>
                <a:srgbClr val="EC2790"/>
              </a:buClr>
              <a:buFont typeface="Wingdings" pitchFamily="2" charset="2"/>
              <a:buChar char="ü"/>
            </a:pPr>
            <a:r>
              <a:rPr lang="en-US" sz="2800" dirty="0" smtClean="0">
                <a:latin typeface="Arial" charset="0"/>
              </a:rPr>
              <a:t>Share as much as you feel comfortable</a:t>
            </a:r>
          </a:p>
          <a:p>
            <a:pPr eaLnBrk="1" hangingPunct="1">
              <a:lnSpc>
                <a:spcPct val="90000"/>
              </a:lnSpc>
              <a:buClr>
                <a:srgbClr val="EC2790"/>
              </a:buClr>
              <a:buFont typeface="Wingdings" pitchFamily="2" charset="2"/>
              <a:buChar char="ü"/>
            </a:pPr>
            <a:r>
              <a:rPr lang="en-US" sz="2800" dirty="0" smtClean="0">
                <a:latin typeface="Arial" charset="0"/>
              </a:rPr>
              <a:t>Get involved in discussions and exercises</a:t>
            </a:r>
          </a:p>
          <a:p>
            <a:pPr eaLnBrk="1" hangingPunct="1">
              <a:lnSpc>
                <a:spcPct val="90000"/>
              </a:lnSpc>
              <a:buClr>
                <a:srgbClr val="EC2790"/>
              </a:buClr>
              <a:buFont typeface="Wingdings" pitchFamily="2" charset="2"/>
              <a:buChar char="ü"/>
            </a:pPr>
            <a:r>
              <a:rPr lang="en-GB" sz="2800" dirty="0" smtClean="0">
                <a:latin typeface="Arial" charset="0"/>
              </a:rPr>
              <a:t>Help each other out during exercises</a:t>
            </a:r>
          </a:p>
          <a:p>
            <a:pPr eaLnBrk="1" hangingPunct="1">
              <a:lnSpc>
                <a:spcPct val="90000"/>
              </a:lnSpc>
              <a:buClr>
                <a:srgbClr val="EC2790"/>
              </a:buClr>
              <a:buFont typeface="Wingdings" pitchFamily="2" charset="2"/>
              <a:buChar char="ü"/>
            </a:pPr>
            <a:r>
              <a:rPr lang="en-GB" sz="2800" dirty="0" smtClean="0">
                <a:latin typeface="Arial" charset="0"/>
              </a:rPr>
              <a:t>Give constructive feedback to others</a:t>
            </a:r>
            <a:r>
              <a:rPr lang="en-GB" dirty="0" smtClean="0">
                <a:latin typeface="Arial" charset="0"/>
              </a:rPr>
              <a:t> </a:t>
            </a:r>
            <a:endParaRPr lang="en-US" dirty="0" smtClean="0">
              <a:latin typeface="Arial" charset="0"/>
            </a:endParaRPr>
          </a:p>
          <a:p>
            <a:pPr algn="r" eaLnBrk="1" hangingPunct="1">
              <a:lnSpc>
                <a:spcPct val="90000"/>
              </a:lnSpc>
              <a:buFontTx/>
              <a:buNone/>
            </a:pPr>
            <a:r>
              <a:rPr lang="en-GB" dirty="0" smtClean="0"/>
              <a:t> </a:t>
            </a:r>
            <a:r>
              <a:rPr lang="en-GB" sz="2400" dirty="0" smtClean="0">
                <a:solidFill>
                  <a:srgbClr val="B2B2B2"/>
                </a:solidFill>
              </a:rPr>
              <a:t>… any others?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p:cNvPicPr>
            <a:picLocks noChangeAspect="1" noChangeArrowheads="1"/>
          </p:cNvPicPr>
          <p:nvPr/>
        </p:nvPicPr>
        <p:blipFill>
          <a:blip r:embed="rId3" cstate="print"/>
          <a:srcRect/>
          <a:stretch>
            <a:fillRect/>
          </a:stretch>
        </p:blipFill>
        <p:spPr bwMode="auto">
          <a:xfrm>
            <a:off x="2339752" y="332656"/>
            <a:ext cx="4392490" cy="1979711"/>
          </a:xfrm>
          <a:prstGeom prst="rect">
            <a:avLst/>
          </a:prstGeom>
          <a:ln>
            <a:noFill/>
          </a:ln>
          <a:effectLst>
            <a:softEdge rad="112500"/>
          </a:effectLst>
        </p:spPr>
      </p:pic>
      <p:sp>
        <p:nvSpPr>
          <p:cNvPr id="11267" name="Rectangle 2"/>
          <p:cNvSpPr>
            <a:spLocks noGrp="1" noChangeArrowheads="1"/>
          </p:cNvSpPr>
          <p:nvPr>
            <p:ph type="title"/>
          </p:nvPr>
        </p:nvSpPr>
        <p:spPr/>
        <p:txBody>
          <a:bodyPr/>
          <a:lstStyle/>
          <a:p>
            <a:pPr eaLnBrk="1" hangingPunct="1"/>
            <a:r>
              <a:rPr lang="en-US" dirty="0" smtClean="0"/>
              <a:t>Icebreaker</a:t>
            </a:r>
          </a:p>
        </p:txBody>
      </p:sp>
      <p:sp>
        <p:nvSpPr>
          <p:cNvPr id="349187" name="Rectangle 3"/>
          <p:cNvSpPr>
            <a:spLocks noGrp="1" noChangeArrowheads="1"/>
          </p:cNvSpPr>
          <p:nvPr>
            <p:ph type="body" idx="1"/>
          </p:nvPr>
        </p:nvSpPr>
        <p:spPr>
          <a:xfrm>
            <a:off x="323850" y="1844675"/>
            <a:ext cx="8496300" cy="4824413"/>
          </a:xfrm>
        </p:spPr>
        <p:txBody>
          <a:bodyPr/>
          <a:lstStyle/>
          <a:p>
            <a:pPr algn="ctr" eaLnBrk="1" hangingPunct="1">
              <a:buFontTx/>
              <a:buNone/>
            </a:pPr>
            <a:endParaRPr lang="en-GB" sz="3600" dirty="0" smtClean="0"/>
          </a:p>
          <a:p>
            <a:pPr algn="ctr" eaLnBrk="1" hangingPunct="1">
              <a:buFontTx/>
              <a:buNone/>
            </a:pPr>
            <a:r>
              <a:rPr lang="en-GB" sz="3600" dirty="0" smtClean="0">
                <a:latin typeface="Arial" pitchFamily="34" charset="0"/>
                <a:cs typeface="Arial" pitchFamily="34" charset="0"/>
              </a:rPr>
              <a:t>What was I like at 14?</a:t>
            </a:r>
          </a:p>
          <a:p>
            <a:pPr algn="ctr" eaLnBrk="1" hangingPunct="1">
              <a:buFontTx/>
              <a:buNone/>
            </a:pPr>
            <a:endParaRPr lang="en-GB" sz="2000" dirty="0" smtClean="0">
              <a:latin typeface="Arial" pitchFamily="34" charset="0"/>
              <a:cs typeface="Arial" pitchFamily="34" charset="0"/>
            </a:endParaRPr>
          </a:p>
          <a:p>
            <a:pPr algn="ctr" eaLnBrk="1" hangingPunct="1">
              <a:buFontTx/>
              <a:buNone/>
            </a:pPr>
            <a:r>
              <a:rPr lang="en-GB" sz="3600" dirty="0" smtClean="0">
                <a:latin typeface="Arial" pitchFamily="34" charset="0"/>
                <a:cs typeface="Arial" pitchFamily="34" charset="0"/>
              </a:rPr>
              <a:t>What am I like now?</a:t>
            </a:r>
          </a:p>
          <a:p>
            <a:pPr algn="ctr" eaLnBrk="1" hangingPunct="1">
              <a:buFontTx/>
              <a:buNone/>
            </a:pPr>
            <a:endParaRPr lang="en-GB" sz="2000" dirty="0" smtClean="0">
              <a:solidFill>
                <a:schemeClr val="tx1">
                  <a:lumMod val="85000"/>
                  <a:lumOff val="15000"/>
                </a:schemeClr>
              </a:solidFill>
              <a:latin typeface="Arial" pitchFamily="34" charset="0"/>
              <a:cs typeface="Arial" pitchFamily="34" charset="0"/>
            </a:endParaRPr>
          </a:p>
          <a:p>
            <a:pPr algn="ctr" eaLnBrk="1" hangingPunct="1">
              <a:buFontTx/>
              <a:buNone/>
            </a:pPr>
            <a:r>
              <a:rPr lang="en-US" sz="3600" dirty="0" smtClean="0">
                <a:solidFill>
                  <a:schemeClr val="tx1">
                    <a:lumMod val="85000"/>
                    <a:lumOff val="15000"/>
                  </a:schemeClr>
                </a:solidFill>
                <a:latin typeface="Arial" pitchFamily="34" charset="0"/>
                <a:cs typeface="Arial" pitchFamily="34" charset="0"/>
              </a:rPr>
              <a:t>How has the world changed?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349187">
                                            <p:txEl>
                                              <p:pRg st="3" end="3"/>
                                            </p:txEl>
                                          </p:spTgt>
                                        </p:tgtEl>
                                        <p:attrNameLst>
                                          <p:attrName>style.visibility</p:attrName>
                                        </p:attrNameLst>
                                      </p:cBhvr>
                                      <p:to>
                                        <p:strVal val="visible"/>
                                      </p:to>
                                    </p:set>
                                  </p:childTnLst>
                                </p:cTn>
                              </p:par>
                            </p:childTnLst>
                          </p:cTn>
                        </p:par>
                        <p:par>
                          <p:cTn id="7" fill="hold" nodeType="withGroup">
                            <p:stCondLst>
                              <p:cond delay="0"/>
                            </p:stCondLst>
                            <p:childTnLst>
                              <p:par>
                                <p:cTn id="8" presetID="1" presetClass="entr" presetSubtype="0" fill="hold" nodeType="afterEffect">
                                  <p:stCondLst>
                                    <p:cond delay="2000"/>
                                  </p:stCondLst>
                                  <p:childTnLst>
                                    <p:set>
                                      <p:cBhvr>
                                        <p:cTn id="9" dur="1" fill="hold">
                                          <p:stCondLst>
                                            <p:cond delay="0"/>
                                          </p:stCondLst>
                                        </p:cTn>
                                        <p:tgtEl>
                                          <p:spTgt spid="349187">
                                            <p:txEl>
                                              <p:pRg st="5" end="5"/>
                                            </p:txEl>
                                          </p:spTgt>
                                        </p:tgtEl>
                                        <p:attrNameLst>
                                          <p:attrName>style.visibility</p:attrName>
                                        </p:attrNameLst>
                                      </p:cBhvr>
                                      <p:to>
                                        <p:strVal val="visible"/>
                                      </p:to>
                                    </p:set>
                                  </p:childTnLst>
                                </p:cTn>
                              </p:par>
                              <p:par>
                                <p:cTn id="10" presetID="6" presetClass="emph" presetSubtype="0" fill="hold" nodeType="withEffect">
                                  <p:stCondLst>
                                    <p:cond delay="2000"/>
                                  </p:stCondLst>
                                  <p:childTnLst>
                                    <p:animScale>
                                      <p:cBhvr>
                                        <p:cTn id="11" dur="2000" fill="hold"/>
                                        <p:tgtEl>
                                          <p:spTgt spid="349187">
                                            <p:txEl>
                                              <p:pRg st="5" end="5"/>
                                            </p:txEl>
                                          </p:spTgt>
                                        </p:tgtEl>
                                      </p:cBhvr>
                                      <p:by x="120000" y="12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dirty="0" smtClean="0"/>
              <a:t>A Changing World</a:t>
            </a:r>
          </a:p>
        </p:txBody>
      </p:sp>
      <p:sp>
        <p:nvSpPr>
          <p:cNvPr id="14339" name="Rectangle 3"/>
          <p:cNvSpPr>
            <a:spLocks noGrp="1" noChangeArrowheads="1"/>
          </p:cNvSpPr>
          <p:nvPr>
            <p:ph type="body" sz="half" idx="1"/>
          </p:nvPr>
        </p:nvSpPr>
        <p:spPr/>
        <p:txBody>
          <a:bodyPr/>
          <a:lstStyle/>
          <a:p>
            <a:pPr eaLnBrk="1" hangingPunct="1">
              <a:lnSpc>
                <a:spcPct val="90000"/>
              </a:lnSpc>
              <a:buFontTx/>
              <a:buNone/>
            </a:pPr>
            <a:r>
              <a:rPr lang="en-GB" b="1" dirty="0" smtClean="0">
                <a:latin typeface="Arial" pitchFamily="34" charset="0"/>
                <a:cs typeface="Arial" pitchFamily="34" charset="0"/>
              </a:rPr>
              <a:t>The Internet</a:t>
            </a:r>
          </a:p>
          <a:p>
            <a:pPr lvl="1"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Small World</a:t>
            </a:r>
          </a:p>
          <a:p>
            <a:pPr lvl="1"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Range and access to information available</a:t>
            </a:r>
          </a:p>
          <a:p>
            <a:pPr lvl="1"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Anonymity </a:t>
            </a:r>
          </a:p>
          <a:p>
            <a:pPr lvl="1"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Drugs: Availability and price  </a:t>
            </a:r>
          </a:p>
          <a:p>
            <a:pPr lvl="1" eaLnBrk="1" hangingPunct="1">
              <a:lnSpc>
                <a:spcPct val="90000"/>
              </a:lnSpc>
              <a:buClr>
                <a:srgbClr val="EC2790"/>
              </a:buClr>
              <a:buFont typeface="Wingdings" pitchFamily="2" charset="2"/>
              <a:buNone/>
            </a:pPr>
            <a:endParaRPr lang="en-GB" dirty="0" smtClean="0"/>
          </a:p>
          <a:p>
            <a:pPr lvl="1" eaLnBrk="1" hangingPunct="1">
              <a:lnSpc>
                <a:spcPct val="90000"/>
              </a:lnSpc>
              <a:buClr>
                <a:srgbClr val="00FF00"/>
              </a:buClr>
              <a:buFontTx/>
              <a:buChar char="•"/>
            </a:pPr>
            <a:endParaRPr lang="en-US" dirty="0" smtClean="0"/>
          </a:p>
        </p:txBody>
      </p:sp>
      <p:sp>
        <p:nvSpPr>
          <p:cNvPr id="14340" name="Rectangle 4"/>
          <p:cNvSpPr>
            <a:spLocks noGrp="1" noChangeArrowheads="1"/>
          </p:cNvSpPr>
          <p:nvPr>
            <p:ph type="body" sz="half" idx="2"/>
          </p:nvPr>
        </p:nvSpPr>
        <p:spPr>
          <a:xfrm>
            <a:off x="4648200" y="1981200"/>
            <a:ext cx="3810000" cy="4876800"/>
          </a:xfrm>
        </p:spPr>
        <p:txBody>
          <a:bodyPr/>
          <a:lstStyle/>
          <a:p>
            <a:pPr eaLnBrk="1" hangingPunct="1">
              <a:lnSpc>
                <a:spcPct val="80000"/>
              </a:lnSpc>
              <a:buFontTx/>
              <a:buNone/>
            </a:pPr>
            <a:r>
              <a:rPr lang="en-GB" b="1" dirty="0" smtClean="0">
                <a:latin typeface="Arial" pitchFamily="34" charset="0"/>
                <a:cs typeface="Arial" pitchFamily="34" charset="0"/>
              </a:rPr>
              <a:t>Culture</a:t>
            </a:r>
          </a:p>
          <a:p>
            <a:pPr lvl="1" eaLnBrk="1" hangingPunct="1">
              <a:lnSpc>
                <a:spcPct val="80000"/>
              </a:lnSpc>
              <a:buClr>
                <a:srgbClr val="EC2790"/>
              </a:buClr>
              <a:buFont typeface="Wingdings" pitchFamily="2" charset="2"/>
              <a:buChar char="§"/>
            </a:pPr>
            <a:r>
              <a:rPr lang="en-GB" sz="2800" dirty="0" smtClean="0">
                <a:latin typeface="Arial" pitchFamily="34" charset="0"/>
                <a:cs typeface="Arial" pitchFamily="34" charset="0"/>
              </a:rPr>
              <a:t>Maturity (?)</a:t>
            </a:r>
          </a:p>
          <a:p>
            <a:pPr lvl="1" eaLnBrk="1" hangingPunct="1">
              <a:lnSpc>
                <a:spcPct val="80000"/>
              </a:lnSpc>
              <a:buClr>
                <a:srgbClr val="EC2790"/>
              </a:buClr>
              <a:buFont typeface="Wingdings" pitchFamily="2" charset="2"/>
              <a:buChar char="§"/>
            </a:pPr>
            <a:r>
              <a:rPr lang="en-GB" sz="2800" dirty="0" smtClean="0">
                <a:latin typeface="Arial" pitchFamily="34" charset="0"/>
                <a:cs typeface="Arial" pitchFamily="34" charset="0"/>
              </a:rPr>
              <a:t>Fewer/ blurred boundaries</a:t>
            </a:r>
          </a:p>
          <a:p>
            <a:pPr lvl="1" eaLnBrk="1" hangingPunct="1">
              <a:lnSpc>
                <a:spcPct val="80000"/>
              </a:lnSpc>
              <a:buClr>
                <a:srgbClr val="EC2790"/>
              </a:buClr>
              <a:buFont typeface="Wingdings" pitchFamily="2" charset="2"/>
              <a:buChar char="§"/>
            </a:pPr>
            <a:r>
              <a:rPr lang="en-GB" sz="2800" dirty="0" smtClean="0">
                <a:latin typeface="Arial" pitchFamily="34" charset="0"/>
                <a:cs typeface="Arial" pitchFamily="34" charset="0"/>
              </a:rPr>
              <a:t>Introduction to substances/ media coverage</a:t>
            </a:r>
          </a:p>
          <a:p>
            <a:pPr lvl="1" eaLnBrk="1" hangingPunct="1">
              <a:lnSpc>
                <a:spcPct val="80000"/>
              </a:lnSpc>
              <a:buClr>
                <a:srgbClr val="EC2790"/>
              </a:buClr>
              <a:buFont typeface="Wingdings" pitchFamily="2" charset="2"/>
              <a:buChar char="§"/>
            </a:pPr>
            <a:r>
              <a:rPr lang="en-GB" sz="2800" dirty="0" smtClean="0">
                <a:latin typeface="Arial" pitchFamily="34" charset="0"/>
                <a:cs typeface="Arial" pitchFamily="34" charset="0"/>
              </a:rPr>
              <a:t>Youth Culture</a:t>
            </a:r>
          </a:p>
          <a:p>
            <a:pPr lvl="1" eaLnBrk="1" hangingPunct="1">
              <a:lnSpc>
                <a:spcPct val="80000"/>
              </a:lnSpc>
              <a:buClr>
                <a:srgbClr val="EC2790"/>
              </a:buClr>
              <a:buFont typeface="Wingdings" pitchFamily="2" charset="2"/>
              <a:buChar char="§"/>
            </a:pPr>
            <a:r>
              <a:rPr lang="en-GB" sz="2800" dirty="0" smtClean="0">
                <a:latin typeface="Arial" pitchFamily="34" charset="0"/>
                <a:cs typeface="Arial" pitchFamily="34" charset="0"/>
              </a:rPr>
              <a:t>“Seeking Oblivion”</a:t>
            </a:r>
          </a:p>
          <a:p>
            <a:pPr lvl="1" eaLnBrk="1" hangingPunct="1">
              <a:lnSpc>
                <a:spcPct val="80000"/>
              </a:lnSpc>
              <a:buClr>
                <a:srgbClr val="EC2790"/>
              </a:buClr>
              <a:buFont typeface="Wingdings" pitchFamily="2" charset="2"/>
              <a:buChar char="§"/>
            </a:pPr>
            <a:endParaRPr lang="en-GB" dirty="0" smtClean="0"/>
          </a:p>
          <a:p>
            <a:pPr lvl="1" eaLnBrk="1" hangingPunct="1">
              <a:lnSpc>
                <a:spcPct val="80000"/>
              </a:lnSpc>
              <a:buFontTx/>
              <a:buNone/>
            </a:pPr>
            <a:endParaRPr lang="en-GB" sz="1800" dirty="0" smtClean="0"/>
          </a:p>
          <a:p>
            <a:pPr lvl="1" eaLnBrk="1" hangingPunct="1">
              <a:lnSpc>
                <a:spcPct val="80000"/>
              </a:lnSpc>
              <a:buFontTx/>
              <a:buNone/>
            </a:pPr>
            <a:r>
              <a:rPr lang="en-GB" sz="1800" b="1" dirty="0" smtClean="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4340">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340">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340">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34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Stages of use</a:t>
            </a:r>
            <a:endParaRPr lang="en-GB" dirty="0"/>
          </a:p>
        </p:txBody>
      </p:sp>
      <p:graphicFrame>
        <p:nvGraphicFramePr>
          <p:cNvPr id="6" name="Content Placeholder 5"/>
          <p:cNvGraphicFramePr>
            <a:graphicFrameLocks noGrp="1"/>
          </p:cNvGraphicFramePr>
          <p:nvPr>
            <p:ph idx="1"/>
          </p:nvPr>
        </p:nvGraphicFramePr>
        <p:xfrm>
          <a:off x="685800" y="1981200"/>
          <a:ext cx="7772400" cy="3752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dirty="0" smtClean="0"/>
              <a:t>Dependency</a:t>
            </a:r>
            <a:endParaRPr lang="en-US" dirty="0" smtClean="0"/>
          </a:p>
        </p:txBody>
      </p:sp>
      <p:sp>
        <p:nvSpPr>
          <p:cNvPr id="281603" name="Rectangle 3"/>
          <p:cNvSpPr>
            <a:spLocks noGrp="1" noChangeArrowheads="1"/>
          </p:cNvSpPr>
          <p:nvPr>
            <p:ph type="body" idx="1"/>
          </p:nvPr>
        </p:nvSpPr>
        <p:spPr>
          <a:xfrm>
            <a:off x="901700" y="2138363"/>
            <a:ext cx="7340600" cy="3930650"/>
          </a:xfrm>
        </p:spPr>
        <p:txBody>
          <a:bodyPr/>
          <a:lstStyle/>
          <a:p>
            <a:pPr eaLnBrk="1" hangingPunct="1">
              <a:buFontTx/>
              <a:buNone/>
            </a:pPr>
            <a:r>
              <a:rPr lang="en-GB" sz="3600" dirty="0" smtClean="0">
                <a:latin typeface="Arial" pitchFamily="34" charset="0"/>
                <a:cs typeface="Arial" pitchFamily="34" charset="0"/>
              </a:rPr>
              <a:t>In substance misuse, we recognise two types of dependency.</a:t>
            </a:r>
          </a:p>
          <a:p>
            <a:pPr eaLnBrk="1" hangingPunct="1">
              <a:buClr>
                <a:srgbClr val="EC2790"/>
              </a:buClr>
              <a:buFont typeface="Wingdings" pitchFamily="2" charset="2"/>
              <a:buChar char="§"/>
            </a:pPr>
            <a:r>
              <a:rPr lang="en-GB" sz="3600" dirty="0" smtClean="0">
                <a:latin typeface="Arial" pitchFamily="34" charset="0"/>
                <a:cs typeface="Arial" pitchFamily="34" charset="0"/>
              </a:rPr>
              <a:t>What could they be?</a:t>
            </a:r>
          </a:p>
          <a:p>
            <a:pPr eaLnBrk="1" hangingPunct="1">
              <a:buClr>
                <a:srgbClr val="EC2790"/>
              </a:buClr>
              <a:buFont typeface="Wingdings" pitchFamily="2" charset="2"/>
              <a:buChar char="§"/>
            </a:pPr>
            <a:r>
              <a:rPr lang="en-GB" sz="3600" dirty="0" smtClean="0">
                <a:latin typeface="Arial" pitchFamily="34" charset="0"/>
                <a:cs typeface="Arial" pitchFamily="34" charset="0"/>
              </a:rPr>
              <a:t>What is the difference between the two?</a:t>
            </a:r>
            <a:endParaRPr lang="en-US" sz="36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1603">
                                            <p:txEl>
                                              <p:pRg st="0" end="0"/>
                                            </p:txEl>
                                          </p:spTgt>
                                        </p:tgtEl>
                                        <p:attrNameLst>
                                          <p:attrName>style.visibility</p:attrName>
                                        </p:attrNameLst>
                                      </p:cBhvr>
                                      <p:to>
                                        <p:strVal val="visible"/>
                                      </p:to>
                                    </p:set>
                                  </p:childTnLst>
                                </p:cTn>
                              </p:par>
                            </p:childTnLst>
                          </p:cTn>
                        </p:par>
                        <p:par>
                          <p:cTn id="7" fill="hold" nodeType="withGroup">
                            <p:stCondLst>
                              <p:cond delay="0"/>
                            </p:stCondLst>
                            <p:childTnLst>
                              <p:par>
                                <p:cTn id="8" presetID="1" presetClass="entr" presetSubtype="0" fill="hold" grpId="0" nodeType="afterEffect">
                                  <p:stCondLst>
                                    <p:cond delay="500"/>
                                  </p:stCondLst>
                                  <p:childTnLst>
                                    <p:set>
                                      <p:cBhvr>
                                        <p:cTn id="9" dur="1" fill="hold">
                                          <p:stCondLst>
                                            <p:cond delay="0"/>
                                          </p:stCondLst>
                                        </p:cTn>
                                        <p:tgtEl>
                                          <p:spTgt spid="281603">
                                            <p:txEl>
                                              <p:pRg st="1" end="1"/>
                                            </p:txEl>
                                          </p:spTgt>
                                        </p:tgtEl>
                                        <p:attrNameLst>
                                          <p:attrName>style.visibility</p:attrName>
                                        </p:attrNameLst>
                                      </p:cBhvr>
                                      <p:to>
                                        <p:strVal val="visible"/>
                                      </p:to>
                                    </p:set>
                                  </p:childTnLst>
                                </p:cTn>
                              </p:par>
                            </p:childTnLst>
                          </p:cTn>
                        </p:par>
                        <p:par>
                          <p:cTn id="10" fill="hold" nodeType="afterGroup">
                            <p:stCondLst>
                              <p:cond delay="500"/>
                            </p:stCondLst>
                            <p:childTnLst>
                              <p:par>
                                <p:cTn id="11" presetID="1" presetClass="entr" presetSubtype="0" fill="hold" grpId="0" nodeType="afterEffect">
                                  <p:stCondLst>
                                    <p:cond delay="1000"/>
                                  </p:stCondLst>
                                  <p:childTnLst>
                                    <p:set>
                                      <p:cBhvr>
                                        <p:cTn id="12" dur="1" fill="hold">
                                          <p:stCondLst>
                                            <p:cond delay="0"/>
                                          </p:stCondLst>
                                        </p:cTn>
                                        <p:tgtEl>
                                          <p:spTgt spid="281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dirty="0" smtClean="0"/>
              <a:t>Psychological Dependence</a:t>
            </a:r>
          </a:p>
        </p:txBody>
      </p:sp>
      <p:sp>
        <p:nvSpPr>
          <p:cNvPr id="282627" name="Rectangle 3"/>
          <p:cNvSpPr>
            <a:spLocks noGrp="1" noChangeArrowheads="1"/>
          </p:cNvSpPr>
          <p:nvPr>
            <p:ph type="body" idx="1"/>
          </p:nvPr>
        </p:nvSpPr>
        <p:spPr>
          <a:xfrm>
            <a:off x="539750" y="1628775"/>
            <a:ext cx="8305800" cy="4114800"/>
          </a:xfrm>
        </p:spPr>
        <p:txBody>
          <a:bodyPr/>
          <a:lstStyle/>
          <a:p>
            <a:pPr marL="0" indent="0" eaLnBrk="1" hangingPunct="1">
              <a:buClr>
                <a:srgbClr val="EC2790"/>
              </a:buClr>
              <a:buFont typeface="Wingdings" pitchFamily="2" charset="2"/>
              <a:buChar char="§"/>
              <a:tabLst>
                <a:tab pos="0" algn="l"/>
              </a:tabLst>
            </a:pPr>
            <a:r>
              <a:rPr lang="en-GB" sz="2400" dirty="0" smtClean="0">
                <a:latin typeface="Arial" pitchFamily="34" charset="0"/>
                <a:cs typeface="Arial" pitchFamily="34" charset="0"/>
              </a:rPr>
              <a:t>The drug is used as </a:t>
            </a:r>
          </a:p>
          <a:p>
            <a:pPr marL="400050" lvl="1" indent="0" eaLnBrk="1" hangingPunct="1">
              <a:buClr>
                <a:srgbClr val="EC2790"/>
              </a:buClr>
              <a:buFont typeface="Verdana" pitchFamily="34" charset="0"/>
              <a:buChar char="―"/>
              <a:tabLst>
                <a:tab pos="0" algn="l"/>
              </a:tabLst>
            </a:pPr>
            <a:r>
              <a:rPr lang="en-GB" sz="2400" dirty="0" smtClean="0">
                <a:latin typeface="Arial" pitchFamily="34" charset="0"/>
                <a:cs typeface="Arial" pitchFamily="34" charset="0"/>
              </a:rPr>
              <a:t> an emotional crutch</a:t>
            </a:r>
          </a:p>
          <a:p>
            <a:pPr marL="400050" lvl="1" indent="0" eaLnBrk="1" hangingPunct="1">
              <a:buClr>
                <a:srgbClr val="EC2790"/>
              </a:buClr>
              <a:buFont typeface="Verdana" pitchFamily="34" charset="0"/>
              <a:buChar char="―"/>
              <a:tabLst>
                <a:tab pos="0" algn="l"/>
              </a:tabLst>
            </a:pPr>
            <a:r>
              <a:rPr lang="en-GB" sz="2400" dirty="0" smtClean="0">
                <a:latin typeface="Arial" pitchFamily="34" charset="0"/>
                <a:cs typeface="Arial" pitchFamily="34" charset="0"/>
              </a:rPr>
              <a:t> stimulation or pleasure</a:t>
            </a:r>
          </a:p>
          <a:p>
            <a:pPr marL="400050" lvl="1" indent="0" eaLnBrk="1" hangingPunct="1">
              <a:buClr>
                <a:srgbClr val="EC2790"/>
              </a:buClr>
              <a:buFont typeface="Verdana" pitchFamily="34" charset="0"/>
              <a:buChar char="―"/>
              <a:tabLst>
                <a:tab pos="0" algn="l"/>
              </a:tabLst>
            </a:pPr>
            <a:r>
              <a:rPr lang="en-GB" sz="2400" dirty="0" smtClean="0">
                <a:latin typeface="Arial" pitchFamily="34" charset="0"/>
                <a:cs typeface="Arial" pitchFamily="34" charset="0"/>
              </a:rPr>
              <a:t> or to obliterate reality</a:t>
            </a:r>
          </a:p>
          <a:p>
            <a:pPr marL="0" indent="0" eaLnBrk="1" hangingPunct="1">
              <a:buClr>
                <a:srgbClr val="EC2790"/>
              </a:buClr>
              <a:buFont typeface="Wingdings" pitchFamily="2" charset="2"/>
              <a:buChar char="§"/>
              <a:tabLst>
                <a:tab pos="0" algn="l"/>
              </a:tabLst>
            </a:pPr>
            <a:r>
              <a:rPr lang="en-GB" sz="2400" dirty="0" smtClean="0">
                <a:latin typeface="Arial" pitchFamily="34" charset="0"/>
                <a:cs typeface="Arial" pitchFamily="34" charset="0"/>
              </a:rPr>
              <a:t>The need for this state of mind is powerful and     habitual.</a:t>
            </a:r>
          </a:p>
          <a:p>
            <a:pPr marL="0" indent="0" eaLnBrk="1" hangingPunct="1">
              <a:buClr>
                <a:srgbClr val="EC2790"/>
              </a:buClr>
              <a:buFont typeface="Wingdings" pitchFamily="2" charset="2"/>
              <a:buChar char="§"/>
              <a:tabLst>
                <a:tab pos="0" algn="l"/>
              </a:tabLst>
            </a:pPr>
            <a:r>
              <a:rPr lang="en-GB" sz="2400" dirty="0" smtClean="0">
                <a:latin typeface="Arial" pitchFamily="34" charset="0"/>
                <a:cs typeface="Arial" pitchFamily="34" charset="0"/>
              </a:rPr>
              <a:t>The method of use, the surroundings, the time of day and other factors are as much a part of the psychological dependence as the substance itself.</a:t>
            </a:r>
          </a:p>
          <a:p>
            <a:pPr marL="0" indent="0" eaLnBrk="1" hangingPunct="1">
              <a:buClr>
                <a:srgbClr val="EC2790"/>
              </a:buClr>
              <a:buFont typeface="Wingdings" pitchFamily="2" charset="2"/>
              <a:buChar char="§"/>
              <a:tabLst>
                <a:tab pos="0" algn="l"/>
              </a:tabLst>
            </a:pPr>
            <a:r>
              <a:rPr lang="en-GB" sz="2400" dirty="0" smtClean="0">
                <a:latin typeface="Arial" pitchFamily="34" charset="0"/>
                <a:cs typeface="Arial" pitchFamily="34" charset="0"/>
              </a:rPr>
              <a:t>Psychological dependence is recognised as the most widespread form of dependency</a:t>
            </a:r>
            <a:r>
              <a:rPr lang="en-GB" sz="1400" dirty="0" smtClean="0">
                <a:latin typeface="Arial" pitchFamily="34" charset="0"/>
                <a:cs typeface="Arial"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3000"/>
                                  </p:stCondLst>
                                  <p:childTnLst>
                                    <p:set>
                                      <p:cBhvr>
                                        <p:cTn id="6" dur="1" fill="hold">
                                          <p:stCondLst>
                                            <p:cond delay="0"/>
                                          </p:stCondLst>
                                        </p:cTn>
                                        <p:tgtEl>
                                          <p:spTgt spid="282627">
                                            <p:txEl>
                                              <p:pRg st="4" end="4"/>
                                            </p:txEl>
                                          </p:spTgt>
                                        </p:tgtEl>
                                        <p:attrNameLst>
                                          <p:attrName>style.visibility</p:attrName>
                                        </p:attrNameLst>
                                      </p:cBhvr>
                                      <p:to>
                                        <p:strVal val="visible"/>
                                      </p:to>
                                    </p:set>
                                  </p:childTnLst>
                                </p:cTn>
                              </p:par>
                            </p:childTnLst>
                          </p:cTn>
                        </p:par>
                        <p:par>
                          <p:cTn id="7" fill="hold" nodeType="afterGroup">
                            <p:stCondLst>
                              <p:cond delay="3000"/>
                            </p:stCondLst>
                            <p:childTnLst>
                              <p:par>
                                <p:cTn id="8" presetID="1" presetClass="entr" presetSubtype="0" fill="hold" nodeType="afterEffect">
                                  <p:stCondLst>
                                    <p:cond delay="3000"/>
                                  </p:stCondLst>
                                  <p:childTnLst>
                                    <p:set>
                                      <p:cBhvr>
                                        <p:cTn id="9" dur="1" fill="hold">
                                          <p:stCondLst>
                                            <p:cond delay="0"/>
                                          </p:stCondLst>
                                        </p:cTn>
                                        <p:tgtEl>
                                          <p:spTgt spid="282627">
                                            <p:txEl>
                                              <p:pRg st="5" end="5"/>
                                            </p:txEl>
                                          </p:spTgt>
                                        </p:tgtEl>
                                        <p:attrNameLst>
                                          <p:attrName>style.visibility</p:attrName>
                                        </p:attrNameLst>
                                      </p:cBhvr>
                                      <p:to>
                                        <p:strVal val="visible"/>
                                      </p:to>
                                    </p:set>
                                  </p:childTnLst>
                                </p:cTn>
                              </p:par>
                            </p:childTnLst>
                          </p:cTn>
                        </p:par>
                        <p:par>
                          <p:cTn id="10" fill="hold" nodeType="afterGroup">
                            <p:stCondLst>
                              <p:cond delay="6000"/>
                            </p:stCondLst>
                            <p:childTnLst>
                              <p:par>
                                <p:cTn id="11" presetID="1" presetClass="entr" presetSubtype="0" fill="hold" nodeType="afterEffect">
                                  <p:stCondLst>
                                    <p:cond delay="3000"/>
                                  </p:stCondLst>
                                  <p:childTnLst>
                                    <p:set>
                                      <p:cBhvr>
                                        <p:cTn id="12" dur="1" fill="hold">
                                          <p:stCondLst>
                                            <p:cond delay="0"/>
                                          </p:stCondLst>
                                        </p:cTn>
                                        <p:tgtEl>
                                          <p:spTgt spid="282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smtClean="0"/>
              <a:t>Physical Dependence</a:t>
            </a:r>
          </a:p>
        </p:txBody>
      </p:sp>
      <p:sp>
        <p:nvSpPr>
          <p:cNvPr id="284675" name="Rectangle 3"/>
          <p:cNvSpPr>
            <a:spLocks noGrp="1" noChangeArrowheads="1"/>
          </p:cNvSpPr>
          <p:nvPr>
            <p:ph type="body" idx="1"/>
          </p:nvPr>
        </p:nvSpPr>
        <p:spPr>
          <a:xfrm>
            <a:off x="381000" y="1981200"/>
            <a:ext cx="8458200" cy="4114800"/>
          </a:xfrm>
        </p:spPr>
        <p:txBody>
          <a:bodyPr/>
          <a:lstStyle/>
          <a:p>
            <a:pPr marL="0" indent="0" eaLnBrk="1" hangingPunct="1">
              <a:lnSpc>
                <a:spcPct val="90000"/>
              </a:lnSpc>
              <a:buClr>
                <a:srgbClr val="EC2790"/>
              </a:buClr>
              <a:buFont typeface="Wingdings" pitchFamily="2" charset="2"/>
              <a:buChar char="§"/>
              <a:tabLst>
                <a:tab pos="0" algn="l"/>
              </a:tabLst>
            </a:pPr>
            <a:r>
              <a:rPr lang="en-GB" sz="2800" dirty="0" smtClean="0">
                <a:latin typeface="Arial" pitchFamily="34" charset="0"/>
                <a:cs typeface="Arial" pitchFamily="34" charset="0"/>
              </a:rPr>
              <a:t> The drug has caused the body to become accustomed to functioning “normally” with that drug in the system.  </a:t>
            </a:r>
          </a:p>
          <a:p>
            <a:pPr marL="0" indent="0" eaLnBrk="1" hangingPunct="1">
              <a:lnSpc>
                <a:spcPct val="90000"/>
              </a:lnSpc>
              <a:buClr>
                <a:srgbClr val="EC2790"/>
              </a:buClr>
              <a:buFont typeface="Wingdings" pitchFamily="2" charset="2"/>
              <a:buChar char="§"/>
              <a:tabLst>
                <a:tab pos="0" algn="l"/>
              </a:tabLst>
            </a:pPr>
            <a:r>
              <a:rPr lang="en-GB" sz="2800" dirty="0" smtClean="0">
                <a:latin typeface="Arial" pitchFamily="34" charset="0"/>
                <a:cs typeface="Arial" pitchFamily="34" charset="0"/>
              </a:rPr>
              <a:t> Withdrawal from the drug can lead to (sometimes severe) illness, and thus the body requires (or “craves”) continued doses of the drug in order to avoid sickness.  </a:t>
            </a:r>
          </a:p>
          <a:p>
            <a:pPr marL="0" indent="0" eaLnBrk="1" hangingPunct="1">
              <a:lnSpc>
                <a:spcPct val="90000"/>
              </a:lnSpc>
              <a:buClr>
                <a:srgbClr val="EC2790"/>
              </a:buClr>
              <a:buFont typeface="Wingdings" pitchFamily="2" charset="2"/>
              <a:buChar char="§"/>
              <a:tabLst>
                <a:tab pos="0" algn="l"/>
              </a:tabLst>
            </a:pPr>
            <a:r>
              <a:rPr lang="en-GB" sz="2800" dirty="0" smtClean="0">
                <a:latin typeface="Arial" pitchFamily="34" charset="0"/>
                <a:cs typeface="Arial" pitchFamily="34" charset="0"/>
              </a:rPr>
              <a:t> Not all drugs lead to physical dependence – those that do include heroin, alcohol, barbiturates and benzodiazepines.</a:t>
            </a:r>
          </a:p>
          <a:p>
            <a:pPr marL="0" indent="0" eaLnBrk="1" hangingPunct="1">
              <a:lnSpc>
                <a:spcPct val="90000"/>
              </a:lnSpc>
              <a:tabLst>
                <a:tab pos="0" algn="l"/>
              </a:tabLst>
            </a:pPr>
            <a:endParaRPr lang="en-GB" sz="2400"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4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4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46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dirty="0" smtClean="0"/>
              <a:t>Tolerance</a:t>
            </a:r>
          </a:p>
        </p:txBody>
      </p:sp>
      <p:sp>
        <p:nvSpPr>
          <p:cNvPr id="20483" name="Rectangle 3"/>
          <p:cNvSpPr>
            <a:spLocks noGrp="1" noChangeArrowheads="1"/>
          </p:cNvSpPr>
          <p:nvPr>
            <p:ph type="body" idx="1"/>
          </p:nvPr>
        </p:nvSpPr>
        <p:spPr>
          <a:xfrm>
            <a:off x="901700" y="1844675"/>
            <a:ext cx="7340600" cy="4224338"/>
          </a:xfrm>
        </p:spPr>
        <p:txBody>
          <a:bodyPr/>
          <a:lstStyle/>
          <a:p>
            <a:pPr marL="0" indent="0" eaLnBrk="1" hangingPunct="1">
              <a:buFontTx/>
              <a:buNone/>
            </a:pPr>
            <a:r>
              <a:rPr lang="en-GB" sz="2800" dirty="0" smtClean="0">
                <a:latin typeface="Arial" pitchFamily="34" charset="0"/>
                <a:cs typeface="Arial" pitchFamily="34" charset="0"/>
              </a:rPr>
              <a:t>The body learns to tolerate a drug and adapts to deal with the invasion of that drug into the system.  More of the drug is then needed to achieve the same effect.</a:t>
            </a:r>
          </a:p>
          <a:p>
            <a:pPr marL="0" indent="0" eaLnBrk="1" hangingPunct="1">
              <a:buFontTx/>
              <a:buNone/>
            </a:pPr>
            <a:endParaRPr lang="en-GB" sz="2800" dirty="0" smtClean="0">
              <a:latin typeface="Arial" pitchFamily="34" charset="0"/>
              <a:cs typeface="Arial" pitchFamily="34" charset="0"/>
            </a:endParaRPr>
          </a:p>
          <a:p>
            <a:pPr marL="0" indent="0" eaLnBrk="1" hangingPunct="1">
              <a:buFontTx/>
              <a:buNone/>
            </a:pPr>
            <a:r>
              <a:rPr lang="en-GB" sz="2800" dirty="0" smtClean="0">
                <a:latin typeface="Arial" pitchFamily="34" charset="0"/>
                <a:cs typeface="Arial" pitchFamily="34" charset="0"/>
              </a:rPr>
              <a:t>If the drug is withdrawn, the system reverts to normal fairly rapidly leaving it vulnerable to the amounts taken when the tolerance was high</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dirty="0" smtClean="0"/>
              <a:t>Categories</a:t>
            </a:r>
          </a:p>
        </p:txBody>
      </p:sp>
      <p:sp>
        <p:nvSpPr>
          <p:cNvPr id="288771" name="Rectangle 3"/>
          <p:cNvSpPr>
            <a:spLocks noGrp="1" noChangeArrowheads="1"/>
          </p:cNvSpPr>
          <p:nvPr>
            <p:ph type="body" idx="1"/>
          </p:nvPr>
        </p:nvSpPr>
        <p:spPr>
          <a:xfrm>
            <a:off x="901700" y="2051050"/>
            <a:ext cx="7340600" cy="4017963"/>
          </a:xfrm>
        </p:spPr>
        <p:txBody>
          <a:bodyPr/>
          <a:lstStyle/>
          <a:p>
            <a:pPr marL="609600" indent="-609600" algn="ctr" eaLnBrk="1" hangingPunct="1">
              <a:buFontTx/>
              <a:buNone/>
            </a:pPr>
            <a:r>
              <a:rPr lang="en-GB" dirty="0" smtClean="0">
                <a:latin typeface="Arial" pitchFamily="34" charset="0"/>
                <a:cs typeface="Arial" pitchFamily="34" charset="0"/>
              </a:rPr>
              <a:t>Quick Think</a:t>
            </a:r>
          </a:p>
          <a:p>
            <a:pPr marL="609600" indent="-609600" algn="ctr" eaLnBrk="1" hangingPunct="1">
              <a:buFontTx/>
              <a:buNone/>
            </a:pPr>
            <a:endParaRPr lang="en-GB" dirty="0" smtClean="0"/>
          </a:p>
          <a:p>
            <a:pPr marL="609600" indent="-609600" algn="ctr" eaLnBrk="1" hangingPunct="1">
              <a:buFontTx/>
              <a:buNone/>
            </a:pPr>
            <a:r>
              <a:rPr lang="en-GB" dirty="0" smtClean="0">
                <a:solidFill>
                  <a:srgbClr val="EC2790"/>
                </a:solidFill>
                <a:latin typeface="Arial" pitchFamily="34" charset="0"/>
                <a:cs typeface="Arial" pitchFamily="34" charset="0"/>
              </a:rPr>
              <a:t>What are the four MAIN categories that substances fall into ?</a:t>
            </a:r>
          </a:p>
          <a:p>
            <a:pPr marL="609600" indent="-609600" algn="ctr" eaLnBrk="1" hangingPunct="1">
              <a:buFontTx/>
              <a:buNone/>
            </a:pPr>
            <a:endParaRPr lang="en-GB" sz="2800" dirty="0" smtClean="0">
              <a:solidFill>
                <a:srgbClr val="EC2790"/>
              </a:solidFill>
            </a:endParaRPr>
          </a:p>
          <a:p>
            <a:pPr marL="609600" indent="-609600" algn="ctr" eaLnBrk="1" hangingPunct="1">
              <a:buFontTx/>
              <a:buNone/>
            </a:pPr>
            <a:endParaRPr lang="en-GB" sz="1600" dirty="0" smtClean="0">
              <a:solidFill>
                <a:srgbClr val="EC2790"/>
              </a:solidFill>
            </a:endParaRPr>
          </a:p>
          <a:p>
            <a:pPr marL="609600" indent="-609600" algn="ctr" eaLnBrk="1" hangingPunct="1">
              <a:buFontTx/>
              <a:buNone/>
            </a:pPr>
            <a:r>
              <a:rPr lang="en-GB" sz="1200" b="1" dirty="0" smtClean="0">
                <a:solidFill>
                  <a:srgbClr val="EC2790"/>
                </a:solidFill>
              </a:rPr>
              <a:t>* Source: </a:t>
            </a:r>
            <a:r>
              <a:rPr lang="en-GB" sz="1200" b="1" dirty="0" err="1" smtClean="0">
                <a:solidFill>
                  <a:srgbClr val="EC2790"/>
                </a:solidFill>
              </a:rPr>
              <a:t>Drugscope</a:t>
            </a:r>
            <a:r>
              <a:rPr lang="en-GB" sz="1200" b="1" dirty="0" smtClean="0">
                <a:solidFill>
                  <a:srgbClr val="EC2790"/>
                </a:solidFill>
              </a:rPr>
              <a:t> 2013</a:t>
            </a:r>
          </a:p>
          <a:p>
            <a:pPr marL="609600" indent="-609600" algn="ctr" eaLnBrk="1" hangingPunct="1">
              <a:buFontTx/>
              <a:buNone/>
            </a:pPr>
            <a:endParaRPr lang="en-GB" sz="1200" b="1" dirty="0" smtClean="0">
              <a:solidFill>
                <a:srgbClr val="EC279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8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87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88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4"/>
          <p:cNvSpPr>
            <a:spLocks noChangeArrowheads="1"/>
          </p:cNvSpPr>
          <p:nvPr/>
        </p:nvSpPr>
        <p:spPr bwMode="auto">
          <a:xfrm>
            <a:off x="611188" y="0"/>
            <a:ext cx="8229600" cy="1143000"/>
          </a:xfrm>
          <a:prstGeom prst="rect">
            <a:avLst/>
          </a:prstGeom>
          <a:noFill/>
          <a:ln w="9525">
            <a:noFill/>
            <a:miter lim="800000"/>
            <a:headEnd/>
            <a:tailEnd/>
          </a:ln>
          <a:effectLst/>
        </p:spPr>
        <p:txBody>
          <a:bodyPr anchor="ctr"/>
          <a:lstStyle/>
          <a:p>
            <a:pPr algn="ctr"/>
            <a:r>
              <a:rPr lang="en-GB" sz="4400" dirty="0">
                <a:solidFill>
                  <a:schemeClr val="tx2"/>
                </a:solidFill>
                <a:latin typeface="+mj-lt"/>
              </a:rPr>
              <a:t>Categories</a:t>
            </a:r>
            <a:r>
              <a:rPr lang="en-GB" sz="4400" dirty="0">
                <a:solidFill>
                  <a:schemeClr val="tx2"/>
                </a:solidFill>
              </a:rPr>
              <a:t> </a:t>
            </a:r>
          </a:p>
        </p:txBody>
      </p:sp>
      <p:sp>
        <p:nvSpPr>
          <p:cNvPr id="20485" name="Rectangle 5"/>
          <p:cNvSpPr>
            <a:spLocks noChangeArrowheads="1"/>
          </p:cNvSpPr>
          <p:nvPr/>
        </p:nvSpPr>
        <p:spPr bwMode="auto">
          <a:xfrm>
            <a:off x="539750" y="1484313"/>
            <a:ext cx="8229600" cy="4525962"/>
          </a:xfrm>
          <a:prstGeom prst="rect">
            <a:avLst/>
          </a:prstGeom>
          <a:noFill/>
          <a:ln w="9525">
            <a:noFill/>
            <a:miter lim="800000"/>
            <a:headEnd/>
            <a:tailEnd/>
          </a:ln>
          <a:effectLst/>
        </p:spPr>
        <p:txBody>
          <a:bodyPr/>
          <a:lstStyle/>
          <a:p>
            <a:pPr marL="342900" indent="-342900">
              <a:spcBef>
                <a:spcPct val="20000"/>
              </a:spcBef>
              <a:buFontTx/>
              <a:buChar char="•"/>
            </a:pPr>
            <a:endParaRPr lang="en-GB" dirty="0" smtClean="0">
              <a:latin typeface="Arial" pitchFamily="34" charset="0"/>
              <a:cs typeface="Arial" pitchFamily="34" charset="0"/>
            </a:endParaRPr>
          </a:p>
          <a:p>
            <a:pPr marL="342900" indent="-342900">
              <a:spcBef>
                <a:spcPct val="20000"/>
              </a:spcBef>
              <a:buFontTx/>
              <a:buChar char="•"/>
            </a:pPr>
            <a:r>
              <a:rPr lang="en-GB" dirty="0" smtClean="0">
                <a:latin typeface="Arial" pitchFamily="34" charset="0"/>
                <a:cs typeface="Arial" pitchFamily="34" charset="0"/>
              </a:rPr>
              <a:t>Substance </a:t>
            </a:r>
            <a:r>
              <a:rPr lang="en-GB" dirty="0">
                <a:latin typeface="Arial" pitchFamily="34" charset="0"/>
                <a:cs typeface="Arial" pitchFamily="34" charset="0"/>
              </a:rPr>
              <a:t>use in itself can cause additional reactions, and people may use substances for a variety of reasons but…</a:t>
            </a:r>
          </a:p>
          <a:p>
            <a:pPr marL="742950" lvl="1" indent="-285750">
              <a:spcBef>
                <a:spcPct val="20000"/>
              </a:spcBef>
              <a:buFontTx/>
              <a:buChar char="–"/>
            </a:pPr>
            <a:r>
              <a:rPr lang="en-GB" dirty="0">
                <a:latin typeface="Arial" pitchFamily="34" charset="0"/>
                <a:cs typeface="Arial" pitchFamily="34" charset="0"/>
              </a:rPr>
              <a:t>Substances are placed in their categories, by the primary biological effect.</a:t>
            </a:r>
          </a:p>
          <a:p>
            <a:pPr marL="742950" lvl="1" indent="-285750">
              <a:spcBef>
                <a:spcPct val="20000"/>
              </a:spcBef>
              <a:buFontTx/>
              <a:buChar char="–"/>
            </a:pPr>
            <a:r>
              <a:rPr lang="en-GB" dirty="0">
                <a:latin typeface="Arial" pitchFamily="34" charset="0"/>
                <a:cs typeface="Arial" pitchFamily="34" charset="0"/>
              </a:rPr>
              <a:t>Some stimulants also have a ‘euphoric’ effect which shows evidence of some hallucinogenic effect but will be classed as stimulants.</a:t>
            </a:r>
          </a:p>
          <a:p>
            <a:pPr marL="742950" lvl="1" indent="-285750">
              <a:spcBef>
                <a:spcPct val="20000"/>
              </a:spcBef>
              <a:buFontTx/>
              <a:buChar char="–"/>
            </a:pPr>
            <a:r>
              <a:rPr lang="en-GB" dirty="0">
                <a:latin typeface="Arial" pitchFamily="34" charset="0"/>
                <a:cs typeface="Arial" pitchFamily="34" charset="0"/>
              </a:rPr>
              <a:t>Depressants refers to suppression of the system NOT depression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p:txBody>
          <a:bodyPr/>
          <a:lstStyle/>
          <a:p>
            <a:r>
              <a:rPr lang="en-GB"/>
              <a:t>Depressants</a:t>
            </a:r>
          </a:p>
        </p:txBody>
      </p:sp>
      <p:sp>
        <p:nvSpPr>
          <p:cNvPr id="11267" name="Rectangle 3"/>
          <p:cNvSpPr>
            <a:spLocks noGrp="1" noChangeArrowheads="1"/>
          </p:cNvSpPr>
          <p:nvPr>
            <p:ph type="body" idx="4294967295"/>
          </p:nvPr>
        </p:nvSpPr>
        <p:spPr>
          <a:xfrm>
            <a:off x="685800" y="1752600"/>
            <a:ext cx="6477000" cy="4114800"/>
          </a:xfrm>
        </p:spPr>
        <p:txBody>
          <a:bodyPr/>
          <a:lstStyle/>
          <a:p>
            <a:pPr marL="0" indent="0">
              <a:buFontTx/>
              <a:buNone/>
              <a:tabLst>
                <a:tab pos="0" algn="l"/>
              </a:tabLst>
            </a:pPr>
            <a:r>
              <a:rPr lang="en-GB" sz="2800" dirty="0" smtClean="0"/>
              <a:t>These </a:t>
            </a:r>
            <a:r>
              <a:rPr lang="en-GB" sz="2800" dirty="0"/>
              <a:t>are the drugs which </a:t>
            </a:r>
            <a:r>
              <a:rPr lang="en-GB" sz="2800" b="1" dirty="0"/>
              <a:t>depress</a:t>
            </a:r>
            <a:r>
              <a:rPr lang="en-GB" sz="2800" dirty="0"/>
              <a:t> or </a:t>
            </a:r>
            <a:r>
              <a:rPr lang="en-GB" sz="2800" b="1" dirty="0"/>
              <a:t>dampen down nervous system</a:t>
            </a:r>
            <a:r>
              <a:rPr lang="en-GB" sz="2800" dirty="0"/>
              <a:t> and cause people to become calm and relaxed. </a:t>
            </a:r>
            <a:endParaRPr lang="en-GB" sz="1800" dirty="0"/>
          </a:p>
          <a:p>
            <a:pPr marL="0" indent="0">
              <a:buFontTx/>
              <a:buNone/>
              <a:tabLst>
                <a:tab pos="0" algn="l"/>
              </a:tabLst>
            </a:pPr>
            <a:r>
              <a:rPr lang="en-GB" sz="2800" dirty="0"/>
              <a:t>In high doses they can cause feelings of drunkenness, drowsiness and pleasure.  Users cease to care what is going on around them.</a:t>
            </a:r>
          </a:p>
          <a:p>
            <a:pPr marL="0" indent="0">
              <a:buFontTx/>
              <a:buNone/>
              <a:tabLst>
                <a:tab pos="0" algn="l"/>
              </a:tabLst>
            </a:pPr>
            <a:endParaRPr lang="en-GB" sz="2800" dirty="0"/>
          </a:p>
        </p:txBody>
      </p:sp>
      <p:pic>
        <p:nvPicPr>
          <p:cNvPr id="11268" name="Picture 4"/>
          <p:cNvPicPr>
            <a:picLocks noChangeAspect="1" noChangeArrowheads="1"/>
          </p:cNvPicPr>
          <p:nvPr/>
        </p:nvPicPr>
        <p:blipFill>
          <a:blip r:embed="rId3" cstate="print"/>
          <a:srcRect/>
          <a:stretch>
            <a:fillRect/>
          </a:stretch>
        </p:blipFill>
        <p:spPr bwMode="auto">
          <a:xfrm>
            <a:off x="7391400" y="2362200"/>
            <a:ext cx="1471613" cy="3121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Grp="1" noChangeArrowheads="1"/>
          </p:cNvSpPr>
          <p:nvPr>
            <p:ph type="title"/>
          </p:nvPr>
        </p:nvSpPr>
        <p:spPr/>
        <p:txBody>
          <a:bodyPr/>
          <a:lstStyle/>
          <a:p>
            <a:r>
              <a:rPr lang="en-GB" dirty="0"/>
              <a:t>Depressants</a:t>
            </a:r>
          </a:p>
        </p:txBody>
      </p:sp>
      <p:sp>
        <p:nvSpPr>
          <p:cNvPr id="2055" name="Rectangle 7"/>
          <p:cNvSpPr>
            <a:spLocks noGrp="1" noChangeArrowheads="1"/>
          </p:cNvSpPr>
          <p:nvPr>
            <p:ph type="body" sz="half" idx="1"/>
          </p:nvPr>
        </p:nvSpPr>
        <p:spPr>
          <a:xfrm>
            <a:off x="685800" y="1772816"/>
            <a:ext cx="8134672" cy="1656184"/>
          </a:xfrm>
        </p:spPr>
        <p:txBody>
          <a:bodyPr/>
          <a:lstStyle/>
          <a:p>
            <a:pPr>
              <a:lnSpc>
                <a:spcPct val="90000"/>
              </a:lnSpc>
            </a:pPr>
            <a:r>
              <a:rPr lang="en-GB" sz="2400" dirty="0">
                <a:latin typeface="Arial" pitchFamily="34" charset="0"/>
                <a:cs typeface="Arial" pitchFamily="34" charset="0"/>
              </a:rPr>
              <a:t>Alcohol</a:t>
            </a:r>
            <a:r>
              <a:rPr lang="en-GB" sz="2400" dirty="0" smtClean="0">
                <a:latin typeface="Arial" pitchFamily="34" charset="0"/>
                <a:cs typeface="Arial" pitchFamily="34" charset="0"/>
              </a:rPr>
              <a:t>:</a:t>
            </a:r>
            <a:endParaRPr lang="en-GB" sz="2400" dirty="0">
              <a:latin typeface="Arial" pitchFamily="34" charset="0"/>
              <a:cs typeface="Arial" pitchFamily="34" charset="0"/>
            </a:endParaRPr>
          </a:p>
          <a:p>
            <a:pPr>
              <a:lnSpc>
                <a:spcPct val="90000"/>
              </a:lnSpc>
              <a:buFontTx/>
              <a:buNone/>
            </a:pPr>
            <a:r>
              <a:rPr lang="en-GB" sz="2400" dirty="0">
                <a:latin typeface="Arial" pitchFamily="34" charset="0"/>
                <a:cs typeface="Arial" pitchFamily="34" charset="0"/>
              </a:rPr>
              <a:t>	Alcohol initially acts as a stimulant (at very low dose) making the user chatty and feel alert.  As consumption increases Alcohol is a powerful depressant, slowing the bodies response and function.</a:t>
            </a:r>
          </a:p>
        </p:txBody>
      </p:sp>
      <p:sp>
        <p:nvSpPr>
          <p:cNvPr id="6" name="Rectangle 4"/>
          <p:cNvSpPr txBox="1">
            <a:spLocks noChangeArrowheads="1"/>
          </p:cNvSpPr>
          <p:nvPr/>
        </p:nvSpPr>
        <p:spPr bwMode="auto">
          <a:xfrm>
            <a:off x="755576" y="3717032"/>
            <a:ext cx="7774632" cy="223988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b="0" i="0" u="none" strike="noStrike" kern="0" cap="none" spc="0" normalizeH="0" baseline="0" noProof="0" dirty="0" err="1" smtClean="0">
                <a:ln>
                  <a:noFill/>
                </a:ln>
                <a:solidFill>
                  <a:schemeClr val="tx1"/>
                </a:solidFill>
                <a:effectLst/>
                <a:uLnTx/>
                <a:uFillTx/>
                <a:latin typeface="Arial" pitchFamily="34" charset="0"/>
                <a:cs typeface="Arial" pitchFamily="34" charset="0"/>
              </a:rPr>
              <a:t>Ketamine</a:t>
            </a:r>
            <a:r>
              <a:rPr kumimoji="0" lang="en-GB" b="0" i="0" u="none" strike="noStrike" kern="0" cap="none" spc="0" normalizeH="0" baseline="0" noProof="0" dirty="0" smtClean="0">
                <a:ln>
                  <a:noFill/>
                </a:ln>
                <a:solidFill>
                  <a:schemeClr val="tx1"/>
                </a:solidFill>
                <a:effectLst/>
                <a:uLnTx/>
                <a:uFillTx/>
                <a:latin typeface="Arial" pitchFamily="34" charset="0"/>
                <a:cs typeface="Arial" pitchFamily="34" charset="0"/>
              </a:rPr>
              <a:t>:</a:t>
            </a:r>
            <a:r>
              <a:rPr kumimoji="0" lang="en-GB" sz="2400" b="0" i="0" u="none" strike="noStrike" kern="0" cap="none" spc="0" normalizeH="0" baseline="0" noProof="0" dirty="0" smtClean="0">
                <a:ln>
                  <a:noFill/>
                </a:ln>
                <a:solidFill>
                  <a:schemeClr val="tx1"/>
                </a:solidFill>
                <a:effectLst/>
                <a:uLnTx/>
                <a:uFillTx/>
                <a:latin typeface="Arial" pitchFamily="34" charset="0"/>
                <a:cs typeface="Arial" pitchFamily="34" charset="0"/>
              </a:rPr>
              <a:t>	</a:t>
            </a:r>
          </a:p>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latin typeface="Arial" pitchFamily="34" charset="0"/>
                <a:cs typeface="Arial" pitchFamily="34" charset="0"/>
              </a:rPr>
              <a:t>	</a:t>
            </a:r>
            <a:r>
              <a:rPr kumimoji="0" lang="en-GB" sz="2400" b="0" i="0" u="none" strike="noStrike" kern="0" cap="none" spc="0" normalizeH="0" baseline="0" noProof="0" dirty="0" err="1" smtClean="0">
                <a:ln>
                  <a:noFill/>
                </a:ln>
                <a:solidFill>
                  <a:schemeClr val="tx1"/>
                </a:solidFill>
                <a:effectLst/>
                <a:uLnTx/>
                <a:uFillTx/>
                <a:latin typeface="Arial" pitchFamily="34" charset="0"/>
                <a:cs typeface="Arial" pitchFamily="34" charset="0"/>
              </a:rPr>
              <a:t>Ketamine</a:t>
            </a:r>
            <a:r>
              <a:rPr kumimoji="0" lang="en-GB" sz="2400" b="0" i="0" u="none" strike="noStrike" kern="0" cap="none" spc="0" normalizeH="0" baseline="0" noProof="0" dirty="0" smtClean="0">
                <a:ln>
                  <a:noFill/>
                </a:ln>
                <a:solidFill>
                  <a:schemeClr val="tx1"/>
                </a:solidFill>
                <a:effectLst/>
                <a:uLnTx/>
                <a:uFillTx/>
                <a:latin typeface="Arial" pitchFamily="34" charset="0"/>
                <a:cs typeface="Arial" pitchFamily="34" charset="0"/>
              </a:rPr>
              <a:t> is a ‘dissociative anaesthetic’ it anaesthetises the body, slowing the systems down.  At a higher dose the ‘dissociative’ element becomes a strong hallucinogenic.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Depressants cont…</a:t>
            </a:r>
          </a:p>
        </p:txBody>
      </p:sp>
      <p:sp>
        <p:nvSpPr>
          <p:cNvPr id="5" name="Rectangle 8"/>
          <p:cNvSpPr txBox="1">
            <a:spLocks noChangeArrowheads="1"/>
          </p:cNvSpPr>
          <p:nvPr/>
        </p:nvSpPr>
        <p:spPr bwMode="auto">
          <a:xfrm>
            <a:off x="611560" y="1916832"/>
            <a:ext cx="7992888" cy="273630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90000"/>
              </a:lnSpc>
              <a:spcBef>
                <a:spcPct val="20000"/>
              </a:spcBef>
              <a:spcAft>
                <a:spcPct val="0"/>
              </a:spcAft>
              <a:buClrTx/>
              <a:buSzTx/>
              <a:buFontTx/>
              <a:buChar char="•"/>
              <a:tabLst/>
              <a:defRPr/>
            </a:pPr>
            <a:r>
              <a:rPr kumimoji="0" lang="en-GB" b="0" i="0" u="none" strike="noStrike" kern="0" cap="none" spc="0" normalizeH="0" baseline="0" noProof="0" dirty="0" err="1" smtClean="0">
                <a:ln>
                  <a:noFill/>
                </a:ln>
                <a:solidFill>
                  <a:schemeClr val="tx1"/>
                </a:solidFill>
                <a:effectLst/>
                <a:uLnTx/>
                <a:uFillTx/>
                <a:latin typeface="Arial" pitchFamily="34" charset="0"/>
                <a:ea typeface="+mn-ea"/>
                <a:cs typeface="Arial" pitchFamily="34" charset="0"/>
              </a:rPr>
              <a:t>Benzodiazapines</a:t>
            </a:r>
            <a:r>
              <a:rPr kumimoji="0" lang="en-GB" b="0" i="0" u="none" strike="noStrike" kern="0" cap="none" spc="0" normalizeH="0" baseline="0" noProof="0" dirty="0" smtClean="0">
                <a:ln>
                  <a:noFill/>
                </a:ln>
                <a:solidFill>
                  <a:schemeClr val="tx1"/>
                </a:solidFill>
                <a:effectLst/>
                <a:uLnTx/>
                <a:uFillTx/>
                <a:latin typeface="Arial" pitchFamily="34" charset="0"/>
                <a:ea typeface="+mn-ea"/>
                <a:cs typeface="Arial" pitchFamily="34" charset="0"/>
              </a:rPr>
              <a:t>:</a:t>
            </a:r>
          </a:p>
          <a:p>
            <a:pPr marL="342900" marR="0" lvl="0" indent="-342900" algn="l" defTabSz="914400" rtl="0" eaLnBrk="0" fontAlgn="base" latinLnBrk="0" hangingPunct="0">
              <a:lnSpc>
                <a:spcPct val="90000"/>
              </a:lnSpc>
              <a:spcBef>
                <a:spcPct val="20000"/>
              </a:spcBef>
              <a:spcAft>
                <a:spcPct val="0"/>
              </a:spcAft>
              <a:buClrTx/>
              <a:buSzTx/>
              <a:buFontTx/>
              <a:buNone/>
              <a:tabLst/>
              <a:defRPr/>
            </a:pPr>
            <a:r>
              <a:rPr kumimoji="0" lang="en-GB" b="0" i="0" u="none" strike="noStrike" kern="0" cap="none" spc="0" normalizeH="0" baseline="0" noProof="0" dirty="0" smtClean="0">
                <a:ln>
                  <a:noFill/>
                </a:ln>
                <a:solidFill>
                  <a:schemeClr val="tx1"/>
                </a:solidFill>
                <a:effectLst/>
                <a:uLnTx/>
                <a:uFillTx/>
                <a:latin typeface="Arial" pitchFamily="34" charset="0"/>
                <a:ea typeface="+mn-ea"/>
                <a:cs typeface="Arial" pitchFamily="34" charset="0"/>
              </a:rPr>
              <a:t>	</a:t>
            </a:r>
            <a:r>
              <a:rPr kumimoji="0" lang="en-GB" b="0" i="0" u="none" strike="noStrike" kern="0" cap="none" spc="0" normalizeH="0" baseline="0" noProof="0" dirty="0" err="1" smtClean="0">
                <a:ln>
                  <a:noFill/>
                </a:ln>
                <a:solidFill>
                  <a:schemeClr val="tx1"/>
                </a:solidFill>
                <a:effectLst/>
                <a:uLnTx/>
                <a:uFillTx/>
                <a:latin typeface="Arial" pitchFamily="34" charset="0"/>
                <a:ea typeface="+mn-ea"/>
                <a:cs typeface="Arial" pitchFamily="34" charset="0"/>
              </a:rPr>
              <a:t>Benzo’s</a:t>
            </a:r>
            <a:r>
              <a:rPr kumimoji="0" lang="en-GB" b="0" i="0" u="none" strike="noStrike" kern="0" cap="none" spc="0" normalizeH="0" baseline="0" noProof="0" dirty="0" smtClean="0">
                <a:ln>
                  <a:noFill/>
                </a:ln>
                <a:solidFill>
                  <a:schemeClr val="tx1"/>
                </a:solidFill>
                <a:effectLst/>
                <a:uLnTx/>
                <a:uFillTx/>
                <a:latin typeface="Arial" pitchFamily="34" charset="0"/>
                <a:ea typeface="+mn-ea"/>
                <a:cs typeface="Arial" pitchFamily="34" charset="0"/>
              </a:rPr>
              <a:t> are a powerful depressant.  They slow down the bodies responses.  They can be prescribed in pain management as well as to support sleep and anxiety management in the short term.  Long term use however will increase anxiety and sleeplessness. Use with alcohol is extremely dangerous.</a:t>
            </a:r>
          </a:p>
          <a:p>
            <a:pPr marL="342900" marR="0" lvl="0" indent="-342900" algn="l" defTabSz="914400" rtl="0" eaLnBrk="0" fontAlgn="base" latinLnBrk="0" hangingPunct="0">
              <a:lnSpc>
                <a:spcPct val="90000"/>
              </a:lnSpc>
              <a:spcBef>
                <a:spcPct val="20000"/>
              </a:spcBef>
              <a:spcAft>
                <a:spcPct val="0"/>
              </a:spcAft>
              <a:buClrTx/>
              <a:buSzTx/>
              <a:buFontTx/>
              <a:buNone/>
              <a:tabLst/>
              <a:defRPr/>
            </a:pPr>
            <a:r>
              <a:rPr kumimoji="0" lang="en-GB" sz="2000" b="0" i="0" u="none" strike="noStrike" kern="0" cap="none" spc="0" normalizeH="0" baseline="0" noProof="0" dirty="0" smtClean="0">
                <a:ln>
                  <a:noFill/>
                </a:ln>
                <a:solidFill>
                  <a:schemeClr val="tx1"/>
                </a:solidFill>
                <a:effectLst/>
                <a:uLnTx/>
                <a:uFillTx/>
                <a:latin typeface="+mn-lt"/>
                <a:ea typeface="+mn-ea"/>
                <a:cs typeface="+mn-cs"/>
              </a:rPr>
              <a:t> </a:t>
            </a:r>
            <a:endParaRPr kumimoji="0" lang="en-GB" sz="2000" b="0" i="0" u="none" strike="noStrike" kern="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p:txBody>
          <a:bodyPr/>
          <a:lstStyle/>
          <a:p>
            <a:r>
              <a:rPr lang="en-GB" dirty="0"/>
              <a:t>Stimulants</a:t>
            </a:r>
          </a:p>
        </p:txBody>
      </p:sp>
      <p:sp>
        <p:nvSpPr>
          <p:cNvPr id="13315" name="Rectangle 3"/>
          <p:cNvSpPr>
            <a:spLocks noGrp="1" noChangeArrowheads="1"/>
          </p:cNvSpPr>
          <p:nvPr>
            <p:ph type="body" idx="4294967295"/>
          </p:nvPr>
        </p:nvSpPr>
        <p:spPr>
          <a:xfrm>
            <a:off x="2667000" y="1905000"/>
            <a:ext cx="6019800" cy="4114800"/>
          </a:xfrm>
        </p:spPr>
        <p:txBody>
          <a:bodyPr/>
          <a:lstStyle/>
          <a:p>
            <a:pPr marL="0" indent="0">
              <a:buFontTx/>
              <a:buNone/>
              <a:tabLst>
                <a:tab pos="487363" algn="l"/>
              </a:tabLst>
            </a:pPr>
            <a:endParaRPr lang="en-GB" dirty="0"/>
          </a:p>
          <a:p>
            <a:pPr marL="0" indent="0">
              <a:buFontTx/>
              <a:buNone/>
              <a:tabLst>
                <a:tab pos="487363" algn="l"/>
              </a:tabLst>
            </a:pPr>
            <a:r>
              <a:rPr lang="en-GB" dirty="0">
                <a:latin typeface="Arial" pitchFamily="34" charset="0"/>
                <a:cs typeface="Arial" pitchFamily="34" charset="0"/>
              </a:rPr>
              <a:t>These cause stimulation of the nervous system and the release of extra adrenaline.  People using them cease to feel hungry or tired and appear to have boundless supplies of energy.</a:t>
            </a:r>
          </a:p>
        </p:txBody>
      </p:sp>
      <p:pic>
        <p:nvPicPr>
          <p:cNvPr id="13316" name="Picture 4" descr="JD014">
            <a:hlinkClick r:id="rId3"/>
          </p:cNvPr>
          <p:cNvPicPr>
            <a:picLocks noChangeAspect="1" noChangeArrowheads="1"/>
          </p:cNvPicPr>
          <p:nvPr/>
        </p:nvPicPr>
        <p:blipFill>
          <a:blip r:embed="rId4" cstate="print"/>
          <a:srcRect/>
          <a:stretch>
            <a:fillRect/>
          </a:stretch>
        </p:blipFill>
        <p:spPr bwMode="auto">
          <a:xfrm>
            <a:off x="755650" y="3213100"/>
            <a:ext cx="1676400" cy="1836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Stimulants</a:t>
            </a:r>
          </a:p>
        </p:txBody>
      </p:sp>
      <p:sp>
        <p:nvSpPr>
          <p:cNvPr id="28676" name="Rectangle 4"/>
          <p:cNvSpPr>
            <a:spLocks noGrp="1" noChangeArrowheads="1"/>
          </p:cNvSpPr>
          <p:nvPr>
            <p:ph type="body" sz="half" idx="1"/>
          </p:nvPr>
        </p:nvSpPr>
        <p:spPr>
          <a:xfrm>
            <a:off x="685800" y="1981200"/>
            <a:ext cx="7990656" cy="1663824"/>
          </a:xfrm>
        </p:spPr>
        <p:txBody>
          <a:bodyPr/>
          <a:lstStyle/>
          <a:p>
            <a:pPr>
              <a:lnSpc>
                <a:spcPct val="90000"/>
              </a:lnSpc>
            </a:pPr>
            <a:r>
              <a:rPr lang="en-GB" sz="2400" dirty="0" smtClean="0">
                <a:latin typeface="Arial" pitchFamily="34" charset="0"/>
                <a:cs typeface="Arial" pitchFamily="34" charset="0"/>
              </a:rPr>
              <a:t>Amphetamine</a:t>
            </a:r>
          </a:p>
          <a:p>
            <a:pPr>
              <a:lnSpc>
                <a:spcPct val="90000"/>
              </a:lnSpc>
              <a:buFontTx/>
              <a:buNone/>
            </a:pPr>
            <a:r>
              <a:rPr lang="en-GB" sz="2400" dirty="0">
                <a:latin typeface="Arial" pitchFamily="34" charset="0"/>
                <a:cs typeface="Arial" pitchFamily="34" charset="0"/>
              </a:rPr>
              <a:t>	A stimulant that is purely man-made.  It is a fast acting stimulant that gives the user feels of energy and ‘high’. </a:t>
            </a:r>
          </a:p>
          <a:p>
            <a:pPr>
              <a:lnSpc>
                <a:spcPct val="90000"/>
              </a:lnSpc>
              <a:buFontTx/>
              <a:buNone/>
            </a:pPr>
            <a:r>
              <a:rPr lang="en-GB" sz="2400" dirty="0">
                <a:latin typeface="Arial" pitchFamily="34" charset="0"/>
                <a:cs typeface="Arial" pitchFamily="34" charset="0"/>
              </a:rPr>
              <a:t>	The ‘comedown’ from this and other stimulants can be a very unpleasant feeling of illness and low mood.</a:t>
            </a:r>
          </a:p>
        </p:txBody>
      </p:sp>
      <p:sp>
        <p:nvSpPr>
          <p:cNvPr id="28677" name="Rectangle 5"/>
          <p:cNvSpPr>
            <a:spLocks noGrp="1" noChangeArrowheads="1"/>
          </p:cNvSpPr>
          <p:nvPr>
            <p:ph type="body" sz="half" idx="2"/>
          </p:nvPr>
        </p:nvSpPr>
        <p:spPr>
          <a:xfrm>
            <a:off x="683568" y="3933056"/>
            <a:ext cx="7126560" cy="2023864"/>
          </a:xfrm>
        </p:spPr>
        <p:txBody>
          <a:bodyPr/>
          <a:lstStyle/>
          <a:p>
            <a:pPr>
              <a:lnSpc>
                <a:spcPct val="90000"/>
              </a:lnSpc>
            </a:pPr>
            <a:r>
              <a:rPr lang="en-GB" sz="2400" dirty="0">
                <a:latin typeface="Arial" pitchFamily="34" charset="0"/>
                <a:cs typeface="Arial" pitchFamily="34" charset="0"/>
              </a:rPr>
              <a:t>Cocaine &amp; </a:t>
            </a:r>
            <a:r>
              <a:rPr lang="en-GB" sz="2400" dirty="0" smtClean="0">
                <a:latin typeface="Arial" pitchFamily="34" charset="0"/>
                <a:cs typeface="Arial" pitchFamily="34" charset="0"/>
              </a:rPr>
              <a:t>Crack</a:t>
            </a:r>
            <a:endParaRPr lang="en-GB" sz="2400" dirty="0">
              <a:latin typeface="Arial" pitchFamily="34" charset="0"/>
              <a:cs typeface="Arial" pitchFamily="34" charset="0"/>
            </a:endParaRPr>
          </a:p>
          <a:p>
            <a:pPr>
              <a:lnSpc>
                <a:spcPct val="90000"/>
              </a:lnSpc>
              <a:buFontTx/>
              <a:buNone/>
            </a:pPr>
            <a:r>
              <a:rPr lang="en-GB" sz="2400" dirty="0">
                <a:latin typeface="Arial" pitchFamily="34" charset="0"/>
                <a:cs typeface="Arial" pitchFamily="34" charset="0"/>
              </a:rPr>
              <a:t>	Crack is the solid form of cocaine – and much more potent. </a:t>
            </a:r>
          </a:p>
          <a:p>
            <a:pPr>
              <a:lnSpc>
                <a:spcPct val="90000"/>
              </a:lnSpc>
              <a:buFontTx/>
              <a:buNone/>
            </a:pPr>
            <a:r>
              <a:rPr lang="en-GB" sz="2400" dirty="0">
                <a:latin typeface="Arial" pitchFamily="34" charset="0"/>
                <a:cs typeface="Arial" pitchFamily="34" charset="0"/>
              </a:rPr>
              <a:t>	Cocaine increases the heart and respiratory systems and gives the user a sense of energy and strong sense of self.</a:t>
            </a:r>
          </a:p>
          <a:p>
            <a:pPr>
              <a:lnSpc>
                <a:spcPct val="90000"/>
              </a:lnSpc>
              <a:buFontTx/>
              <a:buNone/>
            </a:pPr>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a:t>Stimulants cont..</a:t>
            </a:r>
          </a:p>
        </p:txBody>
      </p:sp>
      <p:sp>
        <p:nvSpPr>
          <p:cNvPr id="30724" name="Rectangle 4"/>
          <p:cNvSpPr>
            <a:spLocks noGrp="1" noChangeArrowheads="1"/>
          </p:cNvSpPr>
          <p:nvPr>
            <p:ph type="body" sz="half" idx="1"/>
          </p:nvPr>
        </p:nvSpPr>
        <p:spPr>
          <a:xfrm>
            <a:off x="685800" y="1772816"/>
            <a:ext cx="7558608" cy="1872208"/>
          </a:xfrm>
        </p:spPr>
        <p:txBody>
          <a:bodyPr/>
          <a:lstStyle/>
          <a:p>
            <a:pPr>
              <a:lnSpc>
                <a:spcPct val="90000"/>
              </a:lnSpc>
            </a:pPr>
            <a:r>
              <a:rPr lang="en-GB" sz="2400" dirty="0" smtClean="0">
                <a:latin typeface="Arial" pitchFamily="34" charset="0"/>
                <a:cs typeface="Arial" pitchFamily="34" charset="0"/>
              </a:rPr>
              <a:t>Caffeine</a:t>
            </a:r>
            <a:endParaRPr lang="en-GB" sz="2400" dirty="0">
              <a:latin typeface="Arial" pitchFamily="34" charset="0"/>
              <a:cs typeface="Arial" pitchFamily="34" charset="0"/>
            </a:endParaRPr>
          </a:p>
          <a:p>
            <a:pPr>
              <a:lnSpc>
                <a:spcPct val="90000"/>
              </a:lnSpc>
              <a:buFontTx/>
              <a:buNone/>
            </a:pPr>
            <a:r>
              <a:rPr lang="en-GB" sz="2400" dirty="0">
                <a:latin typeface="Arial" pitchFamily="34" charset="0"/>
                <a:cs typeface="Arial" pitchFamily="34" charset="0"/>
              </a:rPr>
              <a:t>	one of the most common stimulants.  Increases the bodies system, is addictive and people can experience withdrawal from use. As it artificially increases the heart it can cause damage with consistent use.</a:t>
            </a:r>
          </a:p>
          <a:p>
            <a:pPr>
              <a:lnSpc>
                <a:spcPct val="90000"/>
              </a:lnSpc>
            </a:pPr>
            <a:endParaRPr lang="en-GB" sz="2400" dirty="0"/>
          </a:p>
        </p:txBody>
      </p:sp>
      <p:sp>
        <p:nvSpPr>
          <p:cNvPr id="30725" name="Rectangle 5"/>
          <p:cNvSpPr>
            <a:spLocks noGrp="1" noChangeArrowheads="1"/>
          </p:cNvSpPr>
          <p:nvPr>
            <p:ph type="body" sz="half" idx="2"/>
          </p:nvPr>
        </p:nvSpPr>
        <p:spPr>
          <a:xfrm>
            <a:off x="611560" y="4005064"/>
            <a:ext cx="7846640" cy="2023864"/>
          </a:xfrm>
        </p:spPr>
        <p:txBody>
          <a:bodyPr/>
          <a:lstStyle/>
          <a:p>
            <a:pPr>
              <a:lnSpc>
                <a:spcPct val="90000"/>
              </a:lnSpc>
            </a:pPr>
            <a:r>
              <a:rPr lang="en-GB" sz="2400" dirty="0">
                <a:latin typeface="Arial" pitchFamily="34" charset="0"/>
                <a:cs typeface="Arial" pitchFamily="34" charset="0"/>
              </a:rPr>
              <a:t>Nicotine </a:t>
            </a:r>
          </a:p>
          <a:p>
            <a:pPr>
              <a:lnSpc>
                <a:spcPct val="90000"/>
              </a:lnSpc>
              <a:buFontTx/>
              <a:buNone/>
            </a:pPr>
            <a:r>
              <a:rPr lang="en-GB" sz="2400" dirty="0"/>
              <a:t>	</a:t>
            </a:r>
            <a:r>
              <a:rPr lang="en-GB" sz="2400" dirty="0">
                <a:latin typeface="Arial" pitchFamily="34" charset="0"/>
                <a:cs typeface="Arial" pitchFamily="34" charset="0"/>
              </a:rPr>
              <a:t>nicotine is just one of the many chemicals in cigarettes and is highly addictive.  People are surprised it is  a stimulant; associating it with ‘time out’ or calming down.  That response is simply the body getting its fix.</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p:txBody>
          <a:bodyPr/>
          <a:lstStyle/>
          <a:p>
            <a:r>
              <a:rPr lang="en-GB"/>
              <a:t>Stimulants cont…</a:t>
            </a:r>
          </a:p>
        </p:txBody>
      </p:sp>
      <p:sp>
        <p:nvSpPr>
          <p:cNvPr id="32773" name="Rectangle 5"/>
          <p:cNvSpPr>
            <a:spLocks noGrp="1" noChangeArrowheads="1"/>
          </p:cNvSpPr>
          <p:nvPr>
            <p:ph type="body" sz="half" idx="1"/>
          </p:nvPr>
        </p:nvSpPr>
        <p:spPr>
          <a:xfrm>
            <a:off x="685800" y="1772816"/>
            <a:ext cx="7774632" cy="2016224"/>
          </a:xfrm>
        </p:spPr>
        <p:txBody>
          <a:bodyPr/>
          <a:lstStyle/>
          <a:p>
            <a:r>
              <a:rPr lang="en-GB" sz="2400" dirty="0" err="1" smtClean="0">
                <a:latin typeface="Arial" pitchFamily="34" charset="0"/>
                <a:cs typeface="Arial" pitchFamily="34" charset="0"/>
              </a:rPr>
              <a:t>Cathinones</a:t>
            </a:r>
            <a:endParaRPr lang="en-GB" sz="2400" dirty="0">
              <a:latin typeface="Arial" pitchFamily="34" charset="0"/>
              <a:cs typeface="Arial" pitchFamily="34" charset="0"/>
            </a:endParaRPr>
          </a:p>
          <a:p>
            <a:pPr>
              <a:buFontTx/>
              <a:buNone/>
            </a:pPr>
            <a:r>
              <a:rPr lang="en-GB" sz="2400" dirty="0">
                <a:latin typeface="Arial" pitchFamily="34" charset="0"/>
                <a:cs typeface="Arial" pitchFamily="34" charset="0"/>
              </a:rPr>
              <a:t>	</a:t>
            </a:r>
            <a:r>
              <a:rPr lang="en-GB" sz="2400" dirty="0" err="1">
                <a:latin typeface="Arial" pitchFamily="34" charset="0"/>
                <a:cs typeface="Arial" pitchFamily="34" charset="0"/>
              </a:rPr>
              <a:t>Khat</a:t>
            </a:r>
            <a:r>
              <a:rPr lang="en-GB" sz="2400" dirty="0">
                <a:latin typeface="Arial" pitchFamily="34" charset="0"/>
                <a:cs typeface="Arial" pitchFamily="34" charset="0"/>
              </a:rPr>
              <a:t> and </a:t>
            </a:r>
            <a:r>
              <a:rPr lang="en-GB" sz="2400" dirty="0" err="1">
                <a:latin typeface="Arial" pitchFamily="34" charset="0"/>
                <a:cs typeface="Arial" pitchFamily="34" charset="0"/>
              </a:rPr>
              <a:t>Mephedrone</a:t>
            </a:r>
            <a:r>
              <a:rPr lang="en-GB" sz="2400" dirty="0">
                <a:latin typeface="Arial" pitchFamily="34" charset="0"/>
                <a:cs typeface="Arial" pitchFamily="34" charset="0"/>
              </a:rPr>
              <a:t> (M-cat / Meow) are </a:t>
            </a:r>
            <a:r>
              <a:rPr lang="en-GB" sz="2400" dirty="0" err="1">
                <a:latin typeface="Arial" pitchFamily="34" charset="0"/>
                <a:cs typeface="Arial" pitchFamily="34" charset="0"/>
              </a:rPr>
              <a:t>cathinones</a:t>
            </a:r>
            <a:r>
              <a:rPr lang="en-GB" sz="2400" dirty="0">
                <a:latin typeface="Arial" pitchFamily="34" charset="0"/>
                <a:cs typeface="Arial" pitchFamily="34" charset="0"/>
              </a:rPr>
              <a:t>.  They are stimulant substances that do have a ‘euphoric’ element which is mildly hallucinogenic. The highs are very high and the lows are very low.</a:t>
            </a:r>
          </a:p>
        </p:txBody>
      </p:sp>
      <p:sp>
        <p:nvSpPr>
          <p:cNvPr id="32774" name="Rectangle 6"/>
          <p:cNvSpPr>
            <a:spLocks noGrp="1" noChangeArrowheads="1"/>
          </p:cNvSpPr>
          <p:nvPr>
            <p:ph type="body" sz="half" idx="2"/>
          </p:nvPr>
        </p:nvSpPr>
        <p:spPr>
          <a:xfrm>
            <a:off x="683568" y="4221088"/>
            <a:ext cx="7774632" cy="2023864"/>
          </a:xfrm>
        </p:spPr>
        <p:txBody>
          <a:bodyPr/>
          <a:lstStyle/>
          <a:p>
            <a:r>
              <a:rPr lang="en-GB" sz="2400" dirty="0">
                <a:latin typeface="Arial" pitchFamily="34" charset="0"/>
                <a:cs typeface="Arial" pitchFamily="34" charset="0"/>
              </a:rPr>
              <a:t>Ecstasy </a:t>
            </a:r>
          </a:p>
          <a:p>
            <a:pPr>
              <a:buFontTx/>
              <a:buNone/>
            </a:pPr>
            <a:r>
              <a:rPr lang="en-GB" sz="2400" dirty="0">
                <a:latin typeface="Arial" pitchFamily="34" charset="0"/>
                <a:cs typeface="Arial" pitchFamily="34" charset="0"/>
              </a:rPr>
              <a:t>	Another euphoric stimulant, the user may feel ‘at one with the world’ or ‘loved up’, but the body will be experiencing a powerful stimulant surge.</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dirty="0" smtClean="0"/>
              <a:t>Hallucinogens</a:t>
            </a:r>
          </a:p>
        </p:txBody>
      </p:sp>
      <p:sp>
        <p:nvSpPr>
          <p:cNvPr id="24579" name="Rectangle 3"/>
          <p:cNvSpPr>
            <a:spLocks noGrp="1" noChangeArrowheads="1"/>
          </p:cNvSpPr>
          <p:nvPr>
            <p:ph type="body" idx="1"/>
          </p:nvPr>
        </p:nvSpPr>
        <p:spPr>
          <a:xfrm>
            <a:off x="685800" y="1981200"/>
            <a:ext cx="7847013" cy="4114800"/>
          </a:xfrm>
        </p:spPr>
        <p:txBody>
          <a:bodyPr/>
          <a:lstStyle/>
          <a:p>
            <a:pPr marL="0" indent="0" eaLnBrk="1" hangingPunct="1">
              <a:buFontTx/>
              <a:buNone/>
              <a:tabLst>
                <a:tab pos="487363" algn="l"/>
              </a:tabLst>
            </a:pPr>
            <a:r>
              <a:rPr lang="en-GB" dirty="0" smtClean="0">
                <a:latin typeface="Arial" charset="0"/>
              </a:rPr>
              <a:t>Have an effect on the way that things are perceived.  Milder versions simply heighten the senses whilst the stronger drugs precipitate hallucinations and/or delirium.  </a:t>
            </a:r>
            <a:endParaRPr lang="en-GB" b="1" dirty="0" smtClean="0">
              <a:latin typeface="Arial" charset="0"/>
            </a:endParaRPr>
          </a:p>
        </p:txBody>
      </p:sp>
      <p:pic>
        <p:nvPicPr>
          <p:cNvPr id="24580" name="Picture 5" descr="mindaltering"/>
          <p:cNvPicPr>
            <a:picLocks noChangeAspect="1" noChangeArrowheads="1"/>
          </p:cNvPicPr>
          <p:nvPr/>
        </p:nvPicPr>
        <p:blipFill>
          <a:blip r:embed="rId3" cstate="print"/>
          <a:srcRect l="45975" t="337" r="4965"/>
          <a:stretch>
            <a:fillRect/>
          </a:stretch>
        </p:blipFill>
        <p:spPr bwMode="auto">
          <a:xfrm>
            <a:off x="2771775" y="4292600"/>
            <a:ext cx="3743325" cy="16017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dirty="0"/>
              <a:t>Hallucinogens</a:t>
            </a:r>
          </a:p>
        </p:txBody>
      </p:sp>
      <p:sp>
        <p:nvSpPr>
          <p:cNvPr id="34820" name="Rectangle 4"/>
          <p:cNvSpPr>
            <a:spLocks noGrp="1" noChangeArrowheads="1"/>
          </p:cNvSpPr>
          <p:nvPr>
            <p:ph type="body" sz="half" idx="1"/>
          </p:nvPr>
        </p:nvSpPr>
        <p:spPr>
          <a:xfrm>
            <a:off x="685800" y="1772816"/>
            <a:ext cx="7702624" cy="2016224"/>
          </a:xfrm>
        </p:spPr>
        <p:txBody>
          <a:bodyPr/>
          <a:lstStyle/>
          <a:p>
            <a:pPr>
              <a:lnSpc>
                <a:spcPct val="90000"/>
              </a:lnSpc>
            </a:pPr>
            <a:r>
              <a:rPr lang="en-GB" sz="2400" dirty="0" smtClean="0">
                <a:latin typeface="Arial" pitchFamily="34" charset="0"/>
                <a:cs typeface="Arial" pitchFamily="34" charset="0"/>
              </a:rPr>
              <a:t>LSD</a:t>
            </a:r>
            <a:r>
              <a:rPr lang="en-GB" sz="2400" dirty="0">
                <a:latin typeface="Arial" pitchFamily="34" charset="0"/>
                <a:cs typeface="Arial" pitchFamily="34" charset="0"/>
              </a:rPr>
              <a:t>	</a:t>
            </a:r>
          </a:p>
          <a:p>
            <a:pPr>
              <a:lnSpc>
                <a:spcPct val="90000"/>
              </a:lnSpc>
              <a:buFontTx/>
              <a:buNone/>
            </a:pPr>
            <a:r>
              <a:rPr lang="en-GB" sz="2400" dirty="0">
                <a:latin typeface="Arial" pitchFamily="34" charset="0"/>
                <a:cs typeface="Arial" pitchFamily="34" charset="0"/>
              </a:rPr>
              <a:t>	A chemical used to produce a very powerful hallucinogenic effect – </a:t>
            </a:r>
          </a:p>
          <a:p>
            <a:pPr>
              <a:lnSpc>
                <a:spcPct val="90000"/>
              </a:lnSpc>
              <a:buFontTx/>
              <a:buNone/>
            </a:pPr>
            <a:r>
              <a:rPr lang="en-GB" sz="2400" dirty="0">
                <a:latin typeface="Arial" pitchFamily="34" charset="0"/>
                <a:cs typeface="Arial" pitchFamily="34" charset="0"/>
              </a:rPr>
              <a:t>	i.e. Seeing and hearing things </a:t>
            </a:r>
          </a:p>
          <a:p>
            <a:pPr>
              <a:lnSpc>
                <a:spcPct val="90000"/>
              </a:lnSpc>
              <a:buFontTx/>
              <a:buNone/>
            </a:pPr>
            <a:r>
              <a:rPr lang="en-GB" sz="2400" dirty="0">
                <a:latin typeface="Arial" pitchFamily="34" charset="0"/>
                <a:cs typeface="Arial" pitchFamily="34" charset="0"/>
              </a:rPr>
              <a:t>	Not all ‘trips’ are pleasant.</a:t>
            </a:r>
          </a:p>
          <a:p>
            <a:pPr>
              <a:lnSpc>
                <a:spcPct val="90000"/>
              </a:lnSpc>
              <a:buFontTx/>
              <a:buNone/>
            </a:pPr>
            <a:r>
              <a:rPr lang="en-GB" sz="2400" dirty="0">
                <a:latin typeface="Arial" pitchFamily="34" charset="0"/>
                <a:cs typeface="Arial" pitchFamily="34" charset="0"/>
              </a:rPr>
              <a:t>	‘flashbacks’ can occur at any point in the future.</a:t>
            </a:r>
          </a:p>
          <a:p>
            <a:pPr>
              <a:lnSpc>
                <a:spcPct val="90000"/>
              </a:lnSpc>
              <a:buFontTx/>
              <a:buNone/>
            </a:pPr>
            <a:r>
              <a:rPr lang="en-GB" sz="2400" dirty="0"/>
              <a:t>	</a:t>
            </a:r>
          </a:p>
        </p:txBody>
      </p:sp>
      <p:sp>
        <p:nvSpPr>
          <p:cNvPr id="34821" name="Rectangle 5"/>
          <p:cNvSpPr>
            <a:spLocks noGrp="1" noChangeArrowheads="1"/>
          </p:cNvSpPr>
          <p:nvPr>
            <p:ph type="body" sz="half" idx="2"/>
          </p:nvPr>
        </p:nvSpPr>
        <p:spPr>
          <a:xfrm>
            <a:off x="611560" y="4221088"/>
            <a:ext cx="7846640" cy="2023864"/>
          </a:xfrm>
        </p:spPr>
        <p:txBody>
          <a:bodyPr/>
          <a:lstStyle/>
          <a:p>
            <a:pPr>
              <a:lnSpc>
                <a:spcPct val="90000"/>
              </a:lnSpc>
            </a:pPr>
            <a:r>
              <a:rPr lang="en-GB" sz="2400" dirty="0">
                <a:latin typeface="Arial" pitchFamily="34" charset="0"/>
                <a:cs typeface="Arial" pitchFamily="34" charset="0"/>
              </a:rPr>
              <a:t>Magic </a:t>
            </a:r>
            <a:r>
              <a:rPr lang="en-GB" sz="2400" dirty="0" smtClean="0">
                <a:latin typeface="Arial" pitchFamily="34" charset="0"/>
                <a:cs typeface="Arial" pitchFamily="34" charset="0"/>
              </a:rPr>
              <a:t>Mushrooms</a:t>
            </a:r>
            <a:endParaRPr lang="en-GB" sz="2400" dirty="0">
              <a:latin typeface="Arial" pitchFamily="34" charset="0"/>
              <a:cs typeface="Arial" pitchFamily="34" charset="0"/>
            </a:endParaRPr>
          </a:p>
          <a:p>
            <a:pPr>
              <a:lnSpc>
                <a:spcPct val="90000"/>
              </a:lnSpc>
              <a:buFontTx/>
              <a:buNone/>
            </a:pPr>
            <a:r>
              <a:rPr lang="en-GB" sz="2400" dirty="0">
                <a:latin typeface="Arial" pitchFamily="34" charset="0"/>
                <a:cs typeface="Arial" pitchFamily="34" charset="0"/>
              </a:rPr>
              <a:t>	Hallucinogenic mushrooms.  A small amount will give hallucinogenic effects.  Larger doses can last over 12 hours.</a:t>
            </a:r>
          </a:p>
          <a:p>
            <a:pPr>
              <a:lnSpc>
                <a:spcPct val="90000"/>
              </a:lnSpc>
              <a:buFontTx/>
              <a:buNone/>
            </a:pPr>
            <a:endParaRPr lang="en-GB" sz="2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4"/>
          <p:cNvSpPr>
            <a:spLocks noGrp="1" noChangeArrowheads="1"/>
          </p:cNvSpPr>
          <p:nvPr>
            <p:ph type="title"/>
          </p:nvPr>
        </p:nvSpPr>
        <p:spPr/>
        <p:txBody>
          <a:bodyPr/>
          <a:lstStyle/>
          <a:p>
            <a:r>
              <a:rPr lang="en-GB"/>
              <a:t>Hallucinogens cont…</a:t>
            </a:r>
          </a:p>
        </p:txBody>
      </p:sp>
      <p:sp>
        <p:nvSpPr>
          <p:cNvPr id="36869" name="Rectangle 5"/>
          <p:cNvSpPr>
            <a:spLocks noGrp="1" noChangeArrowheads="1"/>
          </p:cNvSpPr>
          <p:nvPr>
            <p:ph type="body" sz="half" idx="1"/>
          </p:nvPr>
        </p:nvSpPr>
        <p:spPr>
          <a:xfrm>
            <a:off x="685800" y="1981200"/>
            <a:ext cx="7846640" cy="2023864"/>
          </a:xfrm>
        </p:spPr>
        <p:txBody>
          <a:bodyPr/>
          <a:lstStyle/>
          <a:p>
            <a:pPr>
              <a:lnSpc>
                <a:spcPct val="80000"/>
              </a:lnSpc>
            </a:pPr>
            <a:r>
              <a:rPr lang="en-GB" sz="1800" dirty="0" smtClean="0">
                <a:latin typeface="Arial" pitchFamily="34" charset="0"/>
                <a:cs typeface="Arial" pitchFamily="34" charset="0"/>
              </a:rPr>
              <a:t>Cannabis</a:t>
            </a:r>
            <a:endParaRPr lang="en-GB" sz="1800" dirty="0">
              <a:latin typeface="Arial" pitchFamily="34" charset="0"/>
              <a:cs typeface="Arial" pitchFamily="34" charset="0"/>
            </a:endParaRPr>
          </a:p>
          <a:p>
            <a:pPr>
              <a:lnSpc>
                <a:spcPct val="80000"/>
              </a:lnSpc>
              <a:buFontTx/>
              <a:buNone/>
            </a:pPr>
            <a:r>
              <a:rPr lang="en-GB" sz="1800" dirty="0">
                <a:latin typeface="Arial" pitchFamily="34" charset="0"/>
                <a:cs typeface="Arial" pitchFamily="34" charset="0"/>
              </a:rPr>
              <a:t>	Many people are surprised that cannabis is an hallucinogen, as they associate cannabis with ‘being stoned’- or suppressed.</a:t>
            </a:r>
          </a:p>
          <a:p>
            <a:pPr>
              <a:lnSpc>
                <a:spcPct val="80000"/>
              </a:lnSpc>
              <a:buFontTx/>
              <a:buNone/>
            </a:pPr>
            <a:r>
              <a:rPr lang="en-GB" sz="1800" dirty="0">
                <a:latin typeface="Arial" pitchFamily="34" charset="0"/>
                <a:cs typeface="Arial" pitchFamily="34" charset="0"/>
              </a:rPr>
              <a:t>	There are two main types of cannabis one being slightly more stimulant, one more depressant however both are hallucinogenic.  Its not a big hallucination, but the senses are enhanced.  Think about </a:t>
            </a:r>
            <a:r>
              <a:rPr lang="en-GB" sz="1800" dirty="0" err="1">
                <a:latin typeface="Arial" pitchFamily="34" charset="0"/>
                <a:cs typeface="Arial" pitchFamily="34" charset="0"/>
              </a:rPr>
              <a:t>whities</a:t>
            </a:r>
            <a:r>
              <a:rPr lang="en-GB" sz="1800" dirty="0">
                <a:latin typeface="Arial" pitchFamily="34" charset="0"/>
                <a:cs typeface="Arial" pitchFamily="34" charset="0"/>
              </a:rPr>
              <a:t>- that’s where the senses get mixed up and crossed over whilst being at an enhanced state.</a:t>
            </a:r>
          </a:p>
          <a:p>
            <a:pPr>
              <a:lnSpc>
                <a:spcPct val="80000"/>
              </a:lnSpc>
              <a:buFontTx/>
              <a:buNone/>
            </a:pPr>
            <a:endParaRPr lang="en-GB" sz="1800" dirty="0"/>
          </a:p>
        </p:txBody>
      </p:sp>
      <p:sp>
        <p:nvSpPr>
          <p:cNvPr id="36870" name="Rectangle 6"/>
          <p:cNvSpPr>
            <a:spLocks noGrp="1" noChangeArrowheads="1"/>
          </p:cNvSpPr>
          <p:nvPr>
            <p:ph type="body" sz="half" idx="2"/>
          </p:nvPr>
        </p:nvSpPr>
        <p:spPr>
          <a:xfrm>
            <a:off x="611560" y="4149080"/>
            <a:ext cx="7846640" cy="2167880"/>
          </a:xfrm>
        </p:spPr>
        <p:txBody>
          <a:bodyPr/>
          <a:lstStyle/>
          <a:p>
            <a:pPr>
              <a:lnSpc>
                <a:spcPct val="80000"/>
              </a:lnSpc>
            </a:pPr>
            <a:r>
              <a:rPr lang="en-GB" sz="1800" dirty="0">
                <a:latin typeface="Arial" pitchFamily="34" charset="0"/>
                <a:cs typeface="Arial" pitchFamily="34" charset="0"/>
              </a:rPr>
              <a:t>Synthetic </a:t>
            </a:r>
            <a:r>
              <a:rPr lang="en-GB" sz="1800" dirty="0" err="1" smtClean="0">
                <a:latin typeface="Arial" pitchFamily="34" charset="0"/>
                <a:cs typeface="Arial" pitchFamily="34" charset="0"/>
              </a:rPr>
              <a:t>Cannabionoids</a:t>
            </a:r>
            <a:endParaRPr lang="en-GB" sz="1800" dirty="0">
              <a:latin typeface="Arial" pitchFamily="34" charset="0"/>
              <a:cs typeface="Arial" pitchFamily="34" charset="0"/>
            </a:endParaRPr>
          </a:p>
          <a:p>
            <a:pPr>
              <a:lnSpc>
                <a:spcPct val="80000"/>
              </a:lnSpc>
              <a:buFontTx/>
              <a:buNone/>
            </a:pPr>
            <a:r>
              <a:rPr lang="en-GB" sz="1800" dirty="0">
                <a:latin typeface="Arial" pitchFamily="34" charset="0"/>
                <a:cs typeface="Arial" pitchFamily="34" charset="0"/>
              </a:rPr>
              <a:t>	</a:t>
            </a:r>
            <a:r>
              <a:rPr lang="en-GB" sz="1800" dirty="0" smtClean="0">
                <a:latin typeface="Arial" pitchFamily="34" charset="0"/>
                <a:cs typeface="Arial" pitchFamily="34" charset="0"/>
              </a:rPr>
              <a:t>Sometimes </a:t>
            </a:r>
            <a:r>
              <a:rPr lang="en-GB" sz="1800" dirty="0">
                <a:latin typeface="Arial" pitchFamily="34" charset="0"/>
                <a:cs typeface="Arial" pitchFamily="34" charset="0"/>
              </a:rPr>
              <a:t>known as ‘legal weed’, many synthetics are now illegal.</a:t>
            </a:r>
          </a:p>
          <a:p>
            <a:pPr>
              <a:lnSpc>
                <a:spcPct val="80000"/>
              </a:lnSpc>
              <a:buFontTx/>
              <a:buNone/>
            </a:pPr>
            <a:r>
              <a:rPr lang="en-GB" sz="1800" dirty="0">
                <a:latin typeface="Arial" pitchFamily="34" charset="0"/>
                <a:cs typeface="Arial" pitchFamily="34" charset="0"/>
              </a:rPr>
              <a:t>	</a:t>
            </a:r>
            <a:r>
              <a:rPr lang="en-GB" sz="1800" dirty="0" smtClean="0">
                <a:latin typeface="Arial" pitchFamily="34" charset="0"/>
                <a:cs typeface="Arial" pitchFamily="34" charset="0"/>
              </a:rPr>
              <a:t>Synthetics </a:t>
            </a:r>
            <a:r>
              <a:rPr lang="en-GB" sz="1800" dirty="0">
                <a:latin typeface="Arial" pitchFamily="34" charset="0"/>
                <a:cs typeface="Arial" pitchFamily="34" charset="0"/>
              </a:rPr>
              <a:t>are meant to mimic THC (like in cannabis)   but are seeming to act very differently.  They produce strong hallucinogenic effects and stimulant properties- people having panic attacks and fits.</a:t>
            </a:r>
          </a:p>
          <a:p>
            <a:pPr>
              <a:lnSpc>
                <a:spcPct val="80000"/>
              </a:lnSpc>
              <a:buFontTx/>
              <a:buNone/>
            </a:pPr>
            <a:endParaRPr lang="en-GB" sz="18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lstStyle/>
          <a:p>
            <a:r>
              <a:rPr lang="en-GB" b="1" dirty="0" smtClean="0"/>
              <a:t>Pain Killers </a:t>
            </a:r>
          </a:p>
        </p:txBody>
      </p:sp>
      <p:pic>
        <p:nvPicPr>
          <p:cNvPr id="200708" name="Picture 5"/>
          <p:cNvPicPr>
            <a:picLocks noGrp="1" noChangeAspect="1" noChangeArrowheads="1"/>
          </p:cNvPicPr>
          <p:nvPr>
            <p:ph type="body" idx="1"/>
          </p:nvPr>
        </p:nvPicPr>
        <p:blipFill>
          <a:blip r:embed="rId3" cstate="print"/>
          <a:srcRect/>
          <a:stretch>
            <a:fillRect/>
          </a:stretch>
        </p:blipFill>
        <p:spPr>
          <a:xfrm>
            <a:off x="1187450" y="2205038"/>
            <a:ext cx="1911350" cy="3306762"/>
          </a:xfrm>
          <a:noFill/>
          <a:ln/>
        </p:spPr>
      </p:pic>
      <p:sp>
        <p:nvSpPr>
          <p:cNvPr id="3" name="Content Placeholder 2"/>
          <p:cNvSpPr>
            <a:spLocks/>
          </p:cNvSpPr>
          <p:nvPr/>
        </p:nvSpPr>
        <p:spPr bwMode="auto">
          <a:xfrm>
            <a:off x="3563938" y="2060575"/>
            <a:ext cx="5122862" cy="4094163"/>
          </a:xfrm>
          <a:prstGeom prst="rect">
            <a:avLst/>
          </a:prstGeom>
          <a:noFill/>
          <a:ln w="9525">
            <a:noFill/>
            <a:miter lim="800000"/>
            <a:headEnd/>
            <a:tailEnd/>
          </a:ln>
        </p:spPr>
        <p:txBody>
          <a:bodyPr/>
          <a:lstStyle/>
          <a:p>
            <a:pPr>
              <a:spcBef>
                <a:spcPct val="20000"/>
              </a:spcBef>
            </a:pPr>
            <a:r>
              <a:rPr lang="en-GB" sz="3200" dirty="0">
                <a:latin typeface="Arial" charset="0"/>
              </a:rPr>
              <a:t>When these are used in high doses or in the absence of pain, they give people a feeling of being warm and safe, cut off from or floating above reality.</a:t>
            </a:r>
          </a:p>
          <a:p>
            <a:pPr>
              <a:spcBef>
                <a:spcPct val="20000"/>
              </a:spcBef>
              <a:buFontTx/>
              <a:buChar char="•"/>
            </a:pPr>
            <a:endParaRPr lang="en-GB" sz="3200" dirty="0">
              <a:latin typeface="Verdana"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468313" y="260350"/>
            <a:ext cx="8229600" cy="1143000"/>
          </a:xfrm>
        </p:spPr>
        <p:txBody>
          <a:bodyPr/>
          <a:lstStyle/>
          <a:p>
            <a:r>
              <a:rPr lang="en-GB" b="1" dirty="0"/>
              <a:t>Opiate</a:t>
            </a:r>
          </a:p>
        </p:txBody>
      </p:sp>
      <p:sp>
        <p:nvSpPr>
          <p:cNvPr id="3" name="Content Placeholder 2"/>
          <p:cNvSpPr>
            <a:spLocks noGrp="1"/>
          </p:cNvSpPr>
          <p:nvPr>
            <p:ph idx="4294967295"/>
          </p:nvPr>
        </p:nvSpPr>
        <p:spPr>
          <a:xfrm>
            <a:off x="3563938" y="1557338"/>
            <a:ext cx="5122862" cy="4813300"/>
          </a:xfrm>
        </p:spPr>
        <p:txBody>
          <a:bodyPr/>
          <a:lstStyle/>
          <a:p>
            <a:pPr marL="0" indent="0">
              <a:buFontTx/>
              <a:buNone/>
            </a:pPr>
            <a:endParaRPr lang="en-GB" dirty="0" smtClean="0">
              <a:latin typeface="Arial" pitchFamily="34" charset="0"/>
              <a:cs typeface="Arial" pitchFamily="34" charset="0"/>
            </a:endParaRPr>
          </a:p>
          <a:p>
            <a:pPr marL="0" indent="0">
              <a:buFontTx/>
              <a:buNone/>
            </a:pPr>
            <a:r>
              <a:rPr lang="en-GB" dirty="0" smtClean="0">
                <a:latin typeface="Arial" pitchFamily="34" charset="0"/>
                <a:cs typeface="Arial" pitchFamily="34" charset="0"/>
              </a:rPr>
              <a:t>A </a:t>
            </a:r>
            <a:r>
              <a:rPr lang="en-GB" dirty="0">
                <a:latin typeface="Arial" pitchFamily="34" charset="0"/>
                <a:cs typeface="Arial" pitchFamily="34" charset="0"/>
              </a:rPr>
              <a:t>particular group of ‘painkilling’ depressants.</a:t>
            </a:r>
          </a:p>
          <a:p>
            <a:pPr marL="0" indent="0">
              <a:buFontTx/>
              <a:buNone/>
            </a:pPr>
            <a:r>
              <a:rPr lang="en-GB" dirty="0">
                <a:latin typeface="Arial" pitchFamily="34" charset="0"/>
                <a:cs typeface="Arial" pitchFamily="34" charset="0"/>
              </a:rPr>
              <a:t>When these are used in high doses or in the absence of pain, they give people a feeling of being warm and safe, cut off from or floating above reality.</a:t>
            </a:r>
          </a:p>
          <a:p>
            <a:pPr marL="0" indent="0"/>
            <a:endParaRPr lang="en-GB" dirty="0"/>
          </a:p>
        </p:txBody>
      </p:sp>
      <p:pic>
        <p:nvPicPr>
          <p:cNvPr id="19460" name="Picture 5"/>
          <p:cNvPicPr>
            <a:picLocks noChangeAspect="1" noChangeArrowheads="1"/>
          </p:cNvPicPr>
          <p:nvPr/>
        </p:nvPicPr>
        <p:blipFill>
          <a:blip r:embed="rId2" cstate="print"/>
          <a:srcRect/>
          <a:stretch>
            <a:fillRect/>
          </a:stretch>
        </p:blipFill>
        <p:spPr bwMode="auto">
          <a:xfrm>
            <a:off x="1403648" y="2060848"/>
            <a:ext cx="1981200" cy="35052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p:txBody>
          <a:bodyPr/>
          <a:lstStyle/>
          <a:p>
            <a:r>
              <a:rPr lang="en-GB"/>
              <a:t>Opiates</a:t>
            </a:r>
          </a:p>
        </p:txBody>
      </p:sp>
      <p:sp>
        <p:nvSpPr>
          <p:cNvPr id="24581" name="Rectangle 5"/>
          <p:cNvSpPr>
            <a:spLocks noGrp="1" noChangeArrowheads="1"/>
          </p:cNvSpPr>
          <p:nvPr>
            <p:ph type="body" sz="half" idx="1"/>
          </p:nvPr>
        </p:nvSpPr>
        <p:spPr>
          <a:xfrm>
            <a:off x="685800" y="1981200"/>
            <a:ext cx="7630616" cy="1663824"/>
          </a:xfrm>
        </p:spPr>
        <p:txBody>
          <a:bodyPr/>
          <a:lstStyle/>
          <a:p>
            <a:r>
              <a:rPr lang="en-GB" sz="2400" dirty="0">
                <a:latin typeface="Arial" pitchFamily="34" charset="0"/>
                <a:cs typeface="Arial" pitchFamily="34" charset="0"/>
              </a:rPr>
              <a:t>Opiates </a:t>
            </a:r>
            <a:r>
              <a:rPr lang="en-GB" sz="2400" dirty="0" smtClean="0">
                <a:latin typeface="Arial" pitchFamily="34" charset="0"/>
                <a:cs typeface="Arial" pitchFamily="34" charset="0"/>
              </a:rPr>
              <a:t>are  </a:t>
            </a:r>
            <a:r>
              <a:rPr lang="en-GB" sz="2400" dirty="0">
                <a:latin typeface="Arial" pitchFamily="34" charset="0"/>
                <a:cs typeface="Arial" pitchFamily="34" charset="0"/>
              </a:rPr>
              <a:t>powerful substances used in pain management.  They slow the system down and are therefore </a:t>
            </a:r>
            <a:r>
              <a:rPr lang="en-GB" sz="2400" dirty="0" smtClean="0">
                <a:latin typeface="Arial" pitchFamily="34" charset="0"/>
                <a:cs typeface="Arial" pitchFamily="34" charset="0"/>
              </a:rPr>
              <a:t>depressants.</a:t>
            </a:r>
            <a:endParaRPr lang="en-GB" dirty="0">
              <a:latin typeface="Arial" pitchFamily="34" charset="0"/>
              <a:cs typeface="Arial" pitchFamily="34" charset="0"/>
            </a:endParaRPr>
          </a:p>
        </p:txBody>
      </p:sp>
      <p:sp>
        <p:nvSpPr>
          <p:cNvPr id="24582" name="Rectangle 6"/>
          <p:cNvSpPr>
            <a:spLocks noGrp="1" noChangeArrowheads="1"/>
          </p:cNvSpPr>
          <p:nvPr>
            <p:ph type="body" sz="half" idx="2"/>
          </p:nvPr>
        </p:nvSpPr>
        <p:spPr>
          <a:xfrm>
            <a:off x="683568" y="3501008"/>
            <a:ext cx="7774632" cy="2095872"/>
          </a:xfrm>
        </p:spPr>
        <p:txBody>
          <a:bodyPr/>
          <a:lstStyle/>
          <a:p>
            <a:r>
              <a:rPr lang="en-GB" sz="2400" dirty="0">
                <a:latin typeface="Arial" pitchFamily="34" charset="0"/>
                <a:cs typeface="Arial" pitchFamily="34" charset="0"/>
              </a:rPr>
              <a:t>Heroin, Opium and </a:t>
            </a:r>
            <a:r>
              <a:rPr lang="en-GB" sz="2400" dirty="0" smtClean="0">
                <a:latin typeface="Arial" pitchFamily="34" charset="0"/>
                <a:cs typeface="Arial" pitchFamily="34" charset="0"/>
              </a:rPr>
              <a:t>Morphine</a:t>
            </a:r>
            <a:endParaRPr lang="en-GB" sz="2400" dirty="0">
              <a:latin typeface="Arial" pitchFamily="34" charset="0"/>
              <a:cs typeface="Arial" pitchFamily="34" charset="0"/>
            </a:endParaRPr>
          </a:p>
          <a:p>
            <a:pPr>
              <a:buFontTx/>
              <a:buNone/>
            </a:pPr>
            <a:r>
              <a:rPr lang="en-GB" sz="2400" dirty="0">
                <a:latin typeface="Arial" pitchFamily="34" charset="0"/>
                <a:cs typeface="Arial" pitchFamily="34" charset="0"/>
              </a:rPr>
              <a:t>	A powerful opiate.  Heroin was a brand name given in the early part of the 20</a:t>
            </a:r>
            <a:r>
              <a:rPr lang="en-GB" sz="2400" baseline="30000" dirty="0">
                <a:latin typeface="Arial" pitchFamily="34" charset="0"/>
                <a:cs typeface="Arial" pitchFamily="34" charset="0"/>
              </a:rPr>
              <a:t>th</a:t>
            </a:r>
            <a:r>
              <a:rPr lang="en-GB" sz="2400" dirty="0">
                <a:latin typeface="Arial" pitchFamily="34" charset="0"/>
                <a:cs typeface="Arial" pitchFamily="34" charset="0"/>
              </a:rPr>
              <a:t> Century.  </a:t>
            </a:r>
          </a:p>
          <a:p>
            <a:pPr>
              <a:buFontTx/>
              <a:buNone/>
            </a:pPr>
            <a:r>
              <a:rPr lang="en-GB" sz="2400" dirty="0">
                <a:latin typeface="Arial" pitchFamily="34" charset="0"/>
                <a:cs typeface="Arial" pitchFamily="34" charset="0"/>
              </a:rPr>
              <a:t>	Morphine is the medical grade, and Heroin is the street form of opiate.</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Effects (notes)</a:t>
            </a:r>
          </a:p>
        </p:txBody>
      </p:sp>
      <p:sp>
        <p:nvSpPr>
          <p:cNvPr id="39939" name="Rectangle 3"/>
          <p:cNvSpPr>
            <a:spLocks noGrp="1" noChangeArrowheads="1"/>
          </p:cNvSpPr>
          <p:nvPr>
            <p:ph type="body" idx="1"/>
          </p:nvPr>
        </p:nvSpPr>
        <p:spPr/>
        <p:txBody>
          <a:bodyPr/>
          <a:lstStyle/>
          <a:p>
            <a:r>
              <a:rPr lang="en-GB" sz="2400" dirty="0">
                <a:latin typeface="Arial" pitchFamily="34" charset="0"/>
                <a:cs typeface="Arial" pitchFamily="34" charset="0"/>
              </a:rPr>
              <a:t>People may use substances for their different side-effects. Stimulants for weight loss, the dissociative elements of cannabis for pain relief, alcohol to increase appetite (in small doses) … </a:t>
            </a:r>
          </a:p>
          <a:p>
            <a:r>
              <a:rPr lang="en-GB" sz="2400" dirty="0">
                <a:latin typeface="Arial" pitchFamily="34" charset="0"/>
                <a:cs typeface="Arial" pitchFamily="34" charset="0"/>
              </a:rPr>
              <a:t>Effects of substances will vary according to:</a:t>
            </a:r>
          </a:p>
          <a:p>
            <a:pPr lvl="1"/>
            <a:r>
              <a:rPr lang="en-GB" sz="2400" dirty="0">
                <a:latin typeface="Arial" pitchFamily="34" charset="0"/>
                <a:cs typeface="Arial" pitchFamily="34" charset="0"/>
              </a:rPr>
              <a:t>Height, weight and hormonal factors</a:t>
            </a:r>
          </a:p>
          <a:p>
            <a:pPr lvl="1"/>
            <a:r>
              <a:rPr lang="en-GB" sz="2400" dirty="0">
                <a:latin typeface="Arial" pitchFamily="34" charset="0"/>
                <a:cs typeface="Arial" pitchFamily="34" charset="0"/>
              </a:rPr>
              <a:t>Diet and sleep</a:t>
            </a:r>
          </a:p>
          <a:p>
            <a:pPr lvl="1"/>
            <a:r>
              <a:rPr lang="en-GB" sz="2400" dirty="0">
                <a:latin typeface="Arial" pitchFamily="34" charset="0"/>
                <a:cs typeface="Arial" pitchFamily="34" charset="0"/>
              </a:rPr>
              <a:t>Mood</a:t>
            </a:r>
          </a:p>
          <a:p>
            <a:pPr lvl="1"/>
            <a:r>
              <a:rPr lang="en-GB" sz="2400" dirty="0">
                <a:latin typeface="Arial" pitchFamily="34" charset="0"/>
                <a:cs typeface="Arial" pitchFamily="34" charset="0"/>
              </a:rPr>
              <a:t>Expectation</a:t>
            </a:r>
          </a:p>
          <a:p>
            <a:pPr lvl="1"/>
            <a:r>
              <a:rPr lang="en-GB" sz="2400" dirty="0">
                <a:latin typeface="Arial" pitchFamily="34" charset="0"/>
                <a:cs typeface="Arial" pitchFamily="34" charset="0"/>
              </a:rPr>
              <a:t>Tolerance</a:t>
            </a:r>
          </a:p>
          <a:p>
            <a:pPr lvl="1">
              <a:buFontTx/>
              <a:buNone/>
            </a:pPr>
            <a:endParaRPr lang="en-GB" sz="2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dirty="0"/>
              <a:t>Image Enhancing Drugs</a:t>
            </a:r>
          </a:p>
        </p:txBody>
      </p:sp>
      <p:sp>
        <p:nvSpPr>
          <p:cNvPr id="38915" name="Rectangle 3"/>
          <p:cNvSpPr>
            <a:spLocks noGrp="1" noChangeArrowheads="1"/>
          </p:cNvSpPr>
          <p:nvPr>
            <p:ph type="body" idx="1"/>
          </p:nvPr>
        </p:nvSpPr>
        <p:spPr/>
        <p:txBody>
          <a:bodyPr/>
          <a:lstStyle/>
          <a:p>
            <a:r>
              <a:rPr lang="en-GB" dirty="0">
                <a:latin typeface="Arial" pitchFamily="34" charset="0"/>
                <a:cs typeface="Arial" pitchFamily="34" charset="0"/>
              </a:rPr>
              <a:t>Steroids and other image enhancing drugs are not classified in the same way.</a:t>
            </a:r>
          </a:p>
          <a:p>
            <a:r>
              <a:rPr lang="en-GB" dirty="0">
                <a:latin typeface="Arial" pitchFamily="34" charset="0"/>
                <a:cs typeface="Arial" pitchFamily="34" charset="0"/>
              </a:rPr>
              <a:t>The effects vary and are not simply classified as Depressant, hallucinogen or stimulant.</a:t>
            </a:r>
          </a:p>
          <a:p>
            <a:r>
              <a:rPr lang="en-GB" dirty="0">
                <a:latin typeface="Arial" pitchFamily="34" charset="0"/>
                <a:cs typeface="Arial" pitchFamily="34" charset="0"/>
              </a:rPr>
              <a:t>More information can be found on </a:t>
            </a:r>
          </a:p>
          <a:p>
            <a:pPr algn="ctr">
              <a:buFontTx/>
              <a:buNone/>
            </a:pPr>
            <a:r>
              <a:rPr lang="en-GB" dirty="0">
                <a:latin typeface="Arial" pitchFamily="34" charset="0"/>
                <a:cs typeface="Arial" pitchFamily="34" charset="0"/>
              </a:rPr>
              <a:t>	www.siedsinfo.co.uk </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dirty="0" smtClean="0"/>
              <a:t>Group Exercise</a:t>
            </a:r>
          </a:p>
        </p:txBody>
      </p:sp>
      <p:sp>
        <p:nvSpPr>
          <p:cNvPr id="25603" name="Rectangle 3"/>
          <p:cNvSpPr>
            <a:spLocks noGrp="1" noChangeArrowheads="1"/>
          </p:cNvSpPr>
          <p:nvPr>
            <p:ph type="body" idx="1"/>
          </p:nvPr>
        </p:nvSpPr>
        <p:spPr>
          <a:xfrm>
            <a:off x="685800" y="1412875"/>
            <a:ext cx="7772400" cy="4683125"/>
          </a:xfrm>
        </p:spPr>
        <p:txBody>
          <a:bodyPr/>
          <a:lstStyle/>
          <a:p>
            <a:pPr algn="ctr" eaLnBrk="1" hangingPunct="1">
              <a:buFontTx/>
              <a:buNone/>
            </a:pPr>
            <a:endParaRPr lang="en-GB" dirty="0" smtClean="0"/>
          </a:p>
          <a:p>
            <a:pPr algn="ctr" eaLnBrk="1" hangingPunct="1">
              <a:buFontTx/>
              <a:buNone/>
            </a:pPr>
            <a:r>
              <a:rPr lang="en-GB" sz="4000" dirty="0" smtClean="0">
                <a:solidFill>
                  <a:srgbClr val="EC2790"/>
                </a:solidFill>
                <a:latin typeface="Arial" pitchFamily="34" charset="0"/>
                <a:cs typeface="Arial" pitchFamily="34" charset="0"/>
              </a:rPr>
              <a:t>Categories Exercise</a:t>
            </a:r>
          </a:p>
          <a:p>
            <a:pPr algn="ctr" eaLnBrk="1" hangingPunct="1">
              <a:buFontTx/>
              <a:buNone/>
            </a:pPr>
            <a:endParaRPr lang="en-GB" sz="2000" dirty="0" smtClean="0">
              <a:solidFill>
                <a:srgbClr val="EC2790"/>
              </a:solidFill>
              <a:latin typeface="Arial" pitchFamily="34" charset="0"/>
              <a:cs typeface="Arial" pitchFamily="34" charset="0"/>
            </a:endParaRPr>
          </a:p>
          <a:p>
            <a:pPr algn="ctr" eaLnBrk="1" hangingPunct="1">
              <a:buFontTx/>
              <a:buNone/>
            </a:pPr>
            <a:r>
              <a:rPr lang="en-GB" dirty="0" smtClean="0">
                <a:latin typeface="Arial" pitchFamily="34" charset="0"/>
                <a:cs typeface="Arial" pitchFamily="34" charset="0"/>
              </a:rPr>
              <a:t>Place the drugs into their categories </a:t>
            </a:r>
          </a:p>
          <a:p>
            <a:pPr algn="ctr" eaLnBrk="1" hangingPunct="1">
              <a:buFontTx/>
              <a:buNone/>
            </a:pPr>
            <a:r>
              <a:rPr lang="en-GB" dirty="0" smtClean="0"/>
              <a:t>	</a:t>
            </a:r>
            <a:endParaRPr lang="en-GB" sz="2000" dirty="0" smtClean="0"/>
          </a:p>
        </p:txBody>
      </p:sp>
      <p:pic>
        <p:nvPicPr>
          <p:cNvPr id="25604" name="Picture 4"/>
          <p:cNvPicPr>
            <a:picLocks noChangeAspect="1" noChangeArrowheads="1"/>
          </p:cNvPicPr>
          <p:nvPr/>
        </p:nvPicPr>
        <p:blipFill>
          <a:blip r:embed="rId3" cstate="print"/>
          <a:srcRect/>
          <a:stretch>
            <a:fillRect/>
          </a:stretch>
        </p:blipFill>
        <p:spPr bwMode="auto">
          <a:xfrm>
            <a:off x="3276600" y="3933825"/>
            <a:ext cx="2447925" cy="24622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p:txBody>
          <a:bodyPr/>
          <a:lstStyle/>
          <a:p>
            <a:r>
              <a:rPr lang="en-GB" dirty="0"/>
              <a:t>Categories</a:t>
            </a:r>
          </a:p>
        </p:txBody>
      </p:sp>
      <p:sp>
        <p:nvSpPr>
          <p:cNvPr id="303107" name="Text Box 3"/>
          <p:cNvSpPr txBox="1">
            <a:spLocks noChangeArrowheads="1"/>
          </p:cNvSpPr>
          <p:nvPr/>
        </p:nvSpPr>
        <p:spPr bwMode="auto">
          <a:xfrm>
            <a:off x="250825" y="1412875"/>
            <a:ext cx="4343400" cy="1905000"/>
          </a:xfrm>
          <a:prstGeom prst="rect">
            <a:avLst/>
          </a:prstGeom>
          <a:solidFill>
            <a:srgbClr val="FFFFFF"/>
          </a:solidFill>
          <a:ln w="9525">
            <a:noFill/>
            <a:miter lim="800000"/>
            <a:headEnd/>
            <a:tailEnd/>
          </a:ln>
        </p:spPr>
        <p:txBody>
          <a:bodyPr/>
          <a:lstStyle/>
          <a:p>
            <a:pPr algn="ctr" eaLnBrk="0" hangingPunct="0"/>
            <a:r>
              <a:rPr lang="en-US" sz="2000" b="1" dirty="0">
                <a:latin typeface="Arial" pitchFamily="34" charset="0"/>
                <a:cs typeface="Arial" pitchFamily="34" charset="0"/>
              </a:rPr>
              <a:t>Stimulants</a:t>
            </a:r>
            <a:endParaRPr lang="en-US" sz="2000" dirty="0">
              <a:latin typeface="Arial" pitchFamily="34" charset="0"/>
              <a:cs typeface="Arial" pitchFamily="34" charset="0"/>
            </a:endParaRPr>
          </a:p>
          <a:p>
            <a:pPr algn="ctr" eaLnBrk="0" hangingPunct="0"/>
            <a:endParaRPr lang="en-US" sz="2000" dirty="0">
              <a:latin typeface="Arial" pitchFamily="34" charset="0"/>
              <a:cs typeface="Arial" pitchFamily="34" charset="0"/>
            </a:endParaRPr>
          </a:p>
          <a:p>
            <a:pPr algn="ctr" eaLnBrk="0" hangingPunct="0"/>
            <a:r>
              <a:rPr lang="en-US" sz="2000" dirty="0">
                <a:latin typeface="Arial" pitchFamily="34" charset="0"/>
                <a:cs typeface="Arial" pitchFamily="34" charset="0"/>
              </a:rPr>
              <a:t>Amphetamine</a:t>
            </a:r>
          </a:p>
          <a:p>
            <a:pPr algn="ctr" eaLnBrk="0" hangingPunct="0"/>
            <a:r>
              <a:rPr lang="en-US" sz="2000" dirty="0">
                <a:latin typeface="Arial" pitchFamily="34" charset="0"/>
                <a:cs typeface="Arial" pitchFamily="34" charset="0"/>
              </a:rPr>
              <a:t>Cocaine/ Crack Cocaine</a:t>
            </a:r>
          </a:p>
          <a:p>
            <a:pPr algn="ctr" eaLnBrk="0" hangingPunct="0"/>
            <a:r>
              <a:rPr lang="en-US" sz="2000" dirty="0" err="1">
                <a:latin typeface="Arial" pitchFamily="34" charset="0"/>
                <a:cs typeface="Arial" pitchFamily="34" charset="0"/>
              </a:rPr>
              <a:t>Cathinones</a:t>
            </a:r>
            <a:endParaRPr lang="en-US" sz="2000" dirty="0">
              <a:latin typeface="Arial" pitchFamily="34" charset="0"/>
              <a:cs typeface="Arial" pitchFamily="34" charset="0"/>
            </a:endParaRPr>
          </a:p>
          <a:p>
            <a:pPr algn="ctr" eaLnBrk="0" hangingPunct="0"/>
            <a:r>
              <a:rPr lang="en-US" sz="2000" dirty="0">
                <a:latin typeface="Arial" pitchFamily="34" charset="0"/>
                <a:cs typeface="Arial" pitchFamily="34" charset="0"/>
              </a:rPr>
              <a:t>Caffeine</a:t>
            </a:r>
          </a:p>
          <a:p>
            <a:pPr algn="ctr" eaLnBrk="0" hangingPunct="0"/>
            <a:r>
              <a:rPr lang="en-US" sz="2000" dirty="0">
                <a:latin typeface="Arial" pitchFamily="34" charset="0"/>
                <a:cs typeface="Arial" pitchFamily="34" charset="0"/>
              </a:rPr>
              <a:t>Nicotine</a:t>
            </a:r>
          </a:p>
          <a:p>
            <a:pPr algn="ctr" eaLnBrk="0" hangingPunct="0"/>
            <a:endParaRPr lang="en-US" sz="2400" dirty="0"/>
          </a:p>
          <a:p>
            <a:pPr algn="ctr" eaLnBrk="0" hangingPunct="0"/>
            <a:endParaRPr lang="en-US" sz="2400" dirty="0"/>
          </a:p>
          <a:p>
            <a:pPr algn="ctr" eaLnBrk="0" hangingPunct="0"/>
            <a:endParaRPr lang="en-US" sz="1200" dirty="0"/>
          </a:p>
        </p:txBody>
      </p:sp>
      <p:sp>
        <p:nvSpPr>
          <p:cNvPr id="303108" name="Text Box 4"/>
          <p:cNvSpPr txBox="1">
            <a:spLocks noChangeArrowheads="1"/>
          </p:cNvSpPr>
          <p:nvPr/>
        </p:nvSpPr>
        <p:spPr bwMode="auto">
          <a:xfrm>
            <a:off x="4572000" y="1465263"/>
            <a:ext cx="4572000" cy="1676400"/>
          </a:xfrm>
          <a:prstGeom prst="rect">
            <a:avLst/>
          </a:prstGeom>
          <a:solidFill>
            <a:srgbClr val="FFFFFF"/>
          </a:solidFill>
          <a:ln w="9525">
            <a:noFill/>
            <a:miter lim="800000"/>
            <a:headEnd/>
            <a:tailEnd/>
          </a:ln>
        </p:spPr>
        <p:txBody>
          <a:bodyPr/>
          <a:lstStyle/>
          <a:p>
            <a:pPr algn="ctr" eaLnBrk="0" hangingPunct="0"/>
            <a:r>
              <a:rPr lang="en-US" sz="2000" b="1" dirty="0">
                <a:latin typeface="Arial" pitchFamily="34" charset="0"/>
                <a:cs typeface="Arial" pitchFamily="34" charset="0"/>
              </a:rPr>
              <a:t>Depressants</a:t>
            </a:r>
            <a:endParaRPr lang="en-US" sz="2000" dirty="0">
              <a:latin typeface="Arial" pitchFamily="34" charset="0"/>
              <a:cs typeface="Arial" pitchFamily="34" charset="0"/>
            </a:endParaRPr>
          </a:p>
          <a:p>
            <a:pPr algn="ctr" eaLnBrk="0" hangingPunct="0"/>
            <a:endParaRPr lang="en-US" sz="2000" b="1" dirty="0">
              <a:latin typeface="Arial" pitchFamily="34" charset="0"/>
              <a:cs typeface="Arial" pitchFamily="34" charset="0"/>
            </a:endParaRPr>
          </a:p>
          <a:p>
            <a:pPr algn="ctr" eaLnBrk="0" hangingPunct="0"/>
            <a:r>
              <a:rPr lang="en-US" sz="2000" dirty="0">
                <a:latin typeface="Arial" pitchFamily="34" charset="0"/>
                <a:cs typeface="Arial" pitchFamily="34" charset="0"/>
              </a:rPr>
              <a:t>Alcohol</a:t>
            </a:r>
          </a:p>
          <a:p>
            <a:pPr algn="ctr" eaLnBrk="0" hangingPunct="0"/>
            <a:r>
              <a:rPr lang="en-US" sz="2000" dirty="0" err="1">
                <a:latin typeface="Arial" pitchFamily="34" charset="0"/>
                <a:cs typeface="Arial" pitchFamily="34" charset="0"/>
              </a:rPr>
              <a:t>Ketamine</a:t>
            </a:r>
            <a:endParaRPr lang="en-US" sz="2000" dirty="0">
              <a:latin typeface="Arial" pitchFamily="34" charset="0"/>
              <a:cs typeface="Arial" pitchFamily="34" charset="0"/>
            </a:endParaRPr>
          </a:p>
          <a:p>
            <a:pPr algn="ctr" eaLnBrk="0" hangingPunct="0"/>
            <a:r>
              <a:rPr lang="en-US" sz="2000" dirty="0">
                <a:latin typeface="Arial" pitchFamily="34" charset="0"/>
                <a:cs typeface="Arial" pitchFamily="34" charset="0"/>
              </a:rPr>
              <a:t>Benzodiazepines</a:t>
            </a:r>
          </a:p>
          <a:p>
            <a:pPr algn="ctr" eaLnBrk="0" hangingPunct="0"/>
            <a:r>
              <a:rPr lang="en-US" sz="2000" dirty="0">
                <a:latin typeface="Arial" pitchFamily="34" charset="0"/>
                <a:cs typeface="Arial" pitchFamily="34" charset="0"/>
              </a:rPr>
              <a:t>e.g. Diazepam and </a:t>
            </a:r>
            <a:r>
              <a:rPr lang="en-US" sz="2000" dirty="0" err="1">
                <a:latin typeface="Arial" pitchFamily="34" charset="0"/>
                <a:cs typeface="Arial" pitchFamily="34" charset="0"/>
              </a:rPr>
              <a:t>Temazepam</a:t>
            </a:r>
            <a:endParaRPr lang="en-US" sz="2000" dirty="0">
              <a:latin typeface="Arial" pitchFamily="34" charset="0"/>
              <a:cs typeface="Arial" pitchFamily="34" charset="0"/>
            </a:endParaRPr>
          </a:p>
        </p:txBody>
      </p:sp>
      <p:sp>
        <p:nvSpPr>
          <p:cNvPr id="303109" name="Text Box 5"/>
          <p:cNvSpPr txBox="1">
            <a:spLocks noChangeArrowheads="1"/>
          </p:cNvSpPr>
          <p:nvPr/>
        </p:nvSpPr>
        <p:spPr bwMode="auto">
          <a:xfrm>
            <a:off x="323850" y="3789363"/>
            <a:ext cx="4114800" cy="1676400"/>
          </a:xfrm>
          <a:prstGeom prst="rect">
            <a:avLst/>
          </a:prstGeom>
          <a:solidFill>
            <a:srgbClr val="FFFFFF"/>
          </a:solidFill>
          <a:ln w="9525">
            <a:noFill/>
            <a:miter lim="800000"/>
            <a:headEnd/>
            <a:tailEnd/>
          </a:ln>
        </p:spPr>
        <p:txBody>
          <a:bodyPr/>
          <a:lstStyle/>
          <a:p>
            <a:pPr algn="ctr" eaLnBrk="0" hangingPunct="0"/>
            <a:endParaRPr lang="en-US" sz="2400" b="1" dirty="0"/>
          </a:p>
          <a:p>
            <a:pPr algn="ctr" eaLnBrk="0" hangingPunct="0"/>
            <a:r>
              <a:rPr lang="en-US" sz="2000" b="1" dirty="0">
                <a:latin typeface="Arial" pitchFamily="34" charset="0"/>
                <a:cs typeface="Arial" pitchFamily="34" charset="0"/>
              </a:rPr>
              <a:t>Hallucinogens/ Psychedelic</a:t>
            </a:r>
            <a:endParaRPr lang="en-US" sz="2000" dirty="0">
              <a:latin typeface="Arial" pitchFamily="34" charset="0"/>
              <a:cs typeface="Arial" pitchFamily="34" charset="0"/>
            </a:endParaRPr>
          </a:p>
          <a:p>
            <a:pPr algn="ctr" eaLnBrk="0" hangingPunct="0"/>
            <a:endParaRPr lang="en-US" sz="2000" b="1" dirty="0">
              <a:latin typeface="Arial" pitchFamily="34" charset="0"/>
              <a:cs typeface="Arial" pitchFamily="34" charset="0"/>
            </a:endParaRPr>
          </a:p>
          <a:p>
            <a:pPr algn="ctr" eaLnBrk="0" hangingPunct="0"/>
            <a:r>
              <a:rPr lang="en-US" sz="2000" dirty="0">
                <a:latin typeface="Arial" pitchFamily="34" charset="0"/>
                <a:cs typeface="Arial" pitchFamily="34" charset="0"/>
              </a:rPr>
              <a:t>LSD</a:t>
            </a:r>
          </a:p>
          <a:p>
            <a:pPr algn="ctr" eaLnBrk="0" hangingPunct="0"/>
            <a:r>
              <a:rPr lang="en-US" sz="2000" dirty="0">
                <a:latin typeface="Arial" pitchFamily="34" charset="0"/>
                <a:cs typeface="Arial" pitchFamily="34" charset="0"/>
              </a:rPr>
              <a:t>Magic Mushrooms</a:t>
            </a:r>
          </a:p>
          <a:p>
            <a:pPr algn="ctr" eaLnBrk="0" hangingPunct="0"/>
            <a:r>
              <a:rPr lang="en-US" sz="2000" dirty="0">
                <a:latin typeface="Arial" pitchFamily="34" charset="0"/>
                <a:cs typeface="Arial" pitchFamily="34" charset="0"/>
              </a:rPr>
              <a:t>Cannabis &amp; </a:t>
            </a:r>
            <a:r>
              <a:rPr lang="en-US" sz="2000" dirty="0" err="1">
                <a:latin typeface="Arial" pitchFamily="34" charset="0"/>
                <a:cs typeface="Arial" pitchFamily="34" charset="0"/>
              </a:rPr>
              <a:t>Cannabinoids</a:t>
            </a:r>
            <a:endParaRPr lang="en-US" sz="2000" dirty="0">
              <a:latin typeface="Arial" pitchFamily="34" charset="0"/>
              <a:cs typeface="Arial" pitchFamily="34" charset="0"/>
            </a:endParaRPr>
          </a:p>
          <a:p>
            <a:pPr algn="ctr" eaLnBrk="0" hangingPunct="0"/>
            <a:endParaRPr lang="en-US" sz="2400" dirty="0"/>
          </a:p>
          <a:p>
            <a:pPr algn="ctr" eaLnBrk="0" hangingPunct="0"/>
            <a:endParaRPr lang="en-US" sz="2400" dirty="0"/>
          </a:p>
          <a:p>
            <a:pPr algn="ctr" eaLnBrk="0" hangingPunct="0"/>
            <a:endParaRPr lang="en-US" sz="2400" dirty="0"/>
          </a:p>
        </p:txBody>
      </p:sp>
      <p:sp>
        <p:nvSpPr>
          <p:cNvPr id="303110" name="Text Box 6"/>
          <p:cNvSpPr txBox="1">
            <a:spLocks noChangeArrowheads="1"/>
          </p:cNvSpPr>
          <p:nvPr/>
        </p:nvSpPr>
        <p:spPr bwMode="auto">
          <a:xfrm>
            <a:off x="4495800" y="3789363"/>
            <a:ext cx="4648200" cy="2376487"/>
          </a:xfrm>
          <a:prstGeom prst="rect">
            <a:avLst/>
          </a:prstGeom>
          <a:solidFill>
            <a:srgbClr val="FFFFFF"/>
          </a:solidFill>
          <a:ln w="9525">
            <a:noFill/>
            <a:miter lim="800000"/>
            <a:headEnd/>
            <a:tailEnd/>
          </a:ln>
        </p:spPr>
        <p:txBody>
          <a:bodyPr/>
          <a:lstStyle/>
          <a:p>
            <a:pPr algn="ctr" eaLnBrk="0" hangingPunct="0"/>
            <a:endParaRPr lang="en-US" sz="2000" b="1" dirty="0"/>
          </a:p>
          <a:p>
            <a:pPr algn="ctr" eaLnBrk="0" hangingPunct="0"/>
            <a:r>
              <a:rPr lang="en-US" sz="2000" b="1" dirty="0">
                <a:latin typeface="Arial" pitchFamily="34" charset="0"/>
                <a:cs typeface="Arial" pitchFamily="34" charset="0"/>
              </a:rPr>
              <a:t>Opiate/ Analgesic</a:t>
            </a:r>
            <a:endParaRPr lang="en-US" sz="2000" dirty="0">
              <a:latin typeface="Arial" pitchFamily="34" charset="0"/>
              <a:cs typeface="Arial" pitchFamily="34" charset="0"/>
            </a:endParaRPr>
          </a:p>
          <a:p>
            <a:pPr algn="ctr" eaLnBrk="0" hangingPunct="0"/>
            <a:endParaRPr lang="en-US" sz="2000" b="1" dirty="0">
              <a:latin typeface="Arial" pitchFamily="34" charset="0"/>
              <a:cs typeface="Arial" pitchFamily="34" charset="0"/>
            </a:endParaRPr>
          </a:p>
          <a:p>
            <a:pPr algn="ctr" eaLnBrk="0" hangingPunct="0"/>
            <a:r>
              <a:rPr lang="en-US" sz="2000" dirty="0">
                <a:latin typeface="Arial" pitchFamily="34" charset="0"/>
                <a:cs typeface="Arial" pitchFamily="34" charset="0"/>
              </a:rPr>
              <a:t>Heroin</a:t>
            </a:r>
          </a:p>
          <a:p>
            <a:pPr algn="ctr" eaLnBrk="0" hangingPunct="0"/>
            <a:r>
              <a:rPr lang="en-US" sz="2000" dirty="0">
                <a:latin typeface="Arial" pitchFamily="34" charset="0"/>
                <a:cs typeface="Arial" pitchFamily="34" charset="0"/>
              </a:rPr>
              <a:t>Methadone</a:t>
            </a:r>
          </a:p>
          <a:p>
            <a:pPr algn="ctr" eaLnBrk="0" hangingPunct="0"/>
            <a:r>
              <a:rPr lang="en-US" sz="2000" dirty="0">
                <a:latin typeface="Arial" pitchFamily="34" charset="0"/>
                <a:cs typeface="Arial" pitchFamily="34" charset="0"/>
              </a:rPr>
              <a:t>Codeine </a:t>
            </a:r>
          </a:p>
          <a:p>
            <a:pPr algn="ctr" eaLnBrk="0" hangingPunct="0"/>
            <a:r>
              <a:rPr lang="en-US" sz="2000" dirty="0">
                <a:latin typeface="Arial" pitchFamily="34" charset="0"/>
                <a:cs typeface="Arial" pitchFamily="34" charset="0"/>
              </a:rPr>
              <a:t>(</a:t>
            </a:r>
            <a:r>
              <a:rPr lang="en-US" sz="2000" dirty="0" err="1">
                <a:latin typeface="Arial" pitchFamily="34" charset="0"/>
                <a:cs typeface="Arial" pitchFamily="34" charset="0"/>
              </a:rPr>
              <a:t>Tramadol</a:t>
            </a:r>
            <a:r>
              <a:rPr lang="en-US" sz="2000" dirty="0">
                <a:latin typeface="Arial" pitchFamily="34" charset="0"/>
                <a:cs typeface="Arial" pitchFamily="34" charset="0"/>
              </a:rPr>
              <a:t>, </a:t>
            </a:r>
            <a:r>
              <a:rPr lang="en-US" sz="2000" dirty="0" err="1">
                <a:latin typeface="Arial" pitchFamily="34" charset="0"/>
                <a:cs typeface="Arial" pitchFamily="34" charset="0"/>
              </a:rPr>
              <a:t>Solphadine</a:t>
            </a:r>
            <a:r>
              <a:rPr lang="en-US" sz="2000" dirty="0">
                <a:latin typeface="Arial" pitchFamily="34" charset="0"/>
                <a:cs typeface="Arial" pitchFamily="34" charset="0"/>
              </a:rPr>
              <a:t>) </a:t>
            </a:r>
          </a:p>
        </p:txBody>
      </p:sp>
      <p:sp>
        <p:nvSpPr>
          <p:cNvPr id="17415" name="Line 8"/>
          <p:cNvSpPr>
            <a:spLocks noChangeShapeType="1"/>
          </p:cNvSpPr>
          <p:nvPr/>
        </p:nvSpPr>
        <p:spPr bwMode="auto">
          <a:xfrm>
            <a:off x="4859338" y="1700213"/>
            <a:ext cx="0" cy="4608512"/>
          </a:xfrm>
          <a:prstGeom prst="line">
            <a:avLst/>
          </a:prstGeom>
          <a:noFill/>
          <a:ln w="9525">
            <a:solidFill>
              <a:schemeClr val="tx1"/>
            </a:solidFill>
            <a:round/>
            <a:headEnd/>
            <a:tailEnd/>
          </a:ln>
        </p:spPr>
        <p:txBody>
          <a:bodyPr/>
          <a:lstStyle/>
          <a:p>
            <a:endParaRPr lang="en-GB"/>
          </a:p>
        </p:txBody>
      </p:sp>
      <p:sp>
        <p:nvSpPr>
          <p:cNvPr id="17416" name="Line 9"/>
          <p:cNvSpPr>
            <a:spLocks noChangeShapeType="1"/>
          </p:cNvSpPr>
          <p:nvPr/>
        </p:nvSpPr>
        <p:spPr bwMode="auto">
          <a:xfrm>
            <a:off x="0" y="3860800"/>
            <a:ext cx="8748713" cy="0"/>
          </a:xfrm>
          <a:prstGeom prst="line">
            <a:avLst/>
          </a:prstGeom>
          <a:noFill/>
          <a:ln w="9525">
            <a:solidFill>
              <a:schemeClr val="tx1"/>
            </a:solidFill>
            <a:round/>
            <a:headEnd/>
            <a:tailEn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03107"/>
                                        </p:tgtEl>
                                        <p:attrNameLst>
                                          <p:attrName>style.visibility</p:attrName>
                                        </p:attrNameLst>
                                      </p:cBhvr>
                                      <p:to>
                                        <p:strVal val="visible"/>
                                      </p:to>
                                    </p:set>
                                    <p:anim calcmode="lin" valueType="num">
                                      <p:cBhvr>
                                        <p:cTn id="7" dur="500" fill="hold"/>
                                        <p:tgtEl>
                                          <p:spTgt spid="303107"/>
                                        </p:tgtEl>
                                        <p:attrNameLst>
                                          <p:attrName>ppt_w</p:attrName>
                                        </p:attrNameLst>
                                      </p:cBhvr>
                                      <p:tavLst>
                                        <p:tav tm="0">
                                          <p:val>
                                            <p:fltVal val="0"/>
                                          </p:val>
                                        </p:tav>
                                        <p:tav tm="100000">
                                          <p:val>
                                            <p:strVal val="#ppt_w"/>
                                          </p:val>
                                        </p:tav>
                                      </p:tavLst>
                                    </p:anim>
                                    <p:anim calcmode="lin" valueType="num">
                                      <p:cBhvr>
                                        <p:cTn id="8" dur="500" fill="hold"/>
                                        <p:tgtEl>
                                          <p:spTgt spid="303107"/>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303108"/>
                                        </p:tgtEl>
                                        <p:attrNameLst>
                                          <p:attrName>style.visibility</p:attrName>
                                        </p:attrNameLst>
                                      </p:cBhvr>
                                      <p:to>
                                        <p:strVal val="visible"/>
                                      </p:to>
                                    </p:set>
                                    <p:anim calcmode="lin" valueType="num">
                                      <p:cBhvr>
                                        <p:cTn id="13" dur="500" fill="hold"/>
                                        <p:tgtEl>
                                          <p:spTgt spid="303108"/>
                                        </p:tgtEl>
                                        <p:attrNameLst>
                                          <p:attrName>ppt_w</p:attrName>
                                        </p:attrNameLst>
                                      </p:cBhvr>
                                      <p:tavLst>
                                        <p:tav tm="0">
                                          <p:val>
                                            <p:fltVal val="0"/>
                                          </p:val>
                                        </p:tav>
                                        <p:tav tm="100000">
                                          <p:val>
                                            <p:strVal val="#ppt_w"/>
                                          </p:val>
                                        </p:tav>
                                      </p:tavLst>
                                    </p:anim>
                                    <p:anim calcmode="lin" valueType="num">
                                      <p:cBhvr>
                                        <p:cTn id="14" dur="500" fill="hold"/>
                                        <p:tgtEl>
                                          <p:spTgt spid="303108"/>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03110"/>
                                        </p:tgtEl>
                                        <p:attrNameLst>
                                          <p:attrName>style.visibility</p:attrName>
                                        </p:attrNameLst>
                                      </p:cBhvr>
                                      <p:to>
                                        <p:strVal val="visible"/>
                                      </p:to>
                                    </p:set>
                                    <p:anim calcmode="lin" valueType="num">
                                      <p:cBhvr>
                                        <p:cTn id="19" dur="500" fill="hold"/>
                                        <p:tgtEl>
                                          <p:spTgt spid="303110"/>
                                        </p:tgtEl>
                                        <p:attrNameLst>
                                          <p:attrName>ppt_w</p:attrName>
                                        </p:attrNameLst>
                                      </p:cBhvr>
                                      <p:tavLst>
                                        <p:tav tm="0">
                                          <p:val>
                                            <p:fltVal val="0"/>
                                          </p:val>
                                        </p:tav>
                                        <p:tav tm="100000">
                                          <p:val>
                                            <p:strVal val="#ppt_w"/>
                                          </p:val>
                                        </p:tav>
                                      </p:tavLst>
                                    </p:anim>
                                    <p:anim calcmode="lin" valueType="num">
                                      <p:cBhvr>
                                        <p:cTn id="20" dur="500" fill="hold"/>
                                        <p:tgtEl>
                                          <p:spTgt spid="303110"/>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03109"/>
                                        </p:tgtEl>
                                        <p:attrNameLst>
                                          <p:attrName>style.visibility</p:attrName>
                                        </p:attrNameLst>
                                      </p:cBhvr>
                                      <p:to>
                                        <p:strVal val="visible"/>
                                      </p:to>
                                    </p:set>
                                    <p:anim calcmode="lin" valueType="num">
                                      <p:cBhvr>
                                        <p:cTn id="25" dur="500" fill="hold"/>
                                        <p:tgtEl>
                                          <p:spTgt spid="303109"/>
                                        </p:tgtEl>
                                        <p:attrNameLst>
                                          <p:attrName>ppt_w</p:attrName>
                                        </p:attrNameLst>
                                      </p:cBhvr>
                                      <p:tavLst>
                                        <p:tav tm="0">
                                          <p:val>
                                            <p:fltVal val="0"/>
                                          </p:val>
                                        </p:tav>
                                        <p:tav tm="100000">
                                          <p:val>
                                            <p:strVal val="#ppt_w"/>
                                          </p:val>
                                        </p:tav>
                                      </p:tavLst>
                                    </p:anim>
                                    <p:anim calcmode="lin" valueType="num">
                                      <p:cBhvr>
                                        <p:cTn id="26" dur="500" fill="hold"/>
                                        <p:tgtEl>
                                          <p:spTgt spid="30310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3107" grpId="0" animBg="1" autoUpdateAnimBg="0"/>
      <p:bldP spid="303108" grpId="0" animBg="1" autoUpdateAnimBg="0"/>
      <p:bldP spid="303109" grpId="0" animBg="1" autoUpdateAnimBg="0"/>
      <p:bldP spid="303110"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smtClean="0"/>
              <a:t>Trends</a:t>
            </a:r>
          </a:p>
        </p:txBody>
      </p:sp>
      <p:pic>
        <p:nvPicPr>
          <p:cNvPr id="27652" name="Picture 2"/>
          <p:cNvPicPr>
            <a:picLocks noChangeAspect="1" noChangeArrowheads="1"/>
          </p:cNvPicPr>
          <p:nvPr/>
        </p:nvPicPr>
        <p:blipFill>
          <a:blip r:embed="rId3" cstate="print"/>
          <a:srcRect/>
          <a:stretch>
            <a:fillRect/>
          </a:stretch>
        </p:blipFill>
        <p:spPr bwMode="auto">
          <a:xfrm>
            <a:off x="2627313" y="1989138"/>
            <a:ext cx="3810000" cy="381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dirty="0" smtClean="0"/>
              <a:t>Trends</a:t>
            </a:r>
          </a:p>
        </p:txBody>
      </p:sp>
      <p:sp>
        <p:nvSpPr>
          <p:cNvPr id="28675" name="Content Placeholder 2"/>
          <p:cNvSpPr>
            <a:spLocks noGrp="1"/>
          </p:cNvSpPr>
          <p:nvPr>
            <p:ph idx="1"/>
          </p:nvPr>
        </p:nvSpPr>
        <p:spPr/>
        <p:txBody>
          <a:bodyPr/>
          <a:lstStyle/>
          <a:p>
            <a:pPr>
              <a:buClr>
                <a:srgbClr val="EC2790"/>
              </a:buClr>
              <a:buFont typeface="Wingdings" pitchFamily="2" charset="2"/>
              <a:buNone/>
            </a:pPr>
            <a:endParaRPr lang="en-GB" dirty="0" smtClean="0"/>
          </a:p>
          <a:p>
            <a:pPr>
              <a:buClr>
                <a:srgbClr val="EC2790"/>
              </a:buClr>
              <a:buFont typeface="Wingdings" pitchFamily="2" charset="2"/>
              <a:buChar char="§"/>
            </a:pPr>
            <a:r>
              <a:rPr lang="en-GB" dirty="0" smtClean="0">
                <a:latin typeface="Arial" pitchFamily="34" charset="0"/>
                <a:cs typeface="Arial" pitchFamily="34" charset="0"/>
              </a:rPr>
              <a:t>Differ over time</a:t>
            </a:r>
          </a:p>
          <a:p>
            <a:pPr>
              <a:buClr>
                <a:srgbClr val="EC2790"/>
              </a:buClr>
              <a:buFont typeface="Wingdings" pitchFamily="2" charset="2"/>
              <a:buChar char="§"/>
            </a:pPr>
            <a:r>
              <a:rPr lang="en-GB" dirty="0" smtClean="0">
                <a:latin typeface="Arial" pitchFamily="34" charset="0"/>
                <a:cs typeface="Arial" pitchFamily="34" charset="0"/>
              </a:rPr>
              <a:t>Differ area to area (as names do)</a:t>
            </a:r>
          </a:p>
          <a:p>
            <a:pPr>
              <a:buClr>
                <a:srgbClr val="EC2790"/>
              </a:buClr>
              <a:buFont typeface="Wingdings" pitchFamily="2" charset="2"/>
              <a:buChar char="§"/>
            </a:pPr>
            <a:endParaRPr lang="en-GB" dirty="0" smtClean="0">
              <a:latin typeface="Arial" pitchFamily="34" charset="0"/>
              <a:cs typeface="Arial" pitchFamily="34" charset="0"/>
            </a:endParaRPr>
          </a:p>
          <a:p>
            <a:pPr algn="ctr">
              <a:buClr>
                <a:srgbClr val="EC2790"/>
              </a:buClr>
              <a:buFont typeface="Wingdings" pitchFamily="2" charset="2"/>
              <a:buNone/>
            </a:pPr>
            <a:r>
              <a:rPr lang="en-GB" dirty="0" smtClean="0">
                <a:solidFill>
                  <a:schemeClr val="tx2"/>
                </a:solidFill>
                <a:latin typeface="Arial" pitchFamily="34" charset="0"/>
                <a:cs typeface="Arial" pitchFamily="34" charset="0"/>
              </a:rPr>
              <a:t>What do you see/ hear about?</a:t>
            </a:r>
          </a:p>
          <a:p>
            <a:pPr>
              <a:buClr>
                <a:srgbClr val="EC2790"/>
              </a:buClr>
              <a:buNone/>
            </a:pPr>
            <a:endParaRPr lang="en-GB" dirty="0" smtClean="0"/>
          </a:p>
          <a:p>
            <a:pPr>
              <a:buClr>
                <a:srgbClr val="EC2790"/>
              </a:buClr>
              <a:buFont typeface="Wingdings" pitchFamily="2" charset="2"/>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4" end="4"/>
                                            </p:txEl>
                                          </p:spTgt>
                                        </p:tgtEl>
                                        <p:attrNameLst>
                                          <p:attrName>style.visibility</p:attrName>
                                        </p:attrNameLst>
                                      </p:cBhvr>
                                      <p:to>
                                        <p:strVal val="visible"/>
                                      </p:to>
                                    </p:set>
                                  </p:childTnLst>
                                </p:cTn>
                              </p:par>
                            </p:childTnLst>
                          </p:cTn>
                        </p:par>
                        <p:par>
                          <p:cTn id="7" fill="hold">
                            <p:stCondLst>
                              <p:cond delay="0"/>
                            </p:stCondLst>
                            <p:childTnLst>
                              <p:par>
                                <p:cTn id="8" presetID="6" presetClass="emph" presetSubtype="0" fill="hold" nodeType="afterEffect">
                                  <p:stCondLst>
                                    <p:cond delay="0"/>
                                  </p:stCondLst>
                                  <p:childTnLst>
                                    <p:animScale>
                                      <p:cBhvr>
                                        <p:cTn id="9" dur="2000" fill="hold"/>
                                        <p:tgtEl>
                                          <p:spTgt spid="28675">
                                            <p:txEl>
                                              <p:pRg st="4" end="4"/>
                                            </p:txEl>
                                          </p:spTgt>
                                        </p:tgtEl>
                                      </p:cBhvr>
                                      <p:by x="120000" y="12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endParaRPr lang="en-US" sz="4000" dirty="0" smtClean="0"/>
          </a:p>
        </p:txBody>
      </p:sp>
      <p:sp>
        <p:nvSpPr>
          <p:cNvPr id="29699" name="Rectangle 3"/>
          <p:cNvSpPr>
            <a:spLocks noGrp="1" noChangeArrowheads="1"/>
          </p:cNvSpPr>
          <p:nvPr>
            <p:ph type="body" idx="1"/>
          </p:nvPr>
        </p:nvSpPr>
        <p:spPr>
          <a:xfrm>
            <a:off x="685800" y="1844675"/>
            <a:ext cx="7772400" cy="2160588"/>
          </a:xfrm>
        </p:spPr>
        <p:txBody>
          <a:bodyPr/>
          <a:lstStyle/>
          <a:p>
            <a:pPr algn="ctr" eaLnBrk="1" hangingPunct="1">
              <a:buFontTx/>
              <a:buNone/>
            </a:pPr>
            <a:r>
              <a:rPr lang="en-GB" sz="2000" dirty="0" smtClean="0">
                <a:latin typeface="Arial" pitchFamily="34" charset="0"/>
                <a:cs typeface="Arial" pitchFamily="34" charset="0"/>
              </a:rPr>
              <a:t>Legal Highs, Herbal Highs</a:t>
            </a:r>
          </a:p>
          <a:p>
            <a:pPr algn="ctr" eaLnBrk="1" hangingPunct="1">
              <a:buFontTx/>
              <a:buNone/>
            </a:pPr>
            <a:endParaRPr lang="en-GB" sz="2000" dirty="0" smtClean="0">
              <a:latin typeface="Arial" pitchFamily="34" charset="0"/>
              <a:cs typeface="Arial" pitchFamily="34" charset="0"/>
            </a:endParaRPr>
          </a:p>
          <a:p>
            <a:pPr algn="ctr" eaLnBrk="1" hangingPunct="1">
              <a:buFontTx/>
              <a:buNone/>
            </a:pPr>
            <a:r>
              <a:rPr lang="en-GB" sz="2000" dirty="0" smtClean="0">
                <a:latin typeface="Arial" pitchFamily="34" charset="0"/>
                <a:cs typeface="Arial" pitchFamily="34" charset="0"/>
              </a:rPr>
              <a:t>Plant Food, Pond Cleaner, Bath Salts, </a:t>
            </a:r>
          </a:p>
          <a:p>
            <a:pPr algn="ctr" eaLnBrk="1" hangingPunct="1">
              <a:buFontTx/>
              <a:buNone/>
            </a:pPr>
            <a:r>
              <a:rPr lang="en-GB" sz="2000" dirty="0" smtClean="0">
                <a:latin typeface="Arial" pitchFamily="34" charset="0"/>
                <a:cs typeface="Arial" pitchFamily="34" charset="0"/>
              </a:rPr>
              <a:t>Research Chemicals</a:t>
            </a:r>
          </a:p>
          <a:p>
            <a:pPr algn="ctr" eaLnBrk="1" hangingPunct="1">
              <a:buFontTx/>
              <a:buNone/>
            </a:pPr>
            <a:endParaRPr lang="en-GB" sz="2000" dirty="0" smtClean="0">
              <a:latin typeface="Arial" pitchFamily="34" charset="0"/>
              <a:cs typeface="Arial" pitchFamily="34" charset="0"/>
            </a:endParaRPr>
          </a:p>
          <a:p>
            <a:pPr algn="ctr" eaLnBrk="1" hangingPunct="1">
              <a:buFontTx/>
              <a:buNone/>
            </a:pPr>
            <a:r>
              <a:rPr lang="en-GB" sz="2000" dirty="0" smtClean="0">
                <a:latin typeface="Arial" pitchFamily="34" charset="0"/>
                <a:cs typeface="Arial" pitchFamily="34" charset="0"/>
              </a:rPr>
              <a:t>New and Emerging Drugs</a:t>
            </a:r>
          </a:p>
          <a:p>
            <a:pPr algn="ctr" eaLnBrk="1" hangingPunct="1">
              <a:buFontTx/>
              <a:buNone/>
            </a:pPr>
            <a:endParaRPr lang="en-GB" sz="1800" dirty="0" smtClean="0"/>
          </a:p>
          <a:p>
            <a:pPr algn="ctr" eaLnBrk="1" hangingPunct="1">
              <a:buFontTx/>
              <a:buNone/>
            </a:pPr>
            <a:endParaRPr lang="en-GB" dirty="0" smtClean="0"/>
          </a:p>
          <a:p>
            <a:pPr algn="ctr" eaLnBrk="1" hangingPunct="1">
              <a:buFontTx/>
              <a:buNone/>
            </a:pPr>
            <a:endParaRPr lang="en-GB" sz="600" dirty="0" smtClean="0"/>
          </a:p>
          <a:p>
            <a:pPr algn="ctr" eaLnBrk="1" hangingPunct="1">
              <a:buFontTx/>
              <a:buNone/>
            </a:pPr>
            <a:endParaRPr lang="en-GB" dirty="0" smtClean="0"/>
          </a:p>
          <a:p>
            <a:pPr algn="ctr" eaLnBrk="1" hangingPunct="1">
              <a:buFontTx/>
              <a:buNone/>
            </a:pPr>
            <a:endParaRPr lang="en-GB" dirty="0" smtClean="0"/>
          </a:p>
          <a:p>
            <a:pPr algn="ctr" eaLnBrk="1" hangingPunct="1"/>
            <a:endParaRPr lang="en-GB" sz="4000" dirty="0" smtClean="0"/>
          </a:p>
        </p:txBody>
      </p:sp>
      <p:sp>
        <p:nvSpPr>
          <p:cNvPr id="29700" name="WordArt 4"/>
          <p:cNvSpPr>
            <a:spLocks noChangeArrowheads="1" noChangeShapeType="1" noTextEdit="1"/>
          </p:cNvSpPr>
          <p:nvPr/>
        </p:nvSpPr>
        <p:spPr bwMode="auto">
          <a:xfrm>
            <a:off x="899592" y="764704"/>
            <a:ext cx="7677150" cy="647700"/>
          </a:xfrm>
          <a:prstGeom prst="rect">
            <a:avLst/>
          </a:prstGeom>
        </p:spPr>
        <p:txBody>
          <a:bodyPr wrap="none" fromWordArt="1">
            <a:prstTxWarp prst="textPlain">
              <a:avLst>
                <a:gd name="adj" fmla="val 50000"/>
              </a:avLst>
            </a:prstTxWarp>
          </a:bodyPr>
          <a:lstStyle/>
          <a:p>
            <a:pPr algn="ctr"/>
            <a:r>
              <a:rPr lang="en-GB" sz="3600" kern="10" dirty="0">
                <a:ln w="28575">
                  <a:solidFill>
                    <a:srgbClr val="EC2790"/>
                  </a:solidFill>
                  <a:round/>
                  <a:headEnd/>
                  <a:tailEnd/>
                </a:ln>
                <a:solidFill>
                  <a:srgbClr val="EC2790"/>
                </a:solidFill>
                <a:latin typeface="Arial Black"/>
              </a:rPr>
              <a:t>New </a:t>
            </a:r>
            <a:r>
              <a:rPr lang="en-GB" sz="3600" kern="10" dirty="0" smtClean="0">
                <a:ln w="28575">
                  <a:solidFill>
                    <a:srgbClr val="EC2790"/>
                  </a:solidFill>
                  <a:round/>
                  <a:headEnd/>
                  <a:tailEnd/>
                </a:ln>
                <a:solidFill>
                  <a:srgbClr val="EC2790"/>
                </a:solidFill>
                <a:latin typeface="Arial Black"/>
              </a:rPr>
              <a:t>Psychoactive Substances</a:t>
            </a:r>
            <a:endParaRPr lang="en-GB" sz="3600" kern="10" dirty="0">
              <a:ln w="28575">
                <a:solidFill>
                  <a:srgbClr val="EC2790"/>
                </a:solidFill>
                <a:round/>
                <a:headEnd/>
                <a:tailEnd/>
              </a:ln>
              <a:solidFill>
                <a:srgbClr val="EC2790"/>
              </a:solidFill>
              <a:latin typeface="Arial Black"/>
            </a:endParaRPr>
          </a:p>
        </p:txBody>
      </p:sp>
      <p:sp>
        <p:nvSpPr>
          <p:cNvPr id="29702" name="Rectangle 3"/>
          <p:cNvSpPr>
            <a:spLocks noChangeArrowheads="1"/>
          </p:cNvSpPr>
          <p:nvPr/>
        </p:nvSpPr>
        <p:spPr bwMode="auto">
          <a:xfrm>
            <a:off x="900113" y="3860800"/>
            <a:ext cx="7772400" cy="2160588"/>
          </a:xfrm>
          <a:prstGeom prst="rect">
            <a:avLst/>
          </a:prstGeom>
          <a:noFill/>
          <a:ln w="9525">
            <a:noFill/>
            <a:miter lim="800000"/>
            <a:headEnd/>
            <a:tailEnd/>
          </a:ln>
        </p:spPr>
        <p:txBody>
          <a:bodyPr/>
          <a:lstStyle/>
          <a:p>
            <a:pPr marL="342900" indent="-342900" algn="ctr">
              <a:spcBef>
                <a:spcPct val="20000"/>
              </a:spcBef>
            </a:pPr>
            <a:endParaRPr lang="en-GB" sz="1800" dirty="0">
              <a:latin typeface="Verdana" pitchFamily="34" charset="0"/>
            </a:endParaRPr>
          </a:p>
          <a:p>
            <a:pPr marL="342900" indent="-342900" algn="ctr">
              <a:spcBef>
                <a:spcPct val="20000"/>
              </a:spcBef>
            </a:pPr>
            <a:endParaRPr lang="en-GB" sz="1800" dirty="0">
              <a:latin typeface="Verdana" pitchFamily="34" charset="0"/>
            </a:endParaRPr>
          </a:p>
          <a:p>
            <a:pPr marL="342900" indent="-342900" algn="ctr">
              <a:spcBef>
                <a:spcPct val="20000"/>
              </a:spcBef>
            </a:pPr>
            <a:r>
              <a:rPr lang="en-GB" dirty="0">
                <a:latin typeface="Arial" pitchFamily="34" charset="0"/>
                <a:cs typeface="Arial" pitchFamily="34" charset="0"/>
              </a:rPr>
              <a:t>They tend to fall into two types:</a:t>
            </a:r>
          </a:p>
          <a:p>
            <a:pPr marL="342900" indent="-342900" algn="ctr">
              <a:spcBef>
                <a:spcPct val="20000"/>
              </a:spcBef>
              <a:buFontTx/>
              <a:buChar char="•"/>
            </a:pPr>
            <a:r>
              <a:rPr lang="en-GB" dirty="0">
                <a:latin typeface="Arial" pitchFamily="34" charset="0"/>
                <a:cs typeface="Arial" pitchFamily="34" charset="0"/>
              </a:rPr>
              <a:t>White Powders</a:t>
            </a:r>
          </a:p>
          <a:p>
            <a:pPr marL="342900" indent="-342900" algn="ctr">
              <a:spcBef>
                <a:spcPct val="20000"/>
              </a:spcBef>
              <a:buFontTx/>
              <a:buChar char="•"/>
            </a:pPr>
            <a:r>
              <a:rPr lang="en-GB" dirty="0">
                <a:latin typeface="Arial" pitchFamily="34" charset="0"/>
                <a:cs typeface="Arial" pitchFamily="34" charset="0"/>
              </a:rPr>
              <a:t>‘</a:t>
            </a:r>
            <a:r>
              <a:rPr lang="en-GB" dirty="0" err="1">
                <a:latin typeface="Arial" pitchFamily="34" charset="0"/>
                <a:cs typeface="Arial" pitchFamily="34" charset="0"/>
              </a:rPr>
              <a:t>Smokables</a:t>
            </a:r>
            <a:r>
              <a:rPr lang="en-GB" dirty="0">
                <a:latin typeface="Arial" pitchFamily="34" charset="0"/>
                <a:cs typeface="Arial" pitchFamily="34" charset="0"/>
              </a:rPr>
              <a:t>’</a:t>
            </a:r>
          </a:p>
          <a:p>
            <a:pPr marL="342900" indent="-342900" algn="ctr">
              <a:spcBef>
                <a:spcPct val="20000"/>
              </a:spcBef>
            </a:pPr>
            <a:endParaRPr lang="en-GB" dirty="0">
              <a:latin typeface="Verdana" pitchFamily="34" charset="0"/>
            </a:endParaRPr>
          </a:p>
          <a:p>
            <a:pPr marL="342900" indent="-342900" algn="ctr">
              <a:spcBef>
                <a:spcPct val="20000"/>
              </a:spcBef>
            </a:pPr>
            <a:endParaRPr lang="en-GB" dirty="0">
              <a:latin typeface="Verdana" pitchFamily="34" charset="0"/>
            </a:endParaRPr>
          </a:p>
          <a:p>
            <a:pPr marL="342900" indent="-342900" algn="ctr">
              <a:spcBef>
                <a:spcPct val="20000"/>
              </a:spcBef>
            </a:pPr>
            <a:endParaRPr lang="en-GB" sz="3200" dirty="0">
              <a:latin typeface="Verdana" pitchFamily="34" charset="0"/>
            </a:endParaRPr>
          </a:p>
          <a:p>
            <a:pPr marL="342900" indent="-342900" algn="ctr">
              <a:spcBef>
                <a:spcPct val="20000"/>
              </a:spcBef>
            </a:pPr>
            <a:endParaRPr lang="en-GB" sz="3200" dirty="0">
              <a:latin typeface="Verdana" pitchFamily="34" charset="0"/>
            </a:endParaRPr>
          </a:p>
          <a:p>
            <a:pPr marL="342900" indent="-342900" algn="ctr">
              <a:spcBef>
                <a:spcPct val="20000"/>
              </a:spcBef>
              <a:buFontTx/>
              <a:buChar char="•"/>
            </a:pPr>
            <a:endParaRPr lang="en-GB" sz="4000" dirty="0">
              <a:latin typeface="Verdana" pitchFamily="34"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smtClean="0"/>
              <a:t>New Psychoactive Substances</a:t>
            </a:r>
          </a:p>
        </p:txBody>
      </p:sp>
      <p:sp>
        <p:nvSpPr>
          <p:cNvPr id="30723" name="Content Placeholder 2"/>
          <p:cNvSpPr>
            <a:spLocks noGrp="1"/>
          </p:cNvSpPr>
          <p:nvPr>
            <p:ph idx="1"/>
          </p:nvPr>
        </p:nvSpPr>
        <p:spPr>
          <a:xfrm>
            <a:off x="685800" y="1981200"/>
            <a:ext cx="7772400" cy="4040188"/>
          </a:xfrm>
        </p:spPr>
        <p:txBody>
          <a:bodyPr/>
          <a:lstStyle/>
          <a:p>
            <a:pPr eaLnBrk="1" hangingPunct="1">
              <a:buClr>
                <a:srgbClr val="EC2790"/>
              </a:buClr>
              <a:buFont typeface="Wingdings" pitchFamily="2" charset="2"/>
              <a:buChar char="§"/>
            </a:pPr>
            <a:r>
              <a:rPr lang="en-GB" sz="2800" dirty="0" smtClean="0">
                <a:latin typeface="Arial" pitchFamily="34" charset="0"/>
                <a:cs typeface="Arial" pitchFamily="34" charset="0"/>
              </a:rPr>
              <a:t>Synthetic </a:t>
            </a:r>
            <a:r>
              <a:rPr lang="en-GB" sz="2800" dirty="0" err="1" smtClean="0">
                <a:latin typeface="Arial" pitchFamily="34" charset="0"/>
                <a:cs typeface="Arial" pitchFamily="34" charset="0"/>
              </a:rPr>
              <a:t>Cannabinoids</a:t>
            </a:r>
            <a:endParaRPr lang="en-GB" sz="2800" dirty="0" smtClean="0">
              <a:latin typeface="Arial" pitchFamily="34" charset="0"/>
              <a:cs typeface="Arial" pitchFamily="34" charset="0"/>
            </a:endParaRPr>
          </a:p>
          <a:p>
            <a:pPr eaLnBrk="1" hangingPunct="1">
              <a:buClr>
                <a:srgbClr val="EC2790"/>
              </a:buClr>
              <a:buFont typeface="Wingdings" pitchFamily="2" charset="2"/>
              <a:buChar char="§"/>
            </a:pPr>
            <a:r>
              <a:rPr lang="en-GB" sz="2800" dirty="0" smtClean="0">
                <a:latin typeface="Arial" pitchFamily="34" charset="0"/>
                <a:cs typeface="Arial" pitchFamily="34" charset="0"/>
              </a:rPr>
              <a:t>Synthetic </a:t>
            </a:r>
            <a:r>
              <a:rPr lang="en-GB" sz="2800" dirty="0" err="1" smtClean="0">
                <a:latin typeface="Arial" pitchFamily="34" charset="0"/>
                <a:cs typeface="Arial" pitchFamily="34" charset="0"/>
              </a:rPr>
              <a:t>Cathinones</a:t>
            </a:r>
            <a:endParaRPr lang="en-GB" sz="2800" dirty="0" smtClean="0">
              <a:latin typeface="Arial" pitchFamily="34" charset="0"/>
              <a:cs typeface="Arial" pitchFamily="34" charset="0"/>
            </a:endParaRPr>
          </a:p>
          <a:p>
            <a:pPr eaLnBrk="1" hangingPunct="1">
              <a:buClr>
                <a:srgbClr val="EC2790"/>
              </a:buClr>
              <a:buFont typeface="Wingdings" pitchFamily="2" charset="2"/>
              <a:buChar char="§"/>
            </a:pPr>
            <a:r>
              <a:rPr lang="en-GB" sz="2800" dirty="0" err="1" smtClean="0">
                <a:latin typeface="Arial" pitchFamily="34" charset="0"/>
                <a:cs typeface="Arial" pitchFamily="34" charset="0"/>
              </a:rPr>
              <a:t>Ketamine</a:t>
            </a:r>
            <a:endParaRPr lang="en-GB" sz="2800" dirty="0" smtClean="0">
              <a:latin typeface="Arial" pitchFamily="34" charset="0"/>
              <a:cs typeface="Arial" pitchFamily="34" charset="0"/>
            </a:endParaRPr>
          </a:p>
          <a:p>
            <a:pPr eaLnBrk="1" hangingPunct="1">
              <a:buClr>
                <a:srgbClr val="EC2790"/>
              </a:buClr>
              <a:buFont typeface="Wingdings" pitchFamily="2" charset="2"/>
              <a:buChar char="§"/>
            </a:pPr>
            <a:r>
              <a:rPr lang="en-GB" sz="2800" dirty="0" smtClean="0">
                <a:latin typeface="Arial" pitchFamily="34" charset="0"/>
                <a:cs typeface="Arial" pitchFamily="34" charset="0"/>
              </a:rPr>
              <a:t>Plant based psychoactive substances such as Salvia </a:t>
            </a:r>
            <a:r>
              <a:rPr lang="en-GB" sz="2800" dirty="0" err="1" smtClean="0">
                <a:latin typeface="Arial" pitchFamily="34" charset="0"/>
                <a:cs typeface="Arial" pitchFamily="34" charset="0"/>
              </a:rPr>
              <a:t>Divinorum</a:t>
            </a:r>
            <a:endParaRPr lang="en-GB" sz="2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dirty="0" smtClean="0"/>
              <a:t>White Powders</a:t>
            </a:r>
          </a:p>
        </p:txBody>
      </p:sp>
      <p:sp>
        <p:nvSpPr>
          <p:cNvPr id="31747" name="Rectangle 3"/>
          <p:cNvSpPr>
            <a:spLocks noGrp="1" noChangeArrowheads="1"/>
          </p:cNvSpPr>
          <p:nvPr>
            <p:ph type="body" idx="1"/>
          </p:nvPr>
        </p:nvSpPr>
        <p:spPr>
          <a:xfrm>
            <a:off x="684213" y="4119563"/>
            <a:ext cx="7772400" cy="2738437"/>
          </a:xfrm>
        </p:spPr>
        <p:txBody>
          <a:bodyPr/>
          <a:lstStyle/>
          <a:p>
            <a:pPr eaLnBrk="1" hangingPunct="1">
              <a:buClr>
                <a:srgbClr val="EC2790"/>
              </a:buClr>
              <a:buFont typeface="Wingdings" pitchFamily="2" charset="2"/>
              <a:buChar char="§"/>
            </a:pPr>
            <a:r>
              <a:rPr lang="en-GB" sz="2400" dirty="0" smtClean="0">
                <a:latin typeface="Arial" pitchFamily="34" charset="0"/>
                <a:cs typeface="Arial" pitchFamily="34" charset="0"/>
              </a:rPr>
              <a:t>20% of respondents admitted taking ‘mystery white powders’ without any idea what they contain.</a:t>
            </a:r>
          </a:p>
          <a:p>
            <a:pPr eaLnBrk="1" hangingPunct="1">
              <a:buClr>
                <a:srgbClr val="EC2790"/>
              </a:buClr>
              <a:buFont typeface="Wingdings" pitchFamily="2" charset="2"/>
              <a:buChar char="§"/>
            </a:pPr>
            <a:r>
              <a:rPr lang="en-GB" sz="2400" dirty="0" smtClean="0">
                <a:latin typeface="Arial" pitchFamily="34" charset="0"/>
                <a:cs typeface="Arial" pitchFamily="34" charset="0"/>
              </a:rPr>
              <a:t>A third admitting it was supplied by someone they didn’t trust.</a:t>
            </a:r>
          </a:p>
          <a:p>
            <a:pPr algn="r" eaLnBrk="1" hangingPunct="1">
              <a:spcBef>
                <a:spcPct val="0"/>
              </a:spcBef>
              <a:buFontTx/>
              <a:buNone/>
            </a:pPr>
            <a:r>
              <a:rPr lang="en-GB" sz="1200" dirty="0" smtClean="0">
                <a:solidFill>
                  <a:srgbClr val="EC2790"/>
                </a:solidFill>
              </a:rPr>
              <a:t>Guardian/</a:t>
            </a:r>
            <a:r>
              <a:rPr lang="en-GB" sz="1200" dirty="0" err="1" smtClean="0">
                <a:solidFill>
                  <a:srgbClr val="EC2790"/>
                </a:solidFill>
              </a:rPr>
              <a:t>Mixmag</a:t>
            </a:r>
            <a:r>
              <a:rPr lang="en-GB" sz="1200" dirty="0" smtClean="0">
                <a:solidFill>
                  <a:srgbClr val="EC2790"/>
                </a:solidFill>
              </a:rPr>
              <a:t> Study of 7,700 UK drug users 2012</a:t>
            </a:r>
          </a:p>
          <a:p>
            <a:pPr eaLnBrk="1" hangingPunct="1"/>
            <a:endParaRPr lang="en-GB" sz="1400" dirty="0" smtClean="0"/>
          </a:p>
          <a:p>
            <a:pPr eaLnBrk="1" hangingPunct="1">
              <a:buFontTx/>
              <a:buNone/>
            </a:pPr>
            <a:endParaRPr lang="en-GB" dirty="0" smtClean="0"/>
          </a:p>
        </p:txBody>
      </p:sp>
      <p:pic>
        <p:nvPicPr>
          <p:cNvPr id="31748" name="Picture 2"/>
          <p:cNvPicPr>
            <a:picLocks noChangeAspect="1" noChangeArrowheads="1"/>
          </p:cNvPicPr>
          <p:nvPr/>
        </p:nvPicPr>
        <p:blipFill>
          <a:blip r:embed="rId3" cstate="print"/>
          <a:srcRect/>
          <a:stretch>
            <a:fillRect/>
          </a:stretch>
        </p:blipFill>
        <p:spPr bwMode="auto">
          <a:xfrm>
            <a:off x="3132138" y="1700213"/>
            <a:ext cx="3078162" cy="20653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dirty="0" smtClean="0"/>
              <a:t>Some more stats…</a:t>
            </a:r>
          </a:p>
        </p:txBody>
      </p:sp>
      <p:sp>
        <p:nvSpPr>
          <p:cNvPr id="33795" name="TextBox 3"/>
          <p:cNvSpPr txBox="1">
            <a:spLocks noChangeArrowheads="1"/>
          </p:cNvSpPr>
          <p:nvPr/>
        </p:nvSpPr>
        <p:spPr bwMode="auto">
          <a:xfrm>
            <a:off x="468313" y="1989138"/>
            <a:ext cx="7991475" cy="3785652"/>
          </a:xfrm>
          <a:prstGeom prst="rect">
            <a:avLst/>
          </a:prstGeom>
          <a:noFill/>
          <a:ln w="9525">
            <a:noFill/>
            <a:miter lim="800000"/>
            <a:headEnd/>
            <a:tailEnd/>
          </a:ln>
        </p:spPr>
        <p:txBody>
          <a:bodyPr>
            <a:spAutoFit/>
          </a:bodyPr>
          <a:lstStyle/>
          <a:p>
            <a:pPr>
              <a:buClr>
                <a:srgbClr val="EC2790"/>
              </a:buClr>
            </a:pPr>
            <a:r>
              <a:rPr lang="en-GB" dirty="0" smtClean="0">
                <a:solidFill>
                  <a:srgbClr val="EC2790"/>
                </a:solidFill>
                <a:latin typeface="Verdana" pitchFamily="34" charset="0"/>
              </a:rPr>
              <a:t>2012 </a:t>
            </a:r>
            <a:r>
              <a:rPr lang="en-GB" dirty="0">
                <a:solidFill>
                  <a:srgbClr val="EC2790"/>
                </a:solidFill>
                <a:latin typeface="Verdana" pitchFamily="34" charset="0"/>
              </a:rPr>
              <a:t>Guardian and </a:t>
            </a:r>
            <a:r>
              <a:rPr lang="en-GB" dirty="0" err="1">
                <a:solidFill>
                  <a:srgbClr val="EC2790"/>
                </a:solidFill>
                <a:latin typeface="Verdana" pitchFamily="34" charset="0"/>
              </a:rPr>
              <a:t>Mixmag</a:t>
            </a:r>
            <a:r>
              <a:rPr lang="en-GB" dirty="0">
                <a:solidFill>
                  <a:srgbClr val="EC2790"/>
                </a:solidFill>
                <a:latin typeface="Verdana" pitchFamily="34" charset="0"/>
              </a:rPr>
              <a:t> </a:t>
            </a:r>
            <a:r>
              <a:rPr lang="en-GB" dirty="0" smtClean="0">
                <a:solidFill>
                  <a:srgbClr val="EC2790"/>
                </a:solidFill>
                <a:latin typeface="Verdana" pitchFamily="34" charset="0"/>
              </a:rPr>
              <a:t>survey</a:t>
            </a:r>
          </a:p>
          <a:p>
            <a:pPr>
              <a:buClr>
                <a:srgbClr val="EC2790"/>
              </a:buClr>
            </a:pPr>
            <a:endParaRPr lang="en-GB" dirty="0">
              <a:solidFill>
                <a:srgbClr val="EC2790"/>
              </a:solidFill>
              <a:latin typeface="Verdana" pitchFamily="34" charset="0"/>
            </a:endParaRPr>
          </a:p>
          <a:p>
            <a:pPr lvl="2">
              <a:buClr>
                <a:srgbClr val="EC2790"/>
              </a:buClr>
              <a:buFont typeface="Wingdings" pitchFamily="2" charset="2"/>
              <a:buChar char="§"/>
            </a:pPr>
            <a:r>
              <a:rPr lang="en-GB" dirty="0">
                <a:latin typeface="Verdana" pitchFamily="34" charset="0"/>
              </a:rPr>
              <a:t> More UK clubbers had tried MDMA or Cannabis than have ever smoked tobacco or tried energy drinks</a:t>
            </a:r>
          </a:p>
          <a:p>
            <a:pPr lvl="2">
              <a:buClr>
                <a:srgbClr val="EC2790"/>
              </a:buClr>
              <a:buFont typeface="Wingdings" pitchFamily="2" charset="2"/>
              <a:buChar char="§"/>
            </a:pPr>
            <a:r>
              <a:rPr lang="en-GB" dirty="0">
                <a:latin typeface="Verdana" pitchFamily="34" charset="0"/>
              </a:rPr>
              <a:t> 65% of respondents always drank alcohol when using cocaine</a:t>
            </a:r>
          </a:p>
          <a:p>
            <a:pPr lvl="2">
              <a:buClr>
                <a:srgbClr val="EC2790"/>
              </a:buClr>
              <a:buFont typeface="Wingdings" pitchFamily="2" charset="2"/>
              <a:buChar char="§"/>
            </a:pPr>
            <a:r>
              <a:rPr lang="en-GB" dirty="0">
                <a:latin typeface="Verdana" pitchFamily="34" charset="0"/>
              </a:rPr>
              <a:t> 22% had bought drugs over the internet</a:t>
            </a:r>
          </a:p>
          <a:p>
            <a:pPr lvl="2">
              <a:buClr>
                <a:srgbClr val="EC2790"/>
              </a:buClr>
              <a:buFont typeface="Wingdings" pitchFamily="2" charset="2"/>
              <a:buChar char="§"/>
            </a:pPr>
            <a:r>
              <a:rPr lang="en-GB" dirty="0">
                <a:latin typeface="Verdana" pitchFamily="34" charset="0"/>
              </a:rPr>
              <a:t> 14% had taken a ‘white powder’ without knowing what it is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lstStyle/>
          <a:p>
            <a:r>
              <a:rPr lang="en-GB" smtClean="0"/>
              <a:t>‘Smokables’</a:t>
            </a:r>
          </a:p>
        </p:txBody>
      </p:sp>
      <p:pic>
        <p:nvPicPr>
          <p:cNvPr id="203780" name="Picture 4" descr="pot23n-13-web[1]"/>
          <p:cNvPicPr>
            <a:picLocks noGrp="1" noChangeAspect="1" noChangeArrowheads="1"/>
          </p:cNvPicPr>
          <p:nvPr>
            <p:ph type="body" idx="1"/>
          </p:nvPr>
        </p:nvPicPr>
        <p:blipFill>
          <a:blip r:embed="rId2" cstate="print"/>
          <a:srcRect/>
          <a:stretch>
            <a:fillRect/>
          </a:stretch>
        </p:blipFill>
        <p:spPr>
          <a:xfrm>
            <a:off x="3203575" y="1700213"/>
            <a:ext cx="2736850" cy="1819275"/>
          </a:xfrm>
          <a:noFill/>
          <a:ln/>
        </p:spPr>
      </p:pic>
      <p:sp>
        <p:nvSpPr>
          <p:cNvPr id="203781" name="Rectangle 3"/>
          <p:cNvSpPr>
            <a:spLocks noChangeArrowheads="1"/>
          </p:cNvSpPr>
          <p:nvPr/>
        </p:nvSpPr>
        <p:spPr bwMode="auto">
          <a:xfrm>
            <a:off x="684213" y="3573463"/>
            <a:ext cx="7772400" cy="2955925"/>
          </a:xfrm>
          <a:prstGeom prst="rect">
            <a:avLst/>
          </a:prstGeom>
          <a:noFill/>
          <a:ln w="9525">
            <a:noFill/>
            <a:miter lim="800000"/>
            <a:headEnd/>
            <a:tailEnd/>
          </a:ln>
        </p:spPr>
        <p:txBody>
          <a:bodyPr/>
          <a:lstStyle/>
          <a:p>
            <a:pPr marL="342900" indent="-342900">
              <a:spcBef>
                <a:spcPct val="20000"/>
              </a:spcBef>
              <a:buClr>
                <a:srgbClr val="EC2790"/>
              </a:buClr>
              <a:buFont typeface="Wingdings" pitchFamily="2" charset="2"/>
              <a:buChar char="§"/>
            </a:pPr>
            <a:r>
              <a:rPr lang="en-GB" sz="2000" dirty="0">
                <a:latin typeface="Arial" pitchFamily="34" charset="0"/>
                <a:cs typeface="Arial" pitchFamily="34" charset="0"/>
              </a:rPr>
              <a:t>On the increase across the county as some people see it as a legal option to cannabis</a:t>
            </a:r>
          </a:p>
          <a:p>
            <a:pPr marL="342900" indent="-342900">
              <a:spcBef>
                <a:spcPct val="20000"/>
              </a:spcBef>
              <a:buClr>
                <a:srgbClr val="EC2790"/>
              </a:buClr>
              <a:buFont typeface="Wingdings" pitchFamily="2" charset="2"/>
              <a:buChar char="§"/>
            </a:pPr>
            <a:r>
              <a:rPr lang="en-GB" sz="2000" dirty="0" smtClean="0">
                <a:latin typeface="Arial" pitchFamily="34" charset="0"/>
                <a:cs typeface="Arial" pitchFamily="34" charset="0"/>
              </a:rPr>
              <a:t>Some </a:t>
            </a:r>
            <a:r>
              <a:rPr lang="en-GB" sz="2000" dirty="0">
                <a:latin typeface="Arial" pitchFamily="34" charset="0"/>
                <a:cs typeface="Arial" pitchFamily="34" charset="0"/>
              </a:rPr>
              <a:t>are no-longer legal</a:t>
            </a:r>
          </a:p>
          <a:p>
            <a:pPr marL="342900" indent="-342900">
              <a:spcBef>
                <a:spcPct val="20000"/>
              </a:spcBef>
              <a:buClr>
                <a:srgbClr val="EC2790"/>
              </a:buClr>
              <a:buFont typeface="Wingdings" pitchFamily="2" charset="2"/>
              <a:buChar char="§"/>
            </a:pPr>
            <a:r>
              <a:rPr lang="en-GB" sz="2000" dirty="0">
                <a:latin typeface="Arial" pitchFamily="34" charset="0"/>
                <a:cs typeface="Arial" pitchFamily="34" charset="0"/>
              </a:rPr>
              <a:t>The John W. Huffman research group at Clemson University synthesized over 450 </a:t>
            </a:r>
            <a:r>
              <a:rPr lang="en-GB" sz="2000" dirty="0" err="1">
                <a:latin typeface="Arial" pitchFamily="34" charset="0"/>
                <a:cs typeface="Arial" pitchFamily="34" charset="0"/>
              </a:rPr>
              <a:t>cannabinoids</a:t>
            </a:r>
            <a:r>
              <a:rPr lang="en-GB" sz="2000" dirty="0">
                <a:latin typeface="Arial" pitchFamily="34" charset="0"/>
                <a:cs typeface="Arial" pitchFamily="34" charset="0"/>
              </a:rPr>
              <a:t> which act on differing receptors in the brain but simulate THC</a:t>
            </a:r>
          </a:p>
          <a:p>
            <a:pPr marL="342900" indent="-342900">
              <a:spcBef>
                <a:spcPct val="20000"/>
              </a:spcBef>
              <a:buClr>
                <a:srgbClr val="EC2790"/>
              </a:buClr>
              <a:buFont typeface="Wingdings" pitchFamily="2" charset="2"/>
              <a:buChar char="§"/>
            </a:pPr>
            <a:r>
              <a:rPr lang="en-GB" sz="2000" dirty="0">
                <a:latin typeface="Arial" pitchFamily="34" charset="0"/>
                <a:cs typeface="Arial" pitchFamily="34" charset="0"/>
              </a:rPr>
              <a:t>18% contained some quantity of Class B </a:t>
            </a:r>
            <a:r>
              <a:rPr lang="en-GB" sz="2000" dirty="0" err="1">
                <a:latin typeface="Arial" pitchFamily="34" charset="0"/>
                <a:cs typeface="Arial" pitchFamily="34" charset="0"/>
              </a:rPr>
              <a:t>cannabinoids</a:t>
            </a:r>
            <a:r>
              <a:rPr lang="en-GB" sz="2000" dirty="0">
                <a:latin typeface="Arial" pitchFamily="34" charset="0"/>
                <a:cs typeface="Arial" pitchFamily="34" charset="0"/>
              </a:rPr>
              <a:t>.</a:t>
            </a:r>
          </a:p>
          <a:p>
            <a:pPr marL="342900" indent="-342900" algn="r">
              <a:spcBef>
                <a:spcPct val="20000"/>
              </a:spcBef>
              <a:buClr>
                <a:srgbClr val="EC2790"/>
              </a:buClr>
              <a:buFont typeface="Wingdings" pitchFamily="2" charset="2"/>
              <a:buNone/>
            </a:pPr>
            <a:r>
              <a:rPr lang="en-GB" sz="1200" dirty="0">
                <a:solidFill>
                  <a:srgbClr val="EC2790"/>
                </a:solidFill>
                <a:latin typeface="Verdana" pitchFamily="34" charset="0"/>
              </a:rPr>
              <a:t>(SOCA 2011)</a:t>
            </a:r>
          </a:p>
          <a:p>
            <a:pPr marL="342900" indent="-342900">
              <a:spcBef>
                <a:spcPct val="20000"/>
              </a:spcBef>
              <a:buClr>
                <a:srgbClr val="EC2790"/>
              </a:buClr>
              <a:buFont typeface="Wingdings" pitchFamily="2" charset="2"/>
              <a:buChar char="§"/>
            </a:pPr>
            <a:endParaRPr lang="en-GB" sz="2000" dirty="0">
              <a:latin typeface="Verdana" pitchFamily="34" charset="0"/>
            </a:endParaRPr>
          </a:p>
          <a:p>
            <a:pPr marL="342900" indent="-342900" algn="r"/>
            <a:endParaRPr lang="en-GB" sz="1200" dirty="0">
              <a:solidFill>
                <a:srgbClr val="EC2790"/>
              </a:solidFill>
              <a:latin typeface="Verdana" pitchFamily="34" charset="0"/>
            </a:endParaRPr>
          </a:p>
          <a:p>
            <a:pPr marL="342900" indent="-342900">
              <a:spcBef>
                <a:spcPct val="20000"/>
              </a:spcBef>
              <a:buFontTx/>
              <a:buChar char="•"/>
            </a:pPr>
            <a:endParaRPr lang="en-GB" sz="1400" dirty="0">
              <a:latin typeface="Verdana" pitchFamily="34" charset="0"/>
            </a:endParaRPr>
          </a:p>
          <a:p>
            <a:pPr marL="342900" indent="-342900">
              <a:spcBef>
                <a:spcPct val="20000"/>
              </a:spcBef>
            </a:pPr>
            <a:endParaRPr lang="en-GB" sz="3200" dirty="0">
              <a:latin typeface="Verdana" pitchFamily="34"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Video</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z="4000" smtClean="0"/>
              <a:t>Substance use and Young People </a:t>
            </a:r>
            <a:endParaRPr lang="en-US" sz="4000" smtClean="0"/>
          </a:p>
        </p:txBody>
      </p:sp>
      <p:sp>
        <p:nvSpPr>
          <p:cNvPr id="94211" name="Rectangle 3"/>
          <p:cNvSpPr>
            <a:spLocks noGrp="1" noChangeArrowheads="1"/>
          </p:cNvSpPr>
          <p:nvPr>
            <p:ph type="body" idx="1"/>
          </p:nvPr>
        </p:nvSpPr>
        <p:spPr>
          <a:xfrm>
            <a:off x="323850" y="1916113"/>
            <a:ext cx="8496300" cy="3960812"/>
          </a:xfrm>
        </p:spPr>
        <p:txBody>
          <a:bodyPr/>
          <a:lstStyle/>
          <a:p>
            <a:pPr algn="ctr" eaLnBrk="1" hangingPunct="1">
              <a:lnSpc>
                <a:spcPct val="80000"/>
              </a:lnSpc>
              <a:buFontTx/>
              <a:buNone/>
            </a:pPr>
            <a:r>
              <a:rPr lang="en-GB" sz="2400" smtClean="0"/>
              <a:t>Research suggests that, although alcohol consumption tends to decline on the whole as we get older, most people will keep their ‘rank’ within their group in terms of the amount they drink - if you drink the most in adolescence you are more likely to continue to do that into adulthood</a:t>
            </a:r>
          </a:p>
          <a:p>
            <a:pPr algn="ctr" eaLnBrk="1" hangingPunct="1">
              <a:lnSpc>
                <a:spcPct val="80000"/>
              </a:lnSpc>
              <a:buFontTx/>
              <a:buNone/>
            </a:pPr>
            <a:endParaRPr lang="en-GB" sz="2400" smtClean="0"/>
          </a:p>
          <a:p>
            <a:pPr algn="ctr" eaLnBrk="1" hangingPunct="1">
              <a:lnSpc>
                <a:spcPct val="80000"/>
              </a:lnSpc>
              <a:buFontTx/>
              <a:buNone/>
            </a:pPr>
            <a:r>
              <a:rPr lang="en-GB" sz="2400" smtClean="0"/>
              <a:t>This suggests that our drinking patterns are set in adolescence and therefore the work that we do with young people on moderate and safe drinking is something that can have great impact on their lifelong patterns of alcohol use</a:t>
            </a:r>
          </a:p>
          <a:p>
            <a:pPr eaLnBrk="1" hangingPunct="1">
              <a:lnSpc>
                <a:spcPct val="80000"/>
              </a:lnSpc>
            </a:pPr>
            <a:endParaRPr lang="en-US" sz="2400" smtClean="0"/>
          </a:p>
        </p:txBody>
      </p:sp>
      <p:sp>
        <p:nvSpPr>
          <p:cNvPr id="94212" name="AutoShape 4"/>
          <p:cNvSpPr>
            <a:spLocks noChangeArrowheads="1"/>
          </p:cNvSpPr>
          <p:nvPr/>
        </p:nvSpPr>
        <p:spPr bwMode="auto">
          <a:xfrm>
            <a:off x="395288" y="1773238"/>
            <a:ext cx="8351837" cy="4103687"/>
          </a:xfrm>
          <a:prstGeom prst="flowChartAlternateProcess">
            <a:avLst/>
          </a:prstGeom>
          <a:solidFill>
            <a:srgbClr val="EC2790">
              <a:alpha val="32156"/>
            </a:srgbClr>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smtClean="0"/>
              <a:t>Alcohol and Young People</a:t>
            </a:r>
          </a:p>
        </p:txBody>
      </p:sp>
      <p:sp>
        <p:nvSpPr>
          <p:cNvPr id="51203" name="Content Placeholder 2"/>
          <p:cNvSpPr>
            <a:spLocks noGrp="1"/>
          </p:cNvSpPr>
          <p:nvPr>
            <p:ph idx="1"/>
          </p:nvPr>
        </p:nvSpPr>
        <p:spPr/>
        <p:txBody>
          <a:bodyPr/>
          <a:lstStyle/>
          <a:p>
            <a:pPr eaLnBrk="1" hangingPunct="1">
              <a:buClr>
                <a:srgbClr val="EC2790"/>
              </a:buClr>
              <a:buFont typeface="Wingdings" pitchFamily="2" charset="2"/>
              <a:buChar char="§"/>
            </a:pPr>
            <a:r>
              <a:rPr lang="en-GB" sz="2000" dirty="0" smtClean="0">
                <a:latin typeface="Arial" pitchFamily="34" charset="0"/>
                <a:cs typeface="Arial" pitchFamily="34" charset="0"/>
              </a:rPr>
              <a:t>The government’s Chief Medical Officer advises an alcohol-free childhood</a:t>
            </a:r>
          </a:p>
          <a:p>
            <a:pPr lvl="1" eaLnBrk="1" hangingPunct="1">
              <a:buClr>
                <a:srgbClr val="EC2790"/>
              </a:buClr>
            </a:pPr>
            <a:r>
              <a:rPr lang="en-GB" sz="2000" dirty="0" smtClean="0">
                <a:latin typeface="Arial" pitchFamily="34" charset="0"/>
                <a:cs typeface="Arial" pitchFamily="34" charset="0"/>
              </a:rPr>
              <a:t>If young people drink it should not be until at least the age of 15 years</a:t>
            </a:r>
          </a:p>
          <a:p>
            <a:pPr lvl="1" eaLnBrk="1" hangingPunct="1">
              <a:buClr>
                <a:srgbClr val="EC2790"/>
              </a:buClr>
            </a:pPr>
            <a:r>
              <a:rPr lang="en-GB" sz="2000" dirty="0" smtClean="0">
                <a:latin typeface="Arial" pitchFamily="34" charset="0"/>
                <a:cs typeface="Arial" pitchFamily="34" charset="0"/>
              </a:rPr>
              <a:t>With guidance of a parent/carer or in a supervised environment</a:t>
            </a:r>
          </a:p>
          <a:p>
            <a:pPr lvl="1" eaLnBrk="1" hangingPunct="1">
              <a:buClr>
                <a:srgbClr val="EC2790"/>
              </a:buClr>
            </a:pPr>
            <a:r>
              <a:rPr lang="en-GB" sz="2000" dirty="0" smtClean="0">
                <a:latin typeface="Arial" pitchFamily="34" charset="0"/>
                <a:cs typeface="Arial" pitchFamily="34" charset="0"/>
              </a:rPr>
              <a:t>No more than once a week</a:t>
            </a:r>
          </a:p>
          <a:p>
            <a:pPr lvl="1" eaLnBrk="1" hangingPunct="1">
              <a:buClr>
                <a:srgbClr val="EC2790"/>
              </a:buClr>
            </a:pPr>
            <a:r>
              <a:rPr lang="en-GB" sz="2000" dirty="0" smtClean="0">
                <a:latin typeface="Arial" pitchFamily="34" charset="0"/>
                <a:cs typeface="Arial" pitchFamily="34" charset="0"/>
              </a:rPr>
              <a:t>Within the daily unit guidelines for adults</a:t>
            </a:r>
          </a:p>
          <a:p>
            <a:pPr eaLnBrk="1" hangingPunct="1">
              <a:buClr>
                <a:srgbClr val="EC2790"/>
              </a:buClr>
              <a:buFont typeface="Wingdings" pitchFamily="2" charset="2"/>
              <a:buChar char="§"/>
            </a:pPr>
            <a:r>
              <a:rPr lang="en-GB" sz="2000" dirty="0" smtClean="0">
                <a:latin typeface="Arial" pitchFamily="34" charset="0"/>
                <a:cs typeface="Arial" pitchFamily="34" charset="0"/>
              </a:rPr>
              <a:t>Any amount of alcohol can potentially harm a young person and since there is no recommended daily allowance, any amount can be considered as binge drinking</a:t>
            </a:r>
          </a:p>
          <a:p>
            <a:pPr eaLnBrk="1" hangingPunct="1">
              <a:buClr>
                <a:srgbClr val="EC2790"/>
              </a:buClr>
              <a:buFontTx/>
              <a:buNone/>
            </a:pPr>
            <a:r>
              <a:rPr lang="en-GB" sz="2000" dirty="0" smtClean="0">
                <a:solidFill>
                  <a:srgbClr val="EC2790"/>
                </a:solidFill>
              </a:rPr>
              <a:t>					</a:t>
            </a:r>
            <a:r>
              <a:rPr lang="en-GB" sz="1800" dirty="0" smtClean="0">
                <a:solidFill>
                  <a:srgbClr val="EC2790"/>
                </a:solidFill>
              </a:rPr>
              <a:t>*source: www.gov.uk</a:t>
            </a:r>
          </a:p>
          <a:p>
            <a:pPr lvl="1" algn="r" eaLnBrk="1" hangingPunct="1">
              <a:buFontTx/>
              <a:buNone/>
            </a:pPr>
            <a:endParaRPr lang="en-GB" sz="1800" dirty="0" smtClean="0">
              <a:solidFill>
                <a:srgbClr val="EC2790"/>
              </a:solidFill>
            </a:endParaRPr>
          </a:p>
          <a:p>
            <a:pPr eaLnBrk="1" hangingPunct="1"/>
            <a:endParaRPr lang="en-GB" dirty="0"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ChangeAspect="1" noChangeArrowheads="1"/>
          </p:cNvPicPr>
          <p:nvPr/>
        </p:nvPicPr>
        <p:blipFill>
          <a:blip r:embed="rId3" cstate="print"/>
          <a:srcRect/>
          <a:stretch>
            <a:fillRect/>
          </a:stretch>
        </p:blipFill>
        <p:spPr bwMode="auto">
          <a:xfrm>
            <a:off x="755650" y="1700213"/>
            <a:ext cx="7731125" cy="4543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a:stretch>
            <a:fillRect/>
          </a:stretch>
        </p:blipFill>
        <p:spPr bwMode="auto">
          <a:xfrm>
            <a:off x="374650" y="298450"/>
            <a:ext cx="8394700" cy="62611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work out units</a:t>
            </a:r>
            <a:endParaRPr lang="en-GB" dirty="0"/>
          </a:p>
        </p:txBody>
      </p:sp>
      <p:sp>
        <p:nvSpPr>
          <p:cNvPr id="3" name="Content Placeholder 2"/>
          <p:cNvSpPr>
            <a:spLocks noGrp="1"/>
          </p:cNvSpPr>
          <p:nvPr>
            <p:ph idx="1"/>
          </p:nvPr>
        </p:nvSpPr>
        <p:spPr/>
        <p:txBody>
          <a:bodyPr/>
          <a:lstStyle/>
          <a:p>
            <a:pPr>
              <a:buNone/>
            </a:pPr>
            <a:r>
              <a:rPr lang="en-GB" b="1" dirty="0" smtClean="0">
                <a:latin typeface="Arial" pitchFamily="34" charset="0"/>
                <a:cs typeface="Arial" pitchFamily="34" charset="0"/>
              </a:rPr>
              <a:t>Formula</a:t>
            </a:r>
          </a:p>
          <a:p>
            <a:r>
              <a:rPr lang="en-GB" dirty="0" smtClean="0">
                <a:latin typeface="Arial" pitchFamily="34" charset="0"/>
                <a:cs typeface="Arial" pitchFamily="34" charset="0"/>
              </a:rPr>
              <a:t>The number of UK units of alcohol in drink can be determined by multiplying the volume of the drink (in millilitres) by it percentage ABV, and dividing by 1000. </a:t>
            </a:r>
          </a:p>
          <a:p>
            <a:r>
              <a:rPr lang="en-GB" dirty="0" smtClean="0">
                <a:latin typeface="Arial" pitchFamily="34" charset="0"/>
                <a:cs typeface="Arial" pitchFamily="34" charset="0"/>
              </a:rPr>
              <a:t>568x4÷1000=2.3units </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GB" smtClean="0"/>
              <a:t>Image Enhancing Substances</a:t>
            </a:r>
          </a:p>
        </p:txBody>
      </p:sp>
      <p:sp>
        <p:nvSpPr>
          <p:cNvPr id="53251" name="Content Placeholder 2"/>
          <p:cNvSpPr>
            <a:spLocks noGrp="1"/>
          </p:cNvSpPr>
          <p:nvPr>
            <p:ph idx="1"/>
          </p:nvPr>
        </p:nvSpPr>
        <p:spPr/>
        <p:txBody>
          <a:bodyPr/>
          <a:lstStyle/>
          <a:p>
            <a:endParaRPr lang="en-US" dirty="0" smtClean="0"/>
          </a:p>
        </p:txBody>
      </p:sp>
      <p:pic>
        <p:nvPicPr>
          <p:cNvPr id="53252" name="Picture 6"/>
          <p:cNvPicPr>
            <a:picLocks noChangeAspect="1" noChangeArrowheads="1"/>
          </p:cNvPicPr>
          <p:nvPr/>
        </p:nvPicPr>
        <p:blipFill>
          <a:blip r:embed="rId3" cstate="print"/>
          <a:srcRect/>
          <a:stretch>
            <a:fillRect/>
          </a:stretch>
        </p:blipFill>
        <p:spPr bwMode="auto">
          <a:xfrm>
            <a:off x="2916238" y="1844675"/>
            <a:ext cx="3371850" cy="4248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Steroids</a:t>
            </a:r>
          </a:p>
        </p:txBody>
      </p:sp>
      <p:sp>
        <p:nvSpPr>
          <p:cNvPr id="54275" name="Rectangle 3"/>
          <p:cNvSpPr>
            <a:spLocks noGrp="1" noChangeArrowheads="1"/>
          </p:cNvSpPr>
          <p:nvPr>
            <p:ph type="body" idx="1"/>
          </p:nvPr>
        </p:nvSpPr>
        <p:spPr>
          <a:xfrm>
            <a:off x="685800" y="1981200"/>
            <a:ext cx="4246563" cy="4114800"/>
          </a:xfrm>
        </p:spPr>
        <p:txBody>
          <a:bodyPr/>
          <a:lstStyle/>
          <a:p>
            <a:pPr eaLnBrk="1" hangingPunct="1">
              <a:buClr>
                <a:srgbClr val="EC2790"/>
              </a:buClr>
              <a:buFont typeface="Wingdings" pitchFamily="2" charset="2"/>
              <a:buChar char="§"/>
            </a:pPr>
            <a:r>
              <a:rPr lang="en-GB" sz="2400" dirty="0" smtClean="0">
                <a:latin typeface="Arial" pitchFamily="34" charset="0"/>
                <a:cs typeface="Arial" pitchFamily="34" charset="0"/>
              </a:rPr>
              <a:t>A part of the family of drugs known as SIEDS</a:t>
            </a:r>
          </a:p>
          <a:p>
            <a:pPr eaLnBrk="1" hangingPunct="1">
              <a:buClr>
                <a:srgbClr val="EC2790"/>
              </a:buClr>
              <a:buFont typeface="Wingdings" pitchFamily="2" charset="2"/>
              <a:buChar char="§"/>
            </a:pPr>
            <a:r>
              <a:rPr lang="en-GB" sz="2400" dirty="0" smtClean="0">
                <a:latin typeface="Arial" pitchFamily="34" charset="0"/>
                <a:cs typeface="Arial" pitchFamily="34" charset="0"/>
              </a:rPr>
              <a:t>Illegal – Class C</a:t>
            </a:r>
          </a:p>
          <a:p>
            <a:pPr eaLnBrk="1" hangingPunct="1">
              <a:buClr>
                <a:srgbClr val="EC2790"/>
              </a:buClr>
              <a:buFont typeface="Wingdings" pitchFamily="2" charset="2"/>
              <a:buChar char="§"/>
            </a:pPr>
            <a:r>
              <a:rPr lang="en-GB" sz="2400" dirty="0" smtClean="0">
                <a:latin typeface="Arial" pitchFamily="34" charset="0"/>
                <a:cs typeface="Arial" pitchFamily="34" charset="0"/>
              </a:rPr>
              <a:t>Injected or tablet form</a:t>
            </a:r>
          </a:p>
          <a:p>
            <a:pPr eaLnBrk="1" hangingPunct="1">
              <a:buClr>
                <a:srgbClr val="EC2790"/>
              </a:buClr>
              <a:buFont typeface="Wingdings" pitchFamily="2" charset="2"/>
              <a:buChar char="§"/>
            </a:pPr>
            <a:r>
              <a:rPr lang="en-GB" sz="2400" dirty="0" smtClean="0">
                <a:latin typeface="Arial" pitchFamily="34" charset="0"/>
                <a:cs typeface="Arial" pitchFamily="34" charset="0"/>
              </a:rPr>
              <a:t>Serious side effects, including damage to heart, liver, skin problems and issues with mood and aggression.</a:t>
            </a:r>
          </a:p>
          <a:p>
            <a:pPr eaLnBrk="1" hangingPunct="1"/>
            <a:endParaRPr lang="en-GB" sz="2800" dirty="0" smtClean="0"/>
          </a:p>
        </p:txBody>
      </p:sp>
      <p:pic>
        <p:nvPicPr>
          <p:cNvPr id="54276" name="Picture 5" descr="anabolic_steroids"/>
          <p:cNvPicPr>
            <a:picLocks noChangeAspect="1" noChangeArrowheads="1"/>
          </p:cNvPicPr>
          <p:nvPr/>
        </p:nvPicPr>
        <p:blipFill>
          <a:blip r:embed="rId3" cstate="print"/>
          <a:srcRect/>
          <a:stretch>
            <a:fillRect/>
          </a:stretch>
        </p:blipFill>
        <p:spPr bwMode="auto">
          <a:xfrm>
            <a:off x="5076825" y="2276475"/>
            <a:ext cx="3663950" cy="32527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Melanotan</a:t>
            </a:r>
          </a:p>
        </p:txBody>
      </p:sp>
      <p:sp>
        <p:nvSpPr>
          <p:cNvPr id="55299" name="Rectangle 3"/>
          <p:cNvSpPr>
            <a:spLocks noGrp="1" noChangeArrowheads="1"/>
          </p:cNvSpPr>
          <p:nvPr>
            <p:ph type="body" idx="1"/>
          </p:nvPr>
        </p:nvSpPr>
        <p:spPr/>
        <p:txBody>
          <a:bodyPr/>
          <a:lstStyle/>
          <a:p>
            <a:pPr eaLnBrk="1" hangingPunct="1"/>
            <a:endParaRPr lang="en-US" dirty="0" smtClean="0"/>
          </a:p>
        </p:txBody>
      </p:sp>
      <p:pic>
        <p:nvPicPr>
          <p:cNvPr id="55300" name="Picture 4" descr="melanotanreactionone-300x198"/>
          <p:cNvPicPr>
            <a:picLocks noChangeAspect="1" noChangeArrowheads="1"/>
          </p:cNvPicPr>
          <p:nvPr/>
        </p:nvPicPr>
        <p:blipFill>
          <a:blip r:embed="rId3" cstate="print"/>
          <a:srcRect/>
          <a:stretch>
            <a:fillRect/>
          </a:stretch>
        </p:blipFill>
        <p:spPr bwMode="auto">
          <a:xfrm>
            <a:off x="4716463" y="2997200"/>
            <a:ext cx="2857500" cy="1885950"/>
          </a:xfrm>
          <a:prstGeom prst="rect">
            <a:avLst/>
          </a:prstGeom>
          <a:noFill/>
          <a:ln w="9525">
            <a:noFill/>
            <a:miter lim="800000"/>
            <a:headEnd/>
            <a:tailEnd/>
          </a:ln>
        </p:spPr>
      </p:pic>
      <p:pic>
        <p:nvPicPr>
          <p:cNvPr id="55301" name="Picture 6" descr="Melanotan"/>
          <p:cNvPicPr>
            <a:picLocks noChangeAspect="1" noChangeArrowheads="1"/>
          </p:cNvPicPr>
          <p:nvPr/>
        </p:nvPicPr>
        <p:blipFill>
          <a:blip r:embed="rId4" cstate="print"/>
          <a:srcRect/>
          <a:stretch>
            <a:fillRect/>
          </a:stretch>
        </p:blipFill>
        <p:spPr bwMode="auto">
          <a:xfrm>
            <a:off x="1547813" y="4076700"/>
            <a:ext cx="1344612" cy="1879600"/>
          </a:xfrm>
          <a:prstGeom prst="rect">
            <a:avLst/>
          </a:prstGeom>
          <a:noFill/>
          <a:ln w="9525">
            <a:noFill/>
            <a:miter lim="800000"/>
            <a:headEnd/>
            <a:tailEnd/>
          </a:ln>
        </p:spPr>
      </p:pic>
      <p:pic>
        <p:nvPicPr>
          <p:cNvPr id="55302" name="Picture 8" descr="Tanexin%20Melanotan-2%20(yellow)"/>
          <p:cNvPicPr>
            <a:picLocks noChangeAspect="1" noChangeArrowheads="1"/>
          </p:cNvPicPr>
          <p:nvPr/>
        </p:nvPicPr>
        <p:blipFill>
          <a:blip r:embed="rId5" cstate="print"/>
          <a:srcRect/>
          <a:stretch>
            <a:fillRect/>
          </a:stretch>
        </p:blipFill>
        <p:spPr bwMode="auto">
          <a:xfrm>
            <a:off x="755650" y="1916113"/>
            <a:ext cx="2879725" cy="226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Lunch!!!!</a:t>
            </a:r>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Group Exercise</a:t>
            </a:r>
          </a:p>
        </p:txBody>
      </p:sp>
      <p:sp>
        <p:nvSpPr>
          <p:cNvPr id="57347" name="Rectangle 3"/>
          <p:cNvSpPr>
            <a:spLocks noGrp="1" noChangeArrowheads="1"/>
          </p:cNvSpPr>
          <p:nvPr>
            <p:ph type="body" idx="1"/>
          </p:nvPr>
        </p:nvSpPr>
        <p:spPr/>
        <p:txBody>
          <a:bodyPr/>
          <a:lstStyle/>
          <a:p>
            <a:pPr algn="ctr" eaLnBrk="1" hangingPunct="1">
              <a:buFontTx/>
              <a:buNone/>
            </a:pPr>
            <a:r>
              <a:rPr lang="en-GB" sz="2800" dirty="0" smtClean="0">
                <a:solidFill>
                  <a:srgbClr val="EC2790"/>
                </a:solidFill>
                <a:latin typeface="Arial" pitchFamily="34" charset="0"/>
                <a:cs typeface="Arial" pitchFamily="34" charset="0"/>
              </a:rPr>
              <a:t>Harms</a:t>
            </a:r>
          </a:p>
          <a:p>
            <a:pPr algn="ctr" eaLnBrk="1" hangingPunct="1">
              <a:buFontTx/>
              <a:buNone/>
            </a:pPr>
            <a:r>
              <a:rPr lang="en-GB" sz="2800" dirty="0" smtClean="0">
                <a:solidFill>
                  <a:srgbClr val="EC2790"/>
                </a:solidFill>
                <a:latin typeface="Arial" pitchFamily="34" charset="0"/>
                <a:cs typeface="Arial" pitchFamily="34" charset="0"/>
              </a:rPr>
              <a:t>In groups list potential harms &amp; symptoms of harm that may be associated with the 4 categories of substances;</a:t>
            </a:r>
          </a:p>
          <a:p>
            <a:pPr algn="ctr" eaLnBrk="1" hangingPunct="1">
              <a:buFontTx/>
              <a:buNone/>
            </a:pPr>
            <a:endParaRPr lang="en-GB" sz="2800" dirty="0" smtClean="0">
              <a:solidFill>
                <a:srgbClr val="EC2790"/>
              </a:solidFill>
              <a:latin typeface="Arial" pitchFamily="34" charset="0"/>
              <a:cs typeface="Arial" pitchFamily="34" charset="0"/>
            </a:endParaRPr>
          </a:p>
          <a:p>
            <a:pPr algn="ctr" eaLnBrk="1" hangingPunct="1">
              <a:buFontTx/>
              <a:buNone/>
            </a:pPr>
            <a:r>
              <a:rPr lang="en-GB" sz="2800" dirty="0" smtClean="0">
                <a:solidFill>
                  <a:srgbClr val="EC2790"/>
                </a:solidFill>
                <a:latin typeface="Arial" pitchFamily="34" charset="0"/>
                <a:cs typeface="Arial" pitchFamily="34" charset="0"/>
              </a:rPr>
              <a:t>Stimulants</a:t>
            </a:r>
          </a:p>
          <a:p>
            <a:pPr algn="ctr" eaLnBrk="1" hangingPunct="1">
              <a:buFontTx/>
              <a:buNone/>
            </a:pPr>
            <a:r>
              <a:rPr lang="en-GB" sz="2800" dirty="0" smtClean="0">
                <a:solidFill>
                  <a:srgbClr val="EC2790"/>
                </a:solidFill>
                <a:latin typeface="Arial" pitchFamily="34" charset="0"/>
                <a:cs typeface="Arial" pitchFamily="34" charset="0"/>
              </a:rPr>
              <a:t>Depressants</a:t>
            </a:r>
          </a:p>
          <a:p>
            <a:pPr algn="ctr" eaLnBrk="1" hangingPunct="1">
              <a:buFontTx/>
              <a:buNone/>
            </a:pPr>
            <a:r>
              <a:rPr lang="en-GB" sz="2800" dirty="0" smtClean="0">
                <a:solidFill>
                  <a:srgbClr val="EC2790"/>
                </a:solidFill>
                <a:latin typeface="Arial" pitchFamily="34" charset="0"/>
                <a:cs typeface="Arial" pitchFamily="34" charset="0"/>
              </a:rPr>
              <a:t>Hallucinogens</a:t>
            </a:r>
          </a:p>
          <a:p>
            <a:pPr algn="ctr" eaLnBrk="1" hangingPunct="1">
              <a:buFontTx/>
              <a:buNone/>
            </a:pPr>
            <a:r>
              <a:rPr lang="en-GB" sz="2800" dirty="0" smtClean="0">
                <a:solidFill>
                  <a:srgbClr val="EC2790"/>
                </a:solidFill>
                <a:latin typeface="Arial" pitchFamily="34" charset="0"/>
                <a:cs typeface="Arial" pitchFamily="34" charset="0"/>
              </a:rPr>
              <a:t>Pain killers</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mtClean="0"/>
              <a:t>Polydrug use </a:t>
            </a:r>
            <a:endParaRPr lang="en-US" smtClean="0"/>
          </a:p>
        </p:txBody>
      </p:sp>
      <p:sp>
        <p:nvSpPr>
          <p:cNvPr id="59395" name="Rectangle 3"/>
          <p:cNvSpPr>
            <a:spLocks noGrp="1" noChangeArrowheads="1"/>
          </p:cNvSpPr>
          <p:nvPr>
            <p:ph type="body" idx="1"/>
          </p:nvPr>
        </p:nvSpPr>
        <p:spPr>
          <a:xfrm>
            <a:off x="250825" y="1700213"/>
            <a:ext cx="8497888" cy="4681537"/>
          </a:xfrm>
        </p:spPr>
        <p:txBody>
          <a:bodyPr/>
          <a:lstStyle/>
          <a:p>
            <a:pPr eaLnBrk="1" hangingPunct="1">
              <a:buClr>
                <a:srgbClr val="EC2790"/>
              </a:buClr>
              <a:buFont typeface="Wingdings" pitchFamily="2" charset="2"/>
              <a:buChar char="§"/>
            </a:pPr>
            <a:endParaRPr lang="en-GB" sz="2800" dirty="0" smtClean="0">
              <a:latin typeface="Arial" pitchFamily="34" charset="0"/>
              <a:cs typeface="Arial" pitchFamily="34" charset="0"/>
            </a:endParaRPr>
          </a:p>
          <a:p>
            <a:pPr eaLnBrk="1" hangingPunct="1">
              <a:buClr>
                <a:srgbClr val="EC2790"/>
              </a:buClr>
              <a:buFont typeface="Wingdings" pitchFamily="2" charset="2"/>
              <a:buChar char="§"/>
            </a:pPr>
            <a:r>
              <a:rPr lang="en-GB" sz="2800" dirty="0" smtClean="0">
                <a:latin typeface="Arial" pitchFamily="34" charset="0"/>
                <a:cs typeface="Arial" pitchFamily="34" charset="0"/>
              </a:rPr>
              <a:t>Use of more than one drug at any one time. </a:t>
            </a:r>
          </a:p>
          <a:p>
            <a:pPr eaLnBrk="1" hangingPunct="1">
              <a:buClr>
                <a:srgbClr val="EC2790"/>
              </a:buClr>
              <a:buFont typeface="Wingdings" pitchFamily="2" charset="2"/>
              <a:buChar char="§"/>
            </a:pPr>
            <a:r>
              <a:rPr lang="en-GB" sz="2800" dirty="0" err="1" smtClean="0">
                <a:latin typeface="Arial" pitchFamily="34" charset="0"/>
                <a:cs typeface="Arial" pitchFamily="34" charset="0"/>
              </a:rPr>
              <a:t>Polydrug</a:t>
            </a:r>
            <a:r>
              <a:rPr lang="en-GB" sz="2800" dirty="0" smtClean="0">
                <a:latin typeface="Arial" pitchFamily="34" charset="0"/>
                <a:cs typeface="Arial" pitchFamily="34" charset="0"/>
              </a:rPr>
              <a:t> use of any kind is dangerous</a:t>
            </a:r>
          </a:p>
          <a:p>
            <a:pPr eaLnBrk="1" hangingPunct="1">
              <a:buClr>
                <a:srgbClr val="EC2790"/>
              </a:buClr>
              <a:buFont typeface="Wingdings" pitchFamily="2" charset="2"/>
              <a:buChar char="§"/>
            </a:pPr>
            <a:r>
              <a:rPr lang="en-GB" sz="2800" dirty="0" smtClean="0">
                <a:latin typeface="Arial" pitchFamily="34" charset="0"/>
                <a:cs typeface="Arial" pitchFamily="34" charset="0"/>
              </a:rPr>
              <a:t>Doesn’t cancel one another out</a:t>
            </a:r>
          </a:p>
          <a:p>
            <a:pPr eaLnBrk="1" hangingPunct="1">
              <a:buClr>
                <a:srgbClr val="EC2790"/>
              </a:buClr>
              <a:buFont typeface="Wingdings" pitchFamily="2" charset="2"/>
              <a:buChar char="§"/>
            </a:pPr>
            <a:r>
              <a:rPr lang="en-GB" sz="2800" dirty="0" smtClean="0">
                <a:latin typeface="Arial" pitchFamily="34" charset="0"/>
                <a:cs typeface="Arial" pitchFamily="34" charset="0"/>
              </a:rPr>
              <a:t>Use of same category to boost effects = very risky</a:t>
            </a:r>
          </a:p>
          <a:p>
            <a:pPr eaLnBrk="1" hangingPunct="1">
              <a:buClr>
                <a:srgbClr val="EC2790"/>
              </a:buClr>
              <a:buFont typeface="Wingdings" pitchFamily="2" charset="2"/>
              <a:buChar char="§"/>
            </a:pPr>
            <a:r>
              <a:rPr lang="en-GB" sz="2800" dirty="0" smtClean="0">
                <a:latin typeface="Arial" pitchFamily="34" charset="0"/>
                <a:cs typeface="Arial" pitchFamily="34" charset="0"/>
              </a:rPr>
              <a:t>Increases risk of overdose</a:t>
            </a:r>
          </a:p>
          <a:p>
            <a:pPr eaLnBrk="1" hangingPunct="1">
              <a:buClr>
                <a:srgbClr val="EC2790"/>
              </a:buClr>
              <a:buFont typeface="Wingdings" pitchFamily="2" charset="2"/>
              <a:buChar char="§"/>
            </a:pPr>
            <a:r>
              <a:rPr lang="en-GB" sz="2800" dirty="0" smtClean="0">
                <a:latin typeface="Arial" pitchFamily="34" charset="0"/>
                <a:cs typeface="Arial" pitchFamily="34" charset="0"/>
              </a:rPr>
              <a:t>Alcohol with other substances most common</a:t>
            </a:r>
          </a:p>
          <a:p>
            <a:pPr eaLnBrk="1" hangingPunct="1">
              <a:buClr>
                <a:srgbClr val="EC2790"/>
              </a:buClr>
              <a:buFont typeface="Wingdings" pitchFamily="2" charset="2"/>
              <a:buChar char="§"/>
            </a:pPr>
            <a:r>
              <a:rPr lang="en-GB" sz="2800" dirty="0" err="1" smtClean="0">
                <a:latin typeface="Arial" pitchFamily="34" charset="0"/>
                <a:cs typeface="Arial" pitchFamily="34" charset="0"/>
              </a:rPr>
              <a:t>Cocaethylene</a:t>
            </a:r>
            <a:r>
              <a:rPr lang="en-GB" sz="2800" dirty="0" smtClean="0">
                <a:latin typeface="Arial" pitchFamily="34" charset="0"/>
                <a:cs typeface="Arial" pitchFamily="34" charset="0"/>
              </a:rPr>
              <a:t> – cocaine and alcohol</a:t>
            </a:r>
            <a:endParaRPr lang="en-US" sz="2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smtClean="0"/>
              <a:t>Any questions?</a:t>
            </a:r>
          </a:p>
        </p:txBody>
      </p:sp>
      <p:sp>
        <p:nvSpPr>
          <p:cNvPr id="81923" name="Rectangle 3"/>
          <p:cNvSpPr>
            <a:spLocks noGrp="1" noChangeArrowheads="1"/>
          </p:cNvSpPr>
          <p:nvPr>
            <p:ph type="body" idx="1"/>
          </p:nvPr>
        </p:nvSpPr>
        <p:spPr/>
        <p:txBody>
          <a:bodyPr/>
          <a:lstStyle/>
          <a:p>
            <a:pPr eaLnBrk="1" hangingPunct="1">
              <a:lnSpc>
                <a:spcPct val="90000"/>
              </a:lnSpc>
              <a:buFontTx/>
              <a:buNone/>
            </a:pPr>
            <a:r>
              <a:rPr lang="en-GB" sz="2800" b="1" dirty="0" smtClean="0">
                <a:latin typeface="Arial" pitchFamily="34" charset="0"/>
                <a:cs typeface="Arial" pitchFamily="34" charset="0"/>
              </a:rPr>
              <a:t>Recap:		</a:t>
            </a:r>
            <a:r>
              <a:rPr lang="en-GB" sz="2800" dirty="0" smtClean="0">
                <a:latin typeface="Arial" pitchFamily="34" charset="0"/>
                <a:cs typeface="Arial" pitchFamily="34" charset="0"/>
              </a:rPr>
              <a:t>Stages of contact?</a:t>
            </a:r>
          </a:p>
          <a:p>
            <a:pPr eaLnBrk="1" hangingPunct="1">
              <a:lnSpc>
                <a:spcPct val="90000"/>
              </a:lnSpc>
              <a:buFontTx/>
              <a:buNone/>
            </a:pPr>
            <a:r>
              <a:rPr lang="en-GB" sz="2800" dirty="0" smtClean="0">
                <a:latin typeface="Arial" pitchFamily="34" charset="0"/>
                <a:cs typeface="Arial" pitchFamily="34" charset="0"/>
              </a:rPr>
              <a:t>				Categories?</a:t>
            </a:r>
          </a:p>
          <a:p>
            <a:pPr eaLnBrk="1" hangingPunct="1">
              <a:lnSpc>
                <a:spcPct val="90000"/>
              </a:lnSpc>
              <a:buFontTx/>
              <a:buNone/>
            </a:pPr>
            <a:r>
              <a:rPr lang="en-GB" sz="2800" dirty="0" smtClean="0">
                <a:latin typeface="Arial" pitchFamily="34" charset="0"/>
                <a:cs typeface="Arial" pitchFamily="34" charset="0"/>
              </a:rPr>
              <a:t>				Harms?</a:t>
            </a:r>
          </a:p>
          <a:p>
            <a:pPr eaLnBrk="1" hangingPunct="1">
              <a:lnSpc>
                <a:spcPct val="90000"/>
              </a:lnSpc>
              <a:buFontTx/>
              <a:buNone/>
            </a:pPr>
            <a:endParaRPr lang="en-GB" sz="2800" dirty="0" smtClean="0">
              <a:latin typeface="Arial" pitchFamily="34" charset="0"/>
              <a:cs typeface="Arial" pitchFamily="34" charset="0"/>
            </a:endParaRPr>
          </a:p>
          <a:p>
            <a:pPr eaLnBrk="1" hangingPunct="1">
              <a:lnSpc>
                <a:spcPct val="90000"/>
              </a:lnSpc>
              <a:buFontTx/>
              <a:buNone/>
            </a:pPr>
            <a:r>
              <a:rPr lang="en-GB" sz="2800" b="1" dirty="0" smtClean="0">
                <a:latin typeface="Arial" pitchFamily="34" charset="0"/>
                <a:cs typeface="Arial" pitchFamily="34" charset="0"/>
              </a:rPr>
              <a:t>Moving on to</a:t>
            </a:r>
            <a:r>
              <a:rPr lang="en-GB" sz="2800" dirty="0" smtClean="0">
                <a:latin typeface="Arial" pitchFamily="34" charset="0"/>
                <a:cs typeface="Arial" pitchFamily="34" charset="0"/>
              </a:rPr>
              <a:t>:</a:t>
            </a:r>
          </a:p>
          <a:p>
            <a:pPr eaLnBrk="1" hangingPunct="1">
              <a:lnSpc>
                <a:spcPct val="90000"/>
              </a:lnSpc>
              <a:buFontTx/>
              <a:buNone/>
            </a:pPr>
            <a:r>
              <a:rPr lang="en-GB" sz="2800" dirty="0" smtClean="0">
                <a:latin typeface="Arial" pitchFamily="34" charset="0"/>
                <a:cs typeface="Arial" pitchFamily="34" charset="0"/>
              </a:rPr>
              <a:t>				Screening</a:t>
            </a:r>
          </a:p>
          <a:p>
            <a:pPr eaLnBrk="1" hangingPunct="1">
              <a:lnSpc>
                <a:spcPct val="90000"/>
              </a:lnSpc>
              <a:buFontTx/>
              <a:buNone/>
            </a:pPr>
            <a:r>
              <a:rPr lang="en-GB" sz="2800" dirty="0" smtClean="0">
                <a:latin typeface="Arial" pitchFamily="34" charset="0"/>
                <a:cs typeface="Arial" pitchFamily="34" charset="0"/>
              </a:rPr>
              <a:t>				Case  Studies 			 </a:t>
            </a:r>
          </a:p>
          <a:p>
            <a:pPr eaLnBrk="1" hangingPunct="1">
              <a:lnSpc>
                <a:spcPct val="90000"/>
              </a:lnSpc>
              <a:buFontTx/>
              <a:buNone/>
            </a:pPr>
            <a:r>
              <a:rPr lang="en-GB" sz="2800" dirty="0" smtClean="0">
                <a:latin typeface="Arial" pitchFamily="34" charset="0"/>
                <a:cs typeface="Arial" pitchFamily="34" charset="0"/>
              </a:rPr>
              <a:t>				Harm reduction 			               			Interventions </a:t>
            </a:r>
          </a:p>
          <a:p>
            <a:pPr eaLnBrk="1" hangingPunct="1">
              <a:lnSpc>
                <a:spcPct val="90000"/>
              </a:lnSpc>
              <a:buFontTx/>
              <a:buNone/>
            </a:pPr>
            <a:endParaRPr lang="en-GB" sz="2800" dirty="0" smtClean="0"/>
          </a:p>
          <a:p>
            <a:pPr eaLnBrk="1" hangingPunct="1">
              <a:lnSpc>
                <a:spcPct val="90000"/>
              </a:lnSpc>
              <a:buFontTx/>
              <a:buNone/>
            </a:pPr>
            <a:r>
              <a:rPr lang="en-GB" sz="2800" dirty="0" smtClean="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2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2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192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 name="Rectangle 34"/>
          <p:cNvSpPr/>
          <p:nvPr/>
        </p:nvSpPr>
        <p:spPr>
          <a:xfrm>
            <a:off x="0" y="0"/>
            <a:ext cx="9144000" cy="6858000"/>
          </a:xfrm>
          <a:prstGeom prst="rect">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endParaRPr lang="en-GB"/>
          </a:p>
        </p:txBody>
      </p:sp>
      <p:sp>
        <p:nvSpPr>
          <p:cNvPr id="36" name="AutoShape 2">
            <a:hlinkClick r:id="" action="ppaction://hlinkshowjump?jump=nextslide"/>
          </p:cNvPr>
          <p:cNvSpPr>
            <a:spLocks noChangeArrowheads="1"/>
          </p:cNvSpPr>
          <p:nvPr/>
        </p:nvSpPr>
        <p:spPr bwMode="auto">
          <a:xfrm>
            <a:off x="323850" y="331788"/>
            <a:ext cx="1800225" cy="1008062"/>
          </a:xfrm>
          <a:prstGeom prst="flowChartProcess">
            <a:avLst/>
          </a:prstGeom>
          <a:solidFill>
            <a:srgbClr val="EC2790"/>
          </a:solidFill>
          <a:ln w="9525">
            <a:solidFill>
              <a:schemeClr val="tx1"/>
            </a:solidFill>
            <a:miter lim="800000"/>
            <a:headEnd/>
            <a:tailEnd/>
          </a:ln>
        </p:spPr>
        <p:txBody>
          <a:bodyPr wrap="none" anchor="ctr"/>
          <a:lstStyle/>
          <a:p>
            <a:pPr algn="ctr"/>
            <a:r>
              <a:rPr lang="en-GB" sz="1400" dirty="0">
                <a:latin typeface="Arial" charset="0"/>
                <a:cs typeface="Arial" charset="0"/>
              </a:rPr>
              <a:t>Tier 1 &amp; 2 </a:t>
            </a:r>
          </a:p>
          <a:p>
            <a:pPr algn="ctr"/>
            <a:r>
              <a:rPr lang="en-GB" sz="1400" dirty="0">
                <a:latin typeface="Arial" charset="0"/>
                <a:cs typeface="Arial" charset="0"/>
              </a:rPr>
              <a:t>Screen with DUST</a:t>
            </a:r>
          </a:p>
        </p:txBody>
      </p:sp>
      <p:sp>
        <p:nvSpPr>
          <p:cNvPr id="37" name="AutoShape 3"/>
          <p:cNvSpPr>
            <a:spLocks noChangeArrowheads="1"/>
          </p:cNvSpPr>
          <p:nvPr/>
        </p:nvSpPr>
        <p:spPr bwMode="auto">
          <a:xfrm>
            <a:off x="2411413" y="260350"/>
            <a:ext cx="1871662" cy="1439863"/>
          </a:xfrm>
          <a:prstGeom prst="flowChartDecision">
            <a:avLst/>
          </a:prstGeom>
          <a:solidFill>
            <a:srgbClr val="FFCCFF"/>
          </a:solidFill>
          <a:ln w="9525">
            <a:solidFill>
              <a:schemeClr val="tx1"/>
            </a:solidFill>
            <a:miter lim="800000"/>
            <a:headEnd/>
            <a:tailEnd/>
          </a:ln>
        </p:spPr>
        <p:txBody>
          <a:bodyPr wrap="none" anchor="ctr"/>
          <a:lstStyle/>
          <a:p>
            <a:pPr algn="ctr"/>
            <a:r>
              <a:rPr lang="en-GB" sz="1400" dirty="0">
                <a:latin typeface="Arial" charset="0"/>
                <a:cs typeface="Arial" charset="0"/>
              </a:rPr>
              <a:t>Is substance use </a:t>
            </a:r>
          </a:p>
          <a:p>
            <a:pPr algn="ctr"/>
            <a:r>
              <a:rPr lang="en-GB" sz="1400" dirty="0">
                <a:latin typeface="Arial" charset="0"/>
                <a:cs typeface="Arial" charset="0"/>
              </a:rPr>
              <a:t>need identified</a:t>
            </a:r>
          </a:p>
        </p:txBody>
      </p:sp>
      <p:sp>
        <p:nvSpPr>
          <p:cNvPr id="38" name="AutoShape 4">
            <a:hlinkClick r:id="" action="ppaction://hlinkshowjump?jump=nextslide"/>
          </p:cNvPr>
          <p:cNvSpPr>
            <a:spLocks noChangeArrowheads="1"/>
          </p:cNvSpPr>
          <p:nvPr/>
        </p:nvSpPr>
        <p:spPr bwMode="auto">
          <a:xfrm>
            <a:off x="4573588" y="260350"/>
            <a:ext cx="1582588" cy="865188"/>
          </a:xfrm>
          <a:prstGeom prst="flowChartProcess">
            <a:avLst/>
          </a:prstGeom>
          <a:solidFill>
            <a:srgbClr val="EC2790"/>
          </a:solidFill>
          <a:ln w="9525">
            <a:solidFill>
              <a:schemeClr val="tx1"/>
            </a:solidFill>
            <a:miter lim="800000"/>
            <a:headEnd/>
            <a:tailEnd/>
          </a:ln>
        </p:spPr>
        <p:txBody>
          <a:bodyPr wrap="none" anchor="ctr"/>
          <a:lstStyle/>
          <a:p>
            <a:pPr algn="ctr"/>
            <a:r>
              <a:rPr lang="en-GB" sz="1400" dirty="0">
                <a:latin typeface="Arial" charset="0"/>
                <a:cs typeface="Arial" charset="0"/>
              </a:rPr>
              <a:t>Refer to </a:t>
            </a:r>
            <a:r>
              <a:rPr lang="en-GB" sz="1400" dirty="0" smtClean="0">
                <a:latin typeface="Arial" charset="0"/>
                <a:cs typeface="Arial" charset="0"/>
              </a:rPr>
              <a:t>CHOICES </a:t>
            </a:r>
          </a:p>
          <a:p>
            <a:pPr algn="ctr"/>
            <a:r>
              <a:rPr lang="en-GB" sz="1400" dirty="0" smtClean="0">
                <a:latin typeface="Arial" charset="0"/>
                <a:cs typeface="Arial" charset="0"/>
              </a:rPr>
              <a:t>With consent </a:t>
            </a:r>
            <a:endParaRPr lang="en-GB" sz="1400" dirty="0">
              <a:latin typeface="Arial" charset="0"/>
              <a:cs typeface="Arial" charset="0"/>
            </a:endParaRPr>
          </a:p>
        </p:txBody>
      </p:sp>
      <p:sp>
        <p:nvSpPr>
          <p:cNvPr id="39" name="AutoShape 5"/>
          <p:cNvSpPr>
            <a:spLocks noChangeArrowheads="1"/>
          </p:cNvSpPr>
          <p:nvPr/>
        </p:nvSpPr>
        <p:spPr bwMode="auto">
          <a:xfrm>
            <a:off x="4573588" y="1339850"/>
            <a:ext cx="1582588" cy="865188"/>
          </a:xfrm>
          <a:prstGeom prst="flowChartProcess">
            <a:avLst/>
          </a:prstGeom>
          <a:solidFill>
            <a:srgbClr val="00FF00"/>
          </a:solidFill>
          <a:ln w="9525">
            <a:solidFill>
              <a:schemeClr val="tx1"/>
            </a:solidFill>
            <a:miter lim="800000"/>
            <a:headEnd/>
            <a:tailEnd/>
          </a:ln>
        </p:spPr>
        <p:txBody>
          <a:bodyPr wrap="none" anchor="ctr"/>
          <a:lstStyle/>
          <a:p>
            <a:pPr algn="ctr"/>
            <a:r>
              <a:rPr lang="en-GB" sz="1400" dirty="0">
                <a:latin typeface="Arial" charset="0"/>
                <a:cs typeface="Arial" charset="0"/>
              </a:rPr>
              <a:t>Offer </a:t>
            </a:r>
          </a:p>
          <a:p>
            <a:pPr algn="ctr"/>
            <a:r>
              <a:rPr lang="en-GB" sz="1400" dirty="0">
                <a:latin typeface="Arial" charset="0"/>
                <a:cs typeface="Arial" charset="0"/>
              </a:rPr>
              <a:t>Brief Interventions</a:t>
            </a:r>
          </a:p>
        </p:txBody>
      </p:sp>
      <p:sp>
        <p:nvSpPr>
          <p:cNvPr id="40" name="AutoShape 6"/>
          <p:cNvSpPr>
            <a:spLocks noChangeArrowheads="1"/>
          </p:cNvSpPr>
          <p:nvPr/>
        </p:nvSpPr>
        <p:spPr bwMode="auto">
          <a:xfrm>
            <a:off x="6732588" y="1339850"/>
            <a:ext cx="1511300" cy="865188"/>
          </a:xfrm>
          <a:prstGeom prst="flowChartProcess">
            <a:avLst/>
          </a:prstGeom>
          <a:solidFill>
            <a:srgbClr val="00FF00"/>
          </a:solidFill>
          <a:ln w="9525">
            <a:solidFill>
              <a:schemeClr val="tx1"/>
            </a:solidFill>
            <a:miter lim="800000"/>
            <a:headEnd/>
            <a:tailEnd/>
          </a:ln>
        </p:spPr>
        <p:txBody>
          <a:bodyPr wrap="none" anchor="ctr"/>
          <a:lstStyle/>
          <a:p>
            <a:pPr algn="ctr"/>
            <a:r>
              <a:rPr lang="en-GB" sz="1400" dirty="0">
                <a:latin typeface="Arial" charset="0"/>
                <a:cs typeface="Arial" charset="0"/>
              </a:rPr>
              <a:t>CHOICES</a:t>
            </a:r>
          </a:p>
          <a:p>
            <a:pPr algn="ctr"/>
            <a:r>
              <a:rPr lang="en-GB" sz="1400" dirty="0">
                <a:latin typeface="Arial" charset="0"/>
                <a:cs typeface="Arial" charset="0"/>
              </a:rPr>
              <a:t>Offer </a:t>
            </a:r>
          </a:p>
          <a:p>
            <a:pPr algn="ctr"/>
            <a:r>
              <a:rPr lang="en-GB" sz="1400" dirty="0">
                <a:latin typeface="Arial" charset="0"/>
                <a:cs typeface="Arial" charset="0"/>
              </a:rPr>
              <a:t>Brief Interventions</a:t>
            </a:r>
          </a:p>
        </p:txBody>
      </p:sp>
      <p:sp>
        <p:nvSpPr>
          <p:cNvPr id="41" name="AutoShape 7"/>
          <p:cNvSpPr>
            <a:spLocks noChangeArrowheads="1"/>
          </p:cNvSpPr>
          <p:nvPr/>
        </p:nvSpPr>
        <p:spPr bwMode="auto">
          <a:xfrm>
            <a:off x="0" y="4868863"/>
            <a:ext cx="1871663" cy="1439862"/>
          </a:xfrm>
          <a:prstGeom prst="flowChartDecision">
            <a:avLst/>
          </a:prstGeom>
          <a:solidFill>
            <a:srgbClr val="EC2790"/>
          </a:solidFill>
          <a:ln w="9525">
            <a:solidFill>
              <a:schemeClr val="tx1"/>
            </a:solidFill>
            <a:miter lim="800000"/>
            <a:headEnd/>
            <a:tailEnd/>
          </a:ln>
        </p:spPr>
        <p:txBody>
          <a:bodyPr wrap="none" anchor="ctr"/>
          <a:lstStyle/>
          <a:p>
            <a:pPr algn="ctr"/>
            <a:r>
              <a:rPr lang="en-GB" sz="1400" dirty="0">
                <a:latin typeface="Arial" charset="0"/>
                <a:cs typeface="Arial" charset="0"/>
              </a:rPr>
              <a:t>refer to </a:t>
            </a:r>
          </a:p>
          <a:p>
            <a:pPr algn="ctr"/>
            <a:r>
              <a:rPr lang="en-GB" sz="1400" dirty="0" smtClean="0">
                <a:latin typeface="Arial" charset="0"/>
                <a:cs typeface="Arial" charset="0"/>
              </a:rPr>
              <a:t>CHOICES with </a:t>
            </a:r>
          </a:p>
          <a:p>
            <a:pPr algn="ctr"/>
            <a:r>
              <a:rPr lang="en-GB" sz="1400" dirty="0" smtClean="0">
                <a:latin typeface="Arial" charset="0"/>
                <a:cs typeface="Arial" charset="0"/>
              </a:rPr>
              <a:t>consent </a:t>
            </a:r>
            <a:endParaRPr lang="en-GB" sz="1400" dirty="0">
              <a:latin typeface="Arial" charset="0"/>
              <a:cs typeface="Arial" charset="0"/>
            </a:endParaRPr>
          </a:p>
        </p:txBody>
      </p:sp>
      <p:sp>
        <p:nvSpPr>
          <p:cNvPr id="42" name="AutoShape 8"/>
          <p:cNvSpPr>
            <a:spLocks noChangeArrowheads="1"/>
          </p:cNvSpPr>
          <p:nvPr/>
        </p:nvSpPr>
        <p:spPr bwMode="auto">
          <a:xfrm>
            <a:off x="7451725" y="3213100"/>
            <a:ext cx="1296988" cy="863600"/>
          </a:xfrm>
          <a:prstGeom prst="flowChartProcess">
            <a:avLst/>
          </a:prstGeom>
          <a:solidFill>
            <a:schemeClr val="accent6">
              <a:lumMod val="60000"/>
              <a:lumOff val="40000"/>
            </a:schemeClr>
          </a:solidFill>
          <a:ln w="9525">
            <a:solidFill>
              <a:schemeClr val="tx1"/>
            </a:solidFill>
            <a:miter lim="800000"/>
            <a:headEnd/>
            <a:tailEnd/>
          </a:ln>
          <a:effectLst/>
        </p:spPr>
        <p:txBody>
          <a:bodyPr wrap="none" anchor="ctr"/>
          <a:lstStyle/>
          <a:p>
            <a:pPr algn="ctr">
              <a:defRPr/>
            </a:pPr>
            <a:r>
              <a:rPr lang="en-GB" sz="1400" dirty="0">
                <a:latin typeface="Arial" charset="0"/>
                <a:cs typeface="Arial" charset="0"/>
              </a:rPr>
              <a:t>Exit</a:t>
            </a:r>
          </a:p>
        </p:txBody>
      </p:sp>
      <p:sp>
        <p:nvSpPr>
          <p:cNvPr id="43" name="AutoShape 9"/>
          <p:cNvSpPr>
            <a:spLocks noChangeArrowheads="1"/>
          </p:cNvSpPr>
          <p:nvPr/>
        </p:nvSpPr>
        <p:spPr bwMode="auto">
          <a:xfrm>
            <a:off x="1979613" y="5372100"/>
            <a:ext cx="1511300" cy="865188"/>
          </a:xfrm>
          <a:prstGeom prst="flowChartProcess">
            <a:avLst/>
          </a:prstGeom>
          <a:solidFill>
            <a:srgbClr val="66FFFF"/>
          </a:solidFill>
          <a:ln w="9525">
            <a:solidFill>
              <a:schemeClr val="tx1"/>
            </a:solidFill>
            <a:miter lim="800000"/>
            <a:headEnd/>
            <a:tailEnd/>
          </a:ln>
        </p:spPr>
        <p:txBody>
          <a:bodyPr wrap="none" anchor="ctr"/>
          <a:lstStyle/>
          <a:p>
            <a:pPr algn="ctr"/>
            <a:r>
              <a:rPr lang="en-GB" sz="1400" dirty="0">
                <a:latin typeface="Arial" charset="0"/>
                <a:cs typeface="Arial" charset="0"/>
              </a:rPr>
              <a:t>CHOICES offer </a:t>
            </a:r>
          </a:p>
          <a:p>
            <a:pPr algn="ctr"/>
            <a:r>
              <a:rPr lang="en-GB" sz="1400" dirty="0">
                <a:latin typeface="Arial" charset="0"/>
                <a:cs typeface="Arial" charset="0"/>
              </a:rPr>
              <a:t>full assessment</a:t>
            </a:r>
          </a:p>
        </p:txBody>
      </p:sp>
      <p:sp>
        <p:nvSpPr>
          <p:cNvPr id="44" name="AutoShape 10"/>
          <p:cNvSpPr>
            <a:spLocks noChangeArrowheads="1"/>
          </p:cNvSpPr>
          <p:nvPr/>
        </p:nvSpPr>
        <p:spPr bwMode="auto">
          <a:xfrm>
            <a:off x="3779838" y="5372100"/>
            <a:ext cx="1511300" cy="865188"/>
          </a:xfrm>
          <a:prstGeom prst="flowChartProcess">
            <a:avLst/>
          </a:prstGeom>
          <a:solidFill>
            <a:srgbClr val="66FFFF"/>
          </a:solidFill>
          <a:ln w="9525">
            <a:solidFill>
              <a:schemeClr val="tx1"/>
            </a:solidFill>
            <a:miter lim="800000"/>
            <a:headEnd/>
            <a:tailEnd/>
          </a:ln>
        </p:spPr>
        <p:txBody>
          <a:bodyPr wrap="none" anchor="ctr"/>
          <a:lstStyle/>
          <a:p>
            <a:pPr algn="ctr"/>
            <a:r>
              <a:rPr lang="en-GB" sz="1400" dirty="0">
                <a:latin typeface="Arial" charset="0"/>
                <a:cs typeface="Arial" charset="0"/>
              </a:rPr>
              <a:t>Care Plan</a:t>
            </a:r>
          </a:p>
        </p:txBody>
      </p:sp>
      <p:sp>
        <p:nvSpPr>
          <p:cNvPr id="45" name="AutoShape 11"/>
          <p:cNvSpPr>
            <a:spLocks noChangeArrowheads="1"/>
          </p:cNvSpPr>
          <p:nvPr/>
        </p:nvSpPr>
        <p:spPr bwMode="auto">
          <a:xfrm>
            <a:off x="5651500" y="5372100"/>
            <a:ext cx="1511300" cy="865188"/>
          </a:xfrm>
          <a:prstGeom prst="flowChartProcess">
            <a:avLst/>
          </a:prstGeom>
          <a:solidFill>
            <a:srgbClr val="00FF00"/>
          </a:solidFill>
          <a:ln w="9525">
            <a:solidFill>
              <a:schemeClr val="tx1"/>
            </a:solidFill>
            <a:miter lim="800000"/>
            <a:headEnd/>
            <a:tailEnd/>
          </a:ln>
        </p:spPr>
        <p:txBody>
          <a:bodyPr wrap="none" anchor="ctr"/>
          <a:lstStyle/>
          <a:p>
            <a:pPr algn="ctr"/>
            <a:r>
              <a:rPr lang="en-GB" sz="1400" dirty="0">
                <a:latin typeface="Arial" charset="0"/>
                <a:cs typeface="Arial" charset="0"/>
              </a:rPr>
              <a:t>Interventions</a:t>
            </a:r>
          </a:p>
        </p:txBody>
      </p:sp>
      <p:sp>
        <p:nvSpPr>
          <p:cNvPr id="46" name="AutoShape 12"/>
          <p:cNvSpPr>
            <a:spLocks noChangeArrowheads="1"/>
          </p:cNvSpPr>
          <p:nvPr/>
        </p:nvSpPr>
        <p:spPr bwMode="auto">
          <a:xfrm>
            <a:off x="7380288" y="5372100"/>
            <a:ext cx="1511300" cy="865188"/>
          </a:xfrm>
          <a:prstGeom prst="flowChartProcess">
            <a:avLst/>
          </a:prstGeom>
          <a:solidFill>
            <a:srgbClr val="FFC000"/>
          </a:solidFill>
          <a:ln w="9525">
            <a:solidFill>
              <a:schemeClr val="tx1"/>
            </a:solidFill>
            <a:miter lim="800000"/>
            <a:headEnd/>
            <a:tailEnd/>
          </a:ln>
        </p:spPr>
        <p:txBody>
          <a:bodyPr wrap="none" anchor="ctr"/>
          <a:lstStyle/>
          <a:p>
            <a:pPr algn="ctr"/>
            <a:r>
              <a:rPr lang="en-GB" sz="1400" dirty="0">
                <a:latin typeface="Arial" charset="0"/>
                <a:cs typeface="Arial" charset="0"/>
              </a:rPr>
              <a:t>Refer on to Tier 4, </a:t>
            </a:r>
          </a:p>
          <a:p>
            <a:pPr algn="ctr"/>
            <a:r>
              <a:rPr lang="en-GB" sz="1400" dirty="0">
                <a:latin typeface="Arial" charset="0"/>
                <a:cs typeface="Arial" charset="0"/>
              </a:rPr>
              <a:t>CAMHS or </a:t>
            </a:r>
          </a:p>
          <a:p>
            <a:pPr algn="ctr"/>
            <a:r>
              <a:rPr lang="en-GB" sz="1400" dirty="0">
                <a:latin typeface="Arial" charset="0"/>
                <a:cs typeface="Arial" charset="0"/>
              </a:rPr>
              <a:t>adult services</a:t>
            </a:r>
          </a:p>
        </p:txBody>
      </p:sp>
      <p:sp>
        <p:nvSpPr>
          <p:cNvPr id="47" name="AutoShape 13"/>
          <p:cNvSpPr>
            <a:spLocks noChangeArrowheads="1"/>
          </p:cNvSpPr>
          <p:nvPr/>
        </p:nvSpPr>
        <p:spPr bwMode="auto">
          <a:xfrm>
            <a:off x="5003800" y="2924175"/>
            <a:ext cx="1871663" cy="1439863"/>
          </a:xfrm>
          <a:prstGeom prst="flowChartDecision">
            <a:avLst/>
          </a:prstGeom>
          <a:solidFill>
            <a:srgbClr val="FFCCFF"/>
          </a:solidFill>
          <a:ln w="9525">
            <a:solidFill>
              <a:schemeClr val="tx1"/>
            </a:solidFill>
            <a:miter lim="800000"/>
            <a:headEnd/>
            <a:tailEnd/>
          </a:ln>
        </p:spPr>
        <p:txBody>
          <a:bodyPr wrap="none" anchor="ctr"/>
          <a:lstStyle/>
          <a:p>
            <a:pPr algn="ctr"/>
            <a:r>
              <a:rPr lang="en-GB" sz="1400" dirty="0">
                <a:latin typeface="Arial" charset="0"/>
                <a:cs typeface="Arial" charset="0"/>
              </a:rPr>
              <a:t>Is</a:t>
            </a:r>
          </a:p>
          <a:p>
            <a:pPr algn="ctr"/>
            <a:r>
              <a:rPr lang="en-GB" sz="1400" dirty="0">
                <a:latin typeface="Arial" charset="0"/>
                <a:cs typeface="Arial" charset="0"/>
              </a:rPr>
              <a:t>further support</a:t>
            </a:r>
          </a:p>
          <a:p>
            <a:pPr algn="ctr"/>
            <a:r>
              <a:rPr lang="en-GB" sz="1400" dirty="0">
                <a:latin typeface="Arial" charset="0"/>
                <a:cs typeface="Arial" charset="0"/>
              </a:rPr>
              <a:t>needed?</a:t>
            </a:r>
          </a:p>
        </p:txBody>
      </p:sp>
      <p:sp>
        <p:nvSpPr>
          <p:cNvPr id="48" name="Line 14"/>
          <p:cNvSpPr>
            <a:spLocks noChangeShapeType="1"/>
          </p:cNvSpPr>
          <p:nvPr/>
        </p:nvSpPr>
        <p:spPr bwMode="auto">
          <a:xfrm>
            <a:off x="2124075" y="979488"/>
            <a:ext cx="287338" cy="0"/>
          </a:xfrm>
          <a:prstGeom prst="line">
            <a:avLst/>
          </a:prstGeom>
          <a:noFill/>
          <a:ln w="9525">
            <a:solidFill>
              <a:schemeClr val="tx1"/>
            </a:solidFill>
            <a:round/>
            <a:headEnd/>
            <a:tailEnd type="triangle" w="med" len="med"/>
          </a:ln>
        </p:spPr>
        <p:txBody>
          <a:bodyPr/>
          <a:lstStyle/>
          <a:p>
            <a:endParaRPr lang="en-GB"/>
          </a:p>
        </p:txBody>
      </p:sp>
      <p:sp>
        <p:nvSpPr>
          <p:cNvPr id="49" name="AutoShape 15"/>
          <p:cNvSpPr>
            <a:spLocks noChangeArrowheads="1"/>
          </p:cNvSpPr>
          <p:nvPr/>
        </p:nvSpPr>
        <p:spPr bwMode="auto">
          <a:xfrm>
            <a:off x="2484438" y="2347913"/>
            <a:ext cx="1511300" cy="865187"/>
          </a:xfrm>
          <a:prstGeom prst="flowChartProcess">
            <a:avLst/>
          </a:prstGeom>
          <a:solidFill>
            <a:schemeClr val="accent6">
              <a:lumMod val="60000"/>
              <a:lumOff val="40000"/>
            </a:schemeClr>
          </a:solidFill>
          <a:ln w="9525">
            <a:solidFill>
              <a:schemeClr val="tx1"/>
            </a:solidFill>
            <a:miter lim="800000"/>
            <a:headEnd/>
            <a:tailEnd/>
          </a:ln>
          <a:effectLst/>
        </p:spPr>
        <p:txBody>
          <a:bodyPr wrap="none" anchor="ctr"/>
          <a:lstStyle/>
          <a:p>
            <a:pPr algn="ctr">
              <a:defRPr/>
            </a:pPr>
            <a:r>
              <a:rPr lang="en-GB" sz="1400">
                <a:latin typeface="Arial" charset="0"/>
                <a:cs typeface="Arial" charset="0"/>
              </a:rPr>
              <a:t>Exit</a:t>
            </a:r>
          </a:p>
        </p:txBody>
      </p:sp>
      <p:sp>
        <p:nvSpPr>
          <p:cNvPr id="50" name="Line 16"/>
          <p:cNvSpPr>
            <a:spLocks noChangeShapeType="1"/>
          </p:cNvSpPr>
          <p:nvPr/>
        </p:nvSpPr>
        <p:spPr bwMode="auto">
          <a:xfrm>
            <a:off x="3348038" y="1700213"/>
            <a:ext cx="1587" cy="647700"/>
          </a:xfrm>
          <a:prstGeom prst="line">
            <a:avLst/>
          </a:prstGeom>
          <a:noFill/>
          <a:ln w="9525">
            <a:solidFill>
              <a:schemeClr val="tx1"/>
            </a:solidFill>
            <a:round/>
            <a:headEnd/>
            <a:tailEnd type="triangle" w="med" len="med"/>
          </a:ln>
        </p:spPr>
        <p:txBody>
          <a:bodyPr/>
          <a:lstStyle/>
          <a:p>
            <a:endParaRPr lang="en-GB"/>
          </a:p>
        </p:txBody>
      </p:sp>
      <p:sp>
        <p:nvSpPr>
          <p:cNvPr id="51" name="Line 17"/>
          <p:cNvSpPr>
            <a:spLocks noChangeShapeType="1"/>
          </p:cNvSpPr>
          <p:nvPr/>
        </p:nvSpPr>
        <p:spPr bwMode="auto">
          <a:xfrm>
            <a:off x="4284663" y="979488"/>
            <a:ext cx="287337" cy="1587"/>
          </a:xfrm>
          <a:prstGeom prst="line">
            <a:avLst/>
          </a:prstGeom>
          <a:noFill/>
          <a:ln w="9525">
            <a:solidFill>
              <a:schemeClr val="tx1"/>
            </a:solidFill>
            <a:round/>
            <a:headEnd/>
            <a:tailEnd type="triangle" w="med" len="med"/>
          </a:ln>
        </p:spPr>
        <p:txBody>
          <a:bodyPr/>
          <a:lstStyle/>
          <a:p>
            <a:endParaRPr lang="en-GB"/>
          </a:p>
        </p:txBody>
      </p:sp>
      <p:sp>
        <p:nvSpPr>
          <p:cNvPr id="52" name="Line 18"/>
          <p:cNvSpPr>
            <a:spLocks noChangeShapeType="1"/>
          </p:cNvSpPr>
          <p:nvPr/>
        </p:nvSpPr>
        <p:spPr bwMode="auto">
          <a:xfrm>
            <a:off x="4284663" y="979488"/>
            <a:ext cx="287337" cy="361950"/>
          </a:xfrm>
          <a:prstGeom prst="line">
            <a:avLst/>
          </a:prstGeom>
          <a:noFill/>
          <a:ln w="9525">
            <a:solidFill>
              <a:schemeClr val="tx1"/>
            </a:solidFill>
            <a:round/>
            <a:headEnd/>
            <a:tailEnd type="triangle" w="med" len="med"/>
          </a:ln>
        </p:spPr>
        <p:txBody>
          <a:bodyPr/>
          <a:lstStyle/>
          <a:p>
            <a:endParaRPr lang="en-GB"/>
          </a:p>
        </p:txBody>
      </p:sp>
      <p:cxnSp>
        <p:nvCxnSpPr>
          <p:cNvPr id="53" name="AutoShape 19"/>
          <p:cNvCxnSpPr>
            <a:cxnSpLocks noChangeShapeType="1"/>
            <a:stCxn id="38" idx="3"/>
            <a:endCxn id="40" idx="0"/>
          </p:cNvCxnSpPr>
          <p:nvPr/>
        </p:nvCxnSpPr>
        <p:spPr bwMode="auto">
          <a:xfrm>
            <a:off x="6156176" y="692944"/>
            <a:ext cx="1332062" cy="646906"/>
          </a:xfrm>
          <a:prstGeom prst="bentConnector2">
            <a:avLst/>
          </a:prstGeom>
          <a:noFill/>
          <a:ln w="9525">
            <a:solidFill>
              <a:schemeClr val="tx1"/>
            </a:solidFill>
            <a:miter lim="800000"/>
            <a:headEnd/>
            <a:tailEnd type="triangle" w="med" len="med"/>
          </a:ln>
        </p:spPr>
      </p:cxnSp>
      <p:cxnSp>
        <p:nvCxnSpPr>
          <p:cNvPr id="54" name="AutoShape 20"/>
          <p:cNvCxnSpPr>
            <a:cxnSpLocks noChangeShapeType="1"/>
            <a:stCxn id="40" idx="2"/>
            <a:endCxn id="47" idx="0"/>
          </p:cNvCxnSpPr>
          <p:nvPr/>
        </p:nvCxnSpPr>
        <p:spPr bwMode="auto">
          <a:xfrm rot="5400000">
            <a:off x="6354763" y="1790700"/>
            <a:ext cx="719137" cy="1547813"/>
          </a:xfrm>
          <a:prstGeom prst="bentConnector3">
            <a:avLst>
              <a:gd name="adj1" fmla="val 49889"/>
            </a:avLst>
          </a:prstGeom>
          <a:noFill/>
          <a:ln w="9525">
            <a:solidFill>
              <a:schemeClr val="tx1"/>
            </a:solidFill>
            <a:miter lim="800000"/>
            <a:headEnd/>
            <a:tailEnd type="triangle" w="med" len="med"/>
          </a:ln>
        </p:spPr>
      </p:cxnSp>
      <p:cxnSp>
        <p:nvCxnSpPr>
          <p:cNvPr id="55" name="AutoShape 21"/>
          <p:cNvCxnSpPr>
            <a:cxnSpLocks noChangeShapeType="1"/>
          </p:cNvCxnSpPr>
          <p:nvPr/>
        </p:nvCxnSpPr>
        <p:spPr bwMode="auto">
          <a:xfrm rot="16200000" flipH="1">
            <a:off x="5418931" y="2042320"/>
            <a:ext cx="358775" cy="684212"/>
          </a:xfrm>
          <a:prstGeom prst="bentConnector2">
            <a:avLst/>
          </a:prstGeom>
          <a:noFill/>
          <a:ln w="9525">
            <a:solidFill>
              <a:schemeClr val="tx1"/>
            </a:solidFill>
            <a:miter lim="800000"/>
            <a:headEnd/>
            <a:tailEnd type="triangle" w="med" len="med"/>
          </a:ln>
        </p:spPr>
      </p:cxnSp>
      <p:cxnSp>
        <p:nvCxnSpPr>
          <p:cNvPr id="56" name="AutoShape 22"/>
          <p:cNvCxnSpPr>
            <a:cxnSpLocks noChangeShapeType="1"/>
            <a:stCxn id="47" idx="3"/>
            <a:endCxn id="42" idx="1"/>
          </p:cNvCxnSpPr>
          <p:nvPr/>
        </p:nvCxnSpPr>
        <p:spPr bwMode="auto">
          <a:xfrm>
            <a:off x="6875463" y="3644900"/>
            <a:ext cx="576262" cy="0"/>
          </a:xfrm>
          <a:prstGeom prst="straightConnector1">
            <a:avLst/>
          </a:prstGeom>
          <a:noFill/>
          <a:ln w="9525">
            <a:solidFill>
              <a:schemeClr val="tx1"/>
            </a:solidFill>
            <a:round/>
            <a:headEnd/>
            <a:tailEnd type="triangle" w="med" len="med"/>
          </a:ln>
        </p:spPr>
      </p:cxnSp>
      <p:cxnSp>
        <p:nvCxnSpPr>
          <p:cNvPr id="57" name="AutoShape 23"/>
          <p:cNvCxnSpPr>
            <a:cxnSpLocks noChangeShapeType="1"/>
            <a:endCxn id="41" idx="0"/>
          </p:cNvCxnSpPr>
          <p:nvPr/>
        </p:nvCxnSpPr>
        <p:spPr bwMode="auto">
          <a:xfrm rot="10800000" flipV="1">
            <a:off x="936625" y="4652963"/>
            <a:ext cx="1835150" cy="215900"/>
          </a:xfrm>
          <a:prstGeom prst="bentConnector2">
            <a:avLst/>
          </a:prstGeom>
          <a:noFill/>
          <a:ln w="9525">
            <a:solidFill>
              <a:schemeClr val="tx1"/>
            </a:solidFill>
            <a:miter lim="800000"/>
            <a:headEnd/>
            <a:tailEnd type="triangle" w="med" len="med"/>
          </a:ln>
        </p:spPr>
      </p:cxnSp>
      <p:cxnSp>
        <p:nvCxnSpPr>
          <p:cNvPr id="58" name="AutoShape 24"/>
          <p:cNvCxnSpPr>
            <a:cxnSpLocks noChangeShapeType="1"/>
            <a:stCxn id="47" idx="2"/>
            <a:endCxn id="43" idx="0"/>
          </p:cNvCxnSpPr>
          <p:nvPr/>
        </p:nvCxnSpPr>
        <p:spPr bwMode="auto">
          <a:xfrm rot="5400000">
            <a:off x="3833813" y="3265488"/>
            <a:ext cx="1008062" cy="3205162"/>
          </a:xfrm>
          <a:prstGeom prst="bentConnector3">
            <a:avLst>
              <a:gd name="adj1" fmla="val 28185"/>
            </a:avLst>
          </a:prstGeom>
          <a:noFill/>
          <a:ln w="9525">
            <a:solidFill>
              <a:schemeClr val="tx1"/>
            </a:solidFill>
            <a:miter lim="800000"/>
            <a:headEnd/>
            <a:tailEnd type="triangle" w="med" len="med"/>
          </a:ln>
        </p:spPr>
      </p:cxnSp>
      <p:cxnSp>
        <p:nvCxnSpPr>
          <p:cNvPr id="59" name="AutoShape 25"/>
          <p:cNvCxnSpPr>
            <a:cxnSpLocks noChangeShapeType="1"/>
            <a:stCxn id="41" idx="3"/>
            <a:endCxn id="43" idx="1"/>
          </p:cNvCxnSpPr>
          <p:nvPr/>
        </p:nvCxnSpPr>
        <p:spPr bwMode="auto">
          <a:xfrm>
            <a:off x="1871663" y="5589588"/>
            <a:ext cx="107950" cy="215900"/>
          </a:xfrm>
          <a:prstGeom prst="straightConnector1">
            <a:avLst/>
          </a:prstGeom>
          <a:noFill/>
          <a:ln w="9525">
            <a:solidFill>
              <a:schemeClr val="tx1"/>
            </a:solidFill>
            <a:round/>
            <a:headEnd/>
            <a:tailEnd type="triangle" w="med" len="med"/>
          </a:ln>
        </p:spPr>
      </p:cxnSp>
      <p:cxnSp>
        <p:nvCxnSpPr>
          <p:cNvPr id="60" name="AutoShape 26"/>
          <p:cNvCxnSpPr>
            <a:cxnSpLocks noChangeShapeType="1"/>
            <a:stCxn id="43" idx="3"/>
            <a:endCxn id="44" idx="1"/>
          </p:cNvCxnSpPr>
          <p:nvPr/>
        </p:nvCxnSpPr>
        <p:spPr bwMode="auto">
          <a:xfrm>
            <a:off x="3490913" y="5805488"/>
            <a:ext cx="288925" cy="0"/>
          </a:xfrm>
          <a:prstGeom prst="straightConnector1">
            <a:avLst/>
          </a:prstGeom>
          <a:noFill/>
          <a:ln w="9525">
            <a:solidFill>
              <a:schemeClr val="tx1"/>
            </a:solidFill>
            <a:round/>
            <a:headEnd/>
            <a:tailEnd type="triangle" w="med" len="med"/>
          </a:ln>
        </p:spPr>
      </p:cxnSp>
      <p:cxnSp>
        <p:nvCxnSpPr>
          <p:cNvPr id="61" name="AutoShape 27"/>
          <p:cNvCxnSpPr>
            <a:cxnSpLocks noChangeShapeType="1"/>
            <a:stCxn id="44" idx="3"/>
            <a:endCxn id="45" idx="1"/>
          </p:cNvCxnSpPr>
          <p:nvPr/>
        </p:nvCxnSpPr>
        <p:spPr bwMode="auto">
          <a:xfrm>
            <a:off x="5291138" y="5805488"/>
            <a:ext cx="360362" cy="0"/>
          </a:xfrm>
          <a:prstGeom prst="straightConnector1">
            <a:avLst/>
          </a:prstGeom>
          <a:noFill/>
          <a:ln w="9525">
            <a:solidFill>
              <a:schemeClr val="tx1"/>
            </a:solidFill>
            <a:round/>
            <a:headEnd/>
            <a:tailEnd type="triangle" w="med" len="med"/>
          </a:ln>
        </p:spPr>
      </p:cxnSp>
      <p:cxnSp>
        <p:nvCxnSpPr>
          <p:cNvPr id="62" name="AutoShape 28"/>
          <p:cNvCxnSpPr>
            <a:cxnSpLocks noChangeShapeType="1"/>
            <a:stCxn id="45" idx="2"/>
            <a:endCxn id="44" idx="2"/>
          </p:cNvCxnSpPr>
          <p:nvPr/>
        </p:nvCxnSpPr>
        <p:spPr bwMode="auto">
          <a:xfrm rot="5400000">
            <a:off x="5470525" y="5302251"/>
            <a:ext cx="1587" cy="1871662"/>
          </a:xfrm>
          <a:prstGeom prst="bentConnector3">
            <a:avLst>
              <a:gd name="adj1" fmla="val 14300005"/>
            </a:avLst>
          </a:prstGeom>
          <a:noFill/>
          <a:ln w="9525">
            <a:solidFill>
              <a:schemeClr val="tx1"/>
            </a:solidFill>
            <a:miter lim="800000"/>
            <a:headEnd type="triangle" w="med" len="med"/>
            <a:tailEnd type="triangle" w="med" len="med"/>
          </a:ln>
        </p:spPr>
      </p:cxnSp>
      <p:cxnSp>
        <p:nvCxnSpPr>
          <p:cNvPr id="63" name="AutoShape 29"/>
          <p:cNvCxnSpPr>
            <a:cxnSpLocks noChangeShapeType="1"/>
          </p:cNvCxnSpPr>
          <p:nvPr/>
        </p:nvCxnSpPr>
        <p:spPr bwMode="auto">
          <a:xfrm>
            <a:off x="7235825" y="5876925"/>
            <a:ext cx="146050" cy="0"/>
          </a:xfrm>
          <a:prstGeom prst="straightConnector1">
            <a:avLst/>
          </a:prstGeom>
          <a:noFill/>
          <a:ln w="9525">
            <a:solidFill>
              <a:schemeClr val="tx1"/>
            </a:solidFill>
            <a:round/>
            <a:headEnd/>
            <a:tailEnd type="triangle" w="med" len="med"/>
          </a:ln>
        </p:spPr>
      </p:cxnSp>
      <p:cxnSp>
        <p:nvCxnSpPr>
          <p:cNvPr id="64" name="AutoShape 30"/>
          <p:cNvCxnSpPr>
            <a:cxnSpLocks noChangeShapeType="1"/>
          </p:cNvCxnSpPr>
          <p:nvPr/>
        </p:nvCxnSpPr>
        <p:spPr bwMode="auto">
          <a:xfrm flipV="1">
            <a:off x="7164388" y="3644900"/>
            <a:ext cx="73025" cy="2233613"/>
          </a:xfrm>
          <a:prstGeom prst="bentConnector2">
            <a:avLst/>
          </a:prstGeom>
          <a:noFill/>
          <a:ln w="9525">
            <a:solidFill>
              <a:schemeClr val="tx1"/>
            </a:solidFill>
            <a:miter lim="800000"/>
            <a:headEnd/>
            <a:tailEnd type="triangle" w="med" len="med"/>
          </a:ln>
        </p:spPr>
      </p:cxnSp>
      <p:sp>
        <p:nvSpPr>
          <p:cNvPr id="65" name="Text Box 31"/>
          <p:cNvSpPr txBox="1">
            <a:spLocks noChangeArrowheads="1"/>
          </p:cNvSpPr>
          <p:nvPr/>
        </p:nvSpPr>
        <p:spPr bwMode="auto">
          <a:xfrm>
            <a:off x="6877050" y="3213100"/>
            <a:ext cx="574675" cy="304800"/>
          </a:xfrm>
          <a:prstGeom prst="rect">
            <a:avLst/>
          </a:prstGeom>
          <a:noFill/>
          <a:ln w="9525">
            <a:noFill/>
            <a:miter lim="800000"/>
            <a:headEnd/>
            <a:tailEnd/>
          </a:ln>
        </p:spPr>
        <p:txBody>
          <a:bodyPr>
            <a:spAutoFit/>
          </a:bodyPr>
          <a:lstStyle/>
          <a:p>
            <a:pPr>
              <a:spcBef>
                <a:spcPct val="50000"/>
              </a:spcBef>
            </a:pPr>
            <a:r>
              <a:rPr lang="en-GB" sz="1400">
                <a:latin typeface="Arial" charset="0"/>
                <a:cs typeface="Arial" charset="0"/>
              </a:rPr>
              <a:t>No</a:t>
            </a:r>
          </a:p>
        </p:txBody>
      </p:sp>
      <p:sp>
        <p:nvSpPr>
          <p:cNvPr id="66" name="Text Box 32"/>
          <p:cNvSpPr txBox="1">
            <a:spLocks noChangeArrowheads="1"/>
          </p:cNvSpPr>
          <p:nvPr/>
        </p:nvSpPr>
        <p:spPr bwMode="auto">
          <a:xfrm>
            <a:off x="3995738" y="547688"/>
            <a:ext cx="574675" cy="304800"/>
          </a:xfrm>
          <a:prstGeom prst="rect">
            <a:avLst/>
          </a:prstGeom>
          <a:noFill/>
          <a:ln w="9525">
            <a:noFill/>
            <a:miter lim="800000"/>
            <a:headEnd/>
            <a:tailEnd/>
          </a:ln>
        </p:spPr>
        <p:txBody>
          <a:bodyPr>
            <a:spAutoFit/>
          </a:bodyPr>
          <a:lstStyle/>
          <a:p>
            <a:pPr>
              <a:spcBef>
                <a:spcPct val="50000"/>
              </a:spcBef>
            </a:pPr>
            <a:r>
              <a:rPr lang="en-GB" sz="1400">
                <a:latin typeface="Arial" charset="0"/>
                <a:cs typeface="Arial" charset="0"/>
              </a:rPr>
              <a:t>Yes</a:t>
            </a:r>
          </a:p>
        </p:txBody>
      </p:sp>
      <p:sp>
        <p:nvSpPr>
          <p:cNvPr id="67" name="Text Box 33"/>
          <p:cNvSpPr txBox="1">
            <a:spLocks noChangeArrowheads="1"/>
          </p:cNvSpPr>
          <p:nvPr/>
        </p:nvSpPr>
        <p:spPr bwMode="auto">
          <a:xfrm>
            <a:off x="5364163" y="4364038"/>
            <a:ext cx="574675" cy="304800"/>
          </a:xfrm>
          <a:prstGeom prst="rect">
            <a:avLst/>
          </a:prstGeom>
          <a:noFill/>
          <a:ln w="9525">
            <a:noFill/>
            <a:miter lim="800000"/>
            <a:headEnd/>
            <a:tailEnd/>
          </a:ln>
        </p:spPr>
        <p:txBody>
          <a:bodyPr>
            <a:spAutoFit/>
          </a:bodyPr>
          <a:lstStyle/>
          <a:p>
            <a:pPr>
              <a:spcBef>
                <a:spcPct val="50000"/>
              </a:spcBef>
            </a:pPr>
            <a:r>
              <a:rPr lang="en-GB" sz="1400">
                <a:latin typeface="Arial" charset="0"/>
                <a:cs typeface="Arial" charset="0"/>
              </a:rPr>
              <a:t>Yes</a:t>
            </a:r>
          </a:p>
        </p:txBody>
      </p:sp>
      <p:sp>
        <p:nvSpPr>
          <p:cNvPr id="68" name="Text Box 34"/>
          <p:cNvSpPr txBox="1">
            <a:spLocks noChangeArrowheads="1"/>
          </p:cNvSpPr>
          <p:nvPr/>
        </p:nvSpPr>
        <p:spPr bwMode="auto">
          <a:xfrm>
            <a:off x="2700338" y="1844675"/>
            <a:ext cx="574675" cy="304800"/>
          </a:xfrm>
          <a:prstGeom prst="rect">
            <a:avLst/>
          </a:prstGeom>
          <a:noFill/>
          <a:ln w="9525">
            <a:noFill/>
            <a:miter lim="800000"/>
            <a:headEnd/>
            <a:tailEnd/>
          </a:ln>
        </p:spPr>
        <p:txBody>
          <a:bodyPr>
            <a:spAutoFit/>
          </a:bodyPr>
          <a:lstStyle/>
          <a:p>
            <a:pPr>
              <a:spcBef>
                <a:spcPct val="50000"/>
              </a:spcBef>
            </a:pPr>
            <a:r>
              <a:rPr lang="en-GB" sz="1400">
                <a:latin typeface="Arial" charset="0"/>
                <a:cs typeface="Arial" charset="0"/>
              </a:rPr>
              <a:t>No</a:t>
            </a: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9"/>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5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55"/>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5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2"/>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7"/>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58"/>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57"/>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4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59"/>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43"/>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6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44"/>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61"/>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45"/>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6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64"/>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63"/>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65" grpId="0"/>
      <p:bldP spid="66" grpId="0"/>
      <p:bldP spid="67" grpId="0"/>
      <p:bldP spid="6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mtClean="0"/>
              <a:t>Screening</a:t>
            </a:r>
          </a:p>
        </p:txBody>
      </p:sp>
      <p:sp>
        <p:nvSpPr>
          <p:cNvPr id="71683" name="Rectangle 3"/>
          <p:cNvSpPr>
            <a:spLocks noGrp="1" noChangeArrowheads="1"/>
          </p:cNvSpPr>
          <p:nvPr>
            <p:ph type="body" idx="1"/>
          </p:nvPr>
        </p:nvSpPr>
        <p:spPr/>
        <p:txBody>
          <a:bodyPr/>
          <a:lstStyle/>
          <a:p>
            <a:endParaRPr lang="en-US" smtClean="0"/>
          </a:p>
        </p:txBody>
      </p:sp>
      <p:pic>
        <p:nvPicPr>
          <p:cNvPr id="216068" name="Picture 4"/>
          <p:cNvPicPr>
            <a:picLocks noChangeAspect="1" noChangeArrowheads="1"/>
          </p:cNvPicPr>
          <p:nvPr/>
        </p:nvPicPr>
        <p:blipFill>
          <a:blip r:embed="rId2" cstate="print"/>
          <a:srcRect/>
          <a:stretch>
            <a:fillRect/>
          </a:stretch>
        </p:blipFill>
        <p:spPr bwMode="auto">
          <a:xfrm>
            <a:off x="2124075" y="1700213"/>
            <a:ext cx="5113338" cy="4179887"/>
          </a:xfrm>
          <a:prstGeom prst="rect">
            <a:avLst/>
          </a:prstGeom>
          <a:ln>
            <a:noFill/>
          </a:ln>
          <a:effectLst>
            <a:softEdge rad="127000"/>
          </a:effectLst>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r>
              <a:rPr lang="en-GB" sz="4000" smtClean="0"/>
              <a:t>Why and when should we screen?</a:t>
            </a:r>
            <a:endParaRPr lang="en-US" sz="4000" smtClean="0"/>
          </a:p>
        </p:txBody>
      </p:sp>
      <p:sp>
        <p:nvSpPr>
          <p:cNvPr id="410627" name="Rectangle 3"/>
          <p:cNvSpPr>
            <a:spLocks noGrp="1" noChangeArrowheads="1"/>
          </p:cNvSpPr>
          <p:nvPr>
            <p:ph type="body" idx="1"/>
          </p:nvPr>
        </p:nvSpPr>
        <p:spPr>
          <a:xfrm>
            <a:off x="683568" y="1988840"/>
            <a:ext cx="7772400" cy="4114800"/>
          </a:xfrm>
        </p:spPr>
        <p:txBody>
          <a:bodyPr/>
          <a:lstStyle/>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Promotes conversation</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Targeted information, support and Interventions</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Health promotion, prevention and early intervention</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Provides information for the worker to plan the interventions and support</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Provides individuals with feedback about their substance use</a:t>
            </a:r>
          </a:p>
          <a:p>
            <a:pPr eaLnBrk="1" hangingPunct="1">
              <a:lnSpc>
                <a:spcPct val="90000"/>
              </a:lnSpc>
            </a:pPr>
            <a:endParaRPr 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6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62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627"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sz="4000" smtClean="0"/>
              <a:t>Screening for substance use </a:t>
            </a:r>
            <a:endParaRPr lang="en-US" sz="4000" smtClean="0"/>
          </a:p>
        </p:txBody>
      </p:sp>
      <p:sp>
        <p:nvSpPr>
          <p:cNvPr id="73731" name="Rectangle 3"/>
          <p:cNvSpPr>
            <a:spLocks noGrp="1" noChangeArrowheads="1"/>
          </p:cNvSpPr>
          <p:nvPr>
            <p:ph type="body" idx="1"/>
          </p:nvPr>
        </p:nvSpPr>
        <p:spPr>
          <a:xfrm>
            <a:off x="323850" y="1773238"/>
            <a:ext cx="8569325" cy="4751387"/>
          </a:xfrm>
        </p:spPr>
        <p:txBody>
          <a:bodyPr/>
          <a:lstStyle/>
          <a:p>
            <a:pPr eaLnBrk="1" hangingPunct="1">
              <a:lnSpc>
                <a:spcPct val="80000"/>
              </a:lnSpc>
              <a:buFontTx/>
              <a:buNone/>
            </a:pPr>
            <a:r>
              <a:rPr lang="en-GB" sz="2000" dirty="0" smtClean="0">
                <a:latin typeface="Arial" pitchFamily="34" charset="0"/>
                <a:cs typeface="Arial" pitchFamily="34" charset="0"/>
              </a:rPr>
              <a:t>Drug Use Screening Tool (DUST)</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Designed for use with young people when there may be concerns regarding drug/alcohol use.</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It will not provide a comprehensive substance use assessment.</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It will indicate when specialist advice should be sought.</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It will help identify risk factors.</a:t>
            </a:r>
          </a:p>
          <a:p>
            <a:pPr eaLnBrk="1" hangingPunct="1">
              <a:lnSpc>
                <a:spcPct val="80000"/>
              </a:lnSpc>
            </a:pPr>
            <a:endParaRPr lang="en-GB" sz="2000" dirty="0" smtClean="0"/>
          </a:p>
          <a:p>
            <a:pPr algn="ctr" eaLnBrk="1" hangingPunct="1">
              <a:lnSpc>
                <a:spcPct val="80000"/>
              </a:lnSpc>
              <a:buFontTx/>
              <a:buNone/>
            </a:pPr>
            <a:r>
              <a:rPr lang="en-GB" sz="2000" dirty="0" smtClean="0"/>
              <a:t>Scores on any screening tool should not automatically be considered indicative of a substance misuse problems-but rather that a deeper assessment is necessary in the first instance.  Likewise, a low score may not suggest that the young person does not have any problems.   </a:t>
            </a:r>
          </a:p>
          <a:p>
            <a:pPr algn="ctr" eaLnBrk="1" hangingPunct="1">
              <a:lnSpc>
                <a:spcPct val="80000"/>
              </a:lnSpc>
              <a:buFontTx/>
              <a:buNone/>
            </a:pPr>
            <a:r>
              <a:rPr lang="en-GB" sz="2000" dirty="0" smtClean="0"/>
              <a:t>(Phil Harris 2010)</a:t>
            </a:r>
            <a:endParaRPr lang="en-US" sz="2000" dirty="0" smtClean="0"/>
          </a:p>
        </p:txBody>
      </p:sp>
      <p:sp>
        <p:nvSpPr>
          <p:cNvPr id="73732" name="AutoShape 4"/>
          <p:cNvSpPr>
            <a:spLocks noChangeArrowheads="1"/>
          </p:cNvSpPr>
          <p:nvPr/>
        </p:nvSpPr>
        <p:spPr bwMode="auto">
          <a:xfrm>
            <a:off x="323528" y="3645024"/>
            <a:ext cx="8351838" cy="2016125"/>
          </a:xfrm>
          <a:prstGeom prst="flowChartAlternateProcess">
            <a:avLst/>
          </a:prstGeom>
          <a:solidFill>
            <a:srgbClr val="EC2790">
              <a:alpha val="32156"/>
            </a:srgbClr>
          </a:soli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p:txBody>
          <a:bodyPr/>
          <a:lstStyle/>
          <a:p>
            <a:r>
              <a:rPr lang="en-GB" dirty="0" smtClean="0">
                <a:cs typeface="Aharoni" pitchFamily="2" charset="-79"/>
              </a:rPr>
              <a:t>Protective/ Risk</a:t>
            </a:r>
          </a:p>
        </p:txBody>
      </p:sp>
      <p:sp>
        <p:nvSpPr>
          <p:cNvPr id="17411" name="Content Placeholder 2"/>
          <p:cNvSpPr>
            <a:spLocks noGrp="1"/>
          </p:cNvSpPr>
          <p:nvPr>
            <p:ph sz="quarter" idx="1"/>
          </p:nvPr>
        </p:nvSpPr>
        <p:spPr>
          <a:xfrm>
            <a:off x="468313" y="1844675"/>
            <a:ext cx="5194300" cy="2044700"/>
          </a:xfrm>
        </p:spPr>
        <p:txBody>
          <a:bodyPr rtlCol="0">
            <a:normAutofit fontScale="92500" lnSpcReduction="10000"/>
          </a:bodyPr>
          <a:lstStyle/>
          <a:p>
            <a:pPr fontAlgn="auto">
              <a:spcAft>
                <a:spcPts val="0"/>
              </a:spcAft>
              <a:buFont typeface="Arial" pitchFamily="34" charset="0"/>
              <a:buChar char="•"/>
              <a:defRPr/>
            </a:pPr>
            <a:r>
              <a:rPr lang="en-GB" b="1" dirty="0" smtClean="0">
                <a:solidFill>
                  <a:srgbClr val="0070C0"/>
                </a:solidFill>
                <a:latin typeface="Arial" charset="0"/>
                <a:cs typeface="Arial" charset="0"/>
              </a:rPr>
              <a:t>Protective factors: </a:t>
            </a:r>
          </a:p>
          <a:p>
            <a:pPr fontAlgn="auto">
              <a:spcAft>
                <a:spcPts val="0"/>
              </a:spcAft>
              <a:buFont typeface="Wingdings" pitchFamily="2" charset="2"/>
              <a:buNone/>
              <a:defRPr/>
            </a:pPr>
            <a:r>
              <a:rPr lang="en-GB" dirty="0" smtClean="0">
                <a:solidFill>
                  <a:srgbClr val="0070C0"/>
                </a:solidFill>
                <a:latin typeface="Arial" charset="0"/>
                <a:cs typeface="Arial" charset="0"/>
              </a:rPr>
              <a:t>	</a:t>
            </a:r>
            <a:r>
              <a:rPr lang="en-GB" dirty="0" smtClean="0">
                <a:latin typeface="Arial" charset="0"/>
                <a:cs typeface="Arial" charset="0"/>
              </a:rPr>
              <a:t>Increases young person’s </a:t>
            </a:r>
            <a:r>
              <a:rPr lang="en-GB" b="1" dirty="0" smtClean="0">
                <a:latin typeface="Arial" charset="0"/>
                <a:cs typeface="Arial" charset="0"/>
              </a:rPr>
              <a:t>resilience</a:t>
            </a:r>
            <a:r>
              <a:rPr lang="en-GB" dirty="0" smtClean="0">
                <a:latin typeface="Arial" charset="0"/>
                <a:cs typeface="Arial" charset="0"/>
              </a:rPr>
              <a:t> to the development of alcohol and other drug problems</a:t>
            </a:r>
          </a:p>
          <a:p>
            <a:pPr fontAlgn="auto">
              <a:spcAft>
                <a:spcPts val="0"/>
              </a:spcAft>
              <a:buFont typeface="Arial" pitchFamily="34" charset="0"/>
              <a:buChar char="•"/>
              <a:defRPr/>
            </a:pPr>
            <a:endParaRPr lang="en-GB" dirty="0" smtClean="0">
              <a:latin typeface="Aharoni" pitchFamily="2" charset="-79"/>
              <a:cs typeface="Aharoni" pitchFamily="2" charset="-79"/>
            </a:endParaRPr>
          </a:p>
        </p:txBody>
      </p:sp>
      <p:sp>
        <p:nvSpPr>
          <p:cNvPr id="17412" name="Content Placeholder 3"/>
          <p:cNvSpPr>
            <a:spLocks noGrp="1"/>
          </p:cNvSpPr>
          <p:nvPr>
            <p:ph sz="quarter" idx="2"/>
          </p:nvPr>
        </p:nvSpPr>
        <p:spPr>
          <a:xfrm>
            <a:off x="2627313" y="1773238"/>
            <a:ext cx="5445125" cy="4572000"/>
          </a:xfrm>
        </p:spPr>
        <p:txBody>
          <a:bodyPr rtlCol="0">
            <a:normAutofit fontScale="92500" lnSpcReduction="10000"/>
          </a:bodyPr>
          <a:lstStyle/>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endParaRPr lang="en-GB" dirty="0" smtClean="0">
              <a:solidFill>
                <a:srgbClr val="0070C0"/>
              </a:solidFill>
              <a:latin typeface="Aharoni" pitchFamily="2" charset="-79"/>
              <a:cs typeface="Aharoni" pitchFamily="2" charset="-79"/>
            </a:endParaRPr>
          </a:p>
          <a:p>
            <a:pPr fontAlgn="auto">
              <a:spcAft>
                <a:spcPts val="0"/>
              </a:spcAft>
              <a:buFont typeface="Arial" pitchFamily="34" charset="0"/>
              <a:buChar char="•"/>
              <a:defRPr/>
            </a:pPr>
            <a:r>
              <a:rPr lang="en-GB" b="1" dirty="0" smtClean="0">
                <a:solidFill>
                  <a:srgbClr val="0070C0"/>
                </a:solidFill>
                <a:latin typeface="Arial" charset="0"/>
                <a:cs typeface="Arial" charset="0"/>
              </a:rPr>
              <a:t>Risk factors: </a:t>
            </a:r>
          </a:p>
          <a:p>
            <a:pPr fontAlgn="auto">
              <a:spcAft>
                <a:spcPts val="0"/>
              </a:spcAft>
              <a:buFont typeface="Wingdings" pitchFamily="2" charset="2"/>
              <a:buNone/>
              <a:defRPr/>
            </a:pPr>
            <a:r>
              <a:rPr lang="en-GB" dirty="0" smtClean="0">
                <a:solidFill>
                  <a:srgbClr val="0070C0"/>
                </a:solidFill>
                <a:latin typeface="Arial" charset="0"/>
                <a:cs typeface="Arial" charset="0"/>
              </a:rPr>
              <a:t>	</a:t>
            </a:r>
            <a:r>
              <a:rPr lang="en-GB" dirty="0" smtClean="0">
                <a:latin typeface="Arial" charset="0"/>
                <a:cs typeface="Arial" charset="0"/>
              </a:rPr>
              <a:t>Increase the likelihood that drug misuse will occur</a:t>
            </a:r>
          </a:p>
          <a:p>
            <a:pPr fontAlgn="auto">
              <a:spcAft>
                <a:spcPts val="0"/>
              </a:spcAft>
              <a:buFont typeface="Wingdings" pitchFamily="2" charset="2"/>
              <a:buNone/>
              <a:defRPr/>
            </a:pPr>
            <a:endParaRPr lang="en-GB" dirty="0" smtClean="0">
              <a:latin typeface="Aharoni" pitchFamily="2" charset="-79"/>
              <a:cs typeface="Aharoni" pitchFamily="2" charset="-79"/>
            </a:endParaRPr>
          </a:p>
          <a:p>
            <a:pPr fontAlgn="auto">
              <a:spcAft>
                <a:spcPts val="0"/>
              </a:spcAft>
              <a:buFont typeface="Wingdings" pitchFamily="2" charset="2"/>
              <a:buNone/>
              <a:defRPr/>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slide(fromBottom)">
                                      <p:cBhvr>
                                        <p:cTn id="7" dur="500"/>
                                        <p:tgtEl>
                                          <p:spTgt spid="1741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17412">
                                            <p:txEl>
                                              <p:pRg st="7" end="7"/>
                                            </p:txEl>
                                          </p:spTgt>
                                        </p:tgtEl>
                                        <p:attrNameLst>
                                          <p:attrName>style.visibility</p:attrName>
                                        </p:attrNameLst>
                                      </p:cBhvr>
                                      <p:to>
                                        <p:strVal val="visible"/>
                                      </p:to>
                                    </p:set>
                                    <p:animEffect transition="in" filter="slide(fromBottom)">
                                      <p:cBhvr>
                                        <p:cTn id="12" dur="500"/>
                                        <p:tgtEl>
                                          <p:spTgt spid="1741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cs typeface="Aharoni" pitchFamily="2" charset="-79"/>
              </a:rPr>
              <a:t>Protective Factors</a:t>
            </a:r>
            <a:endParaRPr lang="en-GB" dirty="0"/>
          </a:p>
        </p:txBody>
      </p:sp>
      <p:sp>
        <p:nvSpPr>
          <p:cNvPr id="3" name="Content Placeholder 2"/>
          <p:cNvSpPr>
            <a:spLocks noGrp="1"/>
          </p:cNvSpPr>
          <p:nvPr>
            <p:ph idx="1"/>
          </p:nvPr>
        </p:nvSpPr>
        <p:spPr>
          <a:xfrm>
            <a:off x="685800" y="1700808"/>
            <a:ext cx="7772400" cy="4395192"/>
          </a:xfrm>
        </p:spPr>
        <p:txBody>
          <a:bodyPr/>
          <a:lstStyle/>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Caring relationship with an adult</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Positive temperament</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Learning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Love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Home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Intellectual ability</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Supportive family environment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Social support system</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Being in education</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Being in employment or Training  </a:t>
            </a: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GB"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cs typeface="Aharoni" pitchFamily="2" charset="-79"/>
              </a:rPr>
              <a:t>Risk factors;</a:t>
            </a:r>
            <a:endParaRPr lang="en-GB" dirty="0"/>
          </a:p>
        </p:txBody>
      </p:sp>
      <p:sp>
        <p:nvSpPr>
          <p:cNvPr id="3" name="Content Placeholder 2"/>
          <p:cNvSpPr>
            <a:spLocks noGrp="1"/>
          </p:cNvSpPr>
          <p:nvPr>
            <p:ph idx="1"/>
          </p:nvPr>
        </p:nvSpPr>
        <p:spPr/>
        <p:txBody>
          <a:bodyPr/>
          <a:lstStyle/>
          <a:p>
            <a:pPr>
              <a:buNone/>
            </a:pPr>
            <a:r>
              <a:rPr lang="en-GB" dirty="0" smtClean="0">
                <a:solidFill>
                  <a:schemeClr val="tx2"/>
                </a:solidFill>
                <a:latin typeface="Arial" pitchFamily="34" charset="0"/>
                <a:cs typeface="Arial" pitchFamily="34" charset="0"/>
              </a:rPr>
              <a:t>Belonging to a vulnerable group</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Abuse</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Looked after Children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Mental Health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Homelessness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Sex Work</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Parental Substance Misuse</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Youth Offenders </a:t>
            </a: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GB" dirty="0" smtClean="0">
              <a:solidFill>
                <a:schemeClr val="tx2"/>
              </a:solidFill>
              <a:latin typeface="Aharoni" pitchFamily="2" charset="-79"/>
              <a:cs typeface="Aharoni" pitchFamily="2" charset="-79"/>
            </a:endParaRPr>
          </a:p>
          <a:p>
            <a:pPr>
              <a:buNone/>
            </a:pPr>
            <a:endParaRPr lang="en-GB"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cs typeface="Aharoni" pitchFamily="2" charset="-79"/>
              </a:rPr>
              <a:t>Risk factors;</a:t>
            </a:r>
            <a:endParaRPr lang="en-GB" dirty="0"/>
          </a:p>
        </p:txBody>
      </p:sp>
      <p:sp>
        <p:nvSpPr>
          <p:cNvPr id="3" name="Content Placeholder 2"/>
          <p:cNvSpPr>
            <a:spLocks noGrp="1"/>
          </p:cNvSpPr>
          <p:nvPr>
            <p:ph idx="1"/>
          </p:nvPr>
        </p:nvSpPr>
        <p:spPr/>
        <p:txBody>
          <a:bodyPr/>
          <a:lstStyle/>
          <a:p>
            <a:pPr>
              <a:buNone/>
            </a:pPr>
            <a:r>
              <a:rPr lang="en-GB" dirty="0" smtClean="0">
                <a:solidFill>
                  <a:schemeClr val="tx2"/>
                </a:solidFill>
                <a:latin typeface="Arial" pitchFamily="34" charset="0"/>
                <a:cs typeface="Arial" pitchFamily="34" charset="0"/>
              </a:rPr>
              <a:t>Social and cultural factors</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Social Acceptance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Neighborhood crime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Poverty and decay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Lack of perceptions and risk</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Drug availability </a:t>
            </a: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a:p>
            <a:endParaRPr lang="en-GB" dirty="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cs typeface="Aharoni" pitchFamily="2" charset="-79"/>
              </a:rPr>
              <a:t>Risk factors;</a:t>
            </a:r>
            <a:endParaRPr lang="en-GB" dirty="0"/>
          </a:p>
        </p:txBody>
      </p:sp>
      <p:sp>
        <p:nvSpPr>
          <p:cNvPr id="3" name="Content Placeholder 2"/>
          <p:cNvSpPr>
            <a:spLocks noGrp="1"/>
          </p:cNvSpPr>
          <p:nvPr>
            <p:ph idx="1"/>
          </p:nvPr>
        </p:nvSpPr>
        <p:spPr>
          <a:xfrm>
            <a:off x="685800" y="1700808"/>
            <a:ext cx="7772400" cy="4395192"/>
          </a:xfrm>
        </p:spPr>
        <p:txBody>
          <a:bodyPr/>
          <a:lstStyle/>
          <a:p>
            <a:pPr>
              <a:buNone/>
            </a:pPr>
            <a:r>
              <a:rPr lang="en-GB" dirty="0" smtClean="0">
                <a:solidFill>
                  <a:schemeClr val="tx2"/>
                </a:solidFill>
                <a:latin typeface="Arial" pitchFamily="34" charset="0"/>
                <a:cs typeface="Arial" pitchFamily="34" charset="0"/>
              </a:rPr>
              <a:t>Interpersonal and individual risk factors</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Peer drug use</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Family dysfunction</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Academic problems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Behavioral difficulties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Physiological and Psychological  </a:t>
            </a:r>
          </a:p>
          <a:p>
            <a:r>
              <a:rPr lang="en-US" sz="24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rPr>
              <a:t>Early onset of alcohol and other drug use </a:t>
            </a:r>
          </a:p>
          <a:p>
            <a:pPr algn="ctr">
              <a:lnSpc>
                <a:spcPct val="80000"/>
              </a:lnSpc>
              <a:buFontTx/>
              <a:buNone/>
            </a:pPr>
            <a:endParaRPr lang="en-GB" sz="1800" dirty="0" smtClean="0">
              <a:solidFill>
                <a:srgbClr val="0070C0"/>
              </a:solidFill>
              <a:latin typeface="Arial" charset="0"/>
              <a:cs typeface="Arial" charset="0"/>
            </a:endParaRPr>
          </a:p>
          <a:p>
            <a:pPr algn="ctr">
              <a:lnSpc>
                <a:spcPct val="80000"/>
              </a:lnSpc>
              <a:buFontTx/>
              <a:buNone/>
            </a:pPr>
            <a:r>
              <a:rPr lang="en-GB" sz="1800" dirty="0" smtClean="0">
                <a:solidFill>
                  <a:srgbClr val="0070C0"/>
                </a:solidFill>
                <a:latin typeface="Arial" charset="0"/>
                <a:cs typeface="Arial" charset="0"/>
              </a:rPr>
              <a:t>Early onset would be before one may expect ‘normal teenage’ experimentation.</a:t>
            </a:r>
          </a:p>
          <a:p>
            <a:pPr algn="ctr">
              <a:lnSpc>
                <a:spcPct val="80000"/>
              </a:lnSpc>
              <a:buFont typeface="Wingdings" pitchFamily="2" charset="2"/>
              <a:buNone/>
            </a:pPr>
            <a:endParaRPr lang="en-GB" dirty="0" smtClean="0">
              <a:solidFill>
                <a:srgbClr val="0070C0"/>
              </a:solidFill>
              <a:latin typeface="Arial" charset="0"/>
              <a:cs typeface="Arial" charset="0"/>
            </a:endParaRPr>
          </a:p>
          <a:p>
            <a:pPr algn="ctr">
              <a:lnSpc>
                <a:spcPct val="80000"/>
              </a:lnSpc>
              <a:buFont typeface="Wingdings" pitchFamily="2" charset="2"/>
              <a:buNone/>
            </a:pPr>
            <a:endParaRPr lang="en-GB" b="1" dirty="0" smtClean="0">
              <a:solidFill>
                <a:schemeClr val="tx2"/>
              </a:solidFill>
              <a:latin typeface="Arial" charset="0"/>
              <a:cs typeface="Arial" charset="0"/>
            </a:endParaRPr>
          </a:p>
          <a:p>
            <a:pPr>
              <a:buNone/>
            </a:pPr>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endParaRPr lang="en-US"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Arial" pitchFamily="34" charset="0"/>
              <a:cs typeface="Arial" pitchFamily="34" charset="0"/>
            </a:endParaRPr>
          </a:p>
          <a:p>
            <a:pPr>
              <a:buNone/>
            </a:pPr>
            <a:endParaRPr lang="en-GB" dirty="0" smtClean="0">
              <a:solidFill>
                <a:schemeClr val="tx2"/>
              </a:solidFill>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dirty="0" smtClean="0"/>
              <a:t>What do the scores mean?</a:t>
            </a:r>
            <a:endParaRPr lang="en-US" dirty="0" smtClean="0"/>
          </a:p>
        </p:txBody>
      </p:sp>
      <p:pic>
        <p:nvPicPr>
          <p:cNvPr id="79875" name="Picture 3"/>
          <p:cNvPicPr>
            <a:picLocks noChangeAspect="1" noChangeArrowheads="1"/>
          </p:cNvPicPr>
          <p:nvPr/>
        </p:nvPicPr>
        <p:blipFill>
          <a:blip r:embed="rId2" cstate="print"/>
          <a:srcRect/>
          <a:stretch>
            <a:fillRect/>
          </a:stretch>
        </p:blipFill>
        <p:spPr bwMode="auto">
          <a:xfrm>
            <a:off x="611188" y="1773238"/>
            <a:ext cx="4681537" cy="4613275"/>
          </a:xfrm>
          <a:prstGeom prst="rect">
            <a:avLst/>
          </a:prstGeom>
          <a:noFill/>
          <a:ln w="9525">
            <a:noFill/>
            <a:miter lim="800000"/>
            <a:headEnd/>
            <a:tailEnd/>
          </a:ln>
        </p:spPr>
      </p:pic>
      <p:sp>
        <p:nvSpPr>
          <p:cNvPr id="79876" name="Text Box 4"/>
          <p:cNvSpPr txBox="1">
            <a:spLocks noChangeArrowheads="1"/>
          </p:cNvSpPr>
          <p:nvPr/>
        </p:nvSpPr>
        <p:spPr bwMode="auto">
          <a:xfrm>
            <a:off x="5435600" y="2060575"/>
            <a:ext cx="3313113" cy="4339650"/>
          </a:xfrm>
          <a:prstGeom prst="rect">
            <a:avLst/>
          </a:prstGeom>
          <a:noFill/>
          <a:ln w="9525">
            <a:noFill/>
            <a:miter lim="800000"/>
            <a:headEnd/>
            <a:tailEnd/>
          </a:ln>
        </p:spPr>
        <p:txBody>
          <a:bodyPr>
            <a:spAutoFit/>
          </a:bodyPr>
          <a:lstStyle/>
          <a:p>
            <a:pPr algn="ctr">
              <a:spcBef>
                <a:spcPct val="50000"/>
              </a:spcBef>
            </a:pPr>
            <a:r>
              <a:rPr lang="en-GB" dirty="0">
                <a:latin typeface="Arial" pitchFamily="34" charset="0"/>
                <a:cs typeface="Arial" pitchFamily="34" charset="0"/>
              </a:rPr>
              <a:t>Never look at score alone as indication of need of referral but where the score is made up from. E.g. is it one high risk substance or numerous lower risk ones that make up a high risk? </a:t>
            </a:r>
          </a:p>
          <a:p>
            <a:pPr>
              <a:spcBef>
                <a:spcPct val="50000"/>
              </a:spcBef>
            </a:pPr>
            <a:r>
              <a:rPr lang="en-GB" dirty="0"/>
              <a:t> </a:t>
            </a:r>
            <a:endParaRPr lang="en-US"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dirty="0" smtClean="0"/>
              <a:t>Case study</a:t>
            </a:r>
            <a:endParaRPr lang="en-US" dirty="0" smtClean="0"/>
          </a:p>
        </p:txBody>
      </p:sp>
      <p:sp>
        <p:nvSpPr>
          <p:cNvPr id="403459" name="Rectangle 3"/>
          <p:cNvSpPr>
            <a:spLocks noGrp="1" noChangeArrowheads="1"/>
          </p:cNvSpPr>
          <p:nvPr>
            <p:ph type="body" idx="1"/>
          </p:nvPr>
        </p:nvSpPr>
        <p:spPr>
          <a:xfrm>
            <a:off x="684213" y="1844675"/>
            <a:ext cx="7772400" cy="4114800"/>
          </a:xfrm>
        </p:spPr>
        <p:txBody>
          <a:bodyPr/>
          <a:lstStyle/>
          <a:p>
            <a:pPr eaLnBrk="1" hangingPunct="1">
              <a:lnSpc>
                <a:spcPct val="90000"/>
              </a:lnSpc>
              <a:buFontTx/>
              <a:buNone/>
            </a:pPr>
            <a:r>
              <a:rPr lang="en-GB" sz="2800" dirty="0" smtClean="0">
                <a:latin typeface="Arial" pitchFamily="34" charset="0"/>
                <a:cs typeface="Arial" pitchFamily="34" charset="0"/>
              </a:rPr>
              <a:t>Complete a DUST for the 4 case studies</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What did you find easy / difficult</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How would you do it differently next time</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Broaching the subject and introducing the tool</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Asking the questions </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Dealing with disclosure </a:t>
            </a:r>
          </a:p>
          <a:p>
            <a:pPr eaLnBrk="1" hangingPunct="1">
              <a:lnSpc>
                <a:spcPct val="90000"/>
              </a:lnSpc>
              <a:buClr>
                <a:srgbClr val="EC2790"/>
              </a:buClr>
              <a:buFont typeface="Wingdings" pitchFamily="2" charset="2"/>
              <a:buChar char="§"/>
            </a:pPr>
            <a:r>
              <a:rPr lang="en-GB" sz="2800" dirty="0" smtClean="0">
                <a:latin typeface="Arial" pitchFamily="34" charset="0"/>
                <a:cs typeface="Arial" pitchFamily="34" charset="0"/>
              </a:rPr>
              <a:t>Dealing with difficult situations</a:t>
            </a:r>
            <a:endParaRPr lang="en-US" sz="28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3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345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345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345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345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3459">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03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3459"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r>
              <a:rPr lang="en-GB" smtClean="0"/>
              <a:t>Confidentiality</a:t>
            </a:r>
            <a:endParaRPr lang="en-US" smtClean="0"/>
          </a:p>
        </p:txBody>
      </p:sp>
      <p:sp>
        <p:nvSpPr>
          <p:cNvPr id="83971" name="Rectangle 3"/>
          <p:cNvSpPr>
            <a:spLocks noGrp="1" noChangeArrowheads="1"/>
          </p:cNvSpPr>
          <p:nvPr>
            <p:ph type="body" idx="1"/>
          </p:nvPr>
        </p:nvSpPr>
        <p:spPr>
          <a:xfrm>
            <a:off x="323850" y="1981200"/>
            <a:ext cx="8496300" cy="4114800"/>
          </a:xfrm>
        </p:spPr>
        <p:txBody>
          <a:bodyPr/>
          <a:lstStyle/>
          <a:p>
            <a:pPr eaLnBrk="1" hangingPunct="1">
              <a:buClr>
                <a:srgbClr val="EC2790"/>
              </a:buClr>
              <a:buFont typeface="Wingdings" pitchFamily="2" charset="2"/>
              <a:buChar char="§"/>
            </a:pPr>
            <a:r>
              <a:rPr lang="en-GB" sz="2800" dirty="0" smtClean="0">
                <a:latin typeface="Arial" pitchFamily="34" charset="0"/>
                <a:cs typeface="Arial" pitchFamily="34" charset="0"/>
              </a:rPr>
              <a:t>What is your definition of confidentiality</a:t>
            </a:r>
          </a:p>
          <a:p>
            <a:pPr eaLnBrk="1" hangingPunct="1">
              <a:buClr>
                <a:srgbClr val="EC2790"/>
              </a:buClr>
              <a:buFont typeface="Wingdings" pitchFamily="2" charset="2"/>
              <a:buChar char="§"/>
            </a:pPr>
            <a:r>
              <a:rPr lang="en-GB" sz="2800" dirty="0" smtClean="0">
                <a:latin typeface="Arial" pitchFamily="34" charset="0"/>
                <a:cs typeface="Arial" pitchFamily="34" charset="0"/>
              </a:rPr>
              <a:t>Remember that the information ‘belongs’ to the person who is giving it – not to you</a:t>
            </a:r>
          </a:p>
          <a:p>
            <a:pPr eaLnBrk="1" hangingPunct="1">
              <a:buClr>
                <a:srgbClr val="EC2790"/>
              </a:buClr>
              <a:buFont typeface="Wingdings" pitchFamily="2" charset="2"/>
              <a:buChar char="§"/>
            </a:pPr>
            <a:r>
              <a:rPr lang="en-GB" sz="2800" dirty="0" smtClean="0">
                <a:latin typeface="Arial" pitchFamily="34" charset="0"/>
                <a:cs typeface="Arial" pitchFamily="34" charset="0"/>
              </a:rPr>
              <a:t>Remember the conditions that supersede this </a:t>
            </a:r>
          </a:p>
          <a:p>
            <a:pPr eaLnBrk="1" hangingPunct="1">
              <a:buClr>
                <a:srgbClr val="EC2790"/>
              </a:buClr>
              <a:buFont typeface="Wingdings" pitchFamily="2" charset="2"/>
              <a:buChar char="§"/>
            </a:pPr>
            <a:r>
              <a:rPr lang="en-GB" sz="2800" dirty="0" smtClean="0">
                <a:latin typeface="Arial" pitchFamily="34" charset="0"/>
                <a:cs typeface="Arial" pitchFamily="34" charset="0"/>
              </a:rPr>
              <a:t>Be governed by policies and procedures, guidance and best practice</a:t>
            </a:r>
          </a:p>
          <a:p>
            <a:pPr eaLnBrk="1" hangingPunct="1">
              <a:buClr>
                <a:srgbClr val="EC2790"/>
              </a:buClr>
              <a:buFont typeface="Wingdings" pitchFamily="2" charset="2"/>
              <a:buChar char="§"/>
            </a:pPr>
            <a:r>
              <a:rPr lang="en-GB" sz="2800" dirty="0" smtClean="0">
                <a:latin typeface="Arial" pitchFamily="34" charset="0"/>
                <a:cs typeface="Arial" pitchFamily="34" charset="0"/>
              </a:rPr>
              <a:t>Consult with line manager</a:t>
            </a:r>
          </a:p>
          <a:p>
            <a:pPr eaLnBrk="1" hangingPunct="1">
              <a:buFontTx/>
              <a:buNone/>
            </a:pPr>
            <a:endParaRPr lang="en-US" sz="2800" dirty="0" smtClean="0"/>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dirty="0" smtClean="0"/>
              <a:t>Sharing information </a:t>
            </a:r>
            <a:endParaRPr lang="en-US" dirty="0" smtClean="0"/>
          </a:p>
        </p:txBody>
      </p:sp>
      <p:sp>
        <p:nvSpPr>
          <p:cNvPr id="84995" name="Rectangle 3"/>
          <p:cNvSpPr>
            <a:spLocks noGrp="1" noChangeArrowheads="1"/>
          </p:cNvSpPr>
          <p:nvPr>
            <p:ph type="body" idx="1"/>
          </p:nvPr>
        </p:nvSpPr>
        <p:spPr>
          <a:xfrm>
            <a:off x="395288" y="1700213"/>
            <a:ext cx="8353425" cy="4395787"/>
          </a:xfrm>
        </p:spPr>
        <p:txBody>
          <a:bodyPr/>
          <a:lstStyle/>
          <a:p>
            <a:pPr eaLnBrk="1" hangingPunct="1">
              <a:buFontTx/>
              <a:buNone/>
            </a:pPr>
            <a:r>
              <a:rPr lang="en-GB" sz="2400" dirty="0" smtClean="0">
                <a:latin typeface="Arial" pitchFamily="34" charset="0"/>
                <a:cs typeface="Arial" pitchFamily="34" charset="0"/>
              </a:rPr>
              <a:t>Choices will have ISP with each partner agency or a terms of reference for each working/steering group we belong to. Factors to be considered will include:</a:t>
            </a:r>
          </a:p>
          <a:p>
            <a:pPr eaLnBrk="1" hangingPunct="1">
              <a:buFontTx/>
              <a:buNone/>
            </a:pPr>
            <a:endParaRPr lang="en-GB" sz="2000" dirty="0" smtClean="0">
              <a:latin typeface="Arial" pitchFamily="34" charset="0"/>
              <a:cs typeface="Arial" pitchFamily="34" charset="0"/>
            </a:endParaRPr>
          </a:p>
          <a:p>
            <a:pPr eaLnBrk="1" hangingPunct="1">
              <a:buClr>
                <a:srgbClr val="EC2790"/>
              </a:buClr>
              <a:buFont typeface="Wingdings" pitchFamily="2" charset="2"/>
              <a:buChar char="§"/>
            </a:pPr>
            <a:r>
              <a:rPr lang="en-GB" sz="2800" dirty="0" smtClean="0">
                <a:latin typeface="Arial" pitchFamily="34" charset="0"/>
                <a:cs typeface="Arial" pitchFamily="34" charset="0"/>
              </a:rPr>
              <a:t>The age and maturity of the child</a:t>
            </a:r>
          </a:p>
          <a:p>
            <a:pPr eaLnBrk="1" hangingPunct="1">
              <a:buClr>
                <a:srgbClr val="EC2790"/>
              </a:buClr>
              <a:buFont typeface="Wingdings" pitchFamily="2" charset="2"/>
              <a:buChar char="§"/>
            </a:pPr>
            <a:r>
              <a:rPr lang="en-GB" sz="2800" dirty="0" smtClean="0">
                <a:latin typeface="Arial" pitchFamily="34" charset="0"/>
                <a:cs typeface="Arial" pitchFamily="34" charset="0"/>
              </a:rPr>
              <a:t>The degree of seriousness of substance use</a:t>
            </a:r>
          </a:p>
          <a:p>
            <a:pPr eaLnBrk="1" hangingPunct="1">
              <a:buClr>
                <a:srgbClr val="EC2790"/>
              </a:buClr>
              <a:buFont typeface="Wingdings" pitchFamily="2" charset="2"/>
              <a:buChar char="§"/>
            </a:pPr>
            <a:r>
              <a:rPr lang="en-GB" sz="2800" dirty="0" smtClean="0">
                <a:latin typeface="Arial" pitchFamily="34" charset="0"/>
                <a:cs typeface="Arial" pitchFamily="34" charset="0"/>
              </a:rPr>
              <a:t>Whether Harm or risk is continuing or increasing</a:t>
            </a:r>
          </a:p>
          <a:p>
            <a:pPr eaLnBrk="1" hangingPunct="1">
              <a:buClr>
                <a:srgbClr val="EC2790"/>
              </a:buClr>
              <a:buFont typeface="Wingdings" pitchFamily="2" charset="2"/>
              <a:buChar char="§"/>
            </a:pPr>
            <a:r>
              <a:rPr lang="en-GB" sz="2800" dirty="0" smtClean="0">
                <a:latin typeface="Arial" pitchFamily="34" charset="0"/>
                <a:cs typeface="Arial" pitchFamily="34" charset="0"/>
              </a:rPr>
              <a:t>Whether there are multiple concerns </a:t>
            </a:r>
            <a:endParaRPr lang="en-US" sz="2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US" sz="4000" smtClean="0"/>
              <a:t>Harm Reduction-</a:t>
            </a:r>
            <a:br>
              <a:rPr lang="en-US" sz="4000" smtClean="0"/>
            </a:br>
            <a:r>
              <a:rPr lang="en-US" sz="4000" smtClean="0"/>
              <a:t>What would you say?</a:t>
            </a:r>
          </a:p>
        </p:txBody>
      </p:sp>
      <p:sp>
        <p:nvSpPr>
          <p:cNvPr id="82947" name="Rectangle 3"/>
          <p:cNvSpPr>
            <a:spLocks noGrp="1" noChangeArrowheads="1"/>
          </p:cNvSpPr>
          <p:nvPr>
            <p:ph type="body" sz="half" idx="1"/>
          </p:nvPr>
        </p:nvSpPr>
        <p:spPr>
          <a:xfrm>
            <a:off x="468313" y="1844675"/>
            <a:ext cx="4027487" cy="4251325"/>
          </a:xfrm>
        </p:spPr>
        <p:txBody>
          <a:bodyPr/>
          <a:lstStyle/>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Avoid injecting </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Use safer injecting methods and needle exchange</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Method of use linked to harm</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aware of differences in strength and purity</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aware of adulterants </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Avoid </a:t>
            </a:r>
            <a:r>
              <a:rPr lang="en-GB" sz="2000" dirty="0" err="1" smtClean="0">
                <a:latin typeface="Arial" pitchFamily="34" charset="0"/>
                <a:cs typeface="Arial" pitchFamily="34" charset="0"/>
              </a:rPr>
              <a:t>polydrug</a:t>
            </a:r>
            <a:r>
              <a:rPr lang="en-GB" sz="2000" dirty="0" smtClean="0">
                <a:latin typeface="Arial" pitchFamily="34" charset="0"/>
                <a:cs typeface="Arial" pitchFamily="34" charset="0"/>
              </a:rPr>
              <a:t> use</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Existing physical or mental health problems</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Never use on your own in case of blackout / unconsciousness</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Never use in dangerous places</a:t>
            </a:r>
            <a:endParaRPr lang="en-US" sz="2000" dirty="0" smtClean="0">
              <a:latin typeface="Arial" pitchFamily="34" charset="0"/>
              <a:cs typeface="Arial" pitchFamily="34" charset="0"/>
            </a:endParaRPr>
          </a:p>
        </p:txBody>
      </p:sp>
      <p:sp>
        <p:nvSpPr>
          <p:cNvPr id="82948" name="Rectangle 4"/>
          <p:cNvSpPr>
            <a:spLocks noGrp="1" noChangeArrowheads="1"/>
          </p:cNvSpPr>
          <p:nvPr>
            <p:ph type="body" sz="half" idx="2"/>
          </p:nvPr>
        </p:nvSpPr>
        <p:spPr>
          <a:xfrm>
            <a:off x="4648200" y="1916113"/>
            <a:ext cx="4100513" cy="4465637"/>
          </a:xfrm>
        </p:spPr>
        <p:txBody>
          <a:bodyPr/>
          <a:lstStyle/>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careful of accidental injury</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Do not drive or operate machinery under the influence</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aware of tolerance and dependency</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aware of time it takes to take effect</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Have ‘days off’</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Avoid sharing drinks, drinking in rounds, etc</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Spiking </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Avoid risky sexual behaviour</a:t>
            </a:r>
          </a:p>
          <a:p>
            <a:pPr eaLnBrk="1" hangingPunct="1">
              <a:lnSpc>
                <a:spcPct val="80000"/>
              </a:lnSpc>
              <a:buClr>
                <a:srgbClr val="EC2790"/>
              </a:buClr>
              <a:buFont typeface="Wingdings" pitchFamily="2" charset="2"/>
              <a:buChar char="§"/>
            </a:pPr>
            <a:r>
              <a:rPr lang="en-GB" sz="2000" dirty="0" smtClean="0">
                <a:latin typeface="Arial" pitchFamily="34" charset="0"/>
                <a:cs typeface="Arial" pitchFamily="34" charset="0"/>
              </a:rPr>
              <a:t>Be aware of health needs, </a:t>
            </a:r>
            <a:r>
              <a:rPr lang="en-GB" sz="2000" dirty="0" err="1" smtClean="0">
                <a:latin typeface="Arial" pitchFamily="34" charset="0"/>
                <a:cs typeface="Arial" pitchFamily="34" charset="0"/>
              </a:rPr>
              <a:t>e.g</a:t>
            </a:r>
            <a:r>
              <a:rPr lang="en-GB" sz="2000" dirty="0" smtClean="0">
                <a:latin typeface="Arial" pitchFamily="34" charset="0"/>
                <a:cs typeface="Arial" pitchFamily="34" charset="0"/>
              </a:rPr>
              <a:t> staying hydrated</a:t>
            </a:r>
            <a:endParaRPr lang="en-US" sz="20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29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29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294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2947">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2947">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294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2948">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2948">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2948">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2948">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82948">
                                            <p:txEl>
                                              <p:pRg st="5" end="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82948">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2948">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8294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pPr eaLnBrk="1" hangingPunct="1"/>
            <a:r>
              <a:rPr lang="en-GB" dirty="0" smtClean="0"/>
              <a:t>In brief…</a:t>
            </a:r>
          </a:p>
        </p:txBody>
      </p:sp>
      <p:sp>
        <p:nvSpPr>
          <p:cNvPr id="89091" name="Content Placeholder 2"/>
          <p:cNvSpPr>
            <a:spLocks noGrp="1"/>
          </p:cNvSpPr>
          <p:nvPr>
            <p:ph sz="half" idx="1"/>
          </p:nvPr>
        </p:nvSpPr>
        <p:spPr>
          <a:xfrm>
            <a:off x="611188" y="1773238"/>
            <a:ext cx="3810000" cy="2166937"/>
          </a:xfrm>
        </p:spPr>
        <p:txBody>
          <a:bodyPr/>
          <a:lstStyle/>
          <a:p>
            <a:pPr eaLnBrk="1" hangingPunct="1">
              <a:buClr>
                <a:srgbClr val="EC2790"/>
              </a:buClr>
              <a:buFont typeface="Wingdings" pitchFamily="2" charset="2"/>
              <a:buChar char="§"/>
            </a:pPr>
            <a:r>
              <a:rPr lang="en-GB" sz="2400" dirty="0" smtClean="0">
                <a:solidFill>
                  <a:srgbClr val="EC2790"/>
                </a:solidFill>
                <a:latin typeface="Arial" pitchFamily="34" charset="0"/>
                <a:cs typeface="Arial" pitchFamily="34" charset="0"/>
              </a:rPr>
              <a:t>Think route:</a:t>
            </a:r>
          </a:p>
          <a:p>
            <a:pPr lvl="1" eaLnBrk="1" hangingPunct="1">
              <a:buClr>
                <a:srgbClr val="EC2790"/>
              </a:buClr>
              <a:buFont typeface="Wingdings" pitchFamily="2" charset="2"/>
              <a:buChar char="§"/>
            </a:pPr>
            <a:r>
              <a:rPr lang="en-GB" dirty="0" smtClean="0">
                <a:latin typeface="Arial" pitchFamily="34" charset="0"/>
                <a:cs typeface="Arial" pitchFamily="34" charset="0"/>
              </a:rPr>
              <a:t>Smoking or ingesting rather than snorting or injecting</a:t>
            </a:r>
          </a:p>
          <a:p>
            <a:pPr lvl="1" eaLnBrk="1" hangingPunct="1">
              <a:buClr>
                <a:srgbClr val="EC2790"/>
              </a:buClr>
              <a:buFont typeface="Wingdings" pitchFamily="2" charset="2"/>
              <a:buChar char="§"/>
            </a:pPr>
            <a:endParaRPr lang="en-GB" dirty="0" smtClean="0">
              <a:latin typeface="Arial" pitchFamily="34" charset="0"/>
              <a:cs typeface="Arial" pitchFamily="34" charset="0"/>
            </a:endParaRPr>
          </a:p>
        </p:txBody>
      </p:sp>
      <p:sp>
        <p:nvSpPr>
          <p:cNvPr id="89092" name="Content Placeholder 3"/>
          <p:cNvSpPr>
            <a:spLocks noGrp="1"/>
          </p:cNvSpPr>
          <p:nvPr>
            <p:ph sz="half" idx="2"/>
          </p:nvPr>
        </p:nvSpPr>
        <p:spPr>
          <a:xfrm>
            <a:off x="684213" y="4581525"/>
            <a:ext cx="3810000" cy="1808163"/>
          </a:xfrm>
        </p:spPr>
        <p:txBody>
          <a:bodyPr/>
          <a:lstStyle/>
          <a:p>
            <a:pPr eaLnBrk="1" hangingPunct="1">
              <a:buClr>
                <a:srgbClr val="EC2790"/>
              </a:buClr>
              <a:buFont typeface="Wingdings" pitchFamily="2" charset="2"/>
              <a:buChar char="§"/>
            </a:pPr>
            <a:r>
              <a:rPr lang="en-GB" sz="2400" dirty="0" smtClean="0">
                <a:solidFill>
                  <a:srgbClr val="EC2790"/>
                </a:solidFill>
                <a:latin typeface="Arial" pitchFamily="34" charset="0"/>
                <a:cs typeface="Arial" pitchFamily="34" charset="0"/>
              </a:rPr>
              <a:t>Think location:</a:t>
            </a:r>
          </a:p>
          <a:p>
            <a:pPr lvl="1" eaLnBrk="1" hangingPunct="1">
              <a:buClr>
                <a:srgbClr val="EC2790"/>
              </a:buClr>
              <a:buFont typeface="Wingdings" pitchFamily="2" charset="2"/>
              <a:buChar char="§"/>
            </a:pPr>
            <a:r>
              <a:rPr lang="en-GB" dirty="0" smtClean="0">
                <a:latin typeface="Arial" pitchFamily="34" charset="0"/>
                <a:cs typeface="Arial" pitchFamily="34" charset="0"/>
              </a:rPr>
              <a:t>Never alone</a:t>
            </a:r>
          </a:p>
          <a:p>
            <a:pPr lvl="1" eaLnBrk="1" hangingPunct="1">
              <a:buClr>
                <a:srgbClr val="EC2790"/>
              </a:buClr>
              <a:buFont typeface="Wingdings" pitchFamily="2" charset="2"/>
              <a:buChar char="§"/>
            </a:pPr>
            <a:r>
              <a:rPr lang="en-GB" dirty="0" smtClean="0">
                <a:latin typeface="Arial" pitchFamily="34" charset="0"/>
                <a:cs typeface="Arial" pitchFamily="34" charset="0"/>
              </a:rPr>
              <a:t>Risk of accident</a:t>
            </a:r>
          </a:p>
          <a:p>
            <a:pPr lvl="1" eaLnBrk="1" hangingPunct="1">
              <a:buFontTx/>
              <a:buNone/>
            </a:pPr>
            <a:endParaRPr lang="en-GB" dirty="0" smtClean="0"/>
          </a:p>
        </p:txBody>
      </p:sp>
      <p:sp>
        <p:nvSpPr>
          <p:cNvPr id="5" name="Content Placeholder 2"/>
          <p:cNvSpPr txBox="1">
            <a:spLocks/>
          </p:cNvSpPr>
          <p:nvPr/>
        </p:nvSpPr>
        <p:spPr bwMode="auto">
          <a:xfrm>
            <a:off x="684213" y="3284538"/>
            <a:ext cx="3816350" cy="1296987"/>
          </a:xfrm>
          <a:prstGeom prst="rect">
            <a:avLst/>
          </a:prstGeom>
          <a:noFill/>
          <a:ln w="9525">
            <a:noFill/>
            <a:miter lim="800000"/>
            <a:headEnd/>
            <a:tailEnd/>
          </a:ln>
          <a:effectLst/>
        </p:spPr>
        <p:txBody>
          <a:bodyPr/>
          <a:lstStyle/>
          <a:p>
            <a:pPr marL="342900" indent="-342900">
              <a:spcBef>
                <a:spcPct val="20000"/>
              </a:spcBef>
              <a:buFont typeface="Wingdings" pitchFamily="2" charset="2"/>
              <a:buChar char="§"/>
              <a:defRPr/>
            </a:pPr>
            <a:r>
              <a:rPr lang="en-GB" kern="0" dirty="0">
                <a:solidFill>
                  <a:srgbClr val="EC2790"/>
                </a:solidFill>
                <a:latin typeface="Arial" pitchFamily="34" charset="0"/>
                <a:cs typeface="Arial" pitchFamily="34" charset="0"/>
              </a:rPr>
              <a:t>Think habit:</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Take days off</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Aware of tolerance</a:t>
            </a:r>
          </a:p>
          <a:p>
            <a:pPr marL="742950" lvl="1" indent="-285750">
              <a:spcBef>
                <a:spcPct val="20000"/>
              </a:spcBef>
              <a:buFontTx/>
              <a:buChar char="–"/>
              <a:defRPr/>
            </a:pPr>
            <a:endParaRPr lang="en-GB" kern="0" dirty="0">
              <a:latin typeface="+mn-lt"/>
            </a:endParaRPr>
          </a:p>
          <a:p>
            <a:pPr marL="742950" lvl="1" indent="-285750">
              <a:spcBef>
                <a:spcPct val="20000"/>
              </a:spcBef>
              <a:defRPr/>
            </a:pPr>
            <a:endParaRPr lang="en-GB" kern="0" dirty="0">
              <a:latin typeface="+mn-lt"/>
            </a:endParaRPr>
          </a:p>
        </p:txBody>
      </p:sp>
      <p:sp>
        <p:nvSpPr>
          <p:cNvPr id="6" name="Content Placeholder 3"/>
          <p:cNvSpPr txBox="1">
            <a:spLocks/>
          </p:cNvSpPr>
          <p:nvPr/>
        </p:nvSpPr>
        <p:spPr bwMode="auto">
          <a:xfrm>
            <a:off x="4572000" y="3781425"/>
            <a:ext cx="4176713" cy="1808163"/>
          </a:xfrm>
          <a:prstGeom prst="rect">
            <a:avLst/>
          </a:prstGeom>
          <a:noFill/>
          <a:ln w="9525">
            <a:noFill/>
            <a:miter lim="800000"/>
            <a:headEnd/>
            <a:tailEnd/>
          </a:ln>
          <a:effectLst/>
        </p:spPr>
        <p:txBody>
          <a:bodyPr/>
          <a:lstStyle/>
          <a:p>
            <a:pPr marL="342900" indent="-342900">
              <a:spcBef>
                <a:spcPct val="20000"/>
              </a:spcBef>
              <a:buClr>
                <a:srgbClr val="EC2790"/>
              </a:buClr>
              <a:buFont typeface="Wingdings" pitchFamily="2" charset="2"/>
              <a:buChar char="§"/>
              <a:defRPr/>
            </a:pPr>
            <a:r>
              <a:rPr lang="en-GB" kern="0" dirty="0">
                <a:solidFill>
                  <a:srgbClr val="EC2790"/>
                </a:solidFill>
                <a:latin typeface="Arial" pitchFamily="34" charset="0"/>
                <a:cs typeface="Arial" pitchFamily="34" charset="0"/>
              </a:rPr>
              <a:t>Know your substance:</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Strength &amp; impurities</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Effects and time</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Safety measures</a:t>
            </a:r>
          </a:p>
          <a:p>
            <a:pPr marL="742950" lvl="1" indent="-285750">
              <a:spcBef>
                <a:spcPct val="20000"/>
              </a:spcBef>
              <a:defRPr/>
            </a:pPr>
            <a:endParaRPr lang="en-GB" kern="0" dirty="0">
              <a:latin typeface="+mn-lt"/>
            </a:endParaRPr>
          </a:p>
        </p:txBody>
      </p:sp>
      <p:sp>
        <p:nvSpPr>
          <p:cNvPr id="7" name="Content Placeholder 2"/>
          <p:cNvSpPr txBox="1">
            <a:spLocks/>
          </p:cNvSpPr>
          <p:nvPr/>
        </p:nvSpPr>
        <p:spPr bwMode="auto">
          <a:xfrm>
            <a:off x="4643438" y="2133600"/>
            <a:ext cx="3816350" cy="1295400"/>
          </a:xfrm>
          <a:prstGeom prst="rect">
            <a:avLst/>
          </a:prstGeom>
          <a:noFill/>
          <a:ln w="9525">
            <a:noFill/>
            <a:miter lim="800000"/>
            <a:headEnd/>
            <a:tailEnd/>
          </a:ln>
          <a:effectLst/>
        </p:spPr>
        <p:txBody>
          <a:bodyPr/>
          <a:lstStyle/>
          <a:p>
            <a:pPr marL="342900" indent="-342900">
              <a:spcBef>
                <a:spcPct val="20000"/>
              </a:spcBef>
              <a:buClr>
                <a:srgbClr val="EC2790"/>
              </a:buClr>
              <a:buFont typeface="Wingdings" pitchFamily="2" charset="2"/>
              <a:buChar char="§"/>
              <a:defRPr/>
            </a:pPr>
            <a:r>
              <a:rPr lang="en-GB" kern="0" dirty="0">
                <a:solidFill>
                  <a:srgbClr val="EC2790"/>
                </a:solidFill>
                <a:latin typeface="Arial" pitchFamily="34" charset="0"/>
                <a:cs typeface="Arial" pitchFamily="34" charset="0"/>
              </a:rPr>
              <a:t>Know yourself:</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Your Health</a:t>
            </a:r>
          </a:p>
          <a:p>
            <a:pPr marL="742950" lvl="1" indent="-285750">
              <a:spcBef>
                <a:spcPct val="20000"/>
              </a:spcBef>
              <a:buClr>
                <a:srgbClr val="EC2790"/>
              </a:buClr>
              <a:buFont typeface="Wingdings" pitchFamily="2" charset="2"/>
              <a:buChar char="§"/>
              <a:defRPr/>
            </a:pPr>
            <a:r>
              <a:rPr lang="en-GB" kern="0" dirty="0">
                <a:latin typeface="Arial" pitchFamily="34" charset="0"/>
                <a:cs typeface="Arial" pitchFamily="34" charset="0"/>
              </a:rPr>
              <a:t>Your mental Health</a:t>
            </a:r>
          </a:p>
          <a:p>
            <a:pPr marL="742950" lvl="1" indent="-285750">
              <a:spcBef>
                <a:spcPct val="20000"/>
              </a:spcBef>
              <a:buFontTx/>
              <a:buChar char="–"/>
              <a:defRPr/>
            </a:pPr>
            <a:endParaRPr lang="en-GB" kern="0" dirty="0">
              <a:latin typeface="+mn-lt"/>
            </a:endParaRPr>
          </a:p>
          <a:p>
            <a:pPr marL="742950" lvl="1" indent="-285750">
              <a:spcBef>
                <a:spcPct val="20000"/>
              </a:spcBef>
              <a:defRPr/>
            </a:pPr>
            <a:endParaRPr lang="en-GB" kern="0" dirty="0">
              <a:latin typeface="+mn-lt"/>
            </a:endParaRP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685800" y="381000"/>
            <a:ext cx="8134672" cy="1143000"/>
          </a:xfrm>
        </p:spPr>
        <p:txBody>
          <a:bodyPr/>
          <a:lstStyle/>
          <a:p>
            <a:pPr eaLnBrk="1" hangingPunct="1"/>
            <a:r>
              <a:rPr lang="en-GB" dirty="0" smtClean="0"/>
              <a:t>Brief overview of the range of interventions</a:t>
            </a:r>
            <a:endParaRPr lang="en-US" dirty="0" smtClean="0"/>
          </a:p>
        </p:txBody>
      </p:sp>
      <p:sp>
        <p:nvSpPr>
          <p:cNvPr id="90115" name="Rectangle 3"/>
          <p:cNvSpPr>
            <a:spLocks noGrp="1" noChangeArrowheads="1"/>
          </p:cNvSpPr>
          <p:nvPr>
            <p:ph type="body" sz="half" idx="1"/>
          </p:nvPr>
        </p:nvSpPr>
        <p:spPr>
          <a:xfrm>
            <a:off x="395536" y="1844824"/>
            <a:ext cx="4100512" cy="4114800"/>
          </a:xfrm>
        </p:spPr>
        <p:txBody>
          <a:bodyPr/>
          <a:lstStyle/>
          <a:p>
            <a:pPr eaLnBrk="1" hangingPunct="1">
              <a:lnSpc>
                <a:spcPct val="90000"/>
              </a:lnSpc>
              <a:buFontTx/>
              <a:buNone/>
            </a:pPr>
            <a:r>
              <a:rPr lang="en-GB" sz="2200" b="1" dirty="0" smtClean="0">
                <a:solidFill>
                  <a:srgbClr val="EC2790"/>
                </a:solidFill>
                <a:latin typeface="Arial" pitchFamily="34" charset="0"/>
                <a:cs typeface="Arial" pitchFamily="34" charset="0"/>
              </a:rPr>
              <a:t>Brief interventions</a:t>
            </a:r>
          </a:p>
          <a:p>
            <a:pPr eaLnBrk="1" hangingPunct="1">
              <a:lnSpc>
                <a:spcPct val="90000"/>
              </a:lnSpc>
              <a:buClr>
                <a:srgbClr val="EC2790"/>
              </a:buClr>
              <a:buFont typeface="Wingdings" pitchFamily="2" charset="2"/>
              <a:buChar char="§"/>
            </a:pPr>
            <a:r>
              <a:rPr lang="en-GB" sz="2200" dirty="0" smtClean="0">
                <a:latin typeface="Arial" pitchFamily="34" charset="0"/>
                <a:cs typeface="Arial" pitchFamily="34" charset="0"/>
              </a:rPr>
              <a:t>Up to three sessions of 15mins or so</a:t>
            </a:r>
          </a:p>
          <a:p>
            <a:pPr eaLnBrk="1" hangingPunct="1">
              <a:lnSpc>
                <a:spcPct val="90000"/>
              </a:lnSpc>
              <a:buClr>
                <a:srgbClr val="EC2790"/>
              </a:buClr>
              <a:buFont typeface="Wingdings" pitchFamily="2" charset="2"/>
              <a:buChar char="§"/>
            </a:pPr>
            <a:r>
              <a:rPr lang="en-US" sz="2200" dirty="0" smtClean="0">
                <a:latin typeface="Arial" pitchFamily="34" charset="0"/>
                <a:cs typeface="Arial" pitchFamily="34" charset="0"/>
              </a:rPr>
              <a:t>Encouraging individuals to think differently about their drug or alcohol use so that they begin to think about or make changes. </a:t>
            </a:r>
          </a:p>
          <a:p>
            <a:pPr eaLnBrk="1" hangingPunct="1">
              <a:lnSpc>
                <a:spcPct val="90000"/>
              </a:lnSpc>
              <a:buClr>
                <a:srgbClr val="EC2790"/>
              </a:buClr>
              <a:buFont typeface="Wingdings" pitchFamily="2" charset="2"/>
              <a:buChar char="§"/>
            </a:pPr>
            <a:r>
              <a:rPr lang="en-US" sz="2200" dirty="0" smtClean="0">
                <a:latin typeface="Arial" pitchFamily="34" charset="0"/>
                <a:cs typeface="Arial" pitchFamily="34" charset="0"/>
              </a:rPr>
              <a:t>Provides those who choose to use substances with skills that allow them to do this is in a safer way. </a:t>
            </a:r>
          </a:p>
        </p:txBody>
      </p:sp>
      <p:sp>
        <p:nvSpPr>
          <p:cNvPr id="90118" name="Rectangle 5"/>
          <p:cNvSpPr>
            <a:spLocks noChangeArrowheads="1"/>
          </p:cNvSpPr>
          <p:nvPr/>
        </p:nvSpPr>
        <p:spPr bwMode="auto">
          <a:xfrm>
            <a:off x="4716016" y="1844824"/>
            <a:ext cx="4100512" cy="4679950"/>
          </a:xfrm>
          <a:prstGeom prst="rect">
            <a:avLst/>
          </a:prstGeom>
          <a:noFill/>
          <a:ln w="9525">
            <a:noFill/>
            <a:miter lim="800000"/>
            <a:headEnd/>
            <a:tailEnd/>
          </a:ln>
        </p:spPr>
        <p:txBody>
          <a:bodyPr/>
          <a:lstStyle/>
          <a:p>
            <a:pPr marL="342900" indent="-342900">
              <a:lnSpc>
                <a:spcPct val="80000"/>
              </a:lnSpc>
              <a:spcBef>
                <a:spcPct val="20000"/>
              </a:spcBef>
            </a:pPr>
            <a:r>
              <a:rPr lang="en-GB" sz="2200" b="1" dirty="0">
                <a:solidFill>
                  <a:srgbClr val="EC2790"/>
                </a:solidFill>
                <a:latin typeface="Arial" pitchFamily="34" charset="0"/>
                <a:cs typeface="Arial" pitchFamily="34" charset="0"/>
              </a:rPr>
              <a:t>Motivational Interviewing</a:t>
            </a:r>
          </a:p>
          <a:p>
            <a:pPr marL="342900" indent="-342900">
              <a:lnSpc>
                <a:spcPct val="80000"/>
              </a:lnSpc>
              <a:spcBef>
                <a:spcPct val="20000"/>
              </a:spcBef>
              <a:buClr>
                <a:srgbClr val="EC2790"/>
              </a:buClr>
              <a:buFont typeface="Wingdings" pitchFamily="2" charset="2"/>
              <a:buChar char="§"/>
            </a:pPr>
            <a:r>
              <a:rPr lang="en-US" sz="2200" dirty="0">
                <a:latin typeface="Arial" pitchFamily="34" charset="0"/>
                <a:cs typeface="Arial" pitchFamily="34" charset="0"/>
              </a:rPr>
              <a:t>Attempts to increase a person's awareness of the potential problems caused, consequences experienced, and risks faced as a result of use </a:t>
            </a:r>
          </a:p>
          <a:p>
            <a:pPr marL="342900" indent="-342900">
              <a:lnSpc>
                <a:spcPct val="80000"/>
              </a:lnSpc>
              <a:spcBef>
                <a:spcPct val="20000"/>
              </a:spcBef>
              <a:buClr>
                <a:srgbClr val="EC2790"/>
              </a:buClr>
              <a:buFont typeface="Wingdings" pitchFamily="2" charset="2"/>
              <a:buChar char="§"/>
            </a:pPr>
            <a:r>
              <a:rPr lang="en-US" sz="2200" dirty="0">
                <a:latin typeface="Arial" pitchFamily="34" charset="0"/>
                <a:cs typeface="Arial" pitchFamily="34" charset="0"/>
              </a:rPr>
              <a:t>Identify discrepancies between the perception of use and the reality.</a:t>
            </a:r>
          </a:p>
          <a:p>
            <a:pPr marL="342900" indent="-342900">
              <a:lnSpc>
                <a:spcPct val="80000"/>
              </a:lnSpc>
              <a:spcBef>
                <a:spcPct val="20000"/>
              </a:spcBef>
              <a:buClr>
                <a:srgbClr val="EC2790"/>
              </a:buClr>
              <a:buFont typeface="Wingdings" pitchFamily="2" charset="2"/>
              <a:buChar char="§"/>
            </a:pPr>
            <a:r>
              <a:rPr lang="en-US" sz="2200" dirty="0">
                <a:latin typeface="Arial" pitchFamily="34" charset="0"/>
                <a:cs typeface="Arial" pitchFamily="34" charset="0"/>
              </a:rPr>
              <a:t>seeks to prompt individuals to think differently about their use and ultimately consider what might be gained through change.  </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US" dirty="0" smtClean="0"/>
              <a:t>Recap</a:t>
            </a:r>
          </a:p>
        </p:txBody>
      </p:sp>
      <p:sp>
        <p:nvSpPr>
          <p:cNvPr id="99331" name="Rectangle 3"/>
          <p:cNvSpPr>
            <a:spLocks noGrp="1" noChangeArrowheads="1"/>
          </p:cNvSpPr>
          <p:nvPr>
            <p:ph type="body" idx="1"/>
          </p:nvPr>
        </p:nvSpPr>
        <p:spPr>
          <a:xfrm>
            <a:off x="468313" y="1989138"/>
            <a:ext cx="8207375" cy="4186237"/>
          </a:xfrm>
        </p:spPr>
        <p:txBody>
          <a:bodyPr/>
          <a:lstStyle/>
          <a:p>
            <a:pPr eaLnBrk="1" hangingPunct="1">
              <a:buClr>
                <a:srgbClr val="EC2790"/>
              </a:buClr>
              <a:buFont typeface="Wingdings" pitchFamily="2" charset="2"/>
              <a:buChar char="§"/>
            </a:pPr>
            <a:endParaRPr lang="en-GB" sz="4000" smtClean="0"/>
          </a:p>
          <a:p>
            <a:pPr eaLnBrk="1" hangingPunct="1">
              <a:buClr>
                <a:srgbClr val="EC2790"/>
              </a:buClr>
              <a:buFont typeface="Wingdings" pitchFamily="2" charset="2"/>
              <a:buChar char="§"/>
            </a:pPr>
            <a:endParaRPr lang="en-GB" sz="4000" smtClean="0"/>
          </a:p>
          <a:p>
            <a:pPr eaLnBrk="1" hangingPunct="1">
              <a:buFontTx/>
              <a:buNone/>
            </a:pPr>
            <a:endParaRPr lang="en-US" sz="4000" smtClean="0"/>
          </a:p>
        </p:txBody>
      </p:sp>
      <p:pic>
        <p:nvPicPr>
          <p:cNvPr id="4" name="Picture 6"/>
          <p:cNvPicPr>
            <a:picLocks noChangeAspect="1" noChangeArrowheads="1"/>
          </p:cNvPicPr>
          <p:nvPr/>
        </p:nvPicPr>
        <p:blipFill>
          <a:blip r:embed="rId3" cstate="print"/>
          <a:srcRect/>
          <a:stretch>
            <a:fillRect/>
          </a:stretch>
        </p:blipFill>
        <p:spPr bwMode="auto">
          <a:xfrm>
            <a:off x="7235825" y="1700213"/>
            <a:ext cx="1236663" cy="1584325"/>
          </a:xfrm>
          <a:prstGeom prst="rect">
            <a:avLst/>
          </a:prstGeom>
          <a:noFill/>
          <a:ln w="9525">
            <a:solidFill>
              <a:srgbClr val="FFC000"/>
            </a:solidFill>
            <a:miter lim="800000"/>
            <a:headEnd/>
            <a:tailEnd/>
          </a:ln>
        </p:spPr>
      </p:pic>
      <p:pic>
        <p:nvPicPr>
          <p:cNvPr id="5" name="Picture 5" descr="mindaltering"/>
          <p:cNvPicPr>
            <a:picLocks noChangeAspect="1" noChangeArrowheads="1"/>
          </p:cNvPicPr>
          <p:nvPr/>
        </p:nvPicPr>
        <p:blipFill>
          <a:blip r:embed="rId4" cstate="print"/>
          <a:srcRect l="45975" t="337" r="4965"/>
          <a:stretch>
            <a:fillRect/>
          </a:stretch>
        </p:blipFill>
        <p:spPr bwMode="auto">
          <a:xfrm>
            <a:off x="3276600" y="1700213"/>
            <a:ext cx="3743325" cy="1601787"/>
          </a:xfrm>
          <a:prstGeom prst="rect">
            <a:avLst/>
          </a:prstGeom>
          <a:noFill/>
          <a:ln w="9525">
            <a:noFill/>
            <a:miter lim="800000"/>
            <a:headEnd/>
            <a:tailEnd/>
          </a:ln>
        </p:spPr>
      </p:pic>
      <p:pic>
        <p:nvPicPr>
          <p:cNvPr id="6" name="Picture 4"/>
          <p:cNvPicPr>
            <a:picLocks noChangeAspect="1" noChangeArrowheads="1"/>
          </p:cNvPicPr>
          <p:nvPr/>
        </p:nvPicPr>
        <p:blipFill>
          <a:blip r:embed="rId5" cstate="print"/>
          <a:srcRect t="15166"/>
          <a:stretch>
            <a:fillRect/>
          </a:stretch>
        </p:blipFill>
        <p:spPr bwMode="auto">
          <a:xfrm>
            <a:off x="1908175" y="1700213"/>
            <a:ext cx="1079500" cy="1611312"/>
          </a:xfrm>
          <a:prstGeom prst="rect">
            <a:avLst/>
          </a:prstGeom>
          <a:noFill/>
          <a:ln w="9525">
            <a:noFill/>
            <a:miter lim="800000"/>
            <a:headEnd/>
            <a:tailEnd/>
          </a:ln>
        </p:spPr>
      </p:pic>
      <p:pic>
        <p:nvPicPr>
          <p:cNvPr id="7" name="Picture 4" descr="JD014">
            <a:hlinkClick r:id="rId6"/>
          </p:cNvPr>
          <p:cNvPicPr>
            <a:picLocks noChangeAspect="1" noChangeArrowheads="1"/>
          </p:cNvPicPr>
          <p:nvPr/>
        </p:nvPicPr>
        <p:blipFill>
          <a:blip r:embed="rId7" cstate="print"/>
          <a:srcRect/>
          <a:stretch>
            <a:fillRect/>
          </a:stretch>
        </p:blipFill>
        <p:spPr bwMode="auto">
          <a:xfrm>
            <a:off x="468313" y="1700213"/>
            <a:ext cx="1325562" cy="1657350"/>
          </a:xfrm>
          <a:prstGeom prst="rect">
            <a:avLst/>
          </a:prstGeom>
          <a:noFill/>
          <a:ln w="9525">
            <a:noFill/>
            <a:miter lim="800000"/>
            <a:headEnd/>
            <a:tailEnd/>
          </a:ln>
        </p:spPr>
      </p:pic>
      <p:pic>
        <p:nvPicPr>
          <p:cNvPr id="8" name="Picture 2"/>
          <p:cNvPicPr>
            <a:picLocks noChangeAspect="1" noChangeArrowheads="1"/>
          </p:cNvPicPr>
          <p:nvPr/>
        </p:nvPicPr>
        <p:blipFill>
          <a:blip r:embed="rId8" cstate="print"/>
          <a:srcRect l="9399"/>
          <a:stretch>
            <a:fillRect/>
          </a:stretch>
        </p:blipFill>
        <p:spPr bwMode="auto">
          <a:xfrm>
            <a:off x="539750" y="3500438"/>
            <a:ext cx="2081213" cy="2298700"/>
          </a:xfrm>
          <a:prstGeom prst="rect">
            <a:avLst/>
          </a:prstGeom>
          <a:noFill/>
          <a:ln w="9525">
            <a:noFill/>
            <a:miter lim="800000"/>
            <a:headEnd/>
            <a:tailEnd/>
          </a:ln>
        </p:spPr>
      </p:pic>
      <p:pic>
        <p:nvPicPr>
          <p:cNvPr id="108549" name="Picture 5"/>
          <p:cNvPicPr>
            <a:picLocks noChangeAspect="1" noChangeArrowheads="1"/>
          </p:cNvPicPr>
          <p:nvPr/>
        </p:nvPicPr>
        <p:blipFill>
          <a:blip r:embed="rId9" cstate="print"/>
          <a:srcRect/>
          <a:stretch>
            <a:fillRect/>
          </a:stretch>
        </p:blipFill>
        <p:spPr bwMode="auto">
          <a:xfrm>
            <a:off x="6875463" y="3429000"/>
            <a:ext cx="1819275" cy="2447925"/>
          </a:xfrm>
          <a:prstGeom prst="rect">
            <a:avLst/>
          </a:prstGeom>
          <a:noFill/>
          <a:ln w="9525">
            <a:noFill/>
            <a:miter lim="800000"/>
            <a:headEnd/>
            <a:tailEnd/>
          </a:ln>
        </p:spPr>
      </p:pic>
      <p:pic>
        <p:nvPicPr>
          <p:cNvPr id="108550" name="Picture 6"/>
          <p:cNvPicPr>
            <a:picLocks noChangeAspect="1" noChangeArrowheads="1"/>
          </p:cNvPicPr>
          <p:nvPr/>
        </p:nvPicPr>
        <p:blipFill>
          <a:blip r:embed="rId10" cstate="print"/>
          <a:srcRect l="2374" r="28751"/>
          <a:stretch>
            <a:fillRect/>
          </a:stretch>
        </p:blipFill>
        <p:spPr bwMode="auto">
          <a:xfrm>
            <a:off x="2700338" y="3716338"/>
            <a:ext cx="2087562" cy="1441450"/>
          </a:xfrm>
          <a:prstGeom prst="rect">
            <a:avLst/>
          </a:prstGeom>
          <a:noFill/>
          <a:ln w="9525">
            <a:noFill/>
            <a:miter lim="800000"/>
            <a:headEnd/>
            <a:tailEnd/>
          </a:ln>
        </p:spPr>
      </p:pic>
      <p:pic>
        <p:nvPicPr>
          <p:cNvPr id="108551" name="Picture 7"/>
          <p:cNvPicPr>
            <a:picLocks noChangeAspect="1" noChangeArrowheads="1"/>
          </p:cNvPicPr>
          <p:nvPr/>
        </p:nvPicPr>
        <p:blipFill>
          <a:blip r:embed="rId11" cstate="print"/>
          <a:srcRect b="49602"/>
          <a:stretch>
            <a:fillRect/>
          </a:stretch>
        </p:blipFill>
        <p:spPr bwMode="auto">
          <a:xfrm>
            <a:off x="4932363" y="3644900"/>
            <a:ext cx="1847850" cy="143986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nodeType="afterEffect">
                                  <p:stCondLst>
                                    <p:cond delay="500"/>
                                  </p:stCondLst>
                                  <p:childTnLst>
                                    <p:set>
                                      <p:cBhvr>
                                        <p:cTn id="9" dur="1" fill="hold">
                                          <p:stCondLst>
                                            <p:cond delay="0"/>
                                          </p:stCondLst>
                                        </p:cTn>
                                        <p:tgtEl>
                                          <p:spTgt spid="6"/>
                                        </p:tgtEl>
                                        <p:attrNameLst>
                                          <p:attrName>style.visibility</p:attrName>
                                        </p:attrNameLst>
                                      </p:cBhvr>
                                      <p:to>
                                        <p:strVal val="visible"/>
                                      </p:to>
                                    </p:set>
                                  </p:childTnLst>
                                </p:cTn>
                              </p:par>
                            </p:childTnLst>
                          </p:cTn>
                        </p:par>
                        <p:par>
                          <p:cTn id="10" fill="hold" nodeType="afterGroup">
                            <p:stCondLst>
                              <p:cond delay="500"/>
                            </p:stCondLst>
                            <p:childTnLst>
                              <p:par>
                                <p:cTn id="11" presetID="1" presetClass="entr" presetSubtype="0" fill="hold" nodeType="afterEffect">
                                  <p:stCondLst>
                                    <p:cond delay="500"/>
                                  </p:stCondLst>
                                  <p:childTnLst>
                                    <p:set>
                                      <p:cBhvr>
                                        <p:cTn id="12" dur="1" fill="hold">
                                          <p:stCondLst>
                                            <p:cond delay="0"/>
                                          </p:stCondLst>
                                        </p:cTn>
                                        <p:tgtEl>
                                          <p:spTgt spid="5"/>
                                        </p:tgtEl>
                                        <p:attrNameLst>
                                          <p:attrName>style.visibility</p:attrName>
                                        </p:attrNameLst>
                                      </p:cBhvr>
                                      <p:to>
                                        <p:strVal val="visible"/>
                                      </p:to>
                                    </p:set>
                                  </p:childTnLst>
                                </p:cTn>
                              </p:par>
                            </p:childTnLst>
                          </p:cTn>
                        </p:par>
                        <p:par>
                          <p:cTn id="13" fill="hold" nodeType="afterGroup">
                            <p:stCondLst>
                              <p:cond delay="1000"/>
                            </p:stCondLst>
                            <p:childTnLst>
                              <p:par>
                                <p:cTn id="14" presetID="1" presetClass="entr" presetSubtype="0" fill="hold" nodeType="afterEffect">
                                  <p:stCondLst>
                                    <p:cond delay="500"/>
                                  </p:stCondLst>
                                  <p:childTnLst>
                                    <p:set>
                                      <p:cBhvr>
                                        <p:cTn id="15" dur="1" fill="hold">
                                          <p:stCondLst>
                                            <p:cond delay="0"/>
                                          </p:stCondLst>
                                        </p:cTn>
                                        <p:tgtEl>
                                          <p:spTgt spid="4"/>
                                        </p:tgtEl>
                                        <p:attrNameLst>
                                          <p:attrName>style.visibility</p:attrName>
                                        </p:attrNameLst>
                                      </p:cBhvr>
                                      <p:to>
                                        <p:strVal val="visible"/>
                                      </p:to>
                                    </p:set>
                                  </p:childTnLst>
                                </p:cTn>
                              </p:par>
                            </p:childTnLst>
                          </p:cTn>
                        </p:par>
                        <p:par>
                          <p:cTn id="16" fill="hold" nodeType="afterGroup">
                            <p:stCondLst>
                              <p:cond delay="1500"/>
                            </p:stCondLst>
                            <p:childTnLst>
                              <p:par>
                                <p:cTn id="17" presetID="1" presetClass="entr" presetSubtype="0" fill="hold" nodeType="afterEffect">
                                  <p:stCondLst>
                                    <p:cond delay="1500"/>
                                  </p:stCondLst>
                                  <p:childTnLst>
                                    <p:set>
                                      <p:cBhvr>
                                        <p:cTn id="18" dur="1" fill="hold">
                                          <p:stCondLst>
                                            <p:cond delay="0"/>
                                          </p:stCondLst>
                                        </p:cTn>
                                        <p:tgtEl>
                                          <p:spTgt spid="8"/>
                                        </p:tgtEl>
                                        <p:attrNameLst>
                                          <p:attrName>style.visibility</p:attrName>
                                        </p:attrNameLst>
                                      </p:cBhvr>
                                      <p:to>
                                        <p:strVal val="visible"/>
                                      </p:to>
                                    </p:set>
                                  </p:childTnLst>
                                </p:cTn>
                              </p:par>
                            </p:childTnLst>
                          </p:cTn>
                        </p:par>
                        <p:par>
                          <p:cTn id="19" fill="hold" nodeType="afterGroup">
                            <p:stCondLst>
                              <p:cond delay="3000"/>
                            </p:stCondLst>
                            <p:childTnLst>
                              <p:par>
                                <p:cTn id="20" presetID="1" presetClass="entr" presetSubtype="0" fill="hold" nodeType="afterEffect">
                                  <p:stCondLst>
                                    <p:cond delay="1500"/>
                                  </p:stCondLst>
                                  <p:childTnLst>
                                    <p:set>
                                      <p:cBhvr>
                                        <p:cTn id="21" dur="1" fill="hold">
                                          <p:stCondLst>
                                            <p:cond delay="0"/>
                                          </p:stCondLst>
                                        </p:cTn>
                                        <p:tgtEl>
                                          <p:spTgt spid="108550"/>
                                        </p:tgtEl>
                                        <p:attrNameLst>
                                          <p:attrName>style.visibility</p:attrName>
                                        </p:attrNameLst>
                                      </p:cBhvr>
                                      <p:to>
                                        <p:strVal val="visible"/>
                                      </p:to>
                                    </p:set>
                                  </p:childTnLst>
                                </p:cTn>
                              </p:par>
                            </p:childTnLst>
                          </p:cTn>
                        </p:par>
                        <p:par>
                          <p:cTn id="22" fill="hold" nodeType="afterGroup">
                            <p:stCondLst>
                              <p:cond delay="4500"/>
                            </p:stCondLst>
                            <p:childTnLst>
                              <p:par>
                                <p:cTn id="23" presetID="1" presetClass="entr" presetSubtype="0" fill="hold" nodeType="afterEffect">
                                  <p:stCondLst>
                                    <p:cond delay="1000"/>
                                  </p:stCondLst>
                                  <p:childTnLst>
                                    <p:set>
                                      <p:cBhvr>
                                        <p:cTn id="24" dur="1" fill="hold">
                                          <p:stCondLst>
                                            <p:cond delay="0"/>
                                          </p:stCondLst>
                                        </p:cTn>
                                        <p:tgtEl>
                                          <p:spTgt spid="108551"/>
                                        </p:tgtEl>
                                        <p:attrNameLst>
                                          <p:attrName>style.visibility</p:attrName>
                                        </p:attrNameLst>
                                      </p:cBhvr>
                                      <p:to>
                                        <p:strVal val="visible"/>
                                      </p:to>
                                    </p:set>
                                  </p:childTnLst>
                                </p:cTn>
                              </p:par>
                            </p:childTnLst>
                          </p:cTn>
                        </p:par>
                        <p:par>
                          <p:cTn id="25" fill="hold" nodeType="afterGroup">
                            <p:stCondLst>
                              <p:cond delay="5500"/>
                            </p:stCondLst>
                            <p:childTnLst>
                              <p:par>
                                <p:cTn id="26" presetID="1" presetClass="entr" presetSubtype="0" fill="hold" nodeType="afterEffect">
                                  <p:stCondLst>
                                    <p:cond delay="1000"/>
                                  </p:stCondLst>
                                  <p:childTnLst>
                                    <p:set>
                                      <p:cBhvr>
                                        <p:cTn id="27" dur="1" fill="hold">
                                          <p:stCondLst>
                                            <p:cond delay="0"/>
                                          </p:stCondLst>
                                        </p:cTn>
                                        <p:tgtEl>
                                          <p:spTgt spid="1085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dirty="0" smtClean="0"/>
              <a:t>Reflection and Evaluation</a:t>
            </a:r>
          </a:p>
        </p:txBody>
      </p:sp>
      <p:sp>
        <p:nvSpPr>
          <p:cNvPr id="92163" name="Rectangle 3"/>
          <p:cNvSpPr>
            <a:spLocks noGrp="1" noChangeArrowheads="1"/>
          </p:cNvSpPr>
          <p:nvPr>
            <p:ph type="body" idx="1"/>
          </p:nvPr>
        </p:nvSpPr>
        <p:spPr/>
        <p:txBody>
          <a:bodyPr/>
          <a:lstStyle/>
          <a:p>
            <a:pPr eaLnBrk="1" hangingPunct="1">
              <a:buClr>
                <a:srgbClr val="EC2790"/>
              </a:buClr>
              <a:buFont typeface="Wingdings" pitchFamily="2" charset="2"/>
              <a:buChar char="§"/>
            </a:pPr>
            <a:r>
              <a:rPr lang="en-GB" dirty="0" smtClean="0">
                <a:latin typeface="Arial" pitchFamily="34" charset="0"/>
                <a:cs typeface="Arial" pitchFamily="34" charset="0"/>
              </a:rPr>
              <a:t>Recap and any further questions</a:t>
            </a:r>
          </a:p>
          <a:p>
            <a:pPr eaLnBrk="1" hangingPunct="1">
              <a:buClr>
                <a:srgbClr val="EC2790"/>
              </a:buClr>
              <a:buFont typeface="Wingdings" pitchFamily="2" charset="2"/>
              <a:buChar char="§"/>
            </a:pPr>
            <a:r>
              <a:rPr lang="en-GB" dirty="0" smtClean="0">
                <a:latin typeface="Arial" pitchFamily="34" charset="0"/>
                <a:cs typeface="Arial" pitchFamily="34" charset="0"/>
              </a:rPr>
              <a:t>What did you enjoy today?</a:t>
            </a:r>
          </a:p>
          <a:p>
            <a:pPr eaLnBrk="1" hangingPunct="1">
              <a:buClr>
                <a:srgbClr val="EC2790"/>
              </a:buClr>
              <a:buFont typeface="Wingdings" pitchFamily="2" charset="2"/>
              <a:buChar char="§"/>
            </a:pPr>
            <a:r>
              <a:rPr lang="en-GB" dirty="0" smtClean="0">
                <a:latin typeface="Arial" pitchFamily="34" charset="0"/>
                <a:cs typeface="Arial" pitchFamily="34" charset="0"/>
              </a:rPr>
              <a:t>Do you need any further training or information?</a:t>
            </a:r>
          </a:p>
          <a:p>
            <a:pPr eaLnBrk="1" hangingPunct="1">
              <a:buClr>
                <a:srgbClr val="EC2790"/>
              </a:buClr>
              <a:buFont typeface="Wingdings" pitchFamily="2" charset="2"/>
              <a:buChar char="§"/>
            </a:pPr>
            <a:r>
              <a:rPr lang="en-GB" dirty="0" smtClean="0">
                <a:latin typeface="Arial" pitchFamily="34" charset="0"/>
                <a:cs typeface="Arial" pitchFamily="34" charset="0"/>
              </a:rPr>
              <a:t>Did we meet all of our expectations?</a:t>
            </a:r>
          </a:p>
          <a:p>
            <a:pPr eaLnBrk="1" hangingPunct="1">
              <a:buClr>
                <a:srgbClr val="EC2790"/>
              </a:buClr>
              <a:buFont typeface="Wingdings" pitchFamily="2" charset="2"/>
              <a:buChar char="§"/>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build="p"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dirty="0" smtClean="0"/>
              <a:t>Want to know more?</a:t>
            </a:r>
            <a:endParaRPr lang="en-US" dirty="0" smtClean="0"/>
          </a:p>
        </p:txBody>
      </p:sp>
      <p:sp>
        <p:nvSpPr>
          <p:cNvPr id="97283" name="Rectangle 3"/>
          <p:cNvSpPr>
            <a:spLocks noGrp="1" noChangeArrowheads="1"/>
          </p:cNvSpPr>
          <p:nvPr>
            <p:ph type="body" idx="1"/>
          </p:nvPr>
        </p:nvSpPr>
        <p:spPr/>
        <p:txBody>
          <a:bodyPr/>
          <a:lstStyle/>
          <a:p>
            <a:pPr eaLnBrk="1" hangingPunct="1">
              <a:buClr>
                <a:srgbClr val="EC2790"/>
              </a:buClr>
              <a:buFont typeface="Wingdings" pitchFamily="2" charset="2"/>
              <a:buChar char="§"/>
            </a:pPr>
            <a:r>
              <a:rPr lang="en-GB" i="1" dirty="0" smtClean="0">
                <a:latin typeface="Arial" pitchFamily="34" charset="0"/>
                <a:cs typeface="Arial" pitchFamily="34" charset="0"/>
              </a:rPr>
              <a:t>Working with </a:t>
            </a:r>
            <a:r>
              <a:rPr lang="en-GB" dirty="0" smtClean="0">
                <a:latin typeface="Arial" pitchFamily="34" charset="0"/>
                <a:cs typeface="Arial" pitchFamily="34" charset="0"/>
              </a:rPr>
              <a:t>training</a:t>
            </a:r>
          </a:p>
          <a:p>
            <a:pPr eaLnBrk="1" hangingPunct="1">
              <a:buClr>
                <a:srgbClr val="EC2790"/>
              </a:buClr>
              <a:buFont typeface="Wingdings" pitchFamily="2" charset="2"/>
              <a:buChar char="§"/>
            </a:pPr>
            <a:r>
              <a:rPr lang="en-GB" dirty="0" smtClean="0">
                <a:latin typeface="Arial" pitchFamily="34" charset="0"/>
                <a:cs typeface="Arial" pitchFamily="34" charset="0"/>
              </a:rPr>
              <a:t>Train the Trainer</a:t>
            </a:r>
          </a:p>
          <a:p>
            <a:pPr eaLnBrk="1" hangingPunct="1">
              <a:buClr>
                <a:srgbClr val="EC2790"/>
              </a:buClr>
              <a:buFont typeface="Wingdings" pitchFamily="2" charset="2"/>
              <a:buChar char="§"/>
            </a:pPr>
            <a:r>
              <a:rPr lang="en-GB" dirty="0" smtClean="0">
                <a:latin typeface="Arial" pitchFamily="34" charset="0"/>
                <a:cs typeface="Arial" pitchFamily="34" charset="0"/>
              </a:rPr>
              <a:t>Bespoke training and workshops for professionals and young people</a:t>
            </a:r>
          </a:p>
          <a:p>
            <a:pPr eaLnBrk="1" hangingPunct="1"/>
            <a:endParaRPr lang="en-GB" dirty="0" smtClean="0">
              <a:latin typeface="Arial" pitchFamily="34" charset="0"/>
              <a:cs typeface="Arial" pitchFamily="34" charset="0"/>
            </a:endParaRPr>
          </a:p>
          <a:p>
            <a:pPr algn="ctr" eaLnBrk="1" hangingPunct="1">
              <a:buFontTx/>
              <a:buNone/>
            </a:pPr>
            <a:r>
              <a:rPr lang="en-GB" dirty="0" smtClean="0">
                <a:solidFill>
                  <a:srgbClr val="EC2790"/>
                </a:solidFill>
                <a:latin typeface="Arial" pitchFamily="34" charset="0"/>
                <a:cs typeface="Arial" pitchFamily="34" charset="0"/>
              </a:rPr>
              <a:t>www.drugaidcymru.com</a:t>
            </a:r>
          </a:p>
          <a:p>
            <a:pPr algn="ctr" eaLnBrk="1" hangingPunct="1">
              <a:buFontTx/>
              <a:buNone/>
            </a:pPr>
            <a:r>
              <a:rPr lang="en-GB" dirty="0" err="1" smtClean="0">
                <a:solidFill>
                  <a:srgbClr val="EC2790"/>
                </a:solidFill>
                <a:latin typeface="Arial" pitchFamily="34" charset="0"/>
                <a:cs typeface="Arial" pitchFamily="34" charset="0"/>
              </a:rPr>
              <a:t>Facebook</a:t>
            </a:r>
            <a:r>
              <a:rPr lang="en-GB" dirty="0" smtClean="0">
                <a:solidFill>
                  <a:srgbClr val="EC2790"/>
                </a:solidFill>
                <a:latin typeface="Arial" pitchFamily="34" charset="0"/>
                <a:cs typeface="Arial" pitchFamily="34" charset="0"/>
              </a:rPr>
              <a:t>: Twitter: </a:t>
            </a:r>
            <a:r>
              <a:rPr lang="en-GB" dirty="0" err="1" smtClean="0">
                <a:solidFill>
                  <a:srgbClr val="EC2790"/>
                </a:solidFill>
                <a:latin typeface="Arial" pitchFamily="34" charset="0"/>
                <a:cs typeface="Arial" pitchFamily="34" charset="0"/>
              </a:rPr>
              <a:t>Youtube</a:t>
            </a:r>
            <a:endParaRPr lang="en-GB" dirty="0" smtClean="0">
              <a:solidFill>
                <a:srgbClr val="EC2790"/>
              </a:solidFill>
              <a:latin typeface="Arial" pitchFamily="34" charset="0"/>
              <a:cs typeface="Arial" pitchFamily="34" charset="0"/>
            </a:endParaRPr>
          </a:p>
          <a:p>
            <a:pPr eaLnBrk="1" hangingPunct="1"/>
            <a:endParaRPr lang="en-US" dirty="0" smtClean="0"/>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dirty="0" smtClean="0"/>
              <a:t>Useful Web Sites for </a:t>
            </a:r>
            <a:br>
              <a:rPr lang="en-GB" dirty="0" smtClean="0"/>
            </a:br>
            <a:r>
              <a:rPr lang="en-GB" dirty="0" smtClean="0"/>
              <a:t>Drug Information</a:t>
            </a:r>
          </a:p>
        </p:txBody>
      </p:sp>
      <p:sp>
        <p:nvSpPr>
          <p:cNvPr id="98307" name="Rectangle 3"/>
          <p:cNvSpPr>
            <a:spLocks noGrp="1" noChangeArrowheads="1"/>
          </p:cNvSpPr>
          <p:nvPr>
            <p:ph type="body" idx="1"/>
          </p:nvPr>
        </p:nvSpPr>
        <p:spPr/>
        <p:txBody>
          <a:bodyPr/>
          <a:lstStyle/>
          <a:p>
            <a:pPr eaLnBrk="1" hangingPunct="1">
              <a:buClr>
                <a:srgbClr val="EC2790"/>
              </a:buClr>
              <a:buFont typeface="Wingdings" pitchFamily="2" charset="2"/>
              <a:buChar char="§"/>
            </a:pPr>
            <a:r>
              <a:rPr lang="en-GB" sz="3600" dirty="0" smtClean="0">
                <a:solidFill>
                  <a:srgbClr val="FF3399"/>
                </a:solidFill>
                <a:latin typeface="Arial" pitchFamily="34" charset="0"/>
                <a:cs typeface="Arial" pitchFamily="34" charset="0"/>
              </a:rPr>
              <a:t>www.dan247.org.uk</a:t>
            </a:r>
          </a:p>
          <a:p>
            <a:pPr eaLnBrk="1" hangingPunct="1">
              <a:buClr>
                <a:srgbClr val="EC2790"/>
              </a:buClr>
              <a:buFont typeface="Wingdings" pitchFamily="2" charset="2"/>
              <a:buChar char="§"/>
            </a:pPr>
            <a:r>
              <a:rPr lang="en-GB" sz="3600" dirty="0" smtClean="0">
                <a:solidFill>
                  <a:srgbClr val="EC2790"/>
                </a:solidFill>
                <a:latin typeface="Arial" pitchFamily="34" charset="0"/>
                <a:cs typeface="Arial" pitchFamily="34" charset="0"/>
              </a:rPr>
              <a:t>www.talktofrank.com</a:t>
            </a:r>
          </a:p>
          <a:p>
            <a:pPr eaLnBrk="1" hangingPunct="1">
              <a:buClr>
                <a:srgbClr val="EC2790"/>
              </a:buClr>
              <a:buFont typeface="Wingdings" pitchFamily="2" charset="2"/>
              <a:buChar char="§"/>
            </a:pPr>
            <a:r>
              <a:rPr lang="en-GB" sz="3600" dirty="0" smtClean="0">
                <a:solidFill>
                  <a:srgbClr val="EC2790"/>
                </a:solidFill>
                <a:latin typeface="Arial" pitchFamily="34" charset="0"/>
                <a:cs typeface="Arial" pitchFamily="34" charset="0"/>
              </a:rPr>
              <a:t>www.drugscope.org.uk</a:t>
            </a:r>
          </a:p>
          <a:p>
            <a:pPr eaLnBrk="1" hangingPunct="1">
              <a:buClr>
                <a:srgbClr val="EC2790"/>
              </a:buClr>
              <a:buFont typeface="Wingdings" pitchFamily="2" charset="2"/>
              <a:buChar char="§"/>
            </a:pPr>
            <a:r>
              <a:rPr lang="en-GB" sz="3600" dirty="0" smtClean="0">
                <a:solidFill>
                  <a:srgbClr val="EC2790"/>
                </a:solidFill>
                <a:latin typeface="Arial" pitchFamily="34" charset="0"/>
                <a:cs typeface="Arial" pitchFamily="34" charset="0"/>
              </a:rPr>
              <a:t>www.drinkaware.co.uk</a:t>
            </a:r>
          </a:p>
          <a:p>
            <a:pPr eaLnBrk="1" hangingPunct="1">
              <a:buClr>
                <a:srgbClr val="EC2790"/>
              </a:buClr>
              <a:buFont typeface="Wingdings" pitchFamily="2" charset="2"/>
              <a:buChar char="§"/>
            </a:pPr>
            <a:r>
              <a:rPr lang="en-GB" sz="3600" dirty="0" smtClean="0">
                <a:solidFill>
                  <a:srgbClr val="EC2790"/>
                </a:solidFill>
                <a:latin typeface="Arial" pitchFamily="34" charset="0"/>
                <a:cs typeface="Arial" pitchFamily="34" charset="0"/>
              </a:rPr>
              <a:t>www.siedsinfo.co.uk</a:t>
            </a:r>
          </a:p>
          <a:p>
            <a:pPr eaLnBrk="1" hangingPunct="1">
              <a:buClr>
                <a:srgbClr val="EC2790"/>
              </a:buClr>
              <a:buFont typeface="Wingdings" pitchFamily="2" charset="2"/>
              <a:buChar char="§"/>
            </a:pPr>
            <a:r>
              <a:rPr lang="en-GB" sz="3600" dirty="0" smtClean="0">
                <a:solidFill>
                  <a:srgbClr val="EC2790"/>
                </a:solidFill>
                <a:latin typeface="Arial" pitchFamily="34" charset="0"/>
                <a:cs typeface="Arial" pitchFamily="34" charset="0"/>
              </a:rPr>
              <a:t>www.erowid.org </a:t>
            </a:r>
          </a:p>
          <a:p>
            <a:pPr eaLnBrk="1" hangingPunct="1">
              <a:buFontTx/>
              <a:buNone/>
            </a:pPr>
            <a:endParaRPr lang="en-GB" dirty="0" smtClean="0">
              <a:solidFill>
                <a:srgbClr val="EC2790"/>
              </a:solidFill>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dirty="0" smtClean="0"/>
              <a:t>How to contact us</a:t>
            </a:r>
          </a:p>
        </p:txBody>
      </p:sp>
      <p:sp>
        <p:nvSpPr>
          <p:cNvPr id="102403" name="Rectangle 3"/>
          <p:cNvSpPr>
            <a:spLocks noGrp="1" noChangeArrowheads="1"/>
          </p:cNvSpPr>
          <p:nvPr>
            <p:ph type="body" idx="1"/>
          </p:nvPr>
        </p:nvSpPr>
        <p:spPr>
          <a:xfrm>
            <a:off x="685800" y="1844675"/>
            <a:ext cx="7772400" cy="4251325"/>
          </a:xfrm>
        </p:spPr>
        <p:txBody>
          <a:bodyPr/>
          <a:lstStyle/>
          <a:p>
            <a:pPr eaLnBrk="1" hangingPunct="1">
              <a:lnSpc>
                <a:spcPct val="90000"/>
              </a:lnSpc>
              <a:buClr>
                <a:srgbClr val="EC2790"/>
              </a:buClr>
              <a:buFont typeface="Wingdings" pitchFamily="2" charset="2"/>
              <a:buChar char="§"/>
            </a:pPr>
            <a:endParaRPr lang="en-GB" sz="1000" dirty="0" smtClean="0"/>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Telephone:	01554 755779</a:t>
            </a: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Address:	Unit 3, Station Road</a:t>
            </a:r>
          </a:p>
          <a:p>
            <a:pPr eaLnBrk="1" hangingPunct="1">
              <a:lnSpc>
                <a:spcPct val="90000"/>
              </a:lnSpc>
              <a:buClr>
                <a:srgbClr val="EC2790"/>
              </a:buClr>
              <a:buFont typeface="Wingdings" pitchFamily="2" charset="2"/>
              <a:buNone/>
            </a:pPr>
            <a:r>
              <a:rPr lang="en-GB" sz="2400" dirty="0" smtClean="0">
                <a:latin typeface="Arial" pitchFamily="34" charset="0"/>
                <a:cs typeface="Arial" pitchFamily="34" charset="0"/>
              </a:rPr>
              <a:t>				Llanelli, SA15 1AB</a:t>
            </a: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Internet:	</a:t>
            </a:r>
            <a:r>
              <a:rPr lang="en-GB" sz="2400" dirty="0" smtClean="0">
                <a:latin typeface="Arial" pitchFamily="34" charset="0"/>
                <a:cs typeface="Arial" pitchFamily="34" charset="0"/>
                <a:hlinkClick r:id="rId3"/>
              </a:rPr>
              <a:t>www.drugaidcymru.com</a:t>
            </a:r>
            <a:endParaRPr lang="en-GB" sz="24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400" dirty="0" err="1" smtClean="0">
                <a:latin typeface="Arial" pitchFamily="34" charset="0"/>
                <a:cs typeface="Arial" pitchFamily="34" charset="0"/>
              </a:rPr>
              <a:t>Facebook</a:t>
            </a:r>
            <a:r>
              <a:rPr lang="en-GB" sz="2400" dirty="0" smtClean="0">
                <a:latin typeface="Arial" pitchFamily="34" charset="0"/>
                <a:cs typeface="Arial" pitchFamily="34" charset="0"/>
              </a:rPr>
              <a:t>: 	Choices </a:t>
            </a:r>
            <a:r>
              <a:rPr lang="en-GB" sz="2400" dirty="0" err="1" smtClean="0">
                <a:latin typeface="Arial" pitchFamily="34" charset="0"/>
                <a:cs typeface="Arial" pitchFamily="34" charset="0"/>
              </a:rPr>
              <a:t>Cymru</a:t>
            </a:r>
            <a:endParaRPr lang="en-GB" sz="2400" dirty="0" smtClean="0">
              <a:latin typeface="Arial" pitchFamily="34" charset="0"/>
              <a:cs typeface="Arial" pitchFamily="34" charset="0"/>
            </a:endParaRPr>
          </a:p>
          <a:p>
            <a:pPr eaLnBrk="1" hangingPunct="1">
              <a:lnSpc>
                <a:spcPct val="90000"/>
              </a:lnSpc>
              <a:buClr>
                <a:srgbClr val="EC2790"/>
              </a:buClr>
              <a:buFont typeface="Wingdings" pitchFamily="2" charset="2"/>
              <a:buChar char="§"/>
            </a:pPr>
            <a:r>
              <a:rPr lang="en-GB" sz="2400" dirty="0" smtClean="0">
                <a:latin typeface="Arial" pitchFamily="34" charset="0"/>
                <a:cs typeface="Arial" pitchFamily="34" charset="0"/>
              </a:rPr>
              <a:t>Twitter: 	@</a:t>
            </a:r>
            <a:r>
              <a:rPr lang="en-GB" sz="2400" dirty="0" err="1" smtClean="0">
                <a:latin typeface="Arial" pitchFamily="34" charset="0"/>
                <a:cs typeface="Arial" pitchFamily="34" charset="0"/>
              </a:rPr>
              <a:t>choicescymru</a:t>
            </a:r>
            <a:endParaRPr lang="en-GB" sz="2400" dirty="0" smtClean="0">
              <a:latin typeface="Arial" pitchFamily="34" charset="0"/>
              <a:cs typeface="Arial" pitchFamily="34" charset="0"/>
            </a:endParaRPr>
          </a:p>
        </p:txBody>
      </p:sp>
      <p:pic>
        <p:nvPicPr>
          <p:cNvPr id="102405" name="Picture 5"/>
          <p:cNvPicPr>
            <a:picLocks noChangeAspect="1" noChangeArrowheads="1"/>
          </p:cNvPicPr>
          <p:nvPr/>
        </p:nvPicPr>
        <p:blipFill>
          <a:blip r:embed="rId4" cstate="print"/>
          <a:srcRect/>
          <a:stretch>
            <a:fillRect/>
          </a:stretch>
        </p:blipFill>
        <p:spPr bwMode="auto">
          <a:xfrm>
            <a:off x="2339975" y="4819650"/>
            <a:ext cx="2232025" cy="2038350"/>
          </a:xfrm>
          <a:prstGeom prst="rect">
            <a:avLst/>
          </a:prstGeom>
          <a:noFill/>
          <a:ln w="9525">
            <a:noFill/>
            <a:miter lim="800000"/>
            <a:headEnd/>
            <a:tailEnd/>
          </a:ln>
          <a:effectLst/>
        </p:spPr>
      </p:pic>
      <p:pic>
        <p:nvPicPr>
          <p:cNvPr id="102406" name="Picture 6"/>
          <p:cNvPicPr>
            <a:picLocks noChangeAspect="1" noChangeArrowheads="1"/>
          </p:cNvPicPr>
          <p:nvPr/>
        </p:nvPicPr>
        <p:blipFill>
          <a:blip r:embed="rId5" cstate="print"/>
          <a:srcRect/>
          <a:stretch>
            <a:fillRect/>
          </a:stretch>
        </p:blipFill>
        <p:spPr bwMode="auto">
          <a:xfrm>
            <a:off x="5003800" y="5048250"/>
            <a:ext cx="2524125" cy="1809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idx="4294967295"/>
          </p:nvPr>
        </p:nvSpPr>
        <p:spPr/>
        <p:txBody>
          <a:bodyPr/>
          <a:lstStyle/>
          <a:p>
            <a:pPr eaLnBrk="1" hangingPunct="1"/>
            <a:r>
              <a:rPr lang="en-GB" dirty="0" smtClean="0"/>
              <a:t>References	</a:t>
            </a:r>
            <a:endParaRPr lang="en-US" dirty="0" smtClean="0"/>
          </a:p>
        </p:txBody>
      </p:sp>
      <p:sp>
        <p:nvSpPr>
          <p:cNvPr id="269315" name="Rectangle 3"/>
          <p:cNvSpPr>
            <a:spLocks noGrp="1" noChangeArrowheads="1"/>
          </p:cNvSpPr>
          <p:nvPr>
            <p:ph type="body" idx="4294967295"/>
          </p:nvPr>
        </p:nvSpPr>
        <p:spPr>
          <a:xfrm>
            <a:off x="323850" y="1772816"/>
            <a:ext cx="8424863" cy="4608934"/>
          </a:xfrm>
        </p:spPr>
        <p:txBody>
          <a:bodyPr/>
          <a:lstStyle/>
          <a:p>
            <a:pPr eaLnBrk="1" hangingPunct="1">
              <a:buClr>
                <a:srgbClr val="EC2790"/>
              </a:buClr>
              <a:buFont typeface="Wingdings" pitchFamily="2" charset="2"/>
              <a:buChar char="§"/>
            </a:pPr>
            <a:r>
              <a:rPr lang="en-GB" sz="2800" dirty="0" smtClean="0">
                <a:latin typeface="Arial" pitchFamily="34" charset="0"/>
                <a:cs typeface="Arial" pitchFamily="34" charset="0"/>
              </a:rPr>
              <a:t>The Substance Misuse Strategy for Wales (2008-18): Working Together to Reduce Harm</a:t>
            </a:r>
            <a:r>
              <a:rPr lang="en-US" sz="2800" dirty="0" smtClean="0">
                <a:latin typeface="Arial" pitchFamily="34" charset="0"/>
                <a:cs typeface="Arial" pitchFamily="34" charset="0"/>
              </a:rPr>
              <a:t> </a:t>
            </a:r>
          </a:p>
          <a:p>
            <a:pPr eaLnBrk="1" hangingPunct="1">
              <a:buClr>
                <a:srgbClr val="EC2790"/>
              </a:buClr>
              <a:buFont typeface="Wingdings" pitchFamily="2" charset="2"/>
              <a:buChar char="§"/>
            </a:pPr>
            <a:r>
              <a:rPr lang="en-US" sz="2800" dirty="0" smtClean="0">
                <a:latin typeface="Arial" pitchFamily="34" charset="0"/>
                <a:cs typeface="Arial" pitchFamily="34" charset="0"/>
              </a:rPr>
              <a:t>Integrated Care for Children and Young People aged 18 Years And Under Who Misuse Substances”; </a:t>
            </a:r>
          </a:p>
          <a:p>
            <a:pPr eaLnBrk="1" hangingPunct="1">
              <a:buClr>
                <a:srgbClr val="EC2790"/>
              </a:buClr>
              <a:buFont typeface="Wingdings" pitchFamily="2" charset="2"/>
              <a:buChar char="§"/>
            </a:pPr>
            <a:r>
              <a:rPr lang="en-GB" sz="2800" dirty="0" smtClean="0">
                <a:latin typeface="Arial" pitchFamily="34" charset="0"/>
                <a:cs typeface="Arial" pitchFamily="34" charset="0"/>
              </a:rPr>
              <a:t>Children &amp; Young People’s Plan – local </a:t>
            </a:r>
          </a:p>
          <a:p>
            <a:pPr eaLnBrk="1" hangingPunct="1">
              <a:buClr>
                <a:srgbClr val="EC2790"/>
              </a:buClr>
              <a:buFont typeface="Wingdings" pitchFamily="2" charset="2"/>
              <a:buChar char="§"/>
            </a:pPr>
            <a:r>
              <a:rPr lang="en-US" sz="2800" dirty="0" smtClean="0">
                <a:latin typeface="Arial" pitchFamily="34" charset="0"/>
                <a:cs typeface="Arial" pitchFamily="34" charset="0"/>
              </a:rPr>
              <a:t>Young People &amp; Substance Misuse: Evidence of Problems, Treatment &amp; Policy.</a:t>
            </a:r>
            <a:r>
              <a:rPr lang="en-GB" sz="2800" dirty="0" smtClean="0">
                <a:latin typeface="Arial" pitchFamily="34" charset="0"/>
                <a:cs typeface="Arial" pitchFamily="34" charset="0"/>
              </a:rPr>
              <a:t>Phil Harris</a:t>
            </a:r>
          </a:p>
          <a:p>
            <a:pPr eaLnBrk="1" hangingPunct="1">
              <a:buClr>
                <a:srgbClr val="EC2790"/>
              </a:buClr>
              <a:buFont typeface="Wingdings" pitchFamily="2" charset="2"/>
              <a:buChar char="§"/>
            </a:pPr>
            <a:r>
              <a:rPr lang="en-US" sz="2800" dirty="0" smtClean="0">
                <a:latin typeface="Arial" pitchFamily="34" charset="0"/>
                <a:cs typeface="Arial" pitchFamily="34" charset="0"/>
              </a:rPr>
              <a:t>Fraser Guidelines (SCODA)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9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9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93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69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rugaid Template">
  <a:themeElements>
    <a:clrScheme name="Custom 10">
      <a:dk1>
        <a:sysClr val="windowText" lastClr="000000"/>
      </a:dk1>
      <a:lt1>
        <a:sysClr val="window" lastClr="FFFFFF"/>
      </a:lt1>
      <a:dk2>
        <a:srgbClr val="666666"/>
      </a:dk2>
      <a:lt2>
        <a:srgbClr val="BDBDBD"/>
      </a:lt2>
      <a:accent1>
        <a:srgbClr val="FF388C"/>
      </a:accent1>
      <a:accent2>
        <a:srgbClr val="00B050"/>
      </a:accent2>
      <a:accent3>
        <a:srgbClr val="92D050"/>
      </a:accent3>
      <a:accent4>
        <a:srgbClr val="68007F"/>
      </a:accent4>
      <a:accent5>
        <a:srgbClr val="0192CD"/>
      </a:accent5>
      <a:accent6>
        <a:srgbClr val="00349E"/>
      </a:accent6>
      <a:hlink>
        <a:srgbClr val="17BBFD"/>
      </a:hlink>
      <a:folHlink>
        <a:srgbClr val="FF79C2"/>
      </a:folHlink>
    </a:clrScheme>
    <a:fontScheme name="Drugaid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rugaid Template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rugaid Template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rugaid Template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rugaid Template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rugaid Templ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rugaid Templ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rugaid Templ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\\Server\public\Templates\Drugaid Template.pot</Template>
  <TotalTime>6858</TotalTime>
  <Words>4115</Words>
  <Application>Microsoft Office PowerPoint</Application>
  <PresentationFormat>On-screen Show (4:3)</PresentationFormat>
  <Paragraphs>724</Paragraphs>
  <Slides>75</Slides>
  <Notes>48</Notes>
  <HiddenSlides>0</HiddenSlides>
  <MMClips>0</MMClips>
  <ScaleCrop>false</ScaleCrop>
  <HeadingPairs>
    <vt:vector size="4" baseType="variant">
      <vt:variant>
        <vt:lpstr>Theme</vt:lpstr>
      </vt:variant>
      <vt:variant>
        <vt:i4>1</vt:i4>
      </vt:variant>
      <vt:variant>
        <vt:lpstr>Slide Titles</vt:lpstr>
      </vt:variant>
      <vt:variant>
        <vt:i4>75</vt:i4>
      </vt:variant>
    </vt:vector>
  </HeadingPairs>
  <TitlesOfParts>
    <vt:vector size="76" baseType="lpstr">
      <vt:lpstr>Drugaid Template</vt:lpstr>
      <vt:lpstr>Choices “Talking to”</vt:lpstr>
      <vt:lpstr>Housekeeping</vt:lpstr>
      <vt:lpstr>Introduction</vt:lpstr>
      <vt:lpstr>What does Drugaid offer?</vt:lpstr>
      <vt:lpstr>Talking to ...    Substance Misuse Awareness Training</vt:lpstr>
      <vt:lpstr>Objectives</vt:lpstr>
      <vt:lpstr>Group Rules</vt:lpstr>
      <vt:lpstr>Icebreaker</vt:lpstr>
      <vt:lpstr>A Changing World</vt:lpstr>
      <vt:lpstr>Stages of use</vt:lpstr>
      <vt:lpstr>Dependency</vt:lpstr>
      <vt:lpstr>Psychological Dependence</vt:lpstr>
      <vt:lpstr>Physical Dependence</vt:lpstr>
      <vt:lpstr>Tolerance</vt:lpstr>
      <vt:lpstr>Categories</vt:lpstr>
      <vt:lpstr>Slide 16</vt:lpstr>
      <vt:lpstr>Depressants</vt:lpstr>
      <vt:lpstr>Depressants</vt:lpstr>
      <vt:lpstr>Depressants cont…</vt:lpstr>
      <vt:lpstr>Stimulants</vt:lpstr>
      <vt:lpstr>Stimulants</vt:lpstr>
      <vt:lpstr>Stimulants cont..</vt:lpstr>
      <vt:lpstr>Stimulants cont…</vt:lpstr>
      <vt:lpstr>Hallucinogens</vt:lpstr>
      <vt:lpstr>Hallucinogens</vt:lpstr>
      <vt:lpstr>Hallucinogens cont…</vt:lpstr>
      <vt:lpstr>Pain Killers </vt:lpstr>
      <vt:lpstr>Opiate</vt:lpstr>
      <vt:lpstr>Opiates</vt:lpstr>
      <vt:lpstr>Effects (notes)</vt:lpstr>
      <vt:lpstr>Image Enhancing Drugs</vt:lpstr>
      <vt:lpstr>Group Exercise</vt:lpstr>
      <vt:lpstr>Categories</vt:lpstr>
      <vt:lpstr>Trends</vt:lpstr>
      <vt:lpstr>Trends</vt:lpstr>
      <vt:lpstr>Slide 36</vt:lpstr>
      <vt:lpstr>New Psychoactive Substances</vt:lpstr>
      <vt:lpstr>White Powders</vt:lpstr>
      <vt:lpstr>Some more stats…</vt:lpstr>
      <vt:lpstr>‘Smokables’</vt:lpstr>
      <vt:lpstr>Slide 41</vt:lpstr>
      <vt:lpstr>Substance use and Young People </vt:lpstr>
      <vt:lpstr>Alcohol and Young People</vt:lpstr>
      <vt:lpstr>Slide 44</vt:lpstr>
      <vt:lpstr>Slide 45</vt:lpstr>
      <vt:lpstr>How to work out units</vt:lpstr>
      <vt:lpstr>Image Enhancing Substances</vt:lpstr>
      <vt:lpstr>Steroids</vt:lpstr>
      <vt:lpstr>Melanotan</vt:lpstr>
      <vt:lpstr>Slide 50</vt:lpstr>
      <vt:lpstr>Group Exercise</vt:lpstr>
      <vt:lpstr>Polydrug use </vt:lpstr>
      <vt:lpstr>Any questions?</vt:lpstr>
      <vt:lpstr>Slide 54</vt:lpstr>
      <vt:lpstr>Screening</vt:lpstr>
      <vt:lpstr>Why and when should we screen?</vt:lpstr>
      <vt:lpstr>Screening for substance use </vt:lpstr>
      <vt:lpstr>Protective/ Risk</vt:lpstr>
      <vt:lpstr>Protective Factors</vt:lpstr>
      <vt:lpstr>Risk factors;</vt:lpstr>
      <vt:lpstr>Risk factors;</vt:lpstr>
      <vt:lpstr>Risk factors;</vt:lpstr>
      <vt:lpstr>What do the scores mean?</vt:lpstr>
      <vt:lpstr>Case study</vt:lpstr>
      <vt:lpstr>Confidentiality</vt:lpstr>
      <vt:lpstr>Sharing information </vt:lpstr>
      <vt:lpstr>Harm Reduction- What would you say?</vt:lpstr>
      <vt:lpstr>In brief…</vt:lpstr>
      <vt:lpstr>Brief overview of the range of interventions</vt:lpstr>
      <vt:lpstr>Recap</vt:lpstr>
      <vt:lpstr>Reflection and Evaluation</vt:lpstr>
      <vt:lpstr>Want to know more?</vt:lpstr>
      <vt:lpstr>Useful Web Sites for  Drug Information</vt:lpstr>
      <vt:lpstr>How to contact us</vt:lpstr>
      <vt:lpstr>References </vt:lpstr>
    </vt:vector>
  </TitlesOfParts>
  <Company>Drugaid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work Skills</dc:title>
  <dc:creator>Rebekah Williams</dc:creator>
  <cp:lastModifiedBy>User5</cp:lastModifiedBy>
  <cp:revision>270</cp:revision>
  <dcterms:created xsi:type="dcterms:W3CDTF">2007-07-11T09:07:38Z</dcterms:created>
  <dcterms:modified xsi:type="dcterms:W3CDTF">2015-02-13T15:17:36Z</dcterms:modified>
</cp:coreProperties>
</file>