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F03E6B-E0EC-ECDF-645B-9A5811C58FA3}" v="187" dt="2026-10-19T03:52:11.0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nursing-associate?utm_source=chatgpt.com" TargetMode="External"/><Relationship Id="rId2" Type="http://schemas.openxmlformats.org/officeDocument/2006/relationships/hyperlink" Target="https://www.cqc.org.uk/about-us/fundamental-standards?utm_source=chatgpt.co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2F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_bright_clean_hospital_clinical_ward_scene_a_nu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3560" y="0"/>
            <a:ext cx="6565392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257800" y="0"/>
            <a:ext cx="640080" cy="6858000"/>
          </a:xfrm>
          <a:prstGeom prst="rect">
            <a:avLst/>
          </a:prstGeom>
          <a:solidFill>
            <a:srgbClr val="162F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749808"/>
            <a:ext cx="4572000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200" b="1">
                <a:solidFill>
                  <a:srgbClr val="91E0DB"/>
                </a:solidFill>
                <a:latin typeface="Aptos"/>
              </a:rPr>
              <a:t>HEALTH &amp; SOCIAL CARE • PERSONAL SWOT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1" y="1605210"/>
            <a:ext cx="5867817" cy="3450175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r>
              <a:rPr lang="en-US" sz="3100" b="1" dirty="0">
                <a:solidFill>
                  <a:srgbClr val="FFFFFF"/>
                </a:solidFill>
                <a:latin typeface="Aptos"/>
              </a:rPr>
              <a:t>STUDENT NAME: Monalisa </a:t>
            </a:r>
            <a:r>
              <a:rPr lang="en-US" sz="3100" b="1" dirty="0" err="1">
                <a:solidFill>
                  <a:srgbClr val="FFFFFF"/>
                </a:solidFill>
                <a:latin typeface="Aptos"/>
              </a:rPr>
              <a:t>Bustean</a:t>
            </a:r>
            <a:endParaRPr lang="en-US" sz="3100" b="1">
              <a:solidFill>
                <a:srgbClr val="FFFFFF"/>
              </a:solidFill>
              <a:latin typeface="Aptos"/>
            </a:endParaRPr>
          </a:p>
          <a:p>
            <a:endParaRPr lang="en-US" sz="3100" b="1" dirty="0">
              <a:solidFill>
                <a:srgbClr val="FFFFFF"/>
              </a:solidFill>
              <a:latin typeface="Aptos"/>
            </a:endParaRPr>
          </a:p>
          <a:p>
            <a:r>
              <a:rPr lang="en-US" sz="3100" b="1">
                <a:solidFill>
                  <a:srgbClr val="FFFFFF"/>
                </a:solidFill>
                <a:latin typeface="Aptos"/>
              </a:rPr>
              <a:t>STUDENT ID: 2522377</a:t>
            </a:r>
            <a:endParaRPr lang="en-US" sz="3100" b="1" dirty="0">
              <a:solidFill>
                <a:srgbClr val="FFFFFF"/>
              </a:solidFill>
              <a:latin typeface="Aptos"/>
            </a:endParaRPr>
          </a:p>
          <a:p>
            <a:endParaRPr lang="en-US" sz="3100" b="1" dirty="0">
              <a:solidFill>
                <a:srgbClr val="FFFFFF"/>
              </a:solidFill>
              <a:latin typeface="Aptos"/>
            </a:endParaRPr>
          </a:p>
          <a:p>
            <a:r>
              <a:rPr lang="en-US" sz="3100" b="1" dirty="0">
                <a:solidFill>
                  <a:srgbClr val="FFFFFF"/>
                </a:solidFill>
                <a:latin typeface="Aptos"/>
              </a:rPr>
              <a:t>ASSIGNMENT TITLE: Individual  </a:t>
            </a:r>
            <a:r>
              <a:rPr lang="en-US" sz="3100" b="1">
                <a:solidFill>
                  <a:srgbClr val="FFFFFF"/>
                </a:solidFill>
                <a:latin typeface="Aptos"/>
              </a:rPr>
              <a:t>Presentation</a:t>
            </a:r>
            <a:endParaRPr lang="en-US" sz="3100" b="1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94944" y="5440680"/>
            <a:ext cx="4480560" cy="6400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400" b="1">
                <a:solidFill>
                  <a:srgbClr val="91E0DB"/>
                </a:solidFill>
                <a:latin typeface="Aptos"/>
              </a:rPr>
              <a:t>5-minute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2800" b="1">
                <a:solidFill>
                  <a:srgbClr val="162F4A"/>
                </a:solidFill>
                <a:latin typeface="Aptos"/>
              </a:rPr>
              <a:t>1. Introduction &amp; chosen job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41248"/>
            <a:ext cx="1097280" cy="54864"/>
          </a:xfrm>
          <a:prstGeom prst="rect">
            <a:avLst/>
          </a:prstGeom>
          <a:solidFill>
            <a:srgbClr val="008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783080" y="731520"/>
            <a:ext cx="950976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000" b="0">
                <a:solidFill>
                  <a:srgbClr val="5B6B77"/>
                </a:solidFill>
                <a:latin typeface="Aptos"/>
              </a:rPr>
              <a:t>What the role involves and what the advert asks for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473952"/>
            <a:ext cx="36576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0"/>
              </a:spcAft>
            </a:pPr>
            <a:r>
              <a:rPr sz="900" b="0">
                <a:solidFill>
                  <a:srgbClr val="5B6B77"/>
                </a:solidFill>
                <a:latin typeface="Aptos"/>
              </a:rPr>
              <a:t>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234440"/>
            <a:ext cx="507492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48640" y="1234440"/>
            <a:ext cx="82296" cy="1920240"/>
          </a:xfrm>
          <a:prstGeom prst="rect">
            <a:avLst/>
          </a:prstGeom>
          <a:solidFill>
            <a:srgbClr val="008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49808" y="1380744"/>
            <a:ext cx="472744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800" b="1">
                <a:solidFill>
                  <a:srgbClr val="00848B"/>
                </a:solidFill>
                <a:latin typeface="Aptos"/>
              </a:rPr>
              <a:t>Why Nursing Associate?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1712600"/>
            <a:ext cx="4727448" cy="129844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500" b="0">
                <a:solidFill>
                  <a:srgbClr val="2A3641"/>
                </a:solidFill>
                <a:latin typeface="Aptos"/>
              </a:rPr>
              <a:t>I want a career where I can support people directly, contribute to safe care and keep learning. Nursing Associates work with registered nurses and the wider team to assess, provide and monitor person-centred care.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48640" y="3383280"/>
            <a:ext cx="507492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548640" y="3383280"/>
            <a:ext cx="82296" cy="2286000"/>
          </a:xfrm>
          <a:prstGeom prst="rect">
            <a:avLst/>
          </a:prstGeom>
          <a:solidFill>
            <a:srgbClr val="5584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49808" y="3529584"/>
            <a:ext cx="472744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5584B2"/>
                </a:solidFill>
                <a:latin typeface="Aptos"/>
              </a:rPr>
              <a:t>Live job advert (checked 19 Oct 2026)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49808" y="3913632"/>
            <a:ext cx="4727448" cy="140346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400" b="0" dirty="0">
                <a:solidFill>
                  <a:srgbClr val="2A3641"/>
                </a:solidFill>
                <a:latin typeface="Aptos"/>
              </a:rPr>
              <a:t>Nursing Associate (Recovery) • </a:t>
            </a:r>
            <a:r>
              <a:rPr sz="1400" b="0" dirty="0" err="1">
                <a:solidFill>
                  <a:srgbClr val="2A3641"/>
                </a:solidFill>
                <a:latin typeface="Aptos"/>
              </a:rPr>
              <a:t>Wrightington</a:t>
            </a:r>
            <a:r>
              <a:rPr sz="1400" b="0" dirty="0">
                <a:solidFill>
                  <a:srgbClr val="2A3641"/>
                </a:solidFill>
                <a:latin typeface="Aptos"/>
              </a:rPr>
              <a:t>, Wigan and Leigh Teaching Hospitals NHS FT
Full-time • £28,392–£31,157 pro rata
Closing date: 22 October </a:t>
            </a:r>
            <a:r>
              <a:rPr lang="en-GB" sz="1400" dirty="0">
                <a:solidFill>
                  <a:srgbClr val="2A3641"/>
                </a:solidFill>
                <a:latin typeface="Aptos"/>
              </a:rPr>
              <a:t>2026</a:t>
            </a:r>
            <a:r>
              <a:rPr sz="1400" b="0" dirty="0">
                <a:solidFill>
                  <a:srgbClr val="2A3641"/>
                </a:solidFill>
                <a:latin typeface="Aptos"/>
              </a:rPr>
              <a:t>
Important: the advert requires a Nursing Associate Foundation Degree and NMC registration.</a:t>
            </a:r>
          </a:p>
        </p:txBody>
      </p:sp>
      <p:pic>
        <p:nvPicPr>
          <p:cNvPr id="14" name="Picture 13" descr="a_bright_clean_hospital_clinical_ward_scene_a_nu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9320" y="1417320"/>
            <a:ext cx="5440680" cy="306324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080760" y="4709160"/>
            <a:ext cx="5257800" cy="7772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600" b="1">
                <a:solidFill>
                  <a:srgbClr val="162F4A"/>
                </a:solidFill>
                <a:latin typeface="Aptos"/>
              </a:rPr>
              <a:t>Role priorities: safe clinical care, monitoring patients, accurate records, communication, teamwork and escalating concerns.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0080" y="5989320"/>
            <a:ext cx="1088136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000" b="0">
                <a:solidFill>
                  <a:srgbClr val="5B6B77"/>
                </a:solidFill>
                <a:latin typeface="Aptos"/>
              </a:rPr>
              <a:t>In-text citations: (Wrightington, Wigan and Leigh Teaching Hospitals NHS FT, 2026; Health Education England, 2026)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2800" b="1">
                <a:solidFill>
                  <a:srgbClr val="162F4A"/>
                </a:solidFill>
                <a:latin typeface="Aptos"/>
              </a:rPr>
              <a:t>2. Personal SWOT: strengths &amp; weaknesses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41248"/>
            <a:ext cx="1097280" cy="54864"/>
          </a:xfrm>
          <a:prstGeom prst="rect">
            <a:avLst/>
          </a:prstGeom>
          <a:solidFill>
            <a:srgbClr val="008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783080" y="731520"/>
            <a:ext cx="950976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000" b="0">
                <a:solidFill>
                  <a:srgbClr val="5B6B77"/>
                </a:solidFill>
                <a:latin typeface="Aptos"/>
              </a:rPr>
              <a:t>Personal attributes compared with the job requirements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473952"/>
            <a:ext cx="36576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0"/>
              </a:spcAft>
            </a:pPr>
            <a:r>
              <a:rPr sz="900" b="0">
                <a:solidFill>
                  <a:srgbClr val="5B6B77"/>
                </a:solidFill>
                <a:latin typeface="Aptos"/>
              </a:rPr>
              <a:t>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234440"/>
            <a:ext cx="544068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48640" y="1234440"/>
            <a:ext cx="82296" cy="4480560"/>
          </a:xfrm>
          <a:prstGeom prst="rect">
            <a:avLst/>
          </a:prstGeom>
          <a:solidFill>
            <a:srgbClr val="45946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49808" y="1380744"/>
            <a:ext cx="509320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900" b="1">
                <a:solidFill>
                  <a:srgbClr val="45946F"/>
                </a:solidFill>
                <a:latin typeface="Aptos"/>
              </a:rPr>
              <a:t>STRENGTHS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1764792"/>
            <a:ext cx="5093208" cy="38587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500" b="0">
                <a:solidFill>
                  <a:srgbClr val="2A3641"/>
                </a:solidFill>
                <a:latin typeface="Aptos"/>
              </a:rPr>
              <a:t>• Bilingual: I can communicate in English and Romanian, which may help some patients feel understood.
• Communication and teamwork: my transport-office work involves sharing information and cooperating with colleagues.
• Organisation and IT: using office systems can support accurate records and prioritising tasks.
• Education: my Level 3 Diploma in Public Services gives me a foundation in responsibility and working with people.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44068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4480560"/>
          </a:xfrm>
          <a:prstGeom prst="rect">
            <a:avLst/>
          </a:prstGeom>
          <a:solidFill>
            <a:srgbClr val="DE6D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80744"/>
            <a:ext cx="509320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800" b="1">
                <a:solidFill>
                  <a:srgbClr val="DE6D5E"/>
                </a:solidFill>
                <a:latin typeface="Aptos"/>
              </a:rPr>
              <a:t>WEAKNESSES / DEVELOPMENT NEEDS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64792"/>
            <a:ext cx="5093208" cy="38587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500" b="0">
                <a:solidFill>
                  <a:srgbClr val="2A3641"/>
                </a:solidFill>
                <a:latin typeface="Aptos"/>
              </a:rPr>
              <a:t>• I do not yet have the Nursing Associate qualification or NMC registration required for this post.
• My current work experience is administrative, not hands-on clinical care.
• I need to build confidence with clinical observations, patient care and responding to deterioration.
• I will need to balance study, work and placement commitments.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5925312"/>
            <a:ext cx="1078992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000" b="0">
                <a:solidFill>
                  <a:srgbClr val="5B6B77"/>
                </a:solidFill>
                <a:latin typeface="Aptos"/>
              </a:rPr>
              <a:t>The advert lists NMC registration, clinical experience and strong communication as important requirements (Wrightington, Wigan and Leigh Teaching Hospitals NHS FT, 2026).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2800" b="1">
                <a:solidFill>
                  <a:srgbClr val="162F4A"/>
                </a:solidFill>
                <a:latin typeface="Aptos"/>
              </a:rPr>
              <a:t>3. Personal SWOT: opportunities &amp; threats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41248"/>
            <a:ext cx="1097280" cy="54864"/>
          </a:xfrm>
          <a:prstGeom prst="rect">
            <a:avLst/>
          </a:prstGeom>
          <a:solidFill>
            <a:srgbClr val="008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783080" y="731520"/>
            <a:ext cx="950976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000" b="0">
                <a:solidFill>
                  <a:srgbClr val="5B6B77"/>
                </a:solidFill>
                <a:latin typeface="Aptos"/>
              </a:rPr>
              <a:t>External factors that could support or challenge my goal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473952"/>
            <a:ext cx="36576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0"/>
              </a:spcAft>
            </a:pPr>
            <a:r>
              <a:rPr sz="900" b="0">
                <a:solidFill>
                  <a:srgbClr val="5B6B77"/>
                </a:solidFill>
                <a:latin typeface="Aptos"/>
              </a:rP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234440"/>
            <a:ext cx="544068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48640" y="1234440"/>
            <a:ext cx="82296" cy="4480560"/>
          </a:xfrm>
          <a:prstGeom prst="rect">
            <a:avLst/>
          </a:prstGeom>
          <a:solidFill>
            <a:srgbClr val="5584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49808" y="1380744"/>
            <a:ext cx="509320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900" b="1">
                <a:solidFill>
                  <a:srgbClr val="5584B2"/>
                </a:solidFill>
                <a:latin typeface="Aptos"/>
              </a:rPr>
              <a:t>OPPORTUNITIES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1764792"/>
            <a:ext cx="5093208" cy="38587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500" b="0">
                <a:solidFill>
                  <a:srgbClr val="2A3641"/>
                </a:solidFill>
                <a:latin typeface="Aptos"/>
              </a:rPr>
              <a:t>• Nursing Associate apprenticeships and Level 5 foundation-degree routes.
• Healthcare assistant or support-worker roles to gain patient-facing experience.
• Training, supervision and feedback from experienced nurses.
• My English/Romanian language skills and current study can help me connect with diverse people and develop academic skills.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44068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4480560"/>
          </a:xfrm>
          <a:prstGeom prst="rect">
            <a:avLst/>
          </a:prstGeom>
          <a:solidFill>
            <a:srgbClr val="EEB1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80744"/>
            <a:ext cx="509320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800" b="1">
                <a:solidFill>
                  <a:srgbClr val="EEB14B"/>
                </a:solidFill>
                <a:latin typeface="Aptos"/>
              </a:rPr>
              <a:t>THREATS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64792"/>
            <a:ext cx="5093208" cy="38587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500" b="0">
                <a:solidFill>
                  <a:srgbClr val="2A3641"/>
                </a:solidFill>
                <a:latin typeface="Aptos"/>
              </a:rPr>
              <a:t>• Competition for training places and entry-level healthcare jobs.
• Clinical work can involve pressure, emotional situations and changing priorities.
• Shift work and placement hours may make study/work balance difficult.
• Without the required qualification and NMC registration, I cannot apply for qualified Nursing Associate posts.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5925312"/>
            <a:ext cx="1078992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000" b="0">
                <a:solidFill>
                  <a:srgbClr val="5B6B77"/>
                </a:solidFill>
                <a:latin typeface="Aptos"/>
              </a:rPr>
              <a:t>Most training routes require English and maths at GCSE 9–4 / A–C or Level 2 equivalent, and a commitment to study at Level 5 (Health Education England, 2026).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2800" b="1">
                <a:solidFill>
                  <a:srgbClr val="162F4A"/>
                </a:solidFill>
                <a:latin typeface="Aptos"/>
              </a:rPr>
              <a:t>4. How I will turn SWOT into action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41248"/>
            <a:ext cx="1097280" cy="54864"/>
          </a:xfrm>
          <a:prstGeom prst="rect">
            <a:avLst/>
          </a:prstGeom>
          <a:solidFill>
            <a:srgbClr val="008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783080" y="731520"/>
            <a:ext cx="950976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000" b="0">
                <a:solidFill>
                  <a:srgbClr val="5B6B77"/>
                </a:solidFill>
                <a:latin typeface="Aptos"/>
              </a:rPr>
              <a:t>Use existing strengths to reduce gaps and manage risks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473952"/>
            <a:ext cx="36576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0"/>
              </a:spcAft>
            </a:pPr>
            <a:r>
              <a:rPr sz="900" b="0">
                <a:solidFill>
                  <a:srgbClr val="5B6B77"/>
                </a:solidFill>
                <a:latin typeface="Aptos"/>
              </a:rPr>
              <a:t>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234440"/>
            <a:ext cx="356616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48640" y="1234440"/>
            <a:ext cx="82296" cy="1874519"/>
          </a:xfrm>
          <a:prstGeom prst="rect">
            <a:avLst/>
          </a:prstGeom>
          <a:solidFill>
            <a:srgbClr val="008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49808" y="1380744"/>
            <a:ext cx="321868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0848B"/>
                </a:solidFill>
                <a:latin typeface="Aptos"/>
              </a:rPr>
              <a:t>Use strengths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1764792"/>
            <a:ext cx="3218688" cy="125272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400" b="0">
                <a:solidFill>
                  <a:srgbClr val="2A3641"/>
                </a:solidFill>
                <a:latin typeface="Aptos"/>
              </a:rPr>
              <a:t>Use my communication and bilingual skills to build respectful rapport. Use my admin/IT experience to practise clear, accurate documentation.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15968" y="1234440"/>
            <a:ext cx="356616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15968" y="1234440"/>
            <a:ext cx="82296" cy="1874519"/>
          </a:xfrm>
          <a:prstGeom prst="rect">
            <a:avLst/>
          </a:prstGeom>
          <a:solidFill>
            <a:srgbClr val="5584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17136" y="1380744"/>
            <a:ext cx="321868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5584B2"/>
                </a:solidFill>
                <a:latin typeface="Aptos"/>
              </a:rPr>
              <a:t>Build experience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17136" y="1764792"/>
            <a:ext cx="3218688" cy="125272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400" b="0">
                <a:solidFill>
                  <a:srgbClr val="2A3641"/>
                </a:solidFill>
                <a:latin typeface="Aptos"/>
              </a:rPr>
              <a:t>Apply for healthcare assistant/support-worker opportunities or volunteering. Complete the Care Certificate and request supervised practice.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83296" y="1234440"/>
            <a:ext cx="356616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83296" y="1234440"/>
            <a:ext cx="82296" cy="1874519"/>
          </a:xfrm>
          <a:prstGeom prst="rect">
            <a:avLst/>
          </a:prstGeom>
          <a:solidFill>
            <a:srgbClr val="45946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84464" y="1380744"/>
            <a:ext cx="321868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45946F"/>
                </a:solidFill>
                <a:latin typeface="Aptos"/>
              </a:rPr>
              <a:t>Close skills gaps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84464" y="1764792"/>
            <a:ext cx="3218688" cy="125272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400" b="0">
                <a:solidFill>
                  <a:srgbClr val="2A3641"/>
                </a:solidFill>
                <a:latin typeface="Aptos"/>
              </a:rPr>
              <a:t>Research Nursing Associate apprenticeships, check entry requirements, and ask tutors/employers about placement and funding options.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8368" y="3520440"/>
            <a:ext cx="10789920" cy="38404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900" b="1">
                <a:solidFill>
                  <a:srgbClr val="162F4A"/>
                </a:solidFill>
                <a:latin typeface="Aptos"/>
              </a:rPr>
              <a:t>Practical example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8368" y="3977639"/>
            <a:ext cx="10835640" cy="11430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700" b="0">
                <a:solidFill>
                  <a:srgbClr val="2A3641"/>
                </a:solidFill>
                <a:latin typeface="Aptos"/>
              </a:rPr>
              <a:t>If I feel unsure during clinical training, I will not guess or work beyond my competence. I will ask my supervisor, follow local procedures, record information accurately and escalate concerns promptly. This turns my willingness to learn and teamwork into safer practice.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58368" y="5440680"/>
            <a:ext cx="1078992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500" b="1">
                <a:solidFill>
                  <a:srgbClr val="00848B"/>
                </a:solidFill>
                <a:latin typeface="Aptos"/>
              </a:rPr>
              <a:t>To manage threats, I will use a weekly study/work plan, seek feedback early and build resilience through reflection and support from mentors.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2F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502920"/>
            <a:ext cx="10881360" cy="5486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3000" b="1">
                <a:solidFill>
                  <a:srgbClr val="FFFFFF"/>
                </a:solidFill>
                <a:latin typeface="Aptos"/>
              </a:rPr>
              <a:t>5. 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371600"/>
            <a:ext cx="10515600" cy="10058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2200" b="0">
                <a:solidFill>
                  <a:srgbClr val="FFFFFF"/>
                </a:solidFill>
                <a:latin typeface="Aptos"/>
              </a:rPr>
              <a:t>Nursing Associate is a meaningful long-term career goal, but I need to gain clinical experience and complete the required qualification before applying for a registered post.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288036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85800" y="2880360"/>
            <a:ext cx="82296" cy="1600200"/>
          </a:xfrm>
          <a:prstGeom prst="rect">
            <a:avLst/>
          </a:prstGeom>
          <a:solidFill>
            <a:srgbClr val="008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86968" y="3026664"/>
            <a:ext cx="303580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0848B"/>
                </a:solidFill>
                <a:latin typeface="Aptos"/>
              </a:rPr>
              <a:t>My starting point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6968" y="3410712"/>
            <a:ext cx="3035808" cy="97840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400" b="0">
                <a:solidFill>
                  <a:srgbClr val="2A3641"/>
                </a:solidFill>
                <a:latin typeface="Aptos"/>
              </a:rPr>
              <a:t>Communication, teamwork, organisation and bilingual skills.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288036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0" y="2880360"/>
            <a:ext cx="82296" cy="1600200"/>
          </a:xfrm>
          <a:prstGeom prst="rect">
            <a:avLst/>
          </a:prstGeom>
          <a:solidFill>
            <a:srgbClr val="5584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590288" y="3026664"/>
            <a:ext cx="303580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5584B2"/>
                </a:solidFill>
                <a:latin typeface="Aptos"/>
              </a:rPr>
              <a:t>My next steps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90288" y="3410712"/>
            <a:ext cx="3035808" cy="97840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400" b="0">
                <a:solidFill>
                  <a:srgbClr val="2A3641"/>
                </a:solidFill>
                <a:latin typeface="Aptos"/>
              </a:rPr>
              <a:t>Gain care experience, pursue training and ask for feedback.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92440" y="288036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9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092440" y="2880360"/>
            <a:ext cx="82296" cy="1600200"/>
          </a:xfrm>
          <a:prstGeom prst="rect">
            <a:avLst/>
          </a:prstGeom>
          <a:solidFill>
            <a:srgbClr val="45946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93608" y="3026664"/>
            <a:ext cx="3035808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45946F"/>
                </a:solidFill>
                <a:latin typeface="Aptos"/>
              </a:rPr>
              <a:t>My commitment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93608" y="3410712"/>
            <a:ext cx="3035808" cy="97840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400" b="0">
                <a:solidFill>
                  <a:srgbClr val="2A3641"/>
                </a:solidFill>
                <a:latin typeface="Aptos"/>
              </a:rPr>
              <a:t>Provide respectful, safe, person-centred care and keep learning.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31520" y="5166360"/>
            <a:ext cx="10789920" cy="7315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800" b="1">
                <a:solidFill>
                  <a:srgbClr val="AFE8E0"/>
                </a:solidFill>
                <a:latin typeface="Aptos"/>
              </a:rPr>
              <a:t>My strengths will not replace clinical qualifications, but they can help me make the most of training and overcome development needs.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292840" y="6473952"/>
            <a:ext cx="36576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0"/>
              </a:spcAft>
            </a:pPr>
            <a:r>
              <a:rPr sz="900" b="0">
                <a:solidFill>
                  <a:srgbClr val="DCE5EC"/>
                </a:solidFill>
                <a:latin typeface="Aptos"/>
              </a:rP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2800" b="1">
                <a:solidFill>
                  <a:srgbClr val="162F4A"/>
                </a:solidFill>
                <a:latin typeface="Aptos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41248"/>
            <a:ext cx="1097280" cy="54864"/>
          </a:xfrm>
          <a:prstGeom prst="rect">
            <a:avLst/>
          </a:prstGeom>
          <a:solidFill>
            <a:srgbClr val="008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783080" y="731520"/>
            <a:ext cx="950976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spcAft>
                <a:spcPts val="0"/>
              </a:spcAft>
            </a:pPr>
            <a:r>
              <a:rPr sz="1000" b="0">
                <a:solidFill>
                  <a:srgbClr val="5B6B77"/>
                </a:solidFill>
                <a:latin typeface="Aptos"/>
              </a:rPr>
              <a:t>Harvard style • sources for the job advert and training route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473952"/>
            <a:ext cx="36576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0"/>
              </a:spcAft>
            </a:pPr>
            <a:r>
              <a:rPr sz="900" b="0">
                <a:solidFill>
                  <a:srgbClr val="5B6B77"/>
                </a:solidFill>
                <a:latin typeface="Aptos"/>
              </a:rPr>
              <a:t>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1371600"/>
            <a:ext cx="10881360" cy="2909514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>
              <a:spcAft>
                <a:spcPts val="1400"/>
              </a:spcAft>
              <a:defRPr sz="1400">
                <a:solidFill>
                  <a:srgbClr val="2A3641"/>
                </a:solidFill>
                <a:latin typeface="Aptos"/>
              </a:defRPr>
            </a:pPr>
            <a:r>
              <a:t>•  Health Education England (2026) ‘Entry requirements: Nursing Associates’. Available at: https://nursing-associates.hee.nhs.uk/about-the-role/become-nursing-associate/ (Accessed: 19 October 2026).</a:t>
            </a:r>
          </a:p>
          <a:p>
            <a:pPr>
              <a:spcAft>
                <a:spcPts val="1400"/>
              </a:spcAft>
              <a:defRPr sz="1400">
                <a:solidFill>
                  <a:srgbClr val="2A3641"/>
                </a:solidFill>
                <a:latin typeface="Aptos"/>
              </a:defRPr>
            </a:pPr>
            <a:r>
              <a:rPr dirty="0"/>
              <a:t>•  </a:t>
            </a:r>
            <a:r>
              <a:rPr dirty="0" err="1"/>
              <a:t>Wrightington</a:t>
            </a:r>
            <a:r>
              <a:rPr dirty="0"/>
              <a:t>, Wigan and Leigh Teaching Hospitals NHS Foundation Trust (2026) ‘Nursing Associate (Recovery) – job advert’. NHS Jobs / Work Hub. Available at: https://www.jobs.service.gov.uk/jobs/6ad0b5e79ff50b2fdd79f8e2 (Accessed: 19 October 2026).</a:t>
            </a:r>
          </a:p>
          <a:p>
            <a:pPr>
              <a:spcAft>
                <a:spcPts val="1400"/>
              </a:spcAft>
              <a:defRPr sz="1400">
                <a:solidFill>
                  <a:srgbClr val="2A3641"/>
                </a:solidFill>
                <a:latin typeface="Aptos"/>
              </a:defRPr>
            </a:pPr>
            <a:r>
              <a:rPr dirty="0"/>
              <a:t>•  </a:t>
            </a:r>
            <a:r>
              <a:rPr dirty="0" err="1"/>
              <a:t>Wrightington</a:t>
            </a:r>
            <a:r>
              <a:rPr dirty="0"/>
              <a:t>, Wigan and Leigh Teaching Hospitals NHS Foundation Trust (2026) ‘Nursing Associate (Recovery): role description and person specification’. Details </a:t>
            </a:r>
            <a:r>
              <a:rPr dirty="0" err="1"/>
              <a:t>summarised</a:t>
            </a:r>
            <a:r>
              <a:rPr dirty="0"/>
              <a:t> from the job advert (Accessed: 19 October 2026).</a:t>
            </a:r>
          </a:p>
          <a:p>
            <a:pPr>
              <a:spcAft>
                <a:spcPts val="1400"/>
              </a:spcAft>
              <a:defRPr sz="1400">
                <a:solidFill>
                  <a:srgbClr val="2A3641"/>
                </a:solidFill>
                <a:latin typeface="Aptos"/>
              </a:defRPr>
            </a:pPr>
            <a:r>
              <a:rPr lang="en-GB">
                <a:ea typeface="+mn-lt"/>
                <a:cs typeface="+mn-lt"/>
              </a:rPr>
              <a:t>Care Quality Commission (2026) The fundamental standards of care.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https://www.cqc.org.uk/about-us/fundamental-standards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19 October 2026).Care Quality Commission (2026) The fundamental standards of care.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https://www.cqc.org.uk/about-us/fundamental-standards</a:t>
            </a:r>
            <a:r>
              <a:rPr lang="en-GB">
                <a:ea typeface="+mn-lt"/>
                <a:cs typeface="+mn-lt"/>
              </a:rPr>
              <a:t> (Accessed: 19 October 2026).</a:t>
            </a:r>
          </a:p>
          <a:p>
            <a:pPr>
              <a:spcAft>
                <a:spcPts val="1400"/>
              </a:spcAft>
              <a:defRPr sz="1400">
                <a:solidFill>
                  <a:srgbClr val="2A3641"/>
                </a:solidFill>
                <a:latin typeface="Aptos"/>
              </a:defRPr>
            </a:pPr>
            <a:r>
              <a:rPr lang="en-GB">
                <a:ea typeface="+mn-lt"/>
                <a:cs typeface="+mn-lt"/>
              </a:rPr>
              <a:t>National Careers Service (n.d.) Nursing associate.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https://nationalcareers.service.gov.uk/job-profiles/nursing-associate</a:t>
            </a: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Analysis: Nursing Associate</dc:title>
  <dc:subject>Five-minute presentation for Health and Social Care</dc:subject>
  <dc:creator>OpenAI</dc:creator>
  <cp:keywords>Nursing Associate, SWOT, Health and Social Care, NHS</cp:keywords>
  <dc:description>generated using python-pptx</dc:description>
  <cp:lastModifiedBy>Steve Canny</cp:lastModifiedBy>
  <cp:revision>32</cp:revision>
  <dcterms:created xsi:type="dcterms:W3CDTF">2013-01-27T09:14:16Z</dcterms:created>
  <dcterms:modified xsi:type="dcterms:W3CDTF">2026-10-19T04:02:22Z</dcterms:modified>
  <cp:category/>
</cp:coreProperties>
</file>