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58" r:id="rId5"/>
    <p:sldMasterId id="2147483666" r:id="rId6"/>
  </p:sldMasterIdLst>
  <p:notesMasterIdLst>
    <p:notesMasterId r:id="rId65"/>
  </p:notesMasterIdLst>
  <p:sldIdLst>
    <p:sldId id="256" r:id="rId7"/>
    <p:sldId id="411" r:id="rId8"/>
    <p:sldId id="412" r:id="rId9"/>
    <p:sldId id="648" r:id="rId10"/>
    <p:sldId id="793" r:id="rId11"/>
    <p:sldId id="258" r:id="rId12"/>
    <p:sldId id="649" r:id="rId13"/>
    <p:sldId id="259" r:id="rId14"/>
    <p:sldId id="417" r:id="rId15"/>
    <p:sldId id="274" r:id="rId16"/>
    <p:sldId id="587" r:id="rId17"/>
    <p:sldId id="388" r:id="rId18"/>
    <p:sldId id="557" r:id="rId19"/>
    <p:sldId id="632" r:id="rId20"/>
    <p:sldId id="506" r:id="rId21"/>
    <p:sldId id="452" r:id="rId22"/>
    <p:sldId id="584" r:id="rId23"/>
    <p:sldId id="628" r:id="rId24"/>
    <p:sldId id="626" r:id="rId25"/>
    <p:sldId id="625" r:id="rId26"/>
    <p:sldId id="293" r:id="rId27"/>
    <p:sldId id="550" r:id="rId28"/>
    <p:sldId id="645" r:id="rId29"/>
    <p:sldId id="282" r:id="rId30"/>
    <p:sldId id="646" r:id="rId31"/>
    <p:sldId id="549" r:id="rId32"/>
    <p:sldId id="638" r:id="rId33"/>
    <p:sldId id="287" r:id="rId34"/>
    <p:sldId id="677" r:id="rId35"/>
    <p:sldId id="562" r:id="rId36"/>
    <p:sldId id="565" r:id="rId37"/>
    <p:sldId id="640" r:id="rId38"/>
    <p:sldId id="794" r:id="rId39"/>
    <p:sldId id="324" r:id="rId40"/>
    <p:sldId id="796" r:id="rId41"/>
    <p:sldId id="569" r:id="rId42"/>
    <p:sldId id="642" r:id="rId43"/>
    <p:sldId id="330" r:id="rId44"/>
    <p:sldId id="556" r:id="rId45"/>
    <p:sldId id="573" r:id="rId46"/>
    <p:sldId id="328" r:id="rId47"/>
    <p:sldId id="559" r:id="rId48"/>
    <p:sldId id="552" r:id="rId49"/>
    <p:sldId id="543" r:id="rId50"/>
    <p:sldId id="560" r:id="rId51"/>
    <p:sldId id="332" r:id="rId52"/>
    <p:sldId id="544" r:id="rId53"/>
    <p:sldId id="540" r:id="rId54"/>
    <p:sldId id="333" r:id="rId55"/>
    <p:sldId id="334" r:id="rId56"/>
    <p:sldId id="554" r:id="rId57"/>
    <p:sldId id="568" r:id="rId58"/>
    <p:sldId id="537" r:id="rId59"/>
    <p:sldId id="542" r:id="rId60"/>
    <p:sldId id="585" r:id="rId61"/>
    <p:sldId id="795" r:id="rId62"/>
    <p:sldId id="647" r:id="rId63"/>
    <p:sldId id="266" r:id="rId6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000" autoAdjust="0"/>
    <p:restoredTop sz="86819" autoAdjust="0"/>
  </p:normalViewPr>
  <p:slideViewPr>
    <p:cSldViewPr snapToGrid="0" snapToObjects="1">
      <p:cViewPr varScale="1">
        <p:scale>
          <a:sx n="89" d="100"/>
          <a:sy n="89" d="100"/>
        </p:scale>
        <p:origin x="22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0.xml"/><Relationship Id="rId21" Type="http://schemas.openxmlformats.org/officeDocument/2006/relationships/slide" Target="slides/slide15.xml"/><Relationship Id="rId42" Type="http://schemas.openxmlformats.org/officeDocument/2006/relationships/slide" Target="slides/slide36.xml"/><Relationship Id="rId47" Type="http://schemas.openxmlformats.org/officeDocument/2006/relationships/slide" Target="slides/slide41.xml"/><Relationship Id="rId63" Type="http://schemas.openxmlformats.org/officeDocument/2006/relationships/slide" Target="slides/slide57.xml"/><Relationship Id="rId68" Type="http://schemas.openxmlformats.org/officeDocument/2006/relationships/theme" Target="theme/theme1.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slide" Target="slides/slide39.xml"/><Relationship Id="rId53" Type="http://schemas.openxmlformats.org/officeDocument/2006/relationships/slide" Target="slides/slide47.xml"/><Relationship Id="rId58" Type="http://schemas.openxmlformats.org/officeDocument/2006/relationships/slide" Target="slides/slide52.xml"/><Relationship Id="rId66" Type="http://schemas.openxmlformats.org/officeDocument/2006/relationships/presProps" Target="presProps.xml"/><Relationship Id="rId5" Type="http://schemas.openxmlformats.org/officeDocument/2006/relationships/slideMaster" Target="slideMasters/slideMaster2.xml"/><Relationship Id="rId61" Type="http://schemas.openxmlformats.org/officeDocument/2006/relationships/slide" Target="slides/slide55.xml"/><Relationship Id="rId19" Type="http://schemas.openxmlformats.org/officeDocument/2006/relationships/slide" Target="slides/slide1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slide" Target="slides/slide42.xml"/><Relationship Id="rId56" Type="http://schemas.openxmlformats.org/officeDocument/2006/relationships/slide" Target="slides/slide50.xml"/><Relationship Id="rId64" Type="http://schemas.openxmlformats.org/officeDocument/2006/relationships/slide" Target="slides/slide58.xml"/><Relationship Id="rId69" Type="http://schemas.openxmlformats.org/officeDocument/2006/relationships/tableStyles" Target="tableStyles.xml"/><Relationship Id="rId8" Type="http://schemas.openxmlformats.org/officeDocument/2006/relationships/slide" Target="slides/slide2.xml"/><Relationship Id="rId51" Type="http://schemas.openxmlformats.org/officeDocument/2006/relationships/slide" Target="slides/slide45.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slide" Target="slides/slide40.xml"/><Relationship Id="rId59" Type="http://schemas.openxmlformats.org/officeDocument/2006/relationships/slide" Target="slides/slide53.xml"/><Relationship Id="rId67" Type="http://schemas.openxmlformats.org/officeDocument/2006/relationships/viewProps" Target="viewProps.xml"/><Relationship Id="rId20" Type="http://schemas.openxmlformats.org/officeDocument/2006/relationships/slide" Target="slides/slide14.xml"/><Relationship Id="rId41" Type="http://schemas.openxmlformats.org/officeDocument/2006/relationships/slide" Target="slides/slide35.xml"/><Relationship Id="rId54" Type="http://schemas.openxmlformats.org/officeDocument/2006/relationships/slide" Target="slides/slide48.xml"/><Relationship Id="rId62" Type="http://schemas.openxmlformats.org/officeDocument/2006/relationships/slide" Target="slides/slide56.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slide" Target="slides/slide43.xml"/><Relationship Id="rId57" Type="http://schemas.openxmlformats.org/officeDocument/2006/relationships/slide" Target="slides/slide51.xml"/><Relationship Id="rId10" Type="http://schemas.openxmlformats.org/officeDocument/2006/relationships/slide" Target="slides/slide4.xml"/><Relationship Id="rId31" Type="http://schemas.openxmlformats.org/officeDocument/2006/relationships/slide" Target="slides/slide25.xml"/><Relationship Id="rId44" Type="http://schemas.openxmlformats.org/officeDocument/2006/relationships/slide" Target="slides/slide38.xml"/><Relationship Id="rId52" Type="http://schemas.openxmlformats.org/officeDocument/2006/relationships/slide" Target="slides/slide46.xml"/><Relationship Id="rId60" Type="http://schemas.openxmlformats.org/officeDocument/2006/relationships/slide" Target="slides/slide54.xml"/><Relationship Id="rId65"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3.xml"/><Relationship Id="rId13" Type="http://schemas.openxmlformats.org/officeDocument/2006/relationships/slide" Target="slides/slide7.xml"/><Relationship Id="rId18" Type="http://schemas.openxmlformats.org/officeDocument/2006/relationships/slide" Target="slides/slide12.xml"/><Relationship Id="rId39" Type="http://schemas.openxmlformats.org/officeDocument/2006/relationships/slide" Target="slides/slide33.xml"/><Relationship Id="rId34" Type="http://schemas.openxmlformats.org/officeDocument/2006/relationships/slide" Target="slides/slide28.xml"/><Relationship Id="rId50" Type="http://schemas.openxmlformats.org/officeDocument/2006/relationships/slide" Target="slides/slide44.xml"/><Relationship Id="rId55" Type="http://schemas.openxmlformats.org/officeDocument/2006/relationships/slide" Target="slides/slide49.xml"/></Relationships>
</file>

<file path=ppt/diagrams/_rels/data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image" Target="../media/image19.png"/><Relationship Id="rId4" Type="http://schemas.openxmlformats.org/officeDocument/2006/relationships/image" Target="../media/image22.png"/></Relationships>
</file>

<file path=ppt/diagrams/_rels/drawing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image" Target="../media/image19.png"/><Relationship Id="rId4" Type="http://schemas.openxmlformats.org/officeDocument/2006/relationships/image" Target="../media/image22.png"/></Relationships>
</file>

<file path=ppt/diagrams/colors1.xml><?xml version="1.0" encoding="utf-8"?>
<dgm:colorsDef xmlns:dgm="http://schemas.openxmlformats.org/drawingml/2006/diagram" xmlns:a="http://schemas.openxmlformats.org/drawingml/2006/main" uniqueId="urn:microsoft.com/office/officeart/2005/8/colors/accent1_2#1">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BF3E627-B3A5-4495-9480-B79FE8CA5EFD}" type="doc">
      <dgm:prSet loTypeId="urn:microsoft.com/office/officeart/2005/8/layout/chevron2" loCatId="list" qsTypeId="urn:microsoft.com/office/officeart/2005/8/quickstyle/simple1#1" qsCatId="simple" csTypeId="urn:microsoft.com/office/officeart/2005/8/colors/accent1_2#1" csCatId="accent1" phldr="1"/>
      <dgm:spPr/>
      <dgm:t>
        <a:bodyPr/>
        <a:lstStyle/>
        <a:p>
          <a:endParaRPr lang="en-GB"/>
        </a:p>
      </dgm:t>
    </dgm:pt>
    <dgm:pt modelId="{A8E1D14E-D97A-400E-A21F-C891F6C5B258}">
      <dgm:prSet phldrT="[Text]"/>
      <dgm:spPr/>
      <dgm:t>
        <a:bodyPr/>
        <a:lstStyle/>
        <a:p>
          <a:r>
            <a:rPr lang="en-GB" dirty="0"/>
            <a:t>Originality</a:t>
          </a:r>
        </a:p>
      </dgm:t>
    </dgm:pt>
    <dgm:pt modelId="{0BA89B0F-E433-4781-91C0-A1E5A34DDE79}" type="parTrans" cxnId="{5864A7C0-530F-41F2-91BD-8484C1E00038}">
      <dgm:prSet/>
      <dgm:spPr/>
      <dgm:t>
        <a:bodyPr/>
        <a:lstStyle/>
        <a:p>
          <a:endParaRPr lang="en-GB"/>
        </a:p>
      </dgm:t>
    </dgm:pt>
    <dgm:pt modelId="{54CB253A-2F58-433E-9099-D0972F89A223}" type="sibTrans" cxnId="{5864A7C0-530F-41F2-91BD-8484C1E00038}">
      <dgm:prSet/>
      <dgm:spPr/>
      <dgm:t>
        <a:bodyPr/>
        <a:lstStyle/>
        <a:p>
          <a:endParaRPr lang="en-GB"/>
        </a:p>
      </dgm:t>
    </dgm:pt>
    <dgm:pt modelId="{611F76FD-61F6-4568-A204-7F47A50AC8FF}">
      <dgm:prSet phldrT="[Text]"/>
      <dgm:spPr/>
      <dgm:t>
        <a:bodyPr/>
        <a:lstStyle/>
        <a:p>
          <a:r>
            <a:rPr lang="en-GB" dirty="0"/>
            <a:t>Does the research investigate something that has not been looked at before? </a:t>
          </a:r>
        </a:p>
      </dgm:t>
    </dgm:pt>
    <dgm:pt modelId="{C105A82C-9D32-4188-A503-18BCAFF8F63C}" type="parTrans" cxnId="{F85DF5A6-5334-4A05-A638-90C457A6BD80}">
      <dgm:prSet/>
      <dgm:spPr/>
      <dgm:t>
        <a:bodyPr/>
        <a:lstStyle/>
        <a:p>
          <a:endParaRPr lang="en-GB"/>
        </a:p>
      </dgm:t>
    </dgm:pt>
    <dgm:pt modelId="{DBF0F96C-83BF-4543-BB0D-0EE5AA9AA5C4}" type="sibTrans" cxnId="{F85DF5A6-5334-4A05-A638-90C457A6BD80}">
      <dgm:prSet/>
      <dgm:spPr/>
      <dgm:t>
        <a:bodyPr/>
        <a:lstStyle/>
        <a:p>
          <a:endParaRPr lang="en-GB"/>
        </a:p>
      </dgm:t>
    </dgm:pt>
    <dgm:pt modelId="{BB62D0EF-661A-4397-A935-FB35552E26D1}">
      <dgm:prSet phldrT="[Text]"/>
      <dgm:spPr/>
      <dgm:t>
        <a:bodyPr/>
        <a:lstStyle/>
        <a:p>
          <a:r>
            <a:rPr lang="en-GB" dirty="0"/>
            <a:t>Pragmatism</a:t>
          </a:r>
        </a:p>
      </dgm:t>
    </dgm:pt>
    <dgm:pt modelId="{C6FD49B5-DFE4-40F7-8DB8-41DC3CBB0FDF}" type="parTrans" cxnId="{3B016E19-0B1F-460A-8A4F-E1EB9EDAD7D4}">
      <dgm:prSet/>
      <dgm:spPr/>
      <dgm:t>
        <a:bodyPr/>
        <a:lstStyle/>
        <a:p>
          <a:endParaRPr lang="en-GB"/>
        </a:p>
      </dgm:t>
    </dgm:pt>
    <dgm:pt modelId="{605DD623-2B2F-4CCD-BD91-320712763F8E}" type="sibTrans" cxnId="{3B016E19-0B1F-460A-8A4F-E1EB9EDAD7D4}">
      <dgm:prSet/>
      <dgm:spPr/>
      <dgm:t>
        <a:bodyPr/>
        <a:lstStyle/>
        <a:p>
          <a:endParaRPr lang="en-GB"/>
        </a:p>
      </dgm:t>
    </dgm:pt>
    <dgm:pt modelId="{C68B1E65-824B-42FA-814D-03FA6449C445}">
      <dgm:prSet phldrT="[Text]"/>
      <dgm:spPr/>
      <dgm:t>
        <a:bodyPr/>
        <a:lstStyle/>
        <a:p>
          <a:r>
            <a:rPr lang="en-GB" dirty="0"/>
            <a:t>Do the projects follow a clear structured method of research that could be replicated by others? </a:t>
          </a:r>
        </a:p>
      </dgm:t>
    </dgm:pt>
    <dgm:pt modelId="{1B1BF0C5-C93D-499A-B780-89197CEC096D}" type="parTrans" cxnId="{D4FD1EC5-5968-4D87-AC25-D603A2EB899A}">
      <dgm:prSet/>
      <dgm:spPr/>
      <dgm:t>
        <a:bodyPr/>
        <a:lstStyle/>
        <a:p>
          <a:endParaRPr lang="en-GB"/>
        </a:p>
      </dgm:t>
    </dgm:pt>
    <dgm:pt modelId="{3A113006-9578-452E-9F3B-1EE4343B42AF}" type="sibTrans" cxnId="{D4FD1EC5-5968-4D87-AC25-D603A2EB899A}">
      <dgm:prSet/>
      <dgm:spPr/>
      <dgm:t>
        <a:bodyPr/>
        <a:lstStyle/>
        <a:p>
          <a:endParaRPr lang="en-GB"/>
        </a:p>
      </dgm:t>
    </dgm:pt>
    <dgm:pt modelId="{4729A562-33DA-4F32-8CDD-09399427D23D}">
      <dgm:prSet/>
      <dgm:spPr/>
      <dgm:t>
        <a:bodyPr/>
        <a:lstStyle/>
        <a:p>
          <a:r>
            <a:rPr lang="en-GB" b="0" u="none" dirty="0">
              <a:latin typeface="Arial" panose="020B0604020202020204" pitchFamily="34" charset="0"/>
              <a:cs typeface="Arial" panose="020B0604020202020204" pitchFamily="34" charset="0"/>
            </a:rPr>
            <a:t>Generality </a:t>
          </a:r>
        </a:p>
      </dgm:t>
    </dgm:pt>
    <dgm:pt modelId="{F9CEC0F3-72DC-47FF-BAD5-F08A8FEAFB13}" type="parTrans" cxnId="{889EE359-4D36-41A2-91E4-BFB3601AD569}">
      <dgm:prSet/>
      <dgm:spPr/>
      <dgm:t>
        <a:bodyPr/>
        <a:lstStyle/>
        <a:p>
          <a:endParaRPr lang="en-GB"/>
        </a:p>
      </dgm:t>
    </dgm:pt>
    <dgm:pt modelId="{82F2C27C-2EF9-45D8-A97B-9990DCD2DE70}" type="sibTrans" cxnId="{889EE359-4D36-41A2-91E4-BFB3601AD569}">
      <dgm:prSet/>
      <dgm:spPr/>
      <dgm:t>
        <a:bodyPr/>
        <a:lstStyle/>
        <a:p>
          <a:endParaRPr lang="en-GB"/>
        </a:p>
      </dgm:t>
    </dgm:pt>
    <dgm:pt modelId="{BA934EA3-D997-4ECC-B4F6-38CC38BE2655}">
      <dgm:prSet/>
      <dgm:spPr/>
      <dgm:t>
        <a:bodyPr/>
        <a:lstStyle/>
        <a:p>
          <a:r>
            <a:rPr lang="en-GB" dirty="0"/>
            <a:t>Quality</a:t>
          </a:r>
        </a:p>
      </dgm:t>
    </dgm:pt>
    <dgm:pt modelId="{6859F9BA-C51A-4CB5-BF2F-6945A86A9A4C}" type="parTrans" cxnId="{DE622B15-9753-4B3D-9E55-B9D2EAEA335E}">
      <dgm:prSet/>
      <dgm:spPr/>
      <dgm:t>
        <a:bodyPr/>
        <a:lstStyle/>
        <a:p>
          <a:endParaRPr lang="en-GB"/>
        </a:p>
      </dgm:t>
    </dgm:pt>
    <dgm:pt modelId="{90CE845B-24CA-47D6-ABF1-C633EE3C7E17}" type="sibTrans" cxnId="{DE622B15-9753-4B3D-9E55-B9D2EAEA335E}">
      <dgm:prSet/>
      <dgm:spPr/>
      <dgm:t>
        <a:bodyPr/>
        <a:lstStyle/>
        <a:p>
          <a:endParaRPr lang="en-GB"/>
        </a:p>
      </dgm:t>
    </dgm:pt>
    <dgm:pt modelId="{1AAA0C30-1629-4BF5-A1D2-B206B3E498DC}">
      <dgm:prSet/>
      <dgm:spPr/>
      <dgm:t>
        <a:bodyPr/>
        <a:lstStyle/>
        <a:p>
          <a:r>
            <a:rPr lang="en-GB" dirty="0"/>
            <a:t>Balance</a:t>
          </a:r>
        </a:p>
      </dgm:t>
    </dgm:pt>
    <dgm:pt modelId="{EC50ABD7-B338-4052-A5CA-601E9734C9FC}" type="parTrans" cxnId="{95737AFA-3046-4D82-87F2-373B909C03BB}">
      <dgm:prSet/>
      <dgm:spPr/>
      <dgm:t>
        <a:bodyPr/>
        <a:lstStyle/>
        <a:p>
          <a:endParaRPr lang="en-GB"/>
        </a:p>
      </dgm:t>
    </dgm:pt>
    <dgm:pt modelId="{AF714B46-6E5B-4243-AFF9-7527417606B9}" type="sibTrans" cxnId="{95737AFA-3046-4D82-87F2-373B909C03BB}">
      <dgm:prSet/>
      <dgm:spPr/>
      <dgm:t>
        <a:bodyPr/>
        <a:lstStyle/>
        <a:p>
          <a:endParaRPr lang="en-GB"/>
        </a:p>
      </dgm:t>
    </dgm:pt>
    <dgm:pt modelId="{4C107D86-738D-438A-A943-59AD65FE18D5}">
      <dgm:prSet/>
      <dgm:spPr/>
      <dgm:t>
        <a:bodyPr/>
        <a:lstStyle/>
        <a:p>
          <a:r>
            <a:rPr lang="en-GB" dirty="0"/>
            <a:t>Or does it research something well known but in a new way? </a:t>
          </a:r>
        </a:p>
      </dgm:t>
    </dgm:pt>
    <dgm:pt modelId="{286FC46D-9628-4900-B18B-D1B9FC01120B}" type="parTrans" cxnId="{4B19272B-3717-4BC5-A007-8D8EB2E55AB5}">
      <dgm:prSet/>
      <dgm:spPr/>
      <dgm:t>
        <a:bodyPr/>
        <a:lstStyle/>
        <a:p>
          <a:endParaRPr lang="en-GB"/>
        </a:p>
      </dgm:t>
    </dgm:pt>
    <dgm:pt modelId="{244FE64C-1BFC-4E8A-B102-1950C9DF2F03}" type="sibTrans" cxnId="{4B19272B-3717-4BC5-A007-8D8EB2E55AB5}">
      <dgm:prSet/>
      <dgm:spPr/>
      <dgm:t>
        <a:bodyPr/>
        <a:lstStyle/>
        <a:p>
          <a:endParaRPr lang="en-GB"/>
        </a:p>
      </dgm:t>
    </dgm:pt>
    <dgm:pt modelId="{D222ACB7-3958-482F-A42C-F824CA180867}">
      <dgm:prSet/>
      <dgm:spPr/>
      <dgm:t>
        <a:bodyPr/>
        <a:lstStyle/>
        <a:p>
          <a:r>
            <a:rPr lang="en-GB"/>
            <a:t>   Do the findings of the research have relevance beyond the research study? </a:t>
          </a:r>
        </a:p>
      </dgm:t>
    </dgm:pt>
    <dgm:pt modelId="{5F9BDA90-BF2C-4AA1-8749-F26281B975D6}" type="parTrans" cxnId="{3F725B3B-8077-4AB5-8D38-F2C4B4C7B6CB}">
      <dgm:prSet/>
      <dgm:spPr/>
      <dgm:t>
        <a:bodyPr/>
        <a:lstStyle/>
        <a:p>
          <a:endParaRPr lang="en-GB"/>
        </a:p>
      </dgm:t>
    </dgm:pt>
    <dgm:pt modelId="{166DDF67-714C-4260-BD4D-F618F88B50B8}" type="sibTrans" cxnId="{3F725B3B-8077-4AB5-8D38-F2C4B4C7B6CB}">
      <dgm:prSet/>
      <dgm:spPr/>
      <dgm:t>
        <a:bodyPr/>
        <a:lstStyle/>
        <a:p>
          <a:endParaRPr lang="en-GB"/>
        </a:p>
      </dgm:t>
    </dgm:pt>
    <dgm:pt modelId="{01D3EE1F-6FD1-4A04-BCE8-94B8D2D153F2}">
      <dgm:prSet/>
      <dgm:spPr/>
      <dgm:t>
        <a:bodyPr/>
        <a:lstStyle/>
        <a:p>
          <a:r>
            <a:rPr lang="en-GB" dirty="0"/>
            <a:t>   Can the result produce a generalised statements? </a:t>
          </a:r>
        </a:p>
      </dgm:t>
    </dgm:pt>
    <dgm:pt modelId="{F0061D6B-4A11-4977-9080-3378951B7D91}" type="parTrans" cxnId="{EC98B720-9A29-432C-9F9E-AB5C8BC180B7}">
      <dgm:prSet/>
      <dgm:spPr/>
      <dgm:t>
        <a:bodyPr/>
        <a:lstStyle/>
        <a:p>
          <a:endParaRPr lang="en-GB"/>
        </a:p>
      </dgm:t>
    </dgm:pt>
    <dgm:pt modelId="{20E79479-B166-4500-8117-BA6F84586F50}" type="sibTrans" cxnId="{EC98B720-9A29-432C-9F9E-AB5C8BC180B7}">
      <dgm:prSet/>
      <dgm:spPr/>
      <dgm:t>
        <a:bodyPr/>
        <a:lstStyle/>
        <a:p>
          <a:endParaRPr lang="en-GB"/>
        </a:p>
      </dgm:t>
    </dgm:pt>
    <dgm:pt modelId="{4AE4397D-E8E0-487C-8CE5-0433068D3AA2}">
      <dgm:prSet/>
      <dgm:spPr/>
      <dgm:t>
        <a:bodyPr/>
        <a:lstStyle/>
        <a:p>
          <a:r>
            <a:rPr lang="en-GB" dirty="0"/>
            <a:t>Do the arguments made in the research make sense according to the results found? </a:t>
          </a:r>
        </a:p>
      </dgm:t>
    </dgm:pt>
    <dgm:pt modelId="{952449F2-C173-454E-AE4E-96F817DA8420}" type="parTrans" cxnId="{57FFB8A8-9E0E-40D0-9370-AA5737603703}">
      <dgm:prSet/>
      <dgm:spPr/>
      <dgm:t>
        <a:bodyPr/>
        <a:lstStyle/>
        <a:p>
          <a:endParaRPr lang="en-GB"/>
        </a:p>
      </dgm:t>
    </dgm:pt>
    <dgm:pt modelId="{7583832A-DABC-4E32-900B-BEE454DC5DF5}" type="sibTrans" cxnId="{57FFB8A8-9E0E-40D0-9370-AA5737603703}">
      <dgm:prSet/>
      <dgm:spPr/>
      <dgm:t>
        <a:bodyPr/>
        <a:lstStyle/>
        <a:p>
          <a:endParaRPr lang="en-GB"/>
        </a:p>
      </dgm:t>
    </dgm:pt>
    <dgm:pt modelId="{09BBDD5E-6A7C-4818-8E64-C80C9B18704D}">
      <dgm:prSet/>
      <dgm:spPr/>
      <dgm:t>
        <a:bodyPr/>
        <a:lstStyle/>
        <a:p>
          <a:r>
            <a:rPr lang="en-GB"/>
            <a:t>Have participants been recruited in an organised way? </a:t>
          </a:r>
        </a:p>
      </dgm:t>
    </dgm:pt>
    <dgm:pt modelId="{9DC7A5F8-A9ED-4825-99A5-673B3B7B65BF}" type="parTrans" cxnId="{F1DAC7E4-669A-410E-9FA6-7CCE33A3B031}">
      <dgm:prSet/>
      <dgm:spPr/>
      <dgm:t>
        <a:bodyPr/>
        <a:lstStyle/>
        <a:p>
          <a:endParaRPr lang="en-GB"/>
        </a:p>
      </dgm:t>
    </dgm:pt>
    <dgm:pt modelId="{3010397E-19A7-4FAA-89CB-18F64B2E690A}" type="sibTrans" cxnId="{F1DAC7E4-669A-410E-9FA6-7CCE33A3B031}">
      <dgm:prSet/>
      <dgm:spPr/>
      <dgm:t>
        <a:bodyPr/>
        <a:lstStyle/>
        <a:p>
          <a:endParaRPr lang="en-GB"/>
        </a:p>
      </dgm:t>
    </dgm:pt>
    <dgm:pt modelId="{D6628B53-41BA-437E-9742-AC56BC085C6F}">
      <dgm:prSet/>
      <dgm:spPr/>
      <dgm:t>
        <a:bodyPr/>
        <a:lstStyle/>
        <a:p>
          <a:r>
            <a:rPr lang="en-GB" dirty="0"/>
            <a:t>Has a big enough sample been used? Has any secondary data been verified? </a:t>
          </a:r>
        </a:p>
      </dgm:t>
    </dgm:pt>
    <dgm:pt modelId="{32F44C4B-B04E-4959-83CE-FC663E15160D}" type="parTrans" cxnId="{E5DB38F5-8C93-4071-B444-247C27937D8A}">
      <dgm:prSet/>
      <dgm:spPr/>
      <dgm:t>
        <a:bodyPr/>
        <a:lstStyle/>
        <a:p>
          <a:endParaRPr lang="en-GB"/>
        </a:p>
      </dgm:t>
    </dgm:pt>
    <dgm:pt modelId="{B96A2315-AAAD-49EE-BD12-3BA5B5DF7102}" type="sibTrans" cxnId="{E5DB38F5-8C93-4071-B444-247C27937D8A}">
      <dgm:prSet/>
      <dgm:spPr/>
      <dgm:t>
        <a:bodyPr/>
        <a:lstStyle/>
        <a:p>
          <a:endParaRPr lang="en-GB"/>
        </a:p>
      </dgm:t>
    </dgm:pt>
    <dgm:pt modelId="{2F791161-548A-404C-ACCE-774D589AE41E}">
      <dgm:prSet/>
      <dgm:spPr/>
      <dgm:t>
        <a:bodyPr/>
        <a:lstStyle/>
        <a:p>
          <a:r>
            <a:rPr lang="en-GB" dirty="0"/>
            <a:t>Have all arguments been considered? </a:t>
          </a:r>
        </a:p>
      </dgm:t>
    </dgm:pt>
    <dgm:pt modelId="{0B348DEC-6834-4DC7-BC94-37D0D46BA939}" type="parTrans" cxnId="{42362F8C-A72A-47FF-95FC-A4283B499667}">
      <dgm:prSet/>
      <dgm:spPr/>
      <dgm:t>
        <a:bodyPr/>
        <a:lstStyle/>
        <a:p>
          <a:endParaRPr lang="en-GB"/>
        </a:p>
      </dgm:t>
    </dgm:pt>
    <dgm:pt modelId="{9533B2F4-766D-4A33-8D8A-F8AC7DF28509}" type="sibTrans" cxnId="{42362F8C-A72A-47FF-95FC-A4283B499667}">
      <dgm:prSet/>
      <dgm:spPr/>
      <dgm:t>
        <a:bodyPr/>
        <a:lstStyle/>
        <a:p>
          <a:endParaRPr lang="en-GB"/>
        </a:p>
      </dgm:t>
    </dgm:pt>
    <dgm:pt modelId="{0B5C530F-4F6C-4B07-8F76-B71408818ED1}">
      <dgm:prSet/>
      <dgm:spPr/>
      <dgm:t>
        <a:bodyPr/>
        <a:lstStyle/>
        <a:p>
          <a:r>
            <a:rPr lang="en-GB" dirty="0"/>
            <a:t>Has the research been conducted objectively? </a:t>
          </a:r>
        </a:p>
      </dgm:t>
    </dgm:pt>
    <dgm:pt modelId="{995E9E67-53BF-4F58-AECE-F418BB47A1DA}" type="parTrans" cxnId="{C053C0A5-4A2F-46BD-B63E-BC05FB2CC4B6}">
      <dgm:prSet/>
      <dgm:spPr/>
      <dgm:t>
        <a:bodyPr/>
        <a:lstStyle/>
        <a:p>
          <a:endParaRPr lang="en-GB"/>
        </a:p>
      </dgm:t>
    </dgm:pt>
    <dgm:pt modelId="{B8346CD8-23D4-4242-904A-90D971BB3F07}" type="sibTrans" cxnId="{C053C0A5-4A2F-46BD-B63E-BC05FB2CC4B6}">
      <dgm:prSet/>
      <dgm:spPr/>
      <dgm:t>
        <a:bodyPr/>
        <a:lstStyle/>
        <a:p>
          <a:endParaRPr lang="en-GB"/>
        </a:p>
      </dgm:t>
    </dgm:pt>
    <dgm:pt modelId="{8A0788F8-413B-4443-9B44-36C091F3F9DB}" type="pres">
      <dgm:prSet presAssocID="{2BF3E627-B3A5-4495-9480-B79FE8CA5EFD}" presName="linearFlow" presStyleCnt="0">
        <dgm:presLayoutVars>
          <dgm:dir/>
          <dgm:animLvl val="lvl"/>
          <dgm:resizeHandles val="exact"/>
        </dgm:presLayoutVars>
      </dgm:prSet>
      <dgm:spPr/>
    </dgm:pt>
    <dgm:pt modelId="{5A6A6370-2B97-4A95-9F1F-D2A7D5823292}" type="pres">
      <dgm:prSet presAssocID="{A8E1D14E-D97A-400E-A21F-C891F6C5B258}" presName="composite" presStyleCnt="0"/>
      <dgm:spPr/>
    </dgm:pt>
    <dgm:pt modelId="{430C4319-6951-453E-AFA1-02B8F960F96E}" type="pres">
      <dgm:prSet presAssocID="{A8E1D14E-D97A-400E-A21F-C891F6C5B258}" presName="parentText" presStyleLbl="alignNode1" presStyleIdx="0" presStyleCnt="5">
        <dgm:presLayoutVars>
          <dgm:chMax val="1"/>
          <dgm:bulletEnabled val="1"/>
        </dgm:presLayoutVars>
      </dgm:prSet>
      <dgm:spPr/>
    </dgm:pt>
    <dgm:pt modelId="{87D2403E-16D7-447A-8A21-CBD2EF9D476A}" type="pres">
      <dgm:prSet presAssocID="{A8E1D14E-D97A-400E-A21F-C891F6C5B258}" presName="descendantText" presStyleLbl="alignAcc1" presStyleIdx="0" presStyleCnt="5" custScaleY="100000">
        <dgm:presLayoutVars>
          <dgm:bulletEnabled val="1"/>
        </dgm:presLayoutVars>
      </dgm:prSet>
      <dgm:spPr/>
    </dgm:pt>
    <dgm:pt modelId="{3F84CC9D-6B80-4562-BD67-4AD5F41C4DDC}" type="pres">
      <dgm:prSet presAssocID="{54CB253A-2F58-433E-9099-D0972F89A223}" presName="sp" presStyleCnt="0"/>
      <dgm:spPr/>
    </dgm:pt>
    <dgm:pt modelId="{10CB5005-EEDB-4AC1-BCCA-B1C6695B8075}" type="pres">
      <dgm:prSet presAssocID="{4729A562-33DA-4F32-8CDD-09399427D23D}" presName="composite" presStyleCnt="0"/>
      <dgm:spPr/>
    </dgm:pt>
    <dgm:pt modelId="{CC0EBE50-BFFF-41DB-97EE-2DC26038D12E}" type="pres">
      <dgm:prSet presAssocID="{4729A562-33DA-4F32-8CDD-09399427D23D}" presName="parentText" presStyleLbl="alignNode1" presStyleIdx="1" presStyleCnt="5">
        <dgm:presLayoutVars>
          <dgm:chMax val="1"/>
          <dgm:bulletEnabled val="1"/>
        </dgm:presLayoutVars>
      </dgm:prSet>
      <dgm:spPr/>
    </dgm:pt>
    <dgm:pt modelId="{8F0921A8-80F8-4876-AB76-B6D3DD4587C4}" type="pres">
      <dgm:prSet presAssocID="{4729A562-33DA-4F32-8CDD-09399427D23D}" presName="descendantText" presStyleLbl="alignAcc1" presStyleIdx="1" presStyleCnt="5">
        <dgm:presLayoutVars>
          <dgm:bulletEnabled val="1"/>
        </dgm:presLayoutVars>
      </dgm:prSet>
      <dgm:spPr/>
    </dgm:pt>
    <dgm:pt modelId="{EA619087-B515-41BD-BB57-D28944F6669F}" type="pres">
      <dgm:prSet presAssocID="{82F2C27C-2EF9-45D8-A97B-9990DCD2DE70}" presName="sp" presStyleCnt="0"/>
      <dgm:spPr/>
    </dgm:pt>
    <dgm:pt modelId="{7B790376-5394-4C71-B2E3-F03489E5B608}" type="pres">
      <dgm:prSet presAssocID="{BB62D0EF-661A-4397-A935-FB35552E26D1}" presName="composite" presStyleCnt="0"/>
      <dgm:spPr/>
    </dgm:pt>
    <dgm:pt modelId="{CE619011-5597-4561-A0BD-DD64E3DD2C72}" type="pres">
      <dgm:prSet presAssocID="{BB62D0EF-661A-4397-A935-FB35552E26D1}" presName="parentText" presStyleLbl="alignNode1" presStyleIdx="2" presStyleCnt="5">
        <dgm:presLayoutVars>
          <dgm:chMax val="1"/>
          <dgm:bulletEnabled val="1"/>
        </dgm:presLayoutVars>
      </dgm:prSet>
      <dgm:spPr/>
    </dgm:pt>
    <dgm:pt modelId="{0B0AAF49-CB2A-4C7C-B8B9-B5B459107C43}" type="pres">
      <dgm:prSet presAssocID="{BB62D0EF-661A-4397-A935-FB35552E26D1}" presName="descendantText" presStyleLbl="alignAcc1" presStyleIdx="2" presStyleCnt="5">
        <dgm:presLayoutVars>
          <dgm:bulletEnabled val="1"/>
        </dgm:presLayoutVars>
      </dgm:prSet>
      <dgm:spPr/>
    </dgm:pt>
    <dgm:pt modelId="{C48247B1-6DA7-4B76-A81D-C5B6CF7547DF}" type="pres">
      <dgm:prSet presAssocID="{605DD623-2B2F-4CCD-BD91-320712763F8E}" presName="sp" presStyleCnt="0"/>
      <dgm:spPr/>
    </dgm:pt>
    <dgm:pt modelId="{5C24CF82-7CA2-42BE-9481-8C228D88A594}" type="pres">
      <dgm:prSet presAssocID="{BA934EA3-D997-4ECC-B4F6-38CC38BE2655}" presName="composite" presStyleCnt="0"/>
      <dgm:spPr/>
    </dgm:pt>
    <dgm:pt modelId="{D8E5C78E-4412-48AB-86CD-62FD8A783E90}" type="pres">
      <dgm:prSet presAssocID="{BA934EA3-D997-4ECC-B4F6-38CC38BE2655}" presName="parentText" presStyleLbl="alignNode1" presStyleIdx="3" presStyleCnt="5">
        <dgm:presLayoutVars>
          <dgm:chMax val="1"/>
          <dgm:bulletEnabled val="1"/>
        </dgm:presLayoutVars>
      </dgm:prSet>
      <dgm:spPr/>
    </dgm:pt>
    <dgm:pt modelId="{85C7B41C-9727-424B-9C22-83B63FA5E7F1}" type="pres">
      <dgm:prSet presAssocID="{BA934EA3-D997-4ECC-B4F6-38CC38BE2655}" presName="descendantText" presStyleLbl="alignAcc1" presStyleIdx="3" presStyleCnt="5">
        <dgm:presLayoutVars>
          <dgm:bulletEnabled val="1"/>
        </dgm:presLayoutVars>
      </dgm:prSet>
      <dgm:spPr/>
    </dgm:pt>
    <dgm:pt modelId="{52AC030B-4C46-4794-9BA3-84CB57BA5F6B}" type="pres">
      <dgm:prSet presAssocID="{90CE845B-24CA-47D6-ABF1-C633EE3C7E17}" presName="sp" presStyleCnt="0"/>
      <dgm:spPr/>
    </dgm:pt>
    <dgm:pt modelId="{A3C87A03-769C-4012-8246-68BAAE92DAA1}" type="pres">
      <dgm:prSet presAssocID="{1AAA0C30-1629-4BF5-A1D2-B206B3E498DC}" presName="composite" presStyleCnt="0"/>
      <dgm:spPr/>
    </dgm:pt>
    <dgm:pt modelId="{FB7B8C82-078A-4323-95A0-5EDBF2B402C3}" type="pres">
      <dgm:prSet presAssocID="{1AAA0C30-1629-4BF5-A1D2-B206B3E498DC}" presName="parentText" presStyleLbl="alignNode1" presStyleIdx="4" presStyleCnt="5">
        <dgm:presLayoutVars>
          <dgm:chMax val="1"/>
          <dgm:bulletEnabled val="1"/>
        </dgm:presLayoutVars>
      </dgm:prSet>
      <dgm:spPr/>
    </dgm:pt>
    <dgm:pt modelId="{31F1599D-3DF7-419D-A4A3-ECDC3F87DC72}" type="pres">
      <dgm:prSet presAssocID="{1AAA0C30-1629-4BF5-A1D2-B206B3E498DC}" presName="descendantText" presStyleLbl="alignAcc1" presStyleIdx="4" presStyleCnt="5">
        <dgm:presLayoutVars>
          <dgm:bulletEnabled val="1"/>
        </dgm:presLayoutVars>
      </dgm:prSet>
      <dgm:spPr/>
    </dgm:pt>
  </dgm:ptLst>
  <dgm:cxnLst>
    <dgm:cxn modelId="{D6EF5702-2821-4319-B147-A5DE1AA2006A}" type="presOf" srcId="{2F791161-548A-404C-ACCE-774D589AE41E}" destId="{31F1599D-3DF7-419D-A4A3-ECDC3F87DC72}" srcOrd="0" destOrd="0" presId="urn:microsoft.com/office/officeart/2005/8/layout/chevron2"/>
    <dgm:cxn modelId="{1D74B402-1075-4B0E-A4BE-5F0B3FA7A5B0}" type="presOf" srcId="{D6628B53-41BA-437E-9742-AC56BC085C6F}" destId="{85C7B41C-9727-424B-9C22-83B63FA5E7F1}" srcOrd="0" destOrd="1" presId="urn:microsoft.com/office/officeart/2005/8/layout/chevron2"/>
    <dgm:cxn modelId="{DE622B15-9753-4B3D-9E55-B9D2EAEA335E}" srcId="{2BF3E627-B3A5-4495-9480-B79FE8CA5EFD}" destId="{BA934EA3-D997-4ECC-B4F6-38CC38BE2655}" srcOrd="3" destOrd="0" parTransId="{6859F9BA-C51A-4CB5-BF2F-6945A86A9A4C}" sibTransId="{90CE845B-24CA-47D6-ABF1-C633EE3C7E17}"/>
    <dgm:cxn modelId="{96533215-B536-4C45-AA04-D3FDEE5B0F5B}" type="presOf" srcId="{1AAA0C30-1629-4BF5-A1D2-B206B3E498DC}" destId="{FB7B8C82-078A-4323-95A0-5EDBF2B402C3}" srcOrd="0" destOrd="0" presId="urn:microsoft.com/office/officeart/2005/8/layout/chevron2"/>
    <dgm:cxn modelId="{3B016E19-0B1F-460A-8A4F-E1EB9EDAD7D4}" srcId="{2BF3E627-B3A5-4495-9480-B79FE8CA5EFD}" destId="{BB62D0EF-661A-4397-A935-FB35552E26D1}" srcOrd="2" destOrd="0" parTransId="{C6FD49B5-DFE4-40F7-8DB8-41DC3CBB0FDF}" sibTransId="{605DD623-2B2F-4CCD-BD91-320712763F8E}"/>
    <dgm:cxn modelId="{EC98B720-9A29-432C-9F9E-AB5C8BC180B7}" srcId="{4729A562-33DA-4F32-8CDD-09399427D23D}" destId="{01D3EE1F-6FD1-4A04-BCE8-94B8D2D153F2}" srcOrd="1" destOrd="0" parTransId="{F0061D6B-4A11-4977-9080-3378951B7D91}" sibTransId="{20E79479-B166-4500-8117-BA6F84586F50}"/>
    <dgm:cxn modelId="{4B19272B-3717-4BC5-A007-8D8EB2E55AB5}" srcId="{A8E1D14E-D97A-400E-A21F-C891F6C5B258}" destId="{4C107D86-738D-438A-A943-59AD65FE18D5}" srcOrd="1" destOrd="0" parTransId="{286FC46D-9628-4900-B18B-D1B9FC01120B}" sibTransId="{244FE64C-1BFC-4E8A-B102-1950C9DF2F03}"/>
    <dgm:cxn modelId="{3F725B3B-8077-4AB5-8D38-F2C4B4C7B6CB}" srcId="{4729A562-33DA-4F32-8CDD-09399427D23D}" destId="{D222ACB7-3958-482F-A42C-F824CA180867}" srcOrd="0" destOrd="0" parTransId="{5F9BDA90-BF2C-4AA1-8749-F26281B975D6}" sibTransId="{166DDF67-714C-4260-BD4D-F618F88B50B8}"/>
    <dgm:cxn modelId="{D48FE53C-D531-45A6-AA51-433E89368654}" type="presOf" srcId="{BB62D0EF-661A-4397-A935-FB35552E26D1}" destId="{CE619011-5597-4561-A0BD-DD64E3DD2C72}" srcOrd="0" destOrd="0" presId="urn:microsoft.com/office/officeart/2005/8/layout/chevron2"/>
    <dgm:cxn modelId="{34DE0C5F-FE0C-4197-BB79-90DFC836FACE}" type="presOf" srcId="{C68B1E65-824B-42FA-814D-03FA6449C445}" destId="{0B0AAF49-CB2A-4C7C-B8B9-B5B459107C43}" srcOrd="0" destOrd="0" presId="urn:microsoft.com/office/officeart/2005/8/layout/chevron2"/>
    <dgm:cxn modelId="{2FED1564-A1D9-45BC-9476-B58350370B03}" type="presOf" srcId="{01D3EE1F-6FD1-4A04-BCE8-94B8D2D153F2}" destId="{8F0921A8-80F8-4876-AB76-B6D3DD4587C4}" srcOrd="0" destOrd="1" presId="urn:microsoft.com/office/officeart/2005/8/layout/chevron2"/>
    <dgm:cxn modelId="{643BAE73-831A-4489-9667-75D027B60948}" type="presOf" srcId="{4AE4397D-E8E0-487C-8CE5-0433068D3AA2}" destId="{0B0AAF49-CB2A-4C7C-B8B9-B5B459107C43}" srcOrd="0" destOrd="1" presId="urn:microsoft.com/office/officeart/2005/8/layout/chevron2"/>
    <dgm:cxn modelId="{6C299778-5205-4E66-9B96-660105662636}" type="presOf" srcId="{A8E1D14E-D97A-400E-A21F-C891F6C5B258}" destId="{430C4319-6951-453E-AFA1-02B8F960F96E}" srcOrd="0" destOrd="0" presId="urn:microsoft.com/office/officeart/2005/8/layout/chevron2"/>
    <dgm:cxn modelId="{DE6B0879-935F-422D-A25F-80CD0E99FB58}" type="presOf" srcId="{611F76FD-61F6-4568-A204-7F47A50AC8FF}" destId="{87D2403E-16D7-447A-8A21-CBD2EF9D476A}" srcOrd="0" destOrd="0" presId="urn:microsoft.com/office/officeart/2005/8/layout/chevron2"/>
    <dgm:cxn modelId="{889EE359-4D36-41A2-91E4-BFB3601AD569}" srcId="{2BF3E627-B3A5-4495-9480-B79FE8CA5EFD}" destId="{4729A562-33DA-4F32-8CDD-09399427D23D}" srcOrd="1" destOrd="0" parTransId="{F9CEC0F3-72DC-47FF-BAD5-F08A8FEAFB13}" sibTransId="{82F2C27C-2EF9-45D8-A97B-9990DCD2DE70}"/>
    <dgm:cxn modelId="{D0A1D185-1B60-4FFA-8D2A-4ABDC7E934B3}" type="presOf" srcId="{4729A562-33DA-4F32-8CDD-09399427D23D}" destId="{CC0EBE50-BFFF-41DB-97EE-2DC26038D12E}" srcOrd="0" destOrd="0" presId="urn:microsoft.com/office/officeart/2005/8/layout/chevron2"/>
    <dgm:cxn modelId="{42362F8C-A72A-47FF-95FC-A4283B499667}" srcId="{1AAA0C30-1629-4BF5-A1D2-B206B3E498DC}" destId="{2F791161-548A-404C-ACCE-774D589AE41E}" srcOrd="0" destOrd="0" parTransId="{0B348DEC-6834-4DC7-BC94-37D0D46BA939}" sibTransId="{9533B2F4-766D-4A33-8D8A-F8AC7DF28509}"/>
    <dgm:cxn modelId="{C053C0A5-4A2F-46BD-B63E-BC05FB2CC4B6}" srcId="{1AAA0C30-1629-4BF5-A1D2-B206B3E498DC}" destId="{0B5C530F-4F6C-4B07-8F76-B71408818ED1}" srcOrd="1" destOrd="0" parTransId="{995E9E67-53BF-4F58-AECE-F418BB47A1DA}" sibTransId="{B8346CD8-23D4-4242-904A-90D971BB3F07}"/>
    <dgm:cxn modelId="{F85DF5A6-5334-4A05-A638-90C457A6BD80}" srcId="{A8E1D14E-D97A-400E-A21F-C891F6C5B258}" destId="{611F76FD-61F6-4568-A204-7F47A50AC8FF}" srcOrd="0" destOrd="0" parTransId="{C105A82C-9D32-4188-A503-18BCAFF8F63C}" sibTransId="{DBF0F96C-83BF-4543-BB0D-0EE5AA9AA5C4}"/>
    <dgm:cxn modelId="{57FFB8A8-9E0E-40D0-9370-AA5737603703}" srcId="{BB62D0EF-661A-4397-A935-FB35552E26D1}" destId="{4AE4397D-E8E0-487C-8CE5-0433068D3AA2}" srcOrd="1" destOrd="0" parTransId="{952449F2-C173-454E-AE4E-96F817DA8420}" sibTransId="{7583832A-DABC-4E32-900B-BEE454DC5DF5}"/>
    <dgm:cxn modelId="{AF1D43B2-5A64-4176-A655-3D1626265872}" type="presOf" srcId="{4C107D86-738D-438A-A943-59AD65FE18D5}" destId="{87D2403E-16D7-447A-8A21-CBD2EF9D476A}" srcOrd="0" destOrd="1" presId="urn:microsoft.com/office/officeart/2005/8/layout/chevron2"/>
    <dgm:cxn modelId="{5864A7C0-530F-41F2-91BD-8484C1E00038}" srcId="{2BF3E627-B3A5-4495-9480-B79FE8CA5EFD}" destId="{A8E1D14E-D97A-400E-A21F-C891F6C5B258}" srcOrd="0" destOrd="0" parTransId="{0BA89B0F-E433-4781-91C0-A1E5A34DDE79}" sibTransId="{54CB253A-2F58-433E-9099-D0972F89A223}"/>
    <dgm:cxn modelId="{D4FD1EC5-5968-4D87-AC25-D603A2EB899A}" srcId="{BB62D0EF-661A-4397-A935-FB35552E26D1}" destId="{C68B1E65-824B-42FA-814D-03FA6449C445}" srcOrd="0" destOrd="0" parTransId="{1B1BF0C5-C93D-499A-B780-89197CEC096D}" sibTransId="{3A113006-9578-452E-9F3B-1EE4343B42AF}"/>
    <dgm:cxn modelId="{79D496C7-2697-4EE1-BFCE-CE2AC451DD46}" type="presOf" srcId="{BA934EA3-D997-4ECC-B4F6-38CC38BE2655}" destId="{D8E5C78E-4412-48AB-86CD-62FD8A783E90}" srcOrd="0" destOrd="0" presId="urn:microsoft.com/office/officeart/2005/8/layout/chevron2"/>
    <dgm:cxn modelId="{F1DAC7E4-669A-410E-9FA6-7CCE33A3B031}" srcId="{BA934EA3-D997-4ECC-B4F6-38CC38BE2655}" destId="{09BBDD5E-6A7C-4818-8E64-C80C9B18704D}" srcOrd="0" destOrd="0" parTransId="{9DC7A5F8-A9ED-4825-99A5-673B3B7B65BF}" sibTransId="{3010397E-19A7-4FAA-89CB-18F64B2E690A}"/>
    <dgm:cxn modelId="{C60504EB-C651-47AE-9066-27A979A4E76A}" type="presOf" srcId="{0B5C530F-4F6C-4B07-8F76-B71408818ED1}" destId="{31F1599D-3DF7-419D-A4A3-ECDC3F87DC72}" srcOrd="0" destOrd="1" presId="urn:microsoft.com/office/officeart/2005/8/layout/chevron2"/>
    <dgm:cxn modelId="{0005D3EE-C5F1-4837-AE74-31A05C628541}" type="presOf" srcId="{D222ACB7-3958-482F-A42C-F824CA180867}" destId="{8F0921A8-80F8-4876-AB76-B6D3DD4587C4}" srcOrd="0" destOrd="0" presId="urn:microsoft.com/office/officeart/2005/8/layout/chevron2"/>
    <dgm:cxn modelId="{E5DB38F5-8C93-4071-B444-247C27937D8A}" srcId="{BA934EA3-D997-4ECC-B4F6-38CC38BE2655}" destId="{D6628B53-41BA-437E-9742-AC56BC085C6F}" srcOrd="1" destOrd="0" parTransId="{32F44C4B-B04E-4959-83CE-FC663E15160D}" sibTransId="{B96A2315-AAAD-49EE-BD12-3BA5B5DF7102}"/>
    <dgm:cxn modelId="{66BA33F8-604F-4232-80C5-8202386729DB}" type="presOf" srcId="{2BF3E627-B3A5-4495-9480-B79FE8CA5EFD}" destId="{8A0788F8-413B-4443-9B44-36C091F3F9DB}" srcOrd="0" destOrd="0" presId="urn:microsoft.com/office/officeart/2005/8/layout/chevron2"/>
    <dgm:cxn modelId="{95737AFA-3046-4D82-87F2-373B909C03BB}" srcId="{2BF3E627-B3A5-4495-9480-B79FE8CA5EFD}" destId="{1AAA0C30-1629-4BF5-A1D2-B206B3E498DC}" srcOrd="4" destOrd="0" parTransId="{EC50ABD7-B338-4052-A5CA-601E9734C9FC}" sibTransId="{AF714B46-6E5B-4243-AFF9-7527417606B9}"/>
    <dgm:cxn modelId="{E967F8FC-9F34-4E70-847D-7B1F42C60607}" type="presOf" srcId="{09BBDD5E-6A7C-4818-8E64-C80C9B18704D}" destId="{85C7B41C-9727-424B-9C22-83B63FA5E7F1}" srcOrd="0" destOrd="0" presId="urn:microsoft.com/office/officeart/2005/8/layout/chevron2"/>
    <dgm:cxn modelId="{2BABD7A7-D9D4-4220-9B56-164DE499EDA8}" type="presParOf" srcId="{8A0788F8-413B-4443-9B44-36C091F3F9DB}" destId="{5A6A6370-2B97-4A95-9F1F-D2A7D5823292}" srcOrd="0" destOrd="0" presId="urn:microsoft.com/office/officeart/2005/8/layout/chevron2"/>
    <dgm:cxn modelId="{6CB9945B-8913-446F-A1A2-0378056AF35B}" type="presParOf" srcId="{5A6A6370-2B97-4A95-9F1F-D2A7D5823292}" destId="{430C4319-6951-453E-AFA1-02B8F960F96E}" srcOrd="0" destOrd="0" presId="urn:microsoft.com/office/officeart/2005/8/layout/chevron2"/>
    <dgm:cxn modelId="{1A37D534-16F4-43A5-B181-E3B16028FF4B}" type="presParOf" srcId="{5A6A6370-2B97-4A95-9F1F-D2A7D5823292}" destId="{87D2403E-16D7-447A-8A21-CBD2EF9D476A}" srcOrd="1" destOrd="0" presId="urn:microsoft.com/office/officeart/2005/8/layout/chevron2"/>
    <dgm:cxn modelId="{5110F1AF-742C-4287-BCD6-9787BC8D0001}" type="presParOf" srcId="{8A0788F8-413B-4443-9B44-36C091F3F9DB}" destId="{3F84CC9D-6B80-4562-BD67-4AD5F41C4DDC}" srcOrd="1" destOrd="0" presId="urn:microsoft.com/office/officeart/2005/8/layout/chevron2"/>
    <dgm:cxn modelId="{E2487B5F-833A-4F02-AE6D-1B78FF1224C7}" type="presParOf" srcId="{8A0788F8-413B-4443-9B44-36C091F3F9DB}" destId="{10CB5005-EEDB-4AC1-BCCA-B1C6695B8075}" srcOrd="2" destOrd="0" presId="urn:microsoft.com/office/officeart/2005/8/layout/chevron2"/>
    <dgm:cxn modelId="{087AAC75-141B-45BD-83A7-76CB648D6CBF}" type="presParOf" srcId="{10CB5005-EEDB-4AC1-BCCA-B1C6695B8075}" destId="{CC0EBE50-BFFF-41DB-97EE-2DC26038D12E}" srcOrd="0" destOrd="0" presId="urn:microsoft.com/office/officeart/2005/8/layout/chevron2"/>
    <dgm:cxn modelId="{EA9E8FA5-7983-4B0A-9C5C-67563CED6E4D}" type="presParOf" srcId="{10CB5005-EEDB-4AC1-BCCA-B1C6695B8075}" destId="{8F0921A8-80F8-4876-AB76-B6D3DD4587C4}" srcOrd="1" destOrd="0" presId="urn:microsoft.com/office/officeart/2005/8/layout/chevron2"/>
    <dgm:cxn modelId="{8E3AB033-C1CB-4476-8770-49A66F065EC4}" type="presParOf" srcId="{8A0788F8-413B-4443-9B44-36C091F3F9DB}" destId="{EA619087-B515-41BD-BB57-D28944F6669F}" srcOrd="3" destOrd="0" presId="urn:microsoft.com/office/officeart/2005/8/layout/chevron2"/>
    <dgm:cxn modelId="{E0BC22AD-7080-4D14-8A8A-1C3777001E39}" type="presParOf" srcId="{8A0788F8-413B-4443-9B44-36C091F3F9DB}" destId="{7B790376-5394-4C71-B2E3-F03489E5B608}" srcOrd="4" destOrd="0" presId="urn:microsoft.com/office/officeart/2005/8/layout/chevron2"/>
    <dgm:cxn modelId="{96B619A4-BB19-4502-BD59-14F45A264B79}" type="presParOf" srcId="{7B790376-5394-4C71-B2E3-F03489E5B608}" destId="{CE619011-5597-4561-A0BD-DD64E3DD2C72}" srcOrd="0" destOrd="0" presId="urn:microsoft.com/office/officeart/2005/8/layout/chevron2"/>
    <dgm:cxn modelId="{7DB0BCBF-31D4-4A2A-9CB3-A389A65B7C81}" type="presParOf" srcId="{7B790376-5394-4C71-B2E3-F03489E5B608}" destId="{0B0AAF49-CB2A-4C7C-B8B9-B5B459107C43}" srcOrd="1" destOrd="0" presId="urn:microsoft.com/office/officeart/2005/8/layout/chevron2"/>
    <dgm:cxn modelId="{2EA9CA99-F7D6-4403-A666-D7DA6666F457}" type="presParOf" srcId="{8A0788F8-413B-4443-9B44-36C091F3F9DB}" destId="{C48247B1-6DA7-4B76-A81D-C5B6CF7547DF}" srcOrd="5" destOrd="0" presId="urn:microsoft.com/office/officeart/2005/8/layout/chevron2"/>
    <dgm:cxn modelId="{1D537A4F-A669-47E0-9BBA-A1B8D88DA021}" type="presParOf" srcId="{8A0788F8-413B-4443-9B44-36C091F3F9DB}" destId="{5C24CF82-7CA2-42BE-9481-8C228D88A594}" srcOrd="6" destOrd="0" presId="urn:microsoft.com/office/officeart/2005/8/layout/chevron2"/>
    <dgm:cxn modelId="{9887F300-FA90-4144-9453-A68CCFD436E7}" type="presParOf" srcId="{5C24CF82-7CA2-42BE-9481-8C228D88A594}" destId="{D8E5C78E-4412-48AB-86CD-62FD8A783E90}" srcOrd="0" destOrd="0" presId="urn:microsoft.com/office/officeart/2005/8/layout/chevron2"/>
    <dgm:cxn modelId="{5585E926-96E4-45B3-A564-53C886927A95}" type="presParOf" srcId="{5C24CF82-7CA2-42BE-9481-8C228D88A594}" destId="{85C7B41C-9727-424B-9C22-83B63FA5E7F1}" srcOrd="1" destOrd="0" presId="urn:microsoft.com/office/officeart/2005/8/layout/chevron2"/>
    <dgm:cxn modelId="{E9A6A0FD-449A-48A2-8ACF-A05DC74BF0E6}" type="presParOf" srcId="{8A0788F8-413B-4443-9B44-36C091F3F9DB}" destId="{52AC030B-4C46-4794-9BA3-84CB57BA5F6B}" srcOrd="7" destOrd="0" presId="urn:microsoft.com/office/officeart/2005/8/layout/chevron2"/>
    <dgm:cxn modelId="{EA8F1309-342A-4190-9652-EBB6CC16BC72}" type="presParOf" srcId="{8A0788F8-413B-4443-9B44-36C091F3F9DB}" destId="{A3C87A03-769C-4012-8246-68BAAE92DAA1}" srcOrd="8" destOrd="0" presId="urn:microsoft.com/office/officeart/2005/8/layout/chevron2"/>
    <dgm:cxn modelId="{58D1F217-D117-4EAE-8ED2-96272BEA9567}" type="presParOf" srcId="{A3C87A03-769C-4012-8246-68BAAE92DAA1}" destId="{FB7B8C82-078A-4323-95A0-5EDBF2B402C3}" srcOrd="0" destOrd="0" presId="urn:microsoft.com/office/officeart/2005/8/layout/chevron2"/>
    <dgm:cxn modelId="{1C2A8859-0371-425C-835B-4277B1017AC8}" type="presParOf" srcId="{A3C87A03-769C-4012-8246-68BAAE92DAA1}" destId="{31F1599D-3DF7-419D-A4A3-ECDC3F87DC72}" srcOrd="1" destOrd="0" presId="urn:microsoft.com/office/officeart/2005/8/layout/chevron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08C1CFE-5D06-4BDA-9D5B-D5F957799268}" type="doc">
      <dgm:prSet loTypeId="urn:microsoft.com/office/officeart/2018/2/layout/IconVerticalSolidList" loCatId="icon" qsTypeId="urn:microsoft.com/office/officeart/2005/8/quickstyle/simple1#2" qsCatId="simple" csTypeId="urn:microsoft.com/office/officeart/2018/5/colors/Iconchunking_neutralbg_colorful1" csCatId="colorful" phldr="1"/>
      <dgm:spPr/>
      <dgm:t>
        <a:bodyPr/>
        <a:lstStyle/>
        <a:p>
          <a:endParaRPr lang="en-US"/>
        </a:p>
      </dgm:t>
    </dgm:pt>
    <dgm:pt modelId="{3EFD7963-9202-4018-B05C-C1CC4AFA1EEB}">
      <dgm:prSet custT="1"/>
      <dgm:spPr/>
      <dgm:t>
        <a:bodyPr/>
        <a:lstStyle/>
        <a:p>
          <a:r>
            <a:rPr lang="en-GB" sz="2200" dirty="0">
              <a:latin typeface="Arial" panose="020B0604020202020204" pitchFamily="34" charset="0"/>
              <a:cs typeface="Arial" panose="020B0604020202020204" pitchFamily="34" charset="0"/>
            </a:rPr>
            <a:t>Diagnose diseases and identify health problems</a:t>
          </a:r>
          <a:r>
            <a:rPr lang="en-GB" sz="2400" dirty="0">
              <a:latin typeface="Arial" panose="020B0604020202020204" pitchFamily="34" charset="0"/>
              <a:cs typeface="Arial" panose="020B0604020202020204" pitchFamily="34" charset="0"/>
            </a:rPr>
            <a:t>.</a:t>
          </a:r>
          <a:endParaRPr lang="en-US" sz="2400" dirty="0">
            <a:latin typeface="Arial" panose="020B0604020202020204" pitchFamily="34" charset="0"/>
            <a:cs typeface="Arial" panose="020B0604020202020204" pitchFamily="34" charset="0"/>
          </a:endParaRPr>
        </a:p>
      </dgm:t>
    </dgm:pt>
    <dgm:pt modelId="{B727EA7C-892C-490C-979F-6889A2A3A621}" type="parTrans" cxnId="{33BA787C-3A5D-4010-9423-74E404722A9F}">
      <dgm:prSet/>
      <dgm:spPr/>
      <dgm:t>
        <a:bodyPr/>
        <a:lstStyle/>
        <a:p>
          <a:endParaRPr lang="en-US"/>
        </a:p>
      </dgm:t>
    </dgm:pt>
    <dgm:pt modelId="{E54004F3-99C0-4EF2-AE5C-411A938DD22B}" type="sibTrans" cxnId="{33BA787C-3A5D-4010-9423-74E404722A9F}">
      <dgm:prSet/>
      <dgm:spPr/>
      <dgm:t>
        <a:bodyPr/>
        <a:lstStyle/>
        <a:p>
          <a:endParaRPr lang="en-US"/>
        </a:p>
      </dgm:t>
    </dgm:pt>
    <dgm:pt modelId="{5570EDCC-E0C0-4BD6-A3F3-938F20FD2EF0}">
      <dgm:prSet custT="1"/>
      <dgm:spPr/>
      <dgm:t>
        <a:bodyPr/>
        <a:lstStyle/>
        <a:p>
          <a:r>
            <a:rPr lang="en-GB" sz="2200" dirty="0">
              <a:latin typeface="Arial" panose="020B0604020202020204" pitchFamily="34" charset="0"/>
              <a:cs typeface="Arial" panose="020B0604020202020204" pitchFamily="34" charset="0"/>
            </a:rPr>
            <a:t>Prevent the development or recurrence of disease and reduce the number of people who become ill.</a:t>
          </a:r>
          <a:endParaRPr lang="en-US" sz="2200" dirty="0">
            <a:latin typeface="Arial" panose="020B0604020202020204" pitchFamily="34" charset="0"/>
            <a:cs typeface="Arial" panose="020B0604020202020204" pitchFamily="34" charset="0"/>
          </a:endParaRPr>
        </a:p>
      </dgm:t>
    </dgm:pt>
    <dgm:pt modelId="{1D8FFCA5-0CC9-48D2-ADFF-02DBECC2FB13}" type="parTrans" cxnId="{1351AE4A-0E0E-4638-BA1F-D270AC45703A}">
      <dgm:prSet/>
      <dgm:spPr/>
      <dgm:t>
        <a:bodyPr/>
        <a:lstStyle/>
        <a:p>
          <a:endParaRPr lang="en-US"/>
        </a:p>
      </dgm:t>
    </dgm:pt>
    <dgm:pt modelId="{5D608376-5DBB-4F02-BA54-FA7416825481}" type="sibTrans" cxnId="{1351AE4A-0E0E-4638-BA1F-D270AC45703A}">
      <dgm:prSet/>
      <dgm:spPr/>
      <dgm:t>
        <a:bodyPr/>
        <a:lstStyle/>
        <a:p>
          <a:endParaRPr lang="en-US"/>
        </a:p>
      </dgm:t>
    </dgm:pt>
    <dgm:pt modelId="{CFBBC0CE-4EBC-40FD-B7D4-D62A89F71521}">
      <dgm:prSet custT="1"/>
      <dgm:spPr/>
      <dgm:t>
        <a:bodyPr/>
        <a:lstStyle/>
        <a:p>
          <a:r>
            <a:rPr lang="en-GB" sz="2200" dirty="0">
              <a:latin typeface="Arial" panose="020B0604020202020204" pitchFamily="34" charset="0"/>
              <a:cs typeface="Arial" panose="020B0604020202020204" pitchFamily="34" charset="0"/>
            </a:rPr>
            <a:t>Treat illness to improve survival rates or increase the number of people who are cured.</a:t>
          </a:r>
          <a:endParaRPr lang="en-US" sz="2200" dirty="0">
            <a:latin typeface="Arial" panose="020B0604020202020204" pitchFamily="34" charset="0"/>
            <a:cs typeface="Arial" panose="020B0604020202020204" pitchFamily="34" charset="0"/>
          </a:endParaRPr>
        </a:p>
      </dgm:t>
    </dgm:pt>
    <dgm:pt modelId="{730F024F-D703-4397-BE87-C933FDB9E3C2}" type="parTrans" cxnId="{57CE2B4C-69FA-49E3-8736-AC3AE191B5AC}">
      <dgm:prSet/>
      <dgm:spPr/>
      <dgm:t>
        <a:bodyPr/>
        <a:lstStyle/>
        <a:p>
          <a:endParaRPr lang="en-US"/>
        </a:p>
      </dgm:t>
    </dgm:pt>
    <dgm:pt modelId="{0F054AE6-B91D-42BB-89C5-B135A9BC59E6}" type="sibTrans" cxnId="{57CE2B4C-69FA-49E3-8736-AC3AE191B5AC}">
      <dgm:prSet/>
      <dgm:spPr/>
      <dgm:t>
        <a:bodyPr/>
        <a:lstStyle/>
        <a:p>
          <a:endParaRPr lang="en-US"/>
        </a:p>
      </dgm:t>
    </dgm:pt>
    <dgm:pt modelId="{0A9BD4C6-EF29-4FC1-89B8-7D23672AC7A1}">
      <dgm:prSet custT="1"/>
      <dgm:spPr/>
      <dgm:t>
        <a:bodyPr/>
        <a:lstStyle/>
        <a:p>
          <a:r>
            <a:rPr lang="en-GB" sz="2200" dirty="0">
              <a:latin typeface="Arial" panose="020B0604020202020204" pitchFamily="34" charset="0"/>
              <a:cs typeface="Arial" panose="020B0604020202020204" pitchFamily="34" charset="0"/>
            </a:rPr>
            <a:t>Improve the quality of life for people living with illness</a:t>
          </a:r>
          <a:endParaRPr lang="en-US" sz="2200" dirty="0">
            <a:latin typeface="Arial" panose="020B0604020202020204" pitchFamily="34" charset="0"/>
            <a:cs typeface="Arial" panose="020B0604020202020204" pitchFamily="34" charset="0"/>
          </a:endParaRPr>
        </a:p>
      </dgm:t>
    </dgm:pt>
    <dgm:pt modelId="{E0C265B9-BF95-44D0-ADAA-D3B0671187B4}" type="parTrans" cxnId="{519A9DB4-0417-4C81-AA7D-782642876BDA}">
      <dgm:prSet/>
      <dgm:spPr/>
      <dgm:t>
        <a:bodyPr/>
        <a:lstStyle/>
        <a:p>
          <a:endParaRPr lang="en-US"/>
        </a:p>
      </dgm:t>
    </dgm:pt>
    <dgm:pt modelId="{9DB5D405-F6DD-4571-BA7B-791CFB4D1250}" type="sibTrans" cxnId="{519A9DB4-0417-4C81-AA7D-782642876BDA}">
      <dgm:prSet/>
      <dgm:spPr/>
      <dgm:t>
        <a:bodyPr/>
        <a:lstStyle/>
        <a:p>
          <a:endParaRPr lang="en-US"/>
        </a:p>
      </dgm:t>
    </dgm:pt>
    <dgm:pt modelId="{7F689323-51FB-466C-8A22-0D1E1D8C281C}">
      <dgm:prSet custT="1"/>
      <dgm:spPr/>
      <dgm:t>
        <a:bodyPr/>
        <a:lstStyle/>
        <a:p>
          <a:r>
            <a:rPr lang="en-GB" sz="2200" kern="1200" dirty="0">
              <a:solidFill>
                <a:prstClr val="black">
                  <a:hueOff val="0"/>
                  <a:satOff val="0"/>
                  <a:lumOff val="0"/>
                  <a:alphaOff val="0"/>
                </a:prstClr>
              </a:solidFill>
              <a:latin typeface="Arial" panose="020B0604020202020204" pitchFamily="34" charset="0"/>
              <a:ea typeface="+mn-ea"/>
              <a:cs typeface="Arial" panose="020B0604020202020204" pitchFamily="34" charset="0"/>
            </a:rPr>
            <a:t>Tests the reliability and validity of instruments, procedures, or experiments</a:t>
          </a:r>
          <a:r>
            <a:rPr lang="en-GB" sz="2200" kern="1200" dirty="0">
              <a:latin typeface="Arial" panose="020B0604020202020204" pitchFamily="34" charset="0"/>
              <a:cs typeface="Arial" panose="020B0604020202020204" pitchFamily="34" charset="0"/>
            </a:rPr>
            <a:t>.</a:t>
          </a:r>
        </a:p>
      </dgm:t>
    </dgm:pt>
    <dgm:pt modelId="{E78DF366-4751-4D81-A4CE-BC816CD1457D}" type="parTrans" cxnId="{33AB6BA5-A24B-4BD7-8B3B-BAC89AF50AE8}">
      <dgm:prSet/>
      <dgm:spPr/>
      <dgm:t>
        <a:bodyPr/>
        <a:lstStyle/>
        <a:p>
          <a:endParaRPr lang="en-GB"/>
        </a:p>
      </dgm:t>
    </dgm:pt>
    <dgm:pt modelId="{55C66917-EF81-4B90-A8B5-E1F0C4185026}" type="sibTrans" cxnId="{33AB6BA5-A24B-4BD7-8B3B-BAC89AF50AE8}">
      <dgm:prSet/>
      <dgm:spPr/>
      <dgm:t>
        <a:bodyPr/>
        <a:lstStyle/>
        <a:p>
          <a:endParaRPr lang="en-GB"/>
        </a:p>
      </dgm:t>
    </dgm:pt>
    <dgm:pt modelId="{6B65A856-E985-49C9-904D-CFA195623DCA}">
      <dgm:prSet custT="1"/>
      <dgm:spPr/>
      <dgm:t>
        <a:bodyPr/>
        <a:lstStyle/>
        <a:p>
          <a:r>
            <a:rPr lang="en-GB" sz="2200" kern="1200" dirty="0">
              <a:solidFill>
                <a:prstClr val="black">
                  <a:hueOff val="0"/>
                  <a:satOff val="0"/>
                  <a:lumOff val="0"/>
                  <a:alphaOff val="0"/>
                </a:prstClr>
              </a:solidFill>
              <a:latin typeface="Arial" panose="020B0604020202020204" pitchFamily="34" charset="0"/>
              <a:ea typeface="+mn-ea"/>
              <a:cs typeface="Arial" panose="020B0604020202020204" pitchFamily="34" charset="0"/>
            </a:rPr>
            <a:t>Identify needs and gaps in service provision.</a:t>
          </a:r>
        </a:p>
      </dgm:t>
    </dgm:pt>
    <dgm:pt modelId="{155278F8-5959-422C-AAE2-745B05A336CA}" type="parTrans" cxnId="{BA7D9104-2A0F-4E4D-8D5F-49B76C318072}">
      <dgm:prSet/>
      <dgm:spPr/>
      <dgm:t>
        <a:bodyPr/>
        <a:lstStyle/>
        <a:p>
          <a:endParaRPr lang="en-GB"/>
        </a:p>
      </dgm:t>
    </dgm:pt>
    <dgm:pt modelId="{BF5C3146-0511-4437-8D75-81653F89B6F0}" type="sibTrans" cxnId="{BA7D9104-2A0F-4E4D-8D5F-49B76C318072}">
      <dgm:prSet/>
      <dgm:spPr/>
      <dgm:t>
        <a:bodyPr/>
        <a:lstStyle/>
        <a:p>
          <a:endParaRPr lang="en-GB"/>
        </a:p>
      </dgm:t>
    </dgm:pt>
    <dgm:pt modelId="{D0003672-9ECF-4180-9C0C-B1E24E458E35}" type="pres">
      <dgm:prSet presAssocID="{808C1CFE-5D06-4BDA-9D5B-D5F957799268}" presName="root" presStyleCnt="0">
        <dgm:presLayoutVars>
          <dgm:dir/>
          <dgm:resizeHandles val="exact"/>
        </dgm:presLayoutVars>
      </dgm:prSet>
      <dgm:spPr/>
    </dgm:pt>
    <dgm:pt modelId="{0A862CD5-D6D3-4254-8BF2-904D138346C3}" type="pres">
      <dgm:prSet presAssocID="{3EFD7963-9202-4018-B05C-C1CC4AFA1EEB}" presName="compNode" presStyleCnt="0"/>
      <dgm:spPr/>
    </dgm:pt>
    <dgm:pt modelId="{0E3EDFCE-286D-45A8-AB59-C055C197F4B0}" type="pres">
      <dgm:prSet presAssocID="{3EFD7963-9202-4018-B05C-C1CC4AFA1EEB}" presName="bgRect" presStyleLbl="bgShp" presStyleIdx="0" presStyleCnt="6"/>
      <dgm:spPr/>
    </dgm:pt>
    <dgm:pt modelId="{A191A969-261F-4C86-9038-1874E9716596}" type="pres">
      <dgm:prSet presAssocID="{3EFD7963-9202-4018-B05C-C1CC4AFA1EEB}" presName="iconRect" presStyleLbl="node1" presStyleIdx="0" presStyleCnt="6"/>
      <dgm:spPr>
        <a:blipFill>
          <a:blip xmlns:r="http://schemas.openxmlformats.org/officeDocument/2006/relationships" r:embed="rId1" cstate="print">
            <a:extLst>
              <a:ext uri="{28A0092B-C50C-407E-A947-70E740481C1C}">
                <a14:useLocalDpi xmlns:a14="http://schemas.microsoft.com/office/drawing/2010/main" val="0"/>
              </a:ext>
            </a:extLst>
          </a:blip>
          <a:stretch>
            <a:fillRect/>
          </a:stretch>
        </a:blipFill>
        <a:ln>
          <a:noFill/>
        </a:ln>
      </dgm:spPr>
      <dgm:extLst>
        <a:ext uri="{E40237B7-FDA0-4F09-8148-C483321AD2D9}">
          <dgm14:cNvPr xmlns:dgm14="http://schemas.microsoft.com/office/drawing/2010/diagram" id="0" name="" descr="Stethoscope"/>
        </a:ext>
      </dgm:extLst>
    </dgm:pt>
    <dgm:pt modelId="{FDC0EB32-C0AF-4F59-BE66-FA29BBC675FC}" type="pres">
      <dgm:prSet presAssocID="{3EFD7963-9202-4018-B05C-C1CC4AFA1EEB}" presName="spaceRect" presStyleCnt="0"/>
      <dgm:spPr/>
    </dgm:pt>
    <dgm:pt modelId="{EDA18887-A30D-40D7-95A3-4624DBA4F751}" type="pres">
      <dgm:prSet presAssocID="{3EFD7963-9202-4018-B05C-C1CC4AFA1EEB}" presName="parTx" presStyleLbl="revTx" presStyleIdx="0" presStyleCnt="6">
        <dgm:presLayoutVars>
          <dgm:chMax val="0"/>
          <dgm:chPref val="0"/>
        </dgm:presLayoutVars>
      </dgm:prSet>
      <dgm:spPr/>
    </dgm:pt>
    <dgm:pt modelId="{2314AB8E-B9EC-48A4-A3E1-599ADDA72F18}" type="pres">
      <dgm:prSet presAssocID="{E54004F3-99C0-4EF2-AE5C-411A938DD22B}" presName="sibTrans" presStyleCnt="0"/>
      <dgm:spPr/>
    </dgm:pt>
    <dgm:pt modelId="{86E51324-F44B-41DE-9AD5-0709D7274A66}" type="pres">
      <dgm:prSet presAssocID="{5570EDCC-E0C0-4BD6-A3F3-938F20FD2EF0}" presName="compNode" presStyleCnt="0"/>
      <dgm:spPr/>
    </dgm:pt>
    <dgm:pt modelId="{BE35EA80-692A-4D96-9CE5-C9185D18F8F7}" type="pres">
      <dgm:prSet presAssocID="{5570EDCC-E0C0-4BD6-A3F3-938F20FD2EF0}" presName="bgRect" presStyleLbl="bgShp" presStyleIdx="1" presStyleCnt="6"/>
      <dgm:spPr/>
    </dgm:pt>
    <dgm:pt modelId="{41619E66-CF54-4F7C-8BF7-D791B3ECE029}" type="pres">
      <dgm:prSet presAssocID="{5570EDCC-E0C0-4BD6-A3F3-938F20FD2EF0}" presName="iconRect" presStyleLbl="node1" presStyleIdx="1" presStyleCnt="6"/>
      <dgm:spPr>
        <a:blipFill>
          <a:blip xmlns:r="http://schemas.openxmlformats.org/officeDocument/2006/relationships" r:embed="rId2" cstate="print">
            <a:extLst>
              <a:ext uri="{28A0092B-C50C-407E-A947-70E740481C1C}">
                <a14:useLocalDpi xmlns:a14="http://schemas.microsoft.com/office/drawing/2010/main" val="0"/>
              </a:ext>
            </a:extLst>
          </a:blip>
          <a:stretch>
            <a:fillRect/>
          </a:stretch>
        </a:blipFill>
        <a:ln>
          <a:noFill/>
        </a:ln>
      </dgm:spPr>
      <dgm:extLst>
        <a:ext uri="{E40237B7-FDA0-4F09-8148-C483321AD2D9}">
          <dgm14:cNvPr xmlns:dgm14="http://schemas.microsoft.com/office/drawing/2010/diagram" id="0" name="" descr="Business Growth"/>
        </a:ext>
      </dgm:extLst>
    </dgm:pt>
    <dgm:pt modelId="{2997E55F-3981-4B82-9F1F-71B30180D4D2}" type="pres">
      <dgm:prSet presAssocID="{5570EDCC-E0C0-4BD6-A3F3-938F20FD2EF0}" presName="spaceRect" presStyleCnt="0"/>
      <dgm:spPr/>
    </dgm:pt>
    <dgm:pt modelId="{5928A7CC-FA32-4478-A88E-DD3907A0F1DA}" type="pres">
      <dgm:prSet presAssocID="{5570EDCC-E0C0-4BD6-A3F3-938F20FD2EF0}" presName="parTx" presStyleLbl="revTx" presStyleIdx="1" presStyleCnt="6">
        <dgm:presLayoutVars>
          <dgm:chMax val="0"/>
          <dgm:chPref val="0"/>
        </dgm:presLayoutVars>
      </dgm:prSet>
      <dgm:spPr/>
    </dgm:pt>
    <dgm:pt modelId="{74F9FC03-7CBA-4749-ABEE-6B3D763DC7B8}" type="pres">
      <dgm:prSet presAssocID="{5D608376-5DBB-4F02-BA54-FA7416825481}" presName="sibTrans" presStyleCnt="0"/>
      <dgm:spPr/>
    </dgm:pt>
    <dgm:pt modelId="{A7FCFC5F-2A61-48DC-9EBF-D6B070AEFFCB}" type="pres">
      <dgm:prSet presAssocID="{CFBBC0CE-4EBC-40FD-B7D4-D62A89F71521}" presName="compNode" presStyleCnt="0"/>
      <dgm:spPr/>
    </dgm:pt>
    <dgm:pt modelId="{34D89AC6-0F1D-4EE5-9F24-D119AEBBEBE7}" type="pres">
      <dgm:prSet presAssocID="{CFBBC0CE-4EBC-40FD-B7D4-D62A89F71521}" presName="bgRect" presStyleLbl="bgShp" presStyleIdx="2" presStyleCnt="6"/>
      <dgm:spPr/>
    </dgm:pt>
    <dgm:pt modelId="{5BCBF567-E460-42AD-988C-EEFE15F60FA4}" type="pres">
      <dgm:prSet presAssocID="{CFBBC0CE-4EBC-40FD-B7D4-D62A89F71521}" presName="iconRect" presStyleLbl="node1" presStyleIdx="2" presStyleCnt="6"/>
      <dgm:spPr>
        <a:blipFill>
          <a:blip xmlns:r="http://schemas.openxmlformats.org/officeDocument/2006/relationships" r:embed="rId3" cstate="print">
            <a:extLst>
              <a:ext uri="{28A0092B-C50C-407E-A947-70E740481C1C}">
                <a14:useLocalDpi xmlns:a14="http://schemas.microsoft.com/office/drawing/2010/main" val="0"/>
              </a:ext>
            </a:extLst>
          </a:blip>
          <a:stretch>
            <a:fillRect/>
          </a:stretch>
        </a:blipFill>
        <a:ln>
          <a:noFill/>
        </a:ln>
      </dgm:spPr>
      <dgm:extLst>
        <a:ext uri="{E40237B7-FDA0-4F09-8148-C483321AD2D9}">
          <dgm14:cNvPr xmlns:dgm14="http://schemas.microsoft.com/office/drawing/2010/diagram" id="0" name="" descr="Doctor"/>
        </a:ext>
      </dgm:extLst>
    </dgm:pt>
    <dgm:pt modelId="{1B784B9D-45EE-42EA-8F34-D18A70248B81}" type="pres">
      <dgm:prSet presAssocID="{CFBBC0CE-4EBC-40FD-B7D4-D62A89F71521}" presName="spaceRect" presStyleCnt="0"/>
      <dgm:spPr/>
    </dgm:pt>
    <dgm:pt modelId="{7DCA5CCB-1916-4A50-93D1-59DDD7A1D481}" type="pres">
      <dgm:prSet presAssocID="{CFBBC0CE-4EBC-40FD-B7D4-D62A89F71521}" presName="parTx" presStyleLbl="revTx" presStyleIdx="2" presStyleCnt="6">
        <dgm:presLayoutVars>
          <dgm:chMax val="0"/>
          <dgm:chPref val="0"/>
        </dgm:presLayoutVars>
      </dgm:prSet>
      <dgm:spPr/>
    </dgm:pt>
    <dgm:pt modelId="{F620AF07-8B58-434F-91C1-82FC95E08AEC}" type="pres">
      <dgm:prSet presAssocID="{0F054AE6-B91D-42BB-89C5-B135A9BC59E6}" presName="sibTrans" presStyleCnt="0"/>
      <dgm:spPr/>
    </dgm:pt>
    <dgm:pt modelId="{3F2C5FD5-1D21-4D27-82DC-9FBF37B0A50C}" type="pres">
      <dgm:prSet presAssocID="{0A9BD4C6-EF29-4FC1-89B8-7D23672AC7A1}" presName="compNode" presStyleCnt="0"/>
      <dgm:spPr/>
    </dgm:pt>
    <dgm:pt modelId="{D4531EB0-554E-4E35-A47D-C1FC36A3388B}" type="pres">
      <dgm:prSet presAssocID="{0A9BD4C6-EF29-4FC1-89B8-7D23672AC7A1}" presName="bgRect" presStyleLbl="bgShp" presStyleIdx="3" presStyleCnt="6"/>
      <dgm:spPr/>
    </dgm:pt>
    <dgm:pt modelId="{E4C6A276-96BF-44BD-B7B5-257F862B0011}" type="pres">
      <dgm:prSet presAssocID="{0A9BD4C6-EF29-4FC1-89B8-7D23672AC7A1}" presName="iconRect" presStyleLbl="node1" presStyleIdx="3" presStyleCnt="6"/>
      <dgm:spPr>
        <a:blipFill>
          <a:blip xmlns:r="http://schemas.openxmlformats.org/officeDocument/2006/relationships" r:embed="rId4" cstate="print">
            <a:extLst>
              <a:ext uri="{28A0092B-C50C-407E-A947-70E740481C1C}">
                <a14:useLocalDpi xmlns:a14="http://schemas.microsoft.com/office/drawing/2010/main" val="0"/>
              </a:ext>
            </a:extLst>
          </a:blip>
          <a:stretch>
            <a:fillRect/>
          </a:stretch>
        </a:blipFill>
        <a:ln>
          <a:noFill/>
        </a:ln>
      </dgm:spPr>
      <dgm:extLst>
        <a:ext uri="{E40237B7-FDA0-4F09-8148-C483321AD2D9}">
          <dgm14:cNvPr xmlns:dgm14="http://schemas.microsoft.com/office/drawing/2010/diagram" id="0" name="" descr="Group"/>
        </a:ext>
      </dgm:extLst>
    </dgm:pt>
    <dgm:pt modelId="{FA1D01FE-1124-4B19-8D76-D266378B77F6}" type="pres">
      <dgm:prSet presAssocID="{0A9BD4C6-EF29-4FC1-89B8-7D23672AC7A1}" presName="spaceRect" presStyleCnt="0"/>
      <dgm:spPr/>
    </dgm:pt>
    <dgm:pt modelId="{5ED31BA7-690B-4672-A59E-132212012782}" type="pres">
      <dgm:prSet presAssocID="{0A9BD4C6-EF29-4FC1-89B8-7D23672AC7A1}" presName="parTx" presStyleLbl="revTx" presStyleIdx="3" presStyleCnt="6">
        <dgm:presLayoutVars>
          <dgm:chMax val="0"/>
          <dgm:chPref val="0"/>
        </dgm:presLayoutVars>
      </dgm:prSet>
      <dgm:spPr/>
    </dgm:pt>
    <dgm:pt modelId="{54E0C7EB-67AF-4712-A981-0DBA3D7F5951}" type="pres">
      <dgm:prSet presAssocID="{9DB5D405-F6DD-4571-BA7B-791CFB4D1250}" presName="sibTrans" presStyleCnt="0"/>
      <dgm:spPr/>
    </dgm:pt>
    <dgm:pt modelId="{ED881DFD-C4C9-490C-94FC-F2F17383F8D2}" type="pres">
      <dgm:prSet presAssocID="{7F689323-51FB-466C-8A22-0D1E1D8C281C}" presName="compNode" presStyleCnt="0"/>
      <dgm:spPr/>
    </dgm:pt>
    <dgm:pt modelId="{8B57E72B-9558-4123-8F26-AA913BB54E67}" type="pres">
      <dgm:prSet presAssocID="{7F689323-51FB-466C-8A22-0D1E1D8C281C}" presName="bgRect" presStyleLbl="bgShp" presStyleIdx="4" presStyleCnt="6"/>
      <dgm:spPr/>
    </dgm:pt>
    <dgm:pt modelId="{2ED999CD-7F91-48D2-94B2-430DCF4BE2F1}" type="pres">
      <dgm:prSet presAssocID="{7F689323-51FB-466C-8A22-0D1E1D8C281C}" presName="iconRect" presStyleLbl="node1" presStyleIdx="4" presStyleCnt="6"/>
      <dgm:spPr/>
    </dgm:pt>
    <dgm:pt modelId="{EF0A746E-BBAF-4773-AF14-EC8813055110}" type="pres">
      <dgm:prSet presAssocID="{7F689323-51FB-466C-8A22-0D1E1D8C281C}" presName="spaceRect" presStyleCnt="0"/>
      <dgm:spPr/>
    </dgm:pt>
    <dgm:pt modelId="{D8B33FA6-23D6-49B5-973D-731687EB7195}" type="pres">
      <dgm:prSet presAssocID="{7F689323-51FB-466C-8A22-0D1E1D8C281C}" presName="parTx" presStyleLbl="revTx" presStyleIdx="4" presStyleCnt="6">
        <dgm:presLayoutVars>
          <dgm:chMax val="0"/>
          <dgm:chPref val="0"/>
        </dgm:presLayoutVars>
      </dgm:prSet>
      <dgm:spPr/>
    </dgm:pt>
    <dgm:pt modelId="{599698A0-37CF-47FC-A41C-D1620CC9E1BA}" type="pres">
      <dgm:prSet presAssocID="{55C66917-EF81-4B90-A8B5-E1F0C4185026}" presName="sibTrans" presStyleCnt="0"/>
      <dgm:spPr/>
    </dgm:pt>
    <dgm:pt modelId="{6F881497-A8DA-49FB-B38D-E0437B88EFB3}" type="pres">
      <dgm:prSet presAssocID="{6B65A856-E985-49C9-904D-CFA195623DCA}" presName="compNode" presStyleCnt="0"/>
      <dgm:spPr/>
    </dgm:pt>
    <dgm:pt modelId="{1CDAD972-3BF0-444D-AEF7-33828D87B874}" type="pres">
      <dgm:prSet presAssocID="{6B65A856-E985-49C9-904D-CFA195623DCA}" presName="bgRect" presStyleLbl="bgShp" presStyleIdx="5" presStyleCnt="6" custLinFactNeighborX="-83926" custLinFactNeighborY="-15567"/>
      <dgm:spPr/>
    </dgm:pt>
    <dgm:pt modelId="{612C6737-10FD-4834-B8D7-BD82E9DB899C}" type="pres">
      <dgm:prSet presAssocID="{6B65A856-E985-49C9-904D-CFA195623DCA}" presName="iconRect" presStyleLbl="node1" presStyleIdx="5" presStyleCnt="6"/>
      <dgm:spPr/>
    </dgm:pt>
    <dgm:pt modelId="{5D70C63B-79D2-4CCD-B495-BD67326291C4}" type="pres">
      <dgm:prSet presAssocID="{6B65A856-E985-49C9-904D-CFA195623DCA}" presName="spaceRect" presStyleCnt="0"/>
      <dgm:spPr/>
    </dgm:pt>
    <dgm:pt modelId="{0717A246-B6AC-407A-BA8F-7402C8061E36}" type="pres">
      <dgm:prSet presAssocID="{6B65A856-E985-49C9-904D-CFA195623DCA}" presName="parTx" presStyleLbl="revTx" presStyleIdx="5" presStyleCnt="6">
        <dgm:presLayoutVars>
          <dgm:chMax val="0"/>
          <dgm:chPref val="0"/>
        </dgm:presLayoutVars>
      </dgm:prSet>
      <dgm:spPr/>
    </dgm:pt>
  </dgm:ptLst>
  <dgm:cxnLst>
    <dgm:cxn modelId="{0C336304-3A86-4646-B818-D9BA3356E00E}" type="presOf" srcId="{3EFD7963-9202-4018-B05C-C1CC4AFA1EEB}" destId="{EDA18887-A30D-40D7-95A3-4624DBA4F751}" srcOrd="0" destOrd="0" presId="urn:microsoft.com/office/officeart/2018/2/layout/IconVerticalSolidList"/>
    <dgm:cxn modelId="{BA7D9104-2A0F-4E4D-8D5F-49B76C318072}" srcId="{808C1CFE-5D06-4BDA-9D5B-D5F957799268}" destId="{6B65A856-E985-49C9-904D-CFA195623DCA}" srcOrd="5" destOrd="0" parTransId="{155278F8-5959-422C-AAE2-745B05A336CA}" sibTransId="{BF5C3146-0511-4437-8D75-81653F89B6F0}"/>
    <dgm:cxn modelId="{EB7F5E0A-A7D9-4E9F-ABA8-0EA97760B30A}" type="presOf" srcId="{6B65A856-E985-49C9-904D-CFA195623DCA}" destId="{0717A246-B6AC-407A-BA8F-7402C8061E36}" srcOrd="0" destOrd="0" presId="urn:microsoft.com/office/officeart/2018/2/layout/IconVerticalSolidList"/>
    <dgm:cxn modelId="{855BFD11-8B4E-4D1B-B412-6EA598E59DE1}" type="presOf" srcId="{5570EDCC-E0C0-4BD6-A3F3-938F20FD2EF0}" destId="{5928A7CC-FA32-4478-A88E-DD3907A0F1DA}" srcOrd="0" destOrd="0" presId="urn:microsoft.com/office/officeart/2018/2/layout/IconVerticalSolidList"/>
    <dgm:cxn modelId="{0CE85648-3201-4948-AEC8-B58197B650DD}" type="presOf" srcId="{808C1CFE-5D06-4BDA-9D5B-D5F957799268}" destId="{D0003672-9ECF-4180-9C0C-B1E24E458E35}" srcOrd="0" destOrd="0" presId="urn:microsoft.com/office/officeart/2018/2/layout/IconVerticalSolidList"/>
    <dgm:cxn modelId="{1351AE4A-0E0E-4638-BA1F-D270AC45703A}" srcId="{808C1CFE-5D06-4BDA-9D5B-D5F957799268}" destId="{5570EDCC-E0C0-4BD6-A3F3-938F20FD2EF0}" srcOrd="1" destOrd="0" parTransId="{1D8FFCA5-0CC9-48D2-ADFF-02DBECC2FB13}" sibTransId="{5D608376-5DBB-4F02-BA54-FA7416825481}"/>
    <dgm:cxn modelId="{68436D6B-D0F3-4C73-B91E-E8C0D6F48C40}" type="presOf" srcId="{0A9BD4C6-EF29-4FC1-89B8-7D23672AC7A1}" destId="{5ED31BA7-690B-4672-A59E-132212012782}" srcOrd="0" destOrd="0" presId="urn:microsoft.com/office/officeart/2018/2/layout/IconVerticalSolidList"/>
    <dgm:cxn modelId="{57CE2B4C-69FA-49E3-8736-AC3AE191B5AC}" srcId="{808C1CFE-5D06-4BDA-9D5B-D5F957799268}" destId="{CFBBC0CE-4EBC-40FD-B7D4-D62A89F71521}" srcOrd="2" destOrd="0" parTransId="{730F024F-D703-4397-BE87-C933FDB9E3C2}" sibTransId="{0F054AE6-B91D-42BB-89C5-B135A9BC59E6}"/>
    <dgm:cxn modelId="{33BA787C-3A5D-4010-9423-74E404722A9F}" srcId="{808C1CFE-5D06-4BDA-9D5B-D5F957799268}" destId="{3EFD7963-9202-4018-B05C-C1CC4AFA1EEB}" srcOrd="0" destOrd="0" parTransId="{B727EA7C-892C-490C-979F-6889A2A3A621}" sibTransId="{E54004F3-99C0-4EF2-AE5C-411A938DD22B}"/>
    <dgm:cxn modelId="{33AB6BA5-A24B-4BD7-8B3B-BAC89AF50AE8}" srcId="{808C1CFE-5D06-4BDA-9D5B-D5F957799268}" destId="{7F689323-51FB-466C-8A22-0D1E1D8C281C}" srcOrd="4" destOrd="0" parTransId="{E78DF366-4751-4D81-A4CE-BC816CD1457D}" sibTransId="{55C66917-EF81-4B90-A8B5-E1F0C4185026}"/>
    <dgm:cxn modelId="{519A9DB4-0417-4C81-AA7D-782642876BDA}" srcId="{808C1CFE-5D06-4BDA-9D5B-D5F957799268}" destId="{0A9BD4C6-EF29-4FC1-89B8-7D23672AC7A1}" srcOrd="3" destOrd="0" parTransId="{E0C265B9-BF95-44D0-ADAA-D3B0671187B4}" sibTransId="{9DB5D405-F6DD-4571-BA7B-791CFB4D1250}"/>
    <dgm:cxn modelId="{A2B170DC-2D49-44F2-819B-88BF592A336D}" type="presOf" srcId="{7F689323-51FB-466C-8A22-0D1E1D8C281C}" destId="{D8B33FA6-23D6-49B5-973D-731687EB7195}" srcOrd="0" destOrd="0" presId="urn:microsoft.com/office/officeart/2018/2/layout/IconVerticalSolidList"/>
    <dgm:cxn modelId="{40FBA8F3-5E17-4394-9AB0-BDF6D5BB6BA8}" type="presOf" srcId="{CFBBC0CE-4EBC-40FD-B7D4-D62A89F71521}" destId="{7DCA5CCB-1916-4A50-93D1-59DDD7A1D481}" srcOrd="0" destOrd="0" presId="urn:microsoft.com/office/officeart/2018/2/layout/IconVerticalSolidList"/>
    <dgm:cxn modelId="{DA592BD3-70A0-4DA6-B1C5-A6969539D42E}" type="presParOf" srcId="{D0003672-9ECF-4180-9C0C-B1E24E458E35}" destId="{0A862CD5-D6D3-4254-8BF2-904D138346C3}" srcOrd="0" destOrd="0" presId="urn:microsoft.com/office/officeart/2018/2/layout/IconVerticalSolidList"/>
    <dgm:cxn modelId="{766A7015-7209-4479-AAC9-6AABDA1B0B09}" type="presParOf" srcId="{0A862CD5-D6D3-4254-8BF2-904D138346C3}" destId="{0E3EDFCE-286D-45A8-AB59-C055C197F4B0}" srcOrd="0" destOrd="0" presId="urn:microsoft.com/office/officeart/2018/2/layout/IconVerticalSolidList"/>
    <dgm:cxn modelId="{EE704C2B-F3C4-4C7F-8C9C-F6C2F44D2435}" type="presParOf" srcId="{0A862CD5-D6D3-4254-8BF2-904D138346C3}" destId="{A191A969-261F-4C86-9038-1874E9716596}" srcOrd="1" destOrd="0" presId="urn:microsoft.com/office/officeart/2018/2/layout/IconVerticalSolidList"/>
    <dgm:cxn modelId="{38995F8A-D96C-4A01-B230-9A1535EB8861}" type="presParOf" srcId="{0A862CD5-D6D3-4254-8BF2-904D138346C3}" destId="{FDC0EB32-C0AF-4F59-BE66-FA29BBC675FC}" srcOrd="2" destOrd="0" presId="urn:microsoft.com/office/officeart/2018/2/layout/IconVerticalSolidList"/>
    <dgm:cxn modelId="{1ED5A525-1265-4B8E-8910-9117E17CAD23}" type="presParOf" srcId="{0A862CD5-D6D3-4254-8BF2-904D138346C3}" destId="{EDA18887-A30D-40D7-95A3-4624DBA4F751}" srcOrd="3" destOrd="0" presId="urn:microsoft.com/office/officeart/2018/2/layout/IconVerticalSolidList"/>
    <dgm:cxn modelId="{B750C4D4-2AC3-4180-B21B-CF174B6BA455}" type="presParOf" srcId="{D0003672-9ECF-4180-9C0C-B1E24E458E35}" destId="{2314AB8E-B9EC-48A4-A3E1-599ADDA72F18}" srcOrd="1" destOrd="0" presId="urn:microsoft.com/office/officeart/2018/2/layout/IconVerticalSolidList"/>
    <dgm:cxn modelId="{41A191B6-BA8B-4353-B8F3-8FB77470019A}" type="presParOf" srcId="{D0003672-9ECF-4180-9C0C-B1E24E458E35}" destId="{86E51324-F44B-41DE-9AD5-0709D7274A66}" srcOrd="2" destOrd="0" presId="urn:microsoft.com/office/officeart/2018/2/layout/IconVerticalSolidList"/>
    <dgm:cxn modelId="{0A9B0CB8-5E97-4DCC-A7D6-69FF09EF22BA}" type="presParOf" srcId="{86E51324-F44B-41DE-9AD5-0709D7274A66}" destId="{BE35EA80-692A-4D96-9CE5-C9185D18F8F7}" srcOrd="0" destOrd="0" presId="urn:microsoft.com/office/officeart/2018/2/layout/IconVerticalSolidList"/>
    <dgm:cxn modelId="{C6565951-E1A2-43B1-AF8D-69BACD8EAE01}" type="presParOf" srcId="{86E51324-F44B-41DE-9AD5-0709D7274A66}" destId="{41619E66-CF54-4F7C-8BF7-D791B3ECE029}" srcOrd="1" destOrd="0" presId="urn:microsoft.com/office/officeart/2018/2/layout/IconVerticalSolidList"/>
    <dgm:cxn modelId="{7DE32290-47A1-4F32-A7BD-271133223125}" type="presParOf" srcId="{86E51324-F44B-41DE-9AD5-0709D7274A66}" destId="{2997E55F-3981-4B82-9F1F-71B30180D4D2}" srcOrd="2" destOrd="0" presId="urn:microsoft.com/office/officeart/2018/2/layout/IconVerticalSolidList"/>
    <dgm:cxn modelId="{6CF83660-44D0-4F2E-B442-4DD877701DE6}" type="presParOf" srcId="{86E51324-F44B-41DE-9AD5-0709D7274A66}" destId="{5928A7CC-FA32-4478-A88E-DD3907A0F1DA}" srcOrd="3" destOrd="0" presId="urn:microsoft.com/office/officeart/2018/2/layout/IconVerticalSolidList"/>
    <dgm:cxn modelId="{74D3DFF0-89AB-47C0-8508-02282A90F223}" type="presParOf" srcId="{D0003672-9ECF-4180-9C0C-B1E24E458E35}" destId="{74F9FC03-7CBA-4749-ABEE-6B3D763DC7B8}" srcOrd="3" destOrd="0" presId="urn:microsoft.com/office/officeart/2018/2/layout/IconVerticalSolidList"/>
    <dgm:cxn modelId="{1A2EB9A7-F36F-4239-AF83-1781997974B2}" type="presParOf" srcId="{D0003672-9ECF-4180-9C0C-B1E24E458E35}" destId="{A7FCFC5F-2A61-48DC-9EBF-D6B070AEFFCB}" srcOrd="4" destOrd="0" presId="urn:microsoft.com/office/officeart/2018/2/layout/IconVerticalSolidList"/>
    <dgm:cxn modelId="{368328BA-3071-4A2D-A634-EAC4F4BC6842}" type="presParOf" srcId="{A7FCFC5F-2A61-48DC-9EBF-D6B070AEFFCB}" destId="{34D89AC6-0F1D-4EE5-9F24-D119AEBBEBE7}" srcOrd="0" destOrd="0" presId="urn:microsoft.com/office/officeart/2018/2/layout/IconVerticalSolidList"/>
    <dgm:cxn modelId="{60B60BD2-CDAD-47D9-904F-BB3E68C82F59}" type="presParOf" srcId="{A7FCFC5F-2A61-48DC-9EBF-D6B070AEFFCB}" destId="{5BCBF567-E460-42AD-988C-EEFE15F60FA4}" srcOrd="1" destOrd="0" presId="urn:microsoft.com/office/officeart/2018/2/layout/IconVerticalSolidList"/>
    <dgm:cxn modelId="{8D0410B5-69C5-411F-9FE2-FAF3A6E6305F}" type="presParOf" srcId="{A7FCFC5F-2A61-48DC-9EBF-D6B070AEFFCB}" destId="{1B784B9D-45EE-42EA-8F34-D18A70248B81}" srcOrd="2" destOrd="0" presId="urn:microsoft.com/office/officeart/2018/2/layout/IconVerticalSolidList"/>
    <dgm:cxn modelId="{42210FC8-8F72-4211-841F-F500DCE29644}" type="presParOf" srcId="{A7FCFC5F-2A61-48DC-9EBF-D6B070AEFFCB}" destId="{7DCA5CCB-1916-4A50-93D1-59DDD7A1D481}" srcOrd="3" destOrd="0" presId="urn:microsoft.com/office/officeart/2018/2/layout/IconVerticalSolidList"/>
    <dgm:cxn modelId="{1FF227CB-D159-414D-A15B-CF52305DBC9B}" type="presParOf" srcId="{D0003672-9ECF-4180-9C0C-B1E24E458E35}" destId="{F620AF07-8B58-434F-91C1-82FC95E08AEC}" srcOrd="5" destOrd="0" presId="urn:microsoft.com/office/officeart/2018/2/layout/IconVerticalSolidList"/>
    <dgm:cxn modelId="{4574C863-9411-4920-9FFB-E8DF1613AB17}" type="presParOf" srcId="{D0003672-9ECF-4180-9C0C-B1E24E458E35}" destId="{3F2C5FD5-1D21-4D27-82DC-9FBF37B0A50C}" srcOrd="6" destOrd="0" presId="urn:microsoft.com/office/officeart/2018/2/layout/IconVerticalSolidList"/>
    <dgm:cxn modelId="{989DAB16-6C25-4A3D-A59F-F340FE5BCBBE}" type="presParOf" srcId="{3F2C5FD5-1D21-4D27-82DC-9FBF37B0A50C}" destId="{D4531EB0-554E-4E35-A47D-C1FC36A3388B}" srcOrd="0" destOrd="0" presId="urn:microsoft.com/office/officeart/2018/2/layout/IconVerticalSolidList"/>
    <dgm:cxn modelId="{2FC3C7B9-963E-408E-AB8D-31E56BF16184}" type="presParOf" srcId="{3F2C5FD5-1D21-4D27-82DC-9FBF37B0A50C}" destId="{E4C6A276-96BF-44BD-B7B5-257F862B0011}" srcOrd="1" destOrd="0" presId="urn:microsoft.com/office/officeart/2018/2/layout/IconVerticalSolidList"/>
    <dgm:cxn modelId="{0C4FF38C-AC1E-484B-AA6E-094243053F29}" type="presParOf" srcId="{3F2C5FD5-1D21-4D27-82DC-9FBF37B0A50C}" destId="{FA1D01FE-1124-4B19-8D76-D266378B77F6}" srcOrd="2" destOrd="0" presId="urn:microsoft.com/office/officeart/2018/2/layout/IconVerticalSolidList"/>
    <dgm:cxn modelId="{9AD2085F-5F15-4227-9437-6EFA2C8C0A03}" type="presParOf" srcId="{3F2C5FD5-1D21-4D27-82DC-9FBF37B0A50C}" destId="{5ED31BA7-690B-4672-A59E-132212012782}" srcOrd="3" destOrd="0" presId="urn:microsoft.com/office/officeart/2018/2/layout/IconVerticalSolidList"/>
    <dgm:cxn modelId="{21EE2F38-AC79-42EE-813E-A7EA3D2D8F7D}" type="presParOf" srcId="{D0003672-9ECF-4180-9C0C-B1E24E458E35}" destId="{54E0C7EB-67AF-4712-A981-0DBA3D7F5951}" srcOrd="7" destOrd="0" presId="urn:microsoft.com/office/officeart/2018/2/layout/IconVerticalSolidList"/>
    <dgm:cxn modelId="{2EE2C7B5-D040-474D-BDAA-02BF0DFDE3DE}" type="presParOf" srcId="{D0003672-9ECF-4180-9C0C-B1E24E458E35}" destId="{ED881DFD-C4C9-490C-94FC-F2F17383F8D2}" srcOrd="8" destOrd="0" presId="urn:microsoft.com/office/officeart/2018/2/layout/IconVerticalSolidList"/>
    <dgm:cxn modelId="{A29508FD-5E39-4DE6-B6D4-7275CF76A9DF}" type="presParOf" srcId="{ED881DFD-C4C9-490C-94FC-F2F17383F8D2}" destId="{8B57E72B-9558-4123-8F26-AA913BB54E67}" srcOrd="0" destOrd="0" presId="urn:microsoft.com/office/officeart/2018/2/layout/IconVerticalSolidList"/>
    <dgm:cxn modelId="{20EDDA95-204D-4E6A-A366-DE9F4B8850B8}" type="presParOf" srcId="{ED881DFD-C4C9-490C-94FC-F2F17383F8D2}" destId="{2ED999CD-7F91-48D2-94B2-430DCF4BE2F1}" srcOrd="1" destOrd="0" presId="urn:microsoft.com/office/officeart/2018/2/layout/IconVerticalSolidList"/>
    <dgm:cxn modelId="{D4A8787E-4974-44D2-B026-0E654202167B}" type="presParOf" srcId="{ED881DFD-C4C9-490C-94FC-F2F17383F8D2}" destId="{EF0A746E-BBAF-4773-AF14-EC8813055110}" srcOrd="2" destOrd="0" presId="urn:microsoft.com/office/officeart/2018/2/layout/IconVerticalSolidList"/>
    <dgm:cxn modelId="{97FCA910-00CB-465A-87AA-D8567FEEFC9D}" type="presParOf" srcId="{ED881DFD-C4C9-490C-94FC-F2F17383F8D2}" destId="{D8B33FA6-23D6-49B5-973D-731687EB7195}" srcOrd="3" destOrd="0" presId="urn:microsoft.com/office/officeart/2018/2/layout/IconVerticalSolidList"/>
    <dgm:cxn modelId="{9A739AD6-3EBC-4F06-9AD6-DA7668D8953D}" type="presParOf" srcId="{D0003672-9ECF-4180-9C0C-B1E24E458E35}" destId="{599698A0-37CF-47FC-A41C-D1620CC9E1BA}" srcOrd="9" destOrd="0" presId="urn:microsoft.com/office/officeart/2018/2/layout/IconVerticalSolidList"/>
    <dgm:cxn modelId="{40B2B9A2-5E78-445A-9E59-1DA9BA379916}" type="presParOf" srcId="{D0003672-9ECF-4180-9C0C-B1E24E458E35}" destId="{6F881497-A8DA-49FB-B38D-E0437B88EFB3}" srcOrd="10" destOrd="0" presId="urn:microsoft.com/office/officeart/2018/2/layout/IconVerticalSolidList"/>
    <dgm:cxn modelId="{E5220DE6-AEDD-4416-BF60-81164552387C}" type="presParOf" srcId="{6F881497-A8DA-49FB-B38D-E0437B88EFB3}" destId="{1CDAD972-3BF0-444D-AEF7-33828D87B874}" srcOrd="0" destOrd="0" presId="urn:microsoft.com/office/officeart/2018/2/layout/IconVerticalSolidList"/>
    <dgm:cxn modelId="{514FBF4D-DF69-4C24-8807-3CB61CE332A8}" type="presParOf" srcId="{6F881497-A8DA-49FB-B38D-E0437B88EFB3}" destId="{612C6737-10FD-4834-B8D7-BD82E9DB899C}" srcOrd="1" destOrd="0" presId="urn:microsoft.com/office/officeart/2018/2/layout/IconVerticalSolidList"/>
    <dgm:cxn modelId="{5138DFA0-E6BD-44B1-9327-479CD1C5767B}" type="presParOf" srcId="{6F881497-A8DA-49FB-B38D-E0437B88EFB3}" destId="{5D70C63B-79D2-4CCD-B495-BD67326291C4}" srcOrd="2" destOrd="0" presId="urn:microsoft.com/office/officeart/2018/2/layout/IconVerticalSolidList"/>
    <dgm:cxn modelId="{739BDCA4-C07B-47FD-9233-B87DB3CCC34B}" type="presParOf" srcId="{6F881497-A8DA-49FB-B38D-E0437B88EFB3}" destId="{0717A246-B6AC-407A-BA8F-7402C8061E36}"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0C4319-6951-453E-AFA1-02B8F960F96E}">
      <dsp:nvSpPr>
        <dsp:cNvPr id="0" name=""/>
        <dsp:cNvSpPr/>
      </dsp:nvSpPr>
      <dsp:spPr>
        <a:xfrm rot="5400000">
          <a:off x="-161217" y="162789"/>
          <a:ext cx="1074781" cy="752347"/>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dirty="0"/>
            <a:t>Originality</a:t>
          </a:r>
        </a:p>
      </dsp:txBody>
      <dsp:txXfrm rot="-5400000">
        <a:off x="1" y="377746"/>
        <a:ext cx="752347" cy="322434"/>
      </dsp:txXfrm>
    </dsp:sp>
    <dsp:sp modelId="{87D2403E-16D7-447A-8A21-CBD2EF9D476A}">
      <dsp:nvSpPr>
        <dsp:cNvPr id="0" name=""/>
        <dsp:cNvSpPr/>
      </dsp:nvSpPr>
      <dsp:spPr>
        <a:xfrm rot="5400000">
          <a:off x="4491365" y="-3737445"/>
          <a:ext cx="698608" cy="8176644"/>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9525" rIns="9525" bIns="9525" numCol="1" spcCol="1270" anchor="ctr" anchorCtr="0">
          <a:noAutofit/>
        </a:bodyPr>
        <a:lstStyle/>
        <a:p>
          <a:pPr marL="114300" lvl="1" indent="-114300" algn="l" defTabSz="666750">
            <a:lnSpc>
              <a:spcPct val="90000"/>
            </a:lnSpc>
            <a:spcBef>
              <a:spcPct val="0"/>
            </a:spcBef>
            <a:spcAft>
              <a:spcPct val="15000"/>
            </a:spcAft>
            <a:buChar char="•"/>
          </a:pPr>
          <a:r>
            <a:rPr lang="en-GB" sz="1500" kern="1200" dirty="0"/>
            <a:t>Does the research investigate something that has not been looked at before? </a:t>
          </a:r>
        </a:p>
        <a:p>
          <a:pPr marL="114300" lvl="1" indent="-114300" algn="l" defTabSz="666750">
            <a:lnSpc>
              <a:spcPct val="90000"/>
            </a:lnSpc>
            <a:spcBef>
              <a:spcPct val="0"/>
            </a:spcBef>
            <a:spcAft>
              <a:spcPct val="15000"/>
            </a:spcAft>
            <a:buChar char="•"/>
          </a:pPr>
          <a:r>
            <a:rPr lang="en-GB" sz="1500" kern="1200" dirty="0"/>
            <a:t>Or does it research something well known but in a new way? </a:t>
          </a:r>
        </a:p>
      </dsp:txBody>
      <dsp:txXfrm rot="-5400000">
        <a:off x="752348" y="35675"/>
        <a:ext cx="8142541" cy="630402"/>
      </dsp:txXfrm>
    </dsp:sp>
    <dsp:sp modelId="{CC0EBE50-BFFF-41DB-97EE-2DC26038D12E}">
      <dsp:nvSpPr>
        <dsp:cNvPr id="0" name=""/>
        <dsp:cNvSpPr/>
      </dsp:nvSpPr>
      <dsp:spPr>
        <a:xfrm rot="5400000">
          <a:off x="-161217" y="1120260"/>
          <a:ext cx="1074781" cy="752347"/>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b="0" u="none" kern="1200" dirty="0">
              <a:latin typeface="Arial" panose="020B0604020202020204" pitchFamily="34" charset="0"/>
              <a:cs typeface="Arial" panose="020B0604020202020204" pitchFamily="34" charset="0"/>
            </a:rPr>
            <a:t>Generality </a:t>
          </a:r>
        </a:p>
      </dsp:txBody>
      <dsp:txXfrm rot="-5400000">
        <a:off x="1" y="1335217"/>
        <a:ext cx="752347" cy="322434"/>
      </dsp:txXfrm>
    </dsp:sp>
    <dsp:sp modelId="{8F0921A8-80F8-4876-AB76-B6D3DD4587C4}">
      <dsp:nvSpPr>
        <dsp:cNvPr id="0" name=""/>
        <dsp:cNvSpPr/>
      </dsp:nvSpPr>
      <dsp:spPr>
        <a:xfrm rot="5400000">
          <a:off x="4491365" y="-2779975"/>
          <a:ext cx="698608" cy="8176644"/>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9525" rIns="9525" bIns="9525" numCol="1" spcCol="1270" anchor="ctr" anchorCtr="0">
          <a:noAutofit/>
        </a:bodyPr>
        <a:lstStyle/>
        <a:p>
          <a:pPr marL="114300" lvl="1" indent="-114300" algn="l" defTabSz="666750">
            <a:lnSpc>
              <a:spcPct val="90000"/>
            </a:lnSpc>
            <a:spcBef>
              <a:spcPct val="0"/>
            </a:spcBef>
            <a:spcAft>
              <a:spcPct val="15000"/>
            </a:spcAft>
            <a:buChar char="•"/>
          </a:pPr>
          <a:r>
            <a:rPr lang="en-GB" sz="1500" kern="1200"/>
            <a:t>   Do the findings of the research have relevance beyond the research study? </a:t>
          </a:r>
        </a:p>
        <a:p>
          <a:pPr marL="114300" lvl="1" indent="-114300" algn="l" defTabSz="666750">
            <a:lnSpc>
              <a:spcPct val="90000"/>
            </a:lnSpc>
            <a:spcBef>
              <a:spcPct val="0"/>
            </a:spcBef>
            <a:spcAft>
              <a:spcPct val="15000"/>
            </a:spcAft>
            <a:buChar char="•"/>
          </a:pPr>
          <a:r>
            <a:rPr lang="en-GB" sz="1500" kern="1200" dirty="0"/>
            <a:t>   Can the result produce a generalised statements? </a:t>
          </a:r>
        </a:p>
      </dsp:txBody>
      <dsp:txXfrm rot="-5400000">
        <a:off x="752348" y="993145"/>
        <a:ext cx="8142541" cy="630402"/>
      </dsp:txXfrm>
    </dsp:sp>
    <dsp:sp modelId="{CE619011-5597-4561-A0BD-DD64E3DD2C72}">
      <dsp:nvSpPr>
        <dsp:cNvPr id="0" name=""/>
        <dsp:cNvSpPr/>
      </dsp:nvSpPr>
      <dsp:spPr>
        <a:xfrm rot="5400000">
          <a:off x="-161217" y="2077731"/>
          <a:ext cx="1074781" cy="752347"/>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dirty="0"/>
            <a:t>Pragmatism</a:t>
          </a:r>
        </a:p>
      </dsp:txBody>
      <dsp:txXfrm rot="-5400000">
        <a:off x="1" y="2292688"/>
        <a:ext cx="752347" cy="322434"/>
      </dsp:txXfrm>
    </dsp:sp>
    <dsp:sp modelId="{0B0AAF49-CB2A-4C7C-B8B9-B5B459107C43}">
      <dsp:nvSpPr>
        <dsp:cNvPr id="0" name=""/>
        <dsp:cNvSpPr/>
      </dsp:nvSpPr>
      <dsp:spPr>
        <a:xfrm rot="5400000">
          <a:off x="4491365" y="-1822504"/>
          <a:ext cx="698608" cy="8176644"/>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9525" rIns="9525" bIns="9525" numCol="1" spcCol="1270" anchor="ctr" anchorCtr="0">
          <a:noAutofit/>
        </a:bodyPr>
        <a:lstStyle/>
        <a:p>
          <a:pPr marL="114300" lvl="1" indent="-114300" algn="l" defTabSz="666750">
            <a:lnSpc>
              <a:spcPct val="90000"/>
            </a:lnSpc>
            <a:spcBef>
              <a:spcPct val="0"/>
            </a:spcBef>
            <a:spcAft>
              <a:spcPct val="15000"/>
            </a:spcAft>
            <a:buChar char="•"/>
          </a:pPr>
          <a:r>
            <a:rPr lang="en-GB" sz="1500" kern="1200" dirty="0"/>
            <a:t>Do the projects follow a clear structured method of research that could be replicated by others? </a:t>
          </a:r>
        </a:p>
        <a:p>
          <a:pPr marL="114300" lvl="1" indent="-114300" algn="l" defTabSz="666750">
            <a:lnSpc>
              <a:spcPct val="90000"/>
            </a:lnSpc>
            <a:spcBef>
              <a:spcPct val="0"/>
            </a:spcBef>
            <a:spcAft>
              <a:spcPct val="15000"/>
            </a:spcAft>
            <a:buChar char="•"/>
          </a:pPr>
          <a:r>
            <a:rPr lang="en-GB" sz="1500" kern="1200" dirty="0"/>
            <a:t>Do the arguments made in the research make sense according to the results found? </a:t>
          </a:r>
        </a:p>
      </dsp:txBody>
      <dsp:txXfrm rot="-5400000">
        <a:off x="752348" y="1950616"/>
        <a:ext cx="8142541" cy="630402"/>
      </dsp:txXfrm>
    </dsp:sp>
    <dsp:sp modelId="{D8E5C78E-4412-48AB-86CD-62FD8A783E90}">
      <dsp:nvSpPr>
        <dsp:cNvPr id="0" name=""/>
        <dsp:cNvSpPr/>
      </dsp:nvSpPr>
      <dsp:spPr>
        <a:xfrm rot="5400000">
          <a:off x="-161217" y="3035202"/>
          <a:ext cx="1074781" cy="752347"/>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dirty="0"/>
            <a:t>Quality</a:t>
          </a:r>
        </a:p>
      </dsp:txBody>
      <dsp:txXfrm rot="-5400000">
        <a:off x="1" y="3250159"/>
        <a:ext cx="752347" cy="322434"/>
      </dsp:txXfrm>
    </dsp:sp>
    <dsp:sp modelId="{85C7B41C-9727-424B-9C22-83B63FA5E7F1}">
      <dsp:nvSpPr>
        <dsp:cNvPr id="0" name=""/>
        <dsp:cNvSpPr/>
      </dsp:nvSpPr>
      <dsp:spPr>
        <a:xfrm rot="5400000">
          <a:off x="4491365" y="-865033"/>
          <a:ext cx="698608" cy="8176644"/>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9525" rIns="9525" bIns="9525" numCol="1" spcCol="1270" anchor="ctr" anchorCtr="0">
          <a:noAutofit/>
        </a:bodyPr>
        <a:lstStyle/>
        <a:p>
          <a:pPr marL="114300" lvl="1" indent="-114300" algn="l" defTabSz="666750">
            <a:lnSpc>
              <a:spcPct val="90000"/>
            </a:lnSpc>
            <a:spcBef>
              <a:spcPct val="0"/>
            </a:spcBef>
            <a:spcAft>
              <a:spcPct val="15000"/>
            </a:spcAft>
            <a:buChar char="•"/>
          </a:pPr>
          <a:r>
            <a:rPr lang="en-GB" sz="1500" kern="1200"/>
            <a:t>Have participants been recruited in an organised way? </a:t>
          </a:r>
        </a:p>
        <a:p>
          <a:pPr marL="114300" lvl="1" indent="-114300" algn="l" defTabSz="666750">
            <a:lnSpc>
              <a:spcPct val="90000"/>
            </a:lnSpc>
            <a:spcBef>
              <a:spcPct val="0"/>
            </a:spcBef>
            <a:spcAft>
              <a:spcPct val="15000"/>
            </a:spcAft>
            <a:buChar char="•"/>
          </a:pPr>
          <a:r>
            <a:rPr lang="en-GB" sz="1500" kern="1200" dirty="0"/>
            <a:t>Has a big enough sample been used? Has any secondary data been verified? </a:t>
          </a:r>
        </a:p>
      </dsp:txBody>
      <dsp:txXfrm rot="-5400000">
        <a:off x="752348" y="2908087"/>
        <a:ext cx="8142541" cy="630402"/>
      </dsp:txXfrm>
    </dsp:sp>
    <dsp:sp modelId="{FB7B8C82-078A-4323-95A0-5EDBF2B402C3}">
      <dsp:nvSpPr>
        <dsp:cNvPr id="0" name=""/>
        <dsp:cNvSpPr/>
      </dsp:nvSpPr>
      <dsp:spPr>
        <a:xfrm rot="5400000">
          <a:off x="-161217" y="3992673"/>
          <a:ext cx="1074781" cy="752347"/>
        </a:xfrm>
        <a:prstGeom prst="chevron">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 tIns="7620" rIns="7620" bIns="7620" numCol="1" spcCol="1270" anchor="ctr" anchorCtr="0">
          <a:noAutofit/>
        </a:bodyPr>
        <a:lstStyle/>
        <a:p>
          <a:pPr marL="0" lvl="0" indent="0" algn="ctr" defTabSz="533400">
            <a:lnSpc>
              <a:spcPct val="90000"/>
            </a:lnSpc>
            <a:spcBef>
              <a:spcPct val="0"/>
            </a:spcBef>
            <a:spcAft>
              <a:spcPct val="35000"/>
            </a:spcAft>
            <a:buNone/>
          </a:pPr>
          <a:r>
            <a:rPr lang="en-GB" sz="1200" kern="1200" dirty="0"/>
            <a:t>Balance</a:t>
          </a:r>
        </a:p>
      </dsp:txBody>
      <dsp:txXfrm rot="-5400000">
        <a:off x="1" y="4207630"/>
        <a:ext cx="752347" cy="322434"/>
      </dsp:txXfrm>
    </dsp:sp>
    <dsp:sp modelId="{31F1599D-3DF7-419D-A4A3-ECDC3F87DC72}">
      <dsp:nvSpPr>
        <dsp:cNvPr id="0" name=""/>
        <dsp:cNvSpPr/>
      </dsp:nvSpPr>
      <dsp:spPr>
        <a:xfrm rot="5400000">
          <a:off x="4491365" y="92437"/>
          <a:ext cx="698608" cy="8176644"/>
        </a:xfrm>
        <a:prstGeom prst="round2Same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6680" tIns="9525" rIns="9525" bIns="9525" numCol="1" spcCol="1270" anchor="ctr" anchorCtr="0">
          <a:noAutofit/>
        </a:bodyPr>
        <a:lstStyle/>
        <a:p>
          <a:pPr marL="114300" lvl="1" indent="-114300" algn="l" defTabSz="666750">
            <a:lnSpc>
              <a:spcPct val="90000"/>
            </a:lnSpc>
            <a:spcBef>
              <a:spcPct val="0"/>
            </a:spcBef>
            <a:spcAft>
              <a:spcPct val="15000"/>
            </a:spcAft>
            <a:buChar char="•"/>
          </a:pPr>
          <a:r>
            <a:rPr lang="en-GB" sz="1500" kern="1200" dirty="0"/>
            <a:t>Have all arguments been considered? </a:t>
          </a:r>
        </a:p>
        <a:p>
          <a:pPr marL="114300" lvl="1" indent="-114300" algn="l" defTabSz="666750">
            <a:lnSpc>
              <a:spcPct val="90000"/>
            </a:lnSpc>
            <a:spcBef>
              <a:spcPct val="0"/>
            </a:spcBef>
            <a:spcAft>
              <a:spcPct val="15000"/>
            </a:spcAft>
            <a:buChar char="•"/>
          </a:pPr>
          <a:r>
            <a:rPr lang="en-GB" sz="1500" kern="1200" dirty="0"/>
            <a:t>Has the research been conducted objectively? </a:t>
          </a:r>
        </a:p>
      </dsp:txBody>
      <dsp:txXfrm rot="-5400000">
        <a:off x="752348" y="3865558"/>
        <a:ext cx="8142541" cy="63040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3EDFCE-286D-45A8-AB59-C055C197F4B0}">
      <dsp:nvSpPr>
        <dsp:cNvPr id="0" name=""/>
        <dsp:cNvSpPr/>
      </dsp:nvSpPr>
      <dsp:spPr>
        <a:xfrm>
          <a:off x="0" y="3904"/>
          <a:ext cx="7941618" cy="58893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191A969-261F-4C86-9038-1874E9716596}">
      <dsp:nvSpPr>
        <dsp:cNvPr id="0" name=""/>
        <dsp:cNvSpPr/>
      </dsp:nvSpPr>
      <dsp:spPr>
        <a:xfrm>
          <a:off x="178152" y="136414"/>
          <a:ext cx="324231" cy="323914"/>
        </a:xfrm>
        <a:prstGeom prst="rect">
          <a:avLst/>
        </a:prstGeom>
        <a:blipFill>
          <a:blip xmlns:r="http://schemas.openxmlformats.org/officeDocument/2006/relationships" r:embed="rId1" cstate="print">
            <a:extLst>
              <a:ext uri="{28A0092B-C50C-407E-A947-70E740481C1C}">
                <a14:useLocalDpi xmlns:a14="http://schemas.microsoft.com/office/drawing/2010/main" val="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DA18887-A30D-40D7-95A3-4624DBA4F751}">
      <dsp:nvSpPr>
        <dsp:cNvPr id="0" name=""/>
        <dsp:cNvSpPr/>
      </dsp:nvSpPr>
      <dsp:spPr>
        <a:xfrm>
          <a:off x="680536" y="3904"/>
          <a:ext cx="7220203" cy="6625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120" tIns="70120" rIns="70120" bIns="70120" numCol="1" spcCol="1270" anchor="ctr" anchorCtr="0">
          <a:noAutofit/>
        </a:bodyPr>
        <a:lstStyle/>
        <a:p>
          <a:pPr marL="0" lvl="0" indent="0" algn="l" defTabSz="977900">
            <a:lnSpc>
              <a:spcPct val="90000"/>
            </a:lnSpc>
            <a:spcBef>
              <a:spcPct val="0"/>
            </a:spcBef>
            <a:spcAft>
              <a:spcPct val="35000"/>
            </a:spcAft>
            <a:buNone/>
          </a:pPr>
          <a:r>
            <a:rPr lang="en-GB" sz="2200" kern="1200" dirty="0">
              <a:latin typeface="Arial" panose="020B0604020202020204" pitchFamily="34" charset="0"/>
              <a:cs typeface="Arial" panose="020B0604020202020204" pitchFamily="34" charset="0"/>
            </a:rPr>
            <a:t>Diagnose diseases and identify health problems</a:t>
          </a:r>
          <a:r>
            <a:rPr lang="en-GB" sz="2400" kern="1200" dirty="0">
              <a:latin typeface="Arial" panose="020B0604020202020204" pitchFamily="34" charset="0"/>
              <a:cs typeface="Arial" panose="020B0604020202020204" pitchFamily="34" charset="0"/>
            </a:rPr>
            <a:t>.</a:t>
          </a:r>
          <a:endParaRPr lang="en-US" sz="2400" kern="1200" dirty="0">
            <a:latin typeface="Arial" panose="020B0604020202020204" pitchFamily="34" charset="0"/>
            <a:cs typeface="Arial" panose="020B0604020202020204" pitchFamily="34" charset="0"/>
          </a:endParaRPr>
        </a:p>
      </dsp:txBody>
      <dsp:txXfrm>
        <a:off x="680536" y="3904"/>
        <a:ext cx="7220203" cy="662552"/>
      </dsp:txXfrm>
    </dsp:sp>
    <dsp:sp modelId="{BE35EA80-692A-4D96-9CE5-C9185D18F8F7}">
      <dsp:nvSpPr>
        <dsp:cNvPr id="0" name=""/>
        <dsp:cNvSpPr/>
      </dsp:nvSpPr>
      <dsp:spPr>
        <a:xfrm>
          <a:off x="0" y="832094"/>
          <a:ext cx="7941618" cy="58893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1619E66-CF54-4F7C-8BF7-D791B3ECE029}">
      <dsp:nvSpPr>
        <dsp:cNvPr id="0" name=""/>
        <dsp:cNvSpPr/>
      </dsp:nvSpPr>
      <dsp:spPr>
        <a:xfrm>
          <a:off x="178152" y="964604"/>
          <a:ext cx="324231" cy="323914"/>
        </a:xfrm>
        <a:prstGeom prst="rect">
          <a:avLst/>
        </a:prstGeom>
        <a:blipFill>
          <a:blip xmlns:r="http://schemas.openxmlformats.org/officeDocument/2006/relationships" r:embed="rId2" cstate="print">
            <a:extLst>
              <a:ext uri="{28A0092B-C50C-407E-A947-70E740481C1C}">
                <a14:useLocalDpi xmlns:a14="http://schemas.microsoft.com/office/drawing/2010/main" val="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928A7CC-FA32-4478-A88E-DD3907A0F1DA}">
      <dsp:nvSpPr>
        <dsp:cNvPr id="0" name=""/>
        <dsp:cNvSpPr/>
      </dsp:nvSpPr>
      <dsp:spPr>
        <a:xfrm>
          <a:off x="680536" y="832094"/>
          <a:ext cx="7220203" cy="6625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120" tIns="70120" rIns="70120" bIns="70120" numCol="1" spcCol="1270" anchor="ctr" anchorCtr="0">
          <a:noAutofit/>
        </a:bodyPr>
        <a:lstStyle/>
        <a:p>
          <a:pPr marL="0" lvl="0" indent="0" algn="l" defTabSz="977900">
            <a:lnSpc>
              <a:spcPct val="90000"/>
            </a:lnSpc>
            <a:spcBef>
              <a:spcPct val="0"/>
            </a:spcBef>
            <a:spcAft>
              <a:spcPct val="35000"/>
            </a:spcAft>
            <a:buNone/>
          </a:pPr>
          <a:r>
            <a:rPr lang="en-GB" sz="2200" kern="1200" dirty="0">
              <a:latin typeface="Arial" panose="020B0604020202020204" pitchFamily="34" charset="0"/>
              <a:cs typeface="Arial" panose="020B0604020202020204" pitchFamily="34" charset="0"/>
            </a:rPr>
            <a:t>Prevent the development or recurrence of disease and reduce the number of people who become ill.</a:t>
          </a:r>
          <a:endParaRPr lang="en-US" sz="2200" kern="1200" dirty="0">
            <a:latin typeface="Arial" panose="020B0604020202020204" pitchFamily="34" charset="0"/>
            <a:cs typeface="Arial" panose="020B0604020202020204" pitchFamily="34" charset="0"/>
          </a:endParaRPr>
        </a:p>
      </dsp:txBody>
      <dsp:txXfrm>
        <a:off x="680536" y="832094"/>
        <a:ext cx="7220203" cy="662552"/>
      </dsp:txXfrm>
    </dsp:sp>
    <dsp:sp modelId="{34D89AC6-0F1D-4EE5-9F24-D119AEBBEBE7}">
      <dsp:nvSpPr>
        <dsp:cNvPr id="0" name=""/>
        <dsp:cNvSpPr/>
      </dsp:nvSpPr>
      <dsp:spPr>
        <a:xfrm>
          <a:off x="0" y="1660284"/>
          <a:ext cx="7941618" cy="58893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BCBF567-E460-42AD-988C-EEFE15F60FA4}">
      <dsp:nvSpPr>
        <dsp:cNvPr id="0" name=""/>
        <dsp:cNvSpPr/>
      </dsp:nvSpPr>
      <dsp:spPr>
        <a:xfrm>
          <a:off x="178152" y="1792795"/>
          <a:ext cx="324231" cy="323914"/>
        </a:xfrm>
        <a:prstGeom prst="rect">
          <a:avLst/>
        </a:prstGeom>
        <a:blipFill>
          <a:blip xmlns:r="http://schemas.openxmlformats.org/officeDocument/2006/relationships" r:embed="rId3" cstate="print">
            <a:extLst>
              <a:ext uri="{28A0092B-C50C-407E-A947-70E740481C1C}">
                <a14:useLocalDpi xmlns:a14="http://schemas.microsoft.com/office/drawing/2010/main" val="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DCA5CCB-1916-4A50-93D1-59DDD7A1D481}">
      <dsp:nvSpPr>
        <dsp:cNvPr id="0" name=""/>
        <dsp:cNvSpPr/>
      </dsp:nvSpPr>
      <dsp:spPr>
        <a:xfrm>
          <a:off x="680536" y="1660284"/>
          <a:ext cx="7220203" cy="6625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120" tIns="70120" rIns="70120" bIns="70120" numCol="1" spcCol="1270" anchor="ctr" anchorCtr="0">
          <a:noAutofit/>
        </a:bodyPr>
        <a:lstStyle/>
        <a:p>
          <a:pPr marL="0" lvl="0" indent="0" algn="l" defTabSz="977900">
            <a:lnSpc>
              <a:spcPct val="90000"/>
            </a:lnSpc>
            <a:spcBef>
              <a:spcPct val="0"/>
            </a:spcBef>
            <a:spcAft>
              <a:spcPct val="35000"/>
            </a:spcAft>
            <a:buNone/>
          </a:pPr>
          <a:r>
            <a:rPr lang="en-GB" sz="2200" kern="1200" dirty="0">
              <a:latin typeface="Arial" panose="020B0604020202020204" pitchFamily="34" charset="0"/>
              <a:cs typeface="Arial" panose="020B0604020202020204" pitchFamily="34" charset="0"/>
            </a:rPr>
            <a:t>Treat illness to improve survival rates or increase the number of people who are cured.</a:t>
          </a:r>
          <a:endParaRPr lang="en-US" sz="2200" kern="1200" dirty="0">
            <a:latin typeface="Arial" panose="020B0604020202020204" pitchFamily="34" charset="0"/>
            <a:cs typeface="Arial" panose="020B0604020202020204" pitchFamily="34" charset="0"/>
          </a:endParaRPr>
        </a:p>
      </dsp:txBody>
      <dsp:txXfrm>
        <a:off x="680536" y="1660284"/>
        <a:ext cx="7220203" cy="662552"/>
      </dsp:txXfrm>
    </dsp:sp>
    <dsp:sp modelId="{D4531EB0-554E-4E35-A47D-C1FC36A3388B}">
      <dsp:nvSpPr>
        <dsp:cNvPr id="0" name=""/>
        <dsp:cNvSpPr/>
      </dsp:nvSpPr>
      <dsp:spPr>
        <a:xfrm>
          <a:off x="0" y="2488475"/>
          <a:ext cx="7941618" cy="58893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4C6A276-96BF-44BD-B7B5-257F862B0011}">
      <dsp:nvSpPr>
        <dsp:cNvPr id="0" name=""/>
        <dsp:cNvSpPr/>
      </dsp:nvSpPr>
      <dsp:spPr>
        <a:xfrm>
          <a:off x="178152" y="2620985"/>
          <a:ext cx="324231" cy="323914"/>
        </a:xfrm>
        <a:prstGeom prst="rect">
          <a:avLst/>
        </a:prstGeom>
        <a:blipFill>
          <a:blip xmlns:r="http://schemas.openxmlformats.org/officeDocument/2006/relationships" r:embed="rId4" cstate="print">
            <a:extLst>
              <a:ext uri="{28A0092B-C50C-407E-A947-70E740481C1C}">
                <a14:useLocalDpi xmlns:a14="http://schemas.microsoft.com/office/drawing/2010/main" val="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ED31BA7-690B-4672-A59E-132212012782}">
      <dsp:nvSpPr>
        <dsp:cNvPr id="0" name=""/>
        <dsp:cNvSpPr/>
      </dsp:nvSpPr>
      <dsp:spPr>
        <a:xfrm>
          <a:off x="680536" y="2488475"/>
          <a:ext cx="7220203" cy="6625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120" tIns="70120" rIns="70120" bIns="70120" numCol="1" spcCol="1270" anchor="ctr" anchorCtr="0">
          <a:noAutofit/>
        </a:bodyPr>
        <a:lstStyle/>
        <a:p>
          <a:pPr marL="0" lvl="0" indent="0" algn="l" defTabSz="977900">
            <a:lnSpc>
              <a:spcPct val="90000"/>
            </a:lnSpc>
            <a:spcBef>
              <a:spcPct val="0"/>
            </a:spcBef>
            <a:spcAft>
              <a:spcPct val="35000"/>
            </a:spcAft>
            <a:buNone/>
          </a:pPr>
          <a:r>
            <a:rPr lang="en-GB" sz="2200" kern="1200" dirty="0">
              <a:latin typeface="Arial" panose="020B0604020202020204" pitchFamily="34" charset="0"/>
              <a:cs typeface="Arial" panose="020B0604020202020204" pitchFamily="34" charset="0"/>
            </a:rPr>
            <a:t>Improve the quality of life for people living with illness</a:t>
          </a:r>
          <a:endParaRPr lang="en-US" sz="2200" kern="1200" dirty="0">
            <a:latin typeface="Arial" panose="020B0604020202020204" pitchFamily="34" charset="0"/>
            <a:cs typeface="Arial" panose="020B0604020202020204" pitchFamily="34" charset="0"/>
          </a:endParaRPr>
        </a:p>
      </dsp:txBody>
      <dsp:txXfrm>
        <a:off x="680536" y="2488475"/>
        <a:ext cx="7220203" cy="662552"/>
      </dsp:txXfrm>
    </dsp:sp>
    <dsp:sp modelId="{8B57E72B-9558-4123-8F26-AA913BB54E67}">
      <dsp:nvSpPr>
        <dsp:cNvPr id="0" name=""/>
        <dsp:cNvSpPr/>
      </dsp:nvSpPr>
      <dsp:spPr>
        <a:xfrm>
          <a:off x="0" y="3316665"/>
          <a:ext cx="7941618" cy="58893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ED999CD-7F91-48D2-94B2-430DCF4BE2F1}">
      <dsp:nvSpPr>
        <dsp:cNvPr id="0" name=""/>
        <dsp:cNvSpPr/>
      </dsp:nvSpPr>
      <dsp:spPr>
        <a:xfrm>
          <a:off x="178152" y="3449175"/>
          <a:ext cx="324231" cy="323914"/>
        </a:xfrm>
        <a:prstGeom prst="rect">
          <a:avLst/>
        </a:prstGeom>
        <a:solidFill>
          <a:schemeClr val="accent6">
            <a:hueOff val="0"/>
            <a:satOff val="0"/>
            <a:lumOff val="0"/>
            <a:alphaOff val="0"/>
          </a:schemeClr>
        </a:solid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8B33FA6-23D6-49B5-973D-731687EB7195}">
      <dsp:nvSpPr>
        <dsp:cNvPr id="0" name=""/>
        <dsp:cNvSpPr/>
      </dsp:nvSpPr>
      <dsp:spPr>
        <a:xfrm>
          <a:off x="680536" y="3316665"/>
          <a:ext cx="7220203" cy="6625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120" tIns="70120" rIns="70120" bIns="70120" numCol="1" spcCol="1270" anchor="ctr" anchorCtr="0">
          <a:noAutofit/>
        </a:bodyPr>
        <a:lstStyle/>
        <a:p>
          <a:pPr marL="0" lvl="0" indent="0" algn="l" defTabSz="977900">
            <a:lnSpc>
              <a:spcPct val="90000"/>
            </a:lnSpc>
            <a:spcBef>
              <a:spcPct val="0"/>
            </a:spcBef>
            <a:spcAft>
              <a:spcPct val="35000"/>
            </a:spcAft>
            <a:buNone/>
          </a:pPr>
          <a:r>
            <a:rPr lang="en-GB" sz="2200" kern="1200" dirty="0">
              <a:solidFill>
                <a:prstClr val="black">
                  <a:hueOff val="0"/>
                  <a:satOff val="0"/>
                  <a:lumOff val="0"/>
                  <a:alphaOff val="0"/>
                </a:prstClr>
              </a:solidFill>
              <a:latin typeface="Arial" panose="020B0604020202020204" pitchFamily="34" charset="0"/>
              <a:ea typeface="+mn-ea"/>
              <a:cs typeface="Arial" panose="020B0604020202020204" pitchFamily="34" charset="0"/>
            </a:rPr>
            <a:t>Tests the reliability and validity of instruments, procedures, or experiments</a:t>
          </a:r>
          <a:r>
            <a:rPr lang="en-GB" sz="2200" kern="1200" dirty="0">
              <a:latin typeface="Arial" panose="020B0604020202020204" pitchFamily="34" charset="0"/>
              <a:cs typeface="Arial" panose="020B0604020202020204" pitchFamily="34" charset="0"/>
            </a:rPr>
            <a:t>.</a:t>
          </a:r>
        </a:p>
      </dsp:txBody>
      <dsp:txXfrm>
        <a:off x="680536" y="3316665"/>
        <a:ext cx="7220203" cy="662552"/>
      </dsp:txXfrm>
    </dsp:sp>
    <dsp:sp modelId="{1CDAD972-3BF0-444D-AEF7-33828D87B874}">
      <dsp:nvSpPr>
        <dsp:cNvPr id="0" name=""/>
        <dsp:cNvSpPr/>
      </dsp:nvSpPr>
      <dsp:spPr>
        <a:xfrm>
          <a:off x="0" y="4053176"/>
          <a:ext cx="7941618" cy="58893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12C6737-10FD-4834-B8D7-BD82E9DB899C}">
      <dsp:nvSpPr>
        <dsp:cNvPr id="0" name=""/>
        <dsp:cNvSpPr/>
      </dsp:nvSpPr>
      <dsp:spPr>
        <a:xfrm>
          <a:off x="178152" y="4277366"/>
          <a:ext cx="324231" cy="323914"/>
        </a:xfrm>
        <a:prstGeom prst="rect">
          <a:avLst/>
        </a:prstGeom>
        <a:solidFill>
          <a:schemeClr val="accent2">
            <a:hueOff val="0"/>
            <a:satOff val="0"/>
            <a:lumOff val="0"/>
            <a:alphaOff val="0"/>
          </a:schemeClr>
        </a:solidFill>
        <a:ln w="1270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717A246-B6AC-407A-BA8F-7402C8061E36}">
      <dsp:nvSpPr>
        <dsp:cNvPr id="0" name=""/>
        <dsp:cNvSpPr/>
      </dsp:nvSpPr>
      <dsp:spPr>
        <a:xfrm>
          <a:off x="680536" y="4144855"/>
          <a:ext cx="7220203" cy="6625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120" tIns="70120" rIns="70120" bIns="70120" numCol="1" spcCol="1270" anchor="ctr" anchorCtr="0">
          <a:noAutofit/>
        </a:bodyPr>
        <a:lstStyle/>
        <a:p>
          <a:pPr marL="0" lvl="0" indent="0" algn="l" defTabSz="977900">
            <a:lnSpc>
              <a:spcPct val="90000"/>
            </a:lnSpc>
            <a:spcBef>
              <a:spcPct val="0"/>
            </a:spcBef>
            <a:spcAft>
              <a:spcPct val="35000"/>
            </a:spcAft>
            <a:buNone/>
          </a:pPr>
          <a:r>
            <a:rPr lang="en-GB" sz="2200" kern="1200" dirty="0">
              <a:solidFill>
                <a:prstClr val="black">
                  <a:hueOff val="0"/>
                  <a:satOff val="0"/>
                  <a:lumOff val="0"/>
                  <a:alphaOff val="0"/>
                </a:prstClr>
              </a:solidFill>
              <a:latin typeface="Arial" panose="020B0604020202020204" pitchFamily="34" charset="0"/>
              <a:ea typeface="+mn-ea"/>
              <a:cs typeface="Arial" panose="020B0604020202020204" pitchFamily="34" charset="0"/>
            </a:rPr>
            <a:t>Identify needs and gaps in service provision.</a:t>
          </a:r>
        </a:p>
      </dsp:txBody>
      <dsp:txXfrm>
        <a:off x="680536" y="4144855"/>
        <a:ext cx="7220203" cy="662552"/>
      </dsp:txXfrm>
    </dsp:sp>
  </dsp:spTree>
</dsp:drawing>
</file>

<file path=ppt/diagrams/layout1.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2">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EF4B881-5246-435E-ABC3-0D27358659D7}" type="datetimeFigureOut">
              <a:rPr lang="en-GB" smtClean="0"/>
              <a:t>24/09/2026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3B11356-22E9-44B5-8E3A-E92ACE7FCD4A}" type="slidenum">
              <a:rPr lang="en-GB" smtClean="0"/>
              <a:t>‹#›</a:t>
            </a:fld>
            <a:endParaRPr lang="en-GB"/>
          </a:p>
        </p:txBody>
      </p:sp>
    </p:spTree>
    <p:extLst>
      <p:ext uri="{BB962C8B-B14F-4D97-AF65-F5344CB8AC3E}">
        <p14:creationId xmlns:p14="http://schemas.microsoft.com/office/powerpoint/2010/main" val="38900509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2943E6E1-5F4C-FB69-AFFC-291F960C8737}"/>
              </a:ext>
            </a:extLst>
          </p:cNvPr>
          <p:cNvSpPr>
            <a:spLocks noGrp="1" noRot="1" noChangeAspect="1" noChangeArrowheads="1" noTextEdit="1"/>
          </p:cNvSpPr>
          <p:nvPr>
            <p:ph type="sldImg"/>
          </p:nvPr>
        </p:nvSpPr>
        <p:spPr>
          <a:xfrm>
            <a:off x="422275" y="1241425"/>
            <a:ext cx="5953125" cy="3349625"/>
          </a:xfrm>
          <a:ln/>
        </p:spPr>
      </p:sp>
      <p:sp>
        <p:nvSpPr>
          <p:cNvPr id="14339" name="Notes Placeholder 2">
            <a:extLst>
              <a:ext uri="{FF2B5EF4-FFF2-40B4-BE49-F238E27FC236}">
                <a16:creationId xmlns:a16="http://schemas.microsoft.com/office/drawing/2014/main" id="{0FF45872-7D92-E8CC-4B19-BE5614F81DD7}"/>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p>
        </p:txBody>
      </p:sp>
      <p:sp>
        <p:nvSpPr>
          <p:cNvPr id="14340" name="Slide Number Placeholder 3">
            <a:extLst>
              <a:ext uri="{FF2B5EF4-FFF2-40B4-BE49-F238E27FC236}">
                <a16:creationId xmlns:a16="http://schemas.microsoft.com/office/drawing/2014/main" id="{ECB0C5C3-D952-312B-BDD2-F8AAD3AB699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E183E44-3E0C-4E4C-AB98-6E18AF02DA21}" type="slidenum">
              <a:rPr lang="en-GB" altLang="en-US" smtClean="0">
                <a:latin typeface="Verdana" panose="020B0604030504040204" pitchFamily="34" charset="0"/>
              </a:rPr>
              <a:pPr/>
              <a:t>12</a:t>
            </a:fld>
            <a:endParaRPr lang="en-GB" altLang="en-US">
              <a:latin typeface="Verdana" panose="020B060403050404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96283905-5489-DC76-FFC1-79243C065113}"/>
              </a:ext>
            </a:extLst>
          </p:cNvPr>
          <p:cNvSpPr>
            <a:spLocks noGrp="1" noRot="1" noChangeAspect="1" noChangeArrowheads="1" noTextEdit="1"/>
          </p:cNvSpPr>
          <p:nvPr>
            <p:ph type="sldImg"/>
          </p:nvPr>
        </p:nvSpPr>
        <p:spPr>
          <a:ln/>
        </p:spPr>
      </p:sp>
      <p:sp>
        <p:nvSpPr>
          <p:cNvPr id="18435" name="Notes Placeholder 2">
            <a:extLst>
              <a:ext uri="{FF2B5EF4-FFF2-40B4-BE49-F238E27FC236}">
                <a16:creationId xmlns:a16="http://schemas.microsoft.com/office/drawing/2014/main" id="{78A88C13-65CF-0431-E825-1FE405DFD0F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p>
        </p:txBody>
      </p:sp>
      <p:sp>
        <p:nvSpPr>
          <p:cNvPr id="18436" name="Slide Number Placeholder 3">
            <a:extLst>
              <a:ext uri="{FF2B5EF4-FFF2-40B4-BE49-F238E27FC236}">
                <a16:creationId xmlns:a16="http://schemas.microsoft.com/office/drawing/2014/main" id="{F91317EB-69D4-D4CD-C97F-5520FC6FF61E}"/>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95FDA72-8F5A-451D-BD7E-0A1A5EFAD90E}" type="slidenum">
              <a:rPr lang="en-GB" altLang="en-US" smtClean="0">
                <a:latin typeface="Verdana" panose="020B0604030504040204" pitchFamily="34" charset="0"/>
              </a:rPr>
              <a:pPr/>
              <a:t>13</a:t>
            </a:fld>
            <a:endParaRPr lang="en-GB" altLang="en-US">
              <a:latin typeface="Verdana" panose="020B060403050404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a:extLst>
              <a:ext uri="{FF2B5EF4-FFF2-40B4-BE49-F238E27FC236}">
                <a16:creationId xmlns:a16="http://schemas.microsoft.com/office/drawing/2014/main" id="{60FEDAF7-CCB1-209D-4A4E-0B07298C735A}"/>
              </a:ext>
            </a:extLst>
          </p:cNvPr>
          <p:cNvSpPr>
            <a:spLocks noGrp="1" noRot="1" noChangeAspect="1" noChangeArrowheads="1" noTextEdit="1"/>
          </p:cNvSpPr>
          <p:nvPr>
            <p:ph type="sldImg"/>
          </p:nvPr>
        </p:nvSpPr>
        <p:spPr>
          <a:xfrm>
            <a:off x="422275" y="1241425"/>
            <a:ext cx="5953125" cy="3349625"/>
          </a:xfrm>
          <a:ln/>
        </p:spPr>
      </p:sp>
      <p:sp>
        <p:nvSpPr>
          <p:cNvPr id="26627" name="Notes Placeholder 2">
            <a:extLst>
              <a:ext uri="{FF2B5EF4-FFF2-40B4-BE49-F238E27FC236}">
                <a16:creationId xmlns:a16="http://schemas.microsoft.com/office/drawing/2014/main" id="{63567AFD-1C8A-1043-EE2E-374BA65B9DB9}"/>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p>
        </p:txBody>
      </p:sp>
      <p:sp>
        <p:nvSpPr>
          <p:cNvPr id="26628" name="Slide Number Placeholder 3">
            <a:extLst>
              <a:ext uri="{FF2B5EF4-FFF2-40B4-BE49-F238E27FC236}">
                <a16:creationId xmlns:a16="http://schemas.microsoft.com/office/drawing/2014/main" id="{78EFB32D-8967-E74F-6B5B-784B0F62333B}"/>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F2CB979-8B9D-4898-ADD5-03344529EBE4}" type="slidenum">
              <a:rPr lang="en-GB" altLang="en-US" smtClean="0">
                <a:latin typeface="Verdana" panose="020B0604030504040204" pitchFamily="34" charset="0"/>
              </a:rPr>
              <a:pPr/>
              <a:t>15</a:t>
            </a:fld>
            <a:endParaRPr lang="en-GB" altLang="en-US">
              <a:latin typeface="Verdana" panose="020B060403050404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E02E38E8-F533-4475-6A93-18EC06C640F0}"/>
              </a:ext>
            </a:extLst>
          </p:cNvPr>
          <p:cNvSpPr>
            <a:spLocks noGrp="1" noRot="1" noChangeAspect="1" noChangeArrowheads="1" noTextEdit="1"/>
          </p:cNvSpPr>
          <p:nvPr>
            <p:ph type="sldImg"/>
          </p:nvPr>
        </p:nvSpPr>
        <p:spPr>
          <a:xfrm>
            <a:off x="422275" y="1241425"/>
            <a:ext cx="5953125" cy="3349625"/>
          </a:xfrm>
          <a:ln/>
        </p:spPr>
      </p:sp>
      <p:sp>
        <p:nvSpPr>
          <p:cNvPr id="29699" name="Notes Placeholder 2">
            <a:extLst>
              <a:ext uri="{FF2B5EF4-FFF2-40B4-BE49-F238E27FC236}">
                <a16:creationId xmlns:a16="http://schemas.microsoft.com/office/drawing/2014/main" id="{4A4A1261-C89C-9843-0950-C71FE9B7F52D}"/>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p>
        </p:txBody>
      </p:sp>
      <p:sp>
        <p:nvSpPr>
          <p:cNvPr id="29700" name="Slide Number Placeholder 3">
            <a:extLst>
              <a:ext uri="{FF2B5EF4-FFF2-40B4-BE49-F238E27FC236}">
                <a16:creationId xmlns:a16="http://schemas.microsoft.com/office/drawing/2014/main" id="{8E55F01B-5160-4917-F003-598AF69F623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3BA403F-CD5A-4CE2-B8F5-BA03E9B82ACD}" type="slidenum">
              <a:rPr lang="en-GB" altLang="en-US" smtClean="0">
                <a:latin typeface="Verdana" panose="020B0604030504040204" pitchFamily="34" charset="0"/>
              </a:rPr>
              <a:pPr/>
              <a:t>16</a:t>
            </a:fld>
            <a:endParaRPr lang="en-GB" altLang="en-US">
              <a:latin typeface="Verdana" panose="020B060403050404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a:extLst>
              <a:ext uri="{FF2B5EF4-FFF2-40B4-BE49-F238E27FC236}">
                <a16:creationId xmlns:a16="http://schemas.microsoft.com/office/drawing/2014/main" id="{1ABD4863-3E71-AE73-1E1F-CB673D253C67}"/>
              </a:ext>
            </a:extLst>
          </p:cNvPr>
          <p:cNvSpPr>
            <a:spLocks noGrp="1" noRot="1" noChangeAspect="1" noChangeArrowheads="1" noTextEdit="1"/>
          </p:cNvSpPr>
          <p:nvPr>
            <p:ph type="sldImg"/>
          </p:nvPr>
        </p:nvSpPr>
        <p:spPr>
          <a:xfrm>
            <a:off x="422275" y="1241425"/>
            <a:ext cx="5953125" cy="3349625"/>
          </a:xfrm>
          <a:ln/>
        </p:spPr>
      </p:sp>
      <p:sp>
        <p:nvSpPr>
          <p:cNvPr id="46083" name="Notes Placeholder 2">
            <a:extLst>
              <a:ext uri="{FF2B5EF4-FFF2-40B4-BE49-F238E27FC236}">
                <a16:creationId xmlns:a16="http://schemas.microsoft.com/office/drawing/2014/main" id="{39FCBDEE-EA2B-EA1B-33BE-73CD47A5892C}"/>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b="1" dirty="0"/>
              <a:t>Evidence based practice:</a:t>
            </a:r>
          </a:p>
          <a:p>
            <a:r>
              <a:rPr lang="en-GB" sz="1200" b="0" i="1" kern="1200" dirty="0">
                <a:solidFill>
                  <a:schemeClr val="tx1"/>
                </a:solidFill>
                <a:effectLst/>
                <a:latin typeface="+mn-lt"/>
                <a:ea typeface="+mn-ea"/>
                <a:cs typeface="+mn-cs"/>
              </a:rPr>
              <a:t>systematic</a:t>
            </a:r>
            <a:r>
              <a:rPr lang="en-GB" sz="1200" b="0" i="0" kern="1200" dirty="0">
                <a:solidFill>
                  <a:schemeClr val="tx1"/>
                </a:solidFill>
                <a:effectLst/>
                <a:latin typeface="+mn-lt"/>
                <a:ea typeface="+mn-ea"/>
                <a:cs typeface="+mn-cs"/>
              </a:rPr>
              <a:t> process where-by decisions are made and actions or activities are undertaken using the best evidence available. The aim of evidence-based practice is to remove as far as possible, subjective opinion, unfounded beliefs, or bias from decisions and actions in organisations. Evidence for decisions comes from various sources:</a:t>
            </a:r>
            <a:endParaRPr lang="en-GB" altLang="en-US" dirty="0"/>
          </a:p>
          <a:p>
            <a:pPr lvl="0"/>
            <a:r>
              <a:rPr lang="en-GB" sz="1200" b="0" i="0" kern="1200" dirty="0">
                <a:solidFill>
                  <a:schemeClr val="tx1"/>
                </a:solidFill>
                <a:effectLst/>
                <a:latin typeface="+mn-lt"/>
                <a:ea typeface="+mn-ea"/>
                <a:cs typeface="+mn-cs"/>
              </a:rPr>
              <a:t>Peer-reviewed research</a:t>
            </a:r>
          </a:p>
          <a:p>
            <a:pPr lvl="0"/>
            <a:r>
              <a:rPr lang="en-GB" sz="1200" b="0" i="0" kern="1200" dirty="0">
                <a:solidFill>
                  <a:schemeClr val="tx1"/>
                </a:solidFill>
                <a:effectLst/>
                <a:latin typeface="+mn-lt"/>
                <a:ea typeface="+mn-ea"/>
                <a:cs typeface="+mn-cs"/>
              </a:rPr>
              <a:t>Work-based trial and error testing</a:t>
            </a:r>
          </a:p>
          <a:p>
            <a:pPr lvl="0"/>
            <a:r>
              <a:rPr lang="en-GB" sz="1200" b="0" i="0" kern="1200" dirty="0">
                <a:solidFill>
                  <a:schemeClr val="tx1"/>
                </a:solidFill>
                <a:effectLst/>
                <a:latin typeface="+mn-lt"/>
                <a:ea typeface="+mn-ea"/>
                <a:cs typeface="+mn-cs"/>
              </a:rPr>
              <a:t>Practitioner experience &amp; expertise</a:t>
            </a:r>
          </a:p>
          <a:p>
            <a:pPr lvl="0"/>
            <a:r>
              <a:rPr lang="en-GB" sz="1200" b="0" i="0" kern="1200" dirty="0">
                <a:solidFill>
                  <a:schemeClr val="tx1"/>
                </a:solidFill>
                <a:effectLst/>
                <a:latin typeface="+mn-lt"/>
                <a:ea typeface="+mn-ea"/>
                <a:cs typeface="+mn-cs"/>
              </a:rPr>
              <a:t>Feedback from practice, practitioners, customers, clients, patients or system</a:t>
            </a:r>
          </a:p>
          <a:p>
            <a:r>
              <a:rPr lang="en-GB" sz="1200" b="0" i="0" kern="1200" dirty="0">
                <a:solidFill>
                  <a:schemeClr val="tx1"/>
                </a:solidFill>
                <a:effectLst/>
                <a:latin typeface="+mn-lt"/>
                <a:ea typeface="+mn-ea"/>
                <a:cs typeface="+mn-cs"/>
              </a:rPr>
              <a:t>Evidence based practice also involves the ability to be able to evaluate and judge the validity, reliability and veracity of the evidence and it’s applicability to the situation in question. </a:t>
            </a:r>
            <a:endParaRPr lang="en-GB" altLang="en-US" dirty="0"/>
          </a:p>
          <a:p>
            <a:endParaRPr lang="en-GB" altLang="en-US" dirty="0"/>
          </a:p>
          <a:p>
            <a:r>
              <a:rPr lang="en-GB" altLang="en-US" b="1" dirty="0"/>
              <a:t>Hypothesis:</a:t>
            </a:r>
          </a:p>
          <a:p>
            <a:pPr marL="342900" indent="-342900">
              <a:buFont typeface="Wingdings" panose="05000000000000000000" pitchFamily="2" charset="2"/>
              <a:buChar char="Ø"/>
              <a:defRPr/>
            </a:pPr>
            <a:r>
              <a:rPr lang="en-GB" sz="1200" dirty="0">
                <a:latin typeface="Arial" panose="020B0604020202020204" pitchFamily="34" charset="0"/>
                <a:cs typeface="Arial" panose="020B0604020202020204" pitchFamily="34" charset="0"/>
              </a:rPr>
              <a:t>A hypothesis is a statement that introduces a research question and proposes an expected result.</a:t>
            </a:r>
          </a:p>
          <a:p>
            <a:pPr>
              <a:defRPr/>
            </a:pPr>
            <a:endParaRPr lang="en-GB" sz="1200"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Ø"/>
              <a:defRPr/>
            </a:pPr>
            <a:r>
              <a:rPr lang="en-GB" sz="1200" dirty="0">
                <a:latin typeface="Arial" panose="020B0604020202020204" pitchFamily="34" charset="0"/>
                <a:cs typeface="Arial" panose="020B0604020202020204" pitchFamily="34" charset="0"/>
              </a:rPr>
              <a:t>It is an integral part of the scientific method that forms the basis of scientific experiments.</a:t>
            </a:r>
          </a:p>
          <a:p>
            <a:pPr marL="342900" indent="-342900">
              <a:buFont typeface="Wingdings" panose="05000000000000000000" pitchFamily="2" charset="2"/>
              <a:buChar char="Ø"/>
              <a:defRPr/>
            </a:pPr>
            <a:endParaRPr lang="en-GB" sz="1200"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Ø"/>
              <a:defRPr/>
            </a:pPr>
            <a:r>
              <a:rPr lang="en-GB" sz="1200" dirty="0">
                <a:latin typeface="Arial" panose="020B0604020202020204" pitchFamily="34" charset="0"/>
                <a:cs typeface="Arial" panose="020B0604020202020204" pitchFamily="34" charset="0"/>
              </a:rPr>
              <a:t>Therefore, you need to be careful and thorough when building your hypothesis. </a:t>
            </a:r>
          </a:p>
          <a:p>
            <a:pPr marL="342900" indent="-342900">
              <a:buFont typeface="Wingdings" panose="05000000000000000000" pitchFamily="2" charset="2"/>
              <a:buChar char="Ø"/>
              <a:defRPr/>
            </a:pPr>
            <a:endParaRPr lang="en-GB" sz="1200"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Ø"/>
              <a:defRPr/>
            </a:pPr>
            <a:r>
              <a:rPr lang="en-GB" sz="1200" dirty="0">
                <a:latin typeface="Arial" panose="020B0604020202020204" pitchFamily="34" charset="0"/>
                <a:cs typeface="Arial" panose="020B0604020202020204" pitchFamily="34" charset="0"/>
              </a:rPr>
              <a:t>A minor flaw in the construction of your hypothesis could have an adverse effect on your experiment.</a:t>
            </a:r>
          </a:p>
          <a:p>
            <a:r>
              <a:rPr lang="en-GB" altLang="en-US" dirty="0"/>
              <a:t>Null hypothesis: There is no effect/ no relationship</a:t>
            </a:r>
          </a:p>
          <a:p>
            <a:r>
              <a:rPr lang="en-GB" altLang="en-US" dirty="0"/>
              <a:t>Alternative hypothesis: There is a significant effect/ no significant relationship</a:t>
            </a:r>
          </a:p>
        </p:txBody>
      </p:sp>
      <p:sp>
        <p:nvSpPr>
          <p:cNvPr id="46084" name="Slide Number Placeholder 3">
            <a:extLst>
              <a:ext uri="{FF2B5EF4-FFF2-40B4-BE49-F238E27FC236}">
                <a16:creationId xmlns:a16="http://schemas.microsoft.com/office/drawing/2014/main" id="{E0484596-AF94-CD3F-FD7D-E2E119DAAF95}"/>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8BCFE1E-0AD9-4FB5-BD51-E0A222C6244E}" type="slidenum">
              <a:rPr lang="en-GB" altLang="en-US" smtClean="0">
                <a:latin typeface="Verdana" panose="020B0604030504040204" pitchFamily="34" charset="0"/>
              </a:rPr>
              <a:pPr/>
              <a:t>17</a:t>
            </a:fld>
            <a:endParaRPr lang="en-GB" altLang="en-US">
              <a:latin typeface="Verdana" panose="020B060403050404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C1C98F-E8AA-4A49-867F-B6A5B2BFDF2D}" type="slidenum">
              <a:rPr lang="en-GB" smtClean="0"/>
              <a:t>21</a:t>
            </a:fld>
            <a:endParaRPr lang="en-GB"/>
          </a:p>
        </p:txBody>
      </p:sp>
    </p:spTree>
    <p:extLst>
      <p:ext uri="{BB962C8B-B14F-4D97-AF65-F5344CB8AC3E}">
        <p14:creationId xmlns:p14="http://schemas.microsoft.com/office/powerpoint/2010/main" val="148251237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a:extLst>
              <a:ext uri="{FF2B5EF4-FFF2-40B4-BE49-F238E27FC236}">
                <a16:creationId xmlns:a16="http://schemas.microsoft.com/office/drawing/2014/main" id="{463F1AEC-9FEF-B3C2-AE6E-CFC8E8CB1DC0}"/>
              </a:ext>
            </a:extLst>
          </p:cNvPr>
          <p:cNvSpPr>
            <a:spLocks noGrp="1" noRot="1" noChangeAspect="1" noChangeArrowheads="1" noTextEdit="1"/>
          </p:cNvSpPr>
          <p:nvPr>
            <p:ph type="sldImg"/>
          </p:nvPr>
        </p:nvSpPr>
        <p:spPr>
          <a:xfrm>
            <a:off x="422275" y="1241425"/>
            <a:ext cx="5953125" cy="3349625"/>
          </a:xfrm>
          <a:ln/>
        </p:spPr>
      </p:sp>
      <p:sp>
        <p:nvSpPr>
          <p:cNvPr id="59395" name="Notes Placeholder 2">
            <a:extLst>
              <a:ext uri="{FF2B5EF4-FFF2-40B4-BE49-F238E27FC236}">
                <a16:creationId xmlns:a16="http://schemas.microsoft.com/office/drawing/2014/main" id="{141B9E45-E246-1C39-898B-5E8FFE89797A}"/>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p>
        </p:txBody>
      </p:sp>
      <p:sp>
        <p:nvSpPr>
          <p:cNvPr id="59396" name="Slide Number Placeholder 3">
            <a:extLst>
              <a:ext uri="{FF2B5EF4-FFF2-40B4-BE49-F238E27FC236}">
                <a16:creationId xmlns:a16="http://schemas.microsoft.com/office/drawing/2014/main" id="{FCF65722-B439-E844-F267-F0711191816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915AA88-A4CA-4B58-A1B6-221C30E47C2D}" type="slidenum">
              <a:rPr lang="en-GB" altLang="en-US" smtClean="0">
                <a:latin typeface="Verdana" panose="020B0604030504040204" pitchFamily="34" charset="0"/>
              </a:rPr>
              <a:pPr/>
              <a:t>22</a:t>
            </a:fld>
            <a:endParaRPr lang="en-GB" altLang="en-US">
              <a:latin typeface="Verdana" panose="020B060403050404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C1C98F-E8AA-4A49-867F-B6A5B2BFDF2D}" type="slidenum">
              <a:rPr lang="en-GB" smtClean="0"/>
              <a:t>24</a:t>
            </a:fld>
            <a:endParaRPr lang="en-GB"/>
          </a:p>
        </p:txBody>
      </p:sp>
    </p:spTree>
    <p:extLst>
      <p:ext uri="{BB962C8B-B14F-4D97-AF65-F5344CB8AC3E}">
        <p14:creationId xmlns:p14="http://schemas.microsoft.com/office/powerpoint/2010/main" val="237415158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a:extLst>
              <a:ext uri="{FF2B5EF4-FFF2-40B4-BE49-F238E27FC236}">
                <a16:creationId xmlns:a16="http://schemas.microsoft.com/office/drawing/2014/main" id="{D12AECD9-4DF9-4505-2478-6A7FA7A1D5F8}"/>
              </a:ext>
            </a:extLst>
          </p:cNvPr>
          <p:cNvSpPr>
            <a:spLocks noGrp="1" noRot="1" noChangeAspect="1" noChangeArrowheads="1" noTextEdit="1"/>
          </p:cNvSpPr>
          <p:nvPr>
            <p:ph type="sldImg"/>
          </p:nvPr>
        </p:nvSpPr>
        <p:spPr>
          <a:ln/>
        </p:spPr>
      </p:sp>
      <p:sp>
        <p:nvSpPr>
          <p:cNvPr id="15363" name="Notes Placeholder 2">
            <a:extLst>
              <a:ext uri="{FF2B5EF4-FFF2-40B4-BE49-F238E27FC236}">
                <a16:creationId xmlns:a16="http://schemas.microsoft.com/office/drawing/2014/main" id="{30D400A6-92E5-6FC1-79E0-22D78525B99D}"/>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p>
        </p:txBody>
      </p:sp>
      <p:sp>
        <p:nvSpPr>
          <p:cNvPr id="15364" name="Slide Number Placeholder 3">
            <a:extLst>
              <a:ext uri="{FF2B5EF4-FFF2-40B4-BE49-F238E27FC236}">
                <a16:creationId xmlns:a16="http://schemas.microsoft.com/office/drawing/2014/main" id="{A8AF75C8-BBA9-8EFB-1780-179A6B9D38E7}"/>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2B7EFA2-46AC-4F27-85EE-9B2C130E69D6}" type="slidenum">
              <a:rPr lang="en-GB" altLang="en-US" smtClean="0">
                <a:latin typeface="Verdana" panose="020B0604030504040204" pitchFamily="34" charset="0"/>
              </a:rPr>
              <a:pPr/>
              <a:t>25</a:t>
            </a:fld>
            <a:endParaRPr lang="en-GB" altLang="en-US">
              <a:latin typeface="Verdana" panose="020B0604030504040204" pitchFamily="34" charset="0"/>
            </a:endParaRPr>
          </a:p>
        </p:txBody>
      </p:sp>
    </p:spTree>
    <p:extLst>
      <p:ext uri="{BB962C8B-B14F-4D97-AF65-F5344CB8AC3E}">
        <p14:creationId xmlns:p14="http://schemas.microsoft.com/office/powerpoint/2010/main" val="97602666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a:extLst>
              <a:ext uri="{FF2B5EF4-FFF2-40B4-BE49-F238E27FC236}">
                <a16:creationId xmlns:a16="http://schemas.microsoft.com/office/drawing/2014/main" id="{2D1D0466-A7BC-233F-C19C-42C55CF7DEC9}"/>
              </a:ext>
            </a:extLst>
          </p:cNvPr>
          <p:cNvSpPr>
            <a:spLocks noGrp="1" noRot="1" noChangeAspect="1" noChangeArrowheads="1" noTextEdit="1"/>
          </p:cNvSpPr>
          <p:nvPr>
            <p:ph type="sldImg"/>
          </p:nvPr>
        </p:nvSpPr>
        <p:spPr>
          <a:ln/>
        </p:spPr>
      </p:sp>
      <p:sp>
        <p:nvSpPr>
          <p:cNvPr id="20483" name="Notes Placeholder 2">
            <a:extLst>
              <a:ext uri="{FF2B5EF4-FFF2-40B4-BE49-F238E27FC236}">
                <a16:creationId xmlns:a16="http://schemas.microsoft.com/office/drawing/2014/main" id="{A313194E-F159-B8BF-945C-F07269D6B23D}"/>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p>
        </p:txBody>
      </p:sp>
      <p:sp>
        <p:nvSpPr>
          <p:cNvPr id="20484" name="Slide Number Placeholder 3">
            <a:extLst>
              <a:ext uri="{FF2B5EF4-FFF2-40B4-BE49-F238E27FC236}">
                <a16:creationId xmlns:a16="http://schemas.microsoft.com/office/drawing/2014/main" id="{456AA49D-DC4E-6348-6100-69C45CD3E0D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8211278-4DDB-42F8-84FA-8694EE8CC331}" type="slidenum">
              <a:rPr lang="en-GB" altLang="en-US" smtClean="0">
                <a:latin typeface="Verdana" panose="020B0604030504040204" pitchFamily="34" charset="0"/>
              </a:rPr>
              <a:pPr/>
              <a:t>26</a:t>
            </a:fld>
            <a:endParaRPr lang="en-GB" altLang="en-US">
              <a:latin typeface="Verdana" panose="020B0604030504040204"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a:extLst>
              <a:ext uri="{FF2B5EF4-FFF2-40B4-BE49-F238E27FC236}">
                <a16:creationId xmlns:a16="http://schemas.microsoft.com/office/drawing/2014/main" id="{F0F4D60F-4561-24B8-7BE6-2C7C99C93161}"/>
              </a:ext>
            </a:extLst>
          </p:cNvPr>
          <p:cNvSpPr>
            <a:spLocks noGrp="1" noRot="1" noChangeAspect="1" noChangeArrowheads="1" noTextEdit="1"/>
          </p:cNvSpPr>
          <p:nvPr>
            <p:ph type="sldImg"/>
          </p:nvPr>
        </p:nvSpPr>
        <p:spPr>
          <a:ln/>
        </p:spPr>
      </p:sp>
      <p:sp>
        <p:nvSpPr>
          <p:cNvPr id="12291" name="Notes Placeholder 2">
            <a:extLst>
              <a:ext uri="{FF2B5EF4-FFF2-40B4-BE49-F238E27FC236}">
                <a16:creationId xmlns:a16="http://schemas.microsoft.com/office/drawing/2014/main" id="{E185CCDE-6C8C-1918-5A29-99D5E1379F94}"/>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p>
        </p:txBody>
      </p:sp>
      <p:sp>
        <p:nvSpPr>
          <p:cNvPr id="12292" name="Slide Number Placeholder 3">
            <a:extLst>
              <a:ext uri="{FF2B5EF4-FFF2-40B4-BE49-F238E27FC236}">
                <a16:creationId xmlns:a16="http://schemas.microsoft.com/office/drawing/2014/main" id="{E6A956DF-DB25-4A97-5C98-8D6C2438887F}"/>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5412431-57D5-42F2-A18F-C4572A4A16CD}" type="slidenum">
              <a:rPr lang="en-GB" altLang="en-US" smtClean="0">
                <a:latin typeface="Verdana" panose="020B0604030504040204" pitchFamily="34" charset="0"/>
              </a:rPr>
              <a:pPr/>
              <a:t>27</a:t>
            </a:fld>
            <a:endParaRPr lang="en-GB" altLang="en-US">
              <a:latin typeface="Verdana" panose="020B0604030504040204"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a:extLst>
              <a:ext uri="{FF2B5EF4-FFF2-40B4-BE49-F238E27FC236}">
                <a16:creationId xmlns:a16="http://schemas.microsoft.com/office/drawing/2014/main" id="{D12AECD9-4DF9-4505-2478-6A7FA7A1D5F8}"/>
              </a:ext>
            </a:extLst>
          </p:cNvPr>
          <p:cNvSpPr>
            <a:spLocks noGrp="1" noRot="1" noChangeAspect="1" noChangeArrowheads="1" noTextEdit="1"/>
          </p:cNvSpPr>
          <p:nvPr>
            <p:ph type="sldImg"/>
          </p:nvPr>
        </p:nvSpPr>
        <p:spPr>
          <a:ln/>
        </p:spPr>
      </p:sp>
      <p:sp>
        <p:nvSpPr>
          <p:cNvPr id="15363" name="Notes Placeholder 2">
            <a:extLst>
              <a:ext uri="{FF2B5EF4-FFF2-40B4-BE49-F238E27FC236}">
                <a16:creationId xmlns:a16="http://schemas.microsoft.com/office/drawing/2014/main" id="{30D400A6-92E5-6FC1-79E0-22D78525B99D}"/>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dirty="0"/>
          </a:p>
        </p:txBody>
      </p:sp>
      <p:sp>
        <p:nvSpPr>
          <p:cNvPr id="15364" name="Slide Number Placeholder 3">
            <a:extLst>
              <a:ext uri="{FF2B5EF4-FFF2-40B4-BE49-F238E27FC236}">
                <a16:creationId xmlns:a16="http://schemas.microsoft.com/office/drawing/2014/main" id="{A8AF75C8-BBA9-8EFB-1780-179A6B9D38E7}"/>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2B7EFA2-46AC-4F27-85EE-9B2C130E69D6}" type="slidenum">
              <a:rPr lang="en-GB" altLang="en-US" smtClean="0">
                <a:latin typeface="Verdana" panose="020B0604030504040204" pitchFamily="34" charset="0"/>
              </a:rPr>
              <a:pPr/>
              <a:t>28</a:t>
            </a:fld>
            <a:endParaRPr lang="en-GB" altLang="en-US">
              <a:latin typeface="Verdana" panose="020B0604030504040204"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a:extLst>
              <a:ext uri="{FF2B5EF4-FFF2-40B4-BE49-F238E27FC236}">
                <a16:creationId xmlns:a16="http://schemas.microsoft.com/office/drawing/2014/main" id="{4981024B-BF20-71B3-D2F5-BE6F799708AB}"/>
              </a:ext>
            </a:extLst>
          </p:cNvPr>
          <p:cNvSpPr>
            <a:spLocks noGrp="1" noRot="1" noChangeAspect="1" noChangeArrowheads="1" noTextEdit="1"/>
          </p:cNvSpPr>
          <p:nvPr>
            <p:ph type="sldImg"/>
          </p:nvPr>
        </p:nvSpPr>
        <p:spPr>
          <a:ln/>
        </p:spPr>
      </p:sp>
      <p:sp>
        <p:nvSpPr>
          <p:cNvPr id="54275" name="Notes Placeholder 2">
            <a:extLst>
              <a:ext uri="{FF2B5EF4-FFF2-40B4-BE49-F238E27FC236}">
                <a16:creationId xmlns:a16="http://schemas.microsoft.com/office/drawing/2014/main" id="{030D2259-A3E1-355A-C3C6-B0F1395819B0}"/>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l" rtl="0" fontAlgn="base"/>
            <a:endParaRPr lang="en-GB" altLang="en-US" dirty="0"/>
          </a:p>
        </p:txBody>
      </p:sp>
      <p:sp>
        <p:nvSpPr>
          <p:cNvPr id="54276" name="Slide Number Placeholder 3">
            <a:extLst>
              <a:ext uri="{FF2B5EF4-FFF2-40B4-BE49-F238E27FC236}">
                <a16:creationId xmlns:a16="http://schemas.microsoft.com/office/drawing/2014/main" id="{93046590-E911-3422-6C52-082B2E5B946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ECA1453-2080-44DA-9DE4-887879886ABF}" type="slidenum">
              <a:rPr lang="en-GB" altLang="en-US" smtClean="0">
                <a:latin typeface="Verdana" panose="020B0604030504040204" pitchFamily="34" charset="0"/>
              </a:rPr>
              <a:pPr/>
              <a:t>29</a:t>
            </a:fld>
            <a:endParaRPr lang="en-GB" altLang="en-US">
              <a:latin typeface="Verdana" panose="020B0604030504040204" pitchFamily="34"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3B11356-22E9-44B5-8E3A-E92ACE7FCD4A}" type="slidenum">
              <a:rPr lang="en-GB" smtClean="0"/>
              <a:t>31</a:t>
            </a:fld>
            <a:endParaRPr lang="en-GB"/>
          </a:p>
        </p:txBody>
      </p:sp>
    </p:spTree>
    <p:extLst>
      <p:ext uri="{BB962C8B-B14F-4D97-AF65-F5344CB8AC3E}">
        <p14:creationId xmlns:p14="http://schemas.microsoft.com/office/powerpoint/2010/main" val="90084596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a:extLst>
              <a:ext uri="{FF2B5EF4-FFF2-40B4-BE49-F238E27FC236}">
                <a16:creationId xmlns:a16="http://schemas.microsoft.com/office/drawing/2014/main" id="{2A803FC3-77EC-A81F-F7F9-4378AF7F68CF}"/>
              </a:ext>
            </a:extLst>
          </p:cNvPr>
          <p:cNvSpPr>
            <a:spLocks noGrp="1" noRot="1" noChangeAspect="1" noChangeArrowheads="1" noTextEdit="1"/>
          </p:cNvSpPr>
          <p:nvPr>
            <p:ph type="sldImg"/>
          </p:nvPr>
        </p:nvSpPr>
        <p:spPr>
          <a:ln/>
        </p:spPr>
      </p:sp>
      <p:sp>
        <p:nvSpPr>
          <p:cNvPr id="30723" name="Notes Placeholder 2">
            <a:extLst>
              <a:ext uri="{FF2B5EF4-FFF2-40B4-BE49-F238E27FC236}">
                <a16:creationId xmlns:a16="http://schemas.microsoft.com/office/drawing/2014/main" id="{CEE8383C-AD68-6993-70D0-1526C568ECC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p>
        </p:txBody>
      </p:sp>
      <p:sp>
        <p:nvSpPr>
          <p:cNvPr id="30724" name="Slide Number Placeholder 3">
            <a:extLst>
              <a:ext uri="{FF2B5EF4-FFF2-40B4-BE49-F238E27FC236}">
                <a16:creationId xmlns:a16="http://schemas.microsoft.com/office/drawing/2014/main" id="{5A47781C-A230-6FB0-18CA-8FF18E6E2B1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7C78063-3779-4E5D-822D-70313678135D}" type="slidenum">
              <a:rPr lang="en-GB" altLang="en-US" smtClean="0">
                <a:latin typeface="Verdana" panose="020B0604030504040204" pitchFamily="34" charset="0"/>
              </a:rPr>
              <a:pPr/>
              <a:t>32</a:t>
            </a:fld>
            <a:endParaRPr lang="en-GB" altLang="en-US">
              <a:latin typeface="Verdana" panose="020B0604030504040204" pitchFamily="34"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
                <a:srgbClr val="FFFF00"/>
              </a:buClr>
              <a:buSzTx/>
              <a:buFontTx/>
              <a:buNone/>
              <a:tabLst/>
              <a:defRPr/>
            </a:pPr>
            <a:r>
              <a:rPr lang="en-GB" sz="1200" b="1" dirty="0">
                <a:latin typeface="Arial" panose="020B0604020202020204" pitchFamily="34" charset="0"/>
                <a:cs typeface="Arial" panose="020B0604020202020204" pitchFamily="34" charset="0"/>
              </a:rPr>
              <a:t>Prospective cohort study (longitudinal</a:t>
            </a:r>
            <a:r>
              <a:rPr lang="en-GB" sz="1200" dirty="0">
                <a:latin typeface="Arial" panose="020B0604020202020204" pitchFamily="34" charset="0"/>
                <a:cs typeface="Arial" panose="020B0604020202020204" pitchFamily="34" charset="0"/>
              </a:rPr>
              <a:t>)</a:t>
            </a:r>
          </a:p>
          <a:p>
            <a:pPr algn="just">
              <a:buClr>
                <a:srgbClr val="FFFF00"/>
              </a:buClr>
            </a:pPr>
            <a:r>
              <a:rPr lang="en-US" altLang="en-US" sz="1200" dirty="0">
                <a:latin typeface="Arial" panose="020B0604020202020204" pitchFamily="34" charset="0"/>
                <a:cs typeface="Arial" panose="020B0604020202020204" pitchFamily="34" charset="0"/>
              </a:rPr>
              <a:t>Also known as </a:t>
            </a:r>
            <a:r>
              <a:rPr lang="en-US" altLang="en-US" sz="1200" b="1" i="1" dirty="0">
                <a:latin typeface="Arial" panose="020B0604020202020204" pitchFamily="34" charset="0"/>
                <a:cs typeface="Arial" panose="020B0604020202020204" pitchFamily="34" charset="0"/>
              </a:rPr>
              <a:t>longitudinal or prospective study </a:t>
            </a:r>
          </a:p>
          <a:p>
            <a:pPr algn="just">
              <a:buClr>
                <a:srgbClr val="FFFF00"/>
              </a:buClr>
            </a:pPr>
            <a:r>
              <a:rPr lang="en-US" altLang="en-US" sz="1200" dirty="0">
                <a:latin typeface="Arial" panose="020B0604020202020204" pitchFamily="34" charset="0"/>
                <a:cs typeface="Arial" panose="020B0604020202020204" pitchFamily="34" charset="0"/>
              </a:rPr>
              <a:t>Follow up two groups of people over time and compare the occurrence of disease. One group is exposed to a possible risk factor (exposure or intervention) for the disease, while the other is not.</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latin typeface="Arial" panose="020B0604020202020204" pitchFamily="34" charset="0"/>
                <a:cs typeface="Arial" panose="020B0604020202020204" pitchFamily="34" charset="0"/>
              </a:rPr>
              <a:t>Retrospective cohort study</a:t>
            </a:r>
          </a:p>
          <a:p>
            <a:pPr>
              <a:buClr>
                <a:srgbClr val="FFFF00"/>
              </a:buClr>
            </a:pPr>
            <a:r>
              <a:rPr lang="en-US" altLang="en-US" sz="1200" dirty="0">
                <a:latin typeface="Arial" panose="020B0604020202020204" pitchFamily="34" charset="0"/>
                <a:cs typeface="Arial" panose="020B0604020202020204" pitchFamily="34" charset="0"/>
              </a:rPr>
              <a:t>Retrospective cohort studies are </a:t>
            </a:r>
            <a:r>
              <a:rPr lang="en-GB" altLang="en-US" sz="1200" dirty="0">
                <a:latin typeface="Arial" panose="020B0604020202020204" pitchFamily="34" charset="0"/>
                <a:cs typeface="Arial" panose="020B0604020202020204" pitchFamily="34" charset="0"/>
              </a:rPr>
              <a:t>alternative type of cohort study</a:t>
            </a:r>
            <a:endParaRPr lang="en-US" altLang="en-US" sz="1200" dirty="0">
              <a:latin typeface="Arial" panose="020B0604020202020204" pitchFamily="34" charset="0"/>
              <a:cs typeface="Arial" panose="020B0604020202020204" pitchFamily="34" charset="0"/>
            </a:endParaRPr>
          </a:p>
          <a:p>
            <a:pPr>
              <a:buClr>
                <a:srgbClr val="FFFF00"/>
              </a:buClr>
            </a:pPr>
            <a:r>
              <a:rPr lang="en-US" altLang="en-US" sz="1200" dirty="0">
                <a:latin typeface="Arial" panose="020B0604020202020204" pitchFamily="34" charset="0"/>
                <a:cs typeface="Arial" panose="020B0604020202020204" pitchFamily="34" charset="0"/>
              </a:rPr>
              <a:t>They are in effect, the reverse of prospective cohort studies</a:t>
            </a:r>
          </a:p>
          <a:p>
            <a:pPr>
              <a:buClr>
                <a:srgbClr val="FFFF00"/>
              </a:buClr>
            </a:pPr>
            <a:r>
              <a:rPr lang="en-US" altLang="en-US" sz="1200" dirty="0">
                <a:latin typeface="Arial" panose="020B0604020202020204" pitchFamily="34" charset="0"/>
                <a:cs typeface="Arial" panose="020B0604020202020204" pitchFamily="34" charset="0"/>
              </a:rPr>
              <a:t>They loo</a:t>
            </a:r>
            <a:r>
              <a:rPr lang="en-US" altLang="en-US" sz="1200" b="1" dirty="0">
                <a:latin typeface="Arial" panose="020B0604020202020204" pitchFamily="34" charset="0"/>
                <a:cs typeface="Arial" panose="020B0604020202020204" pitchFamily="34" charset="0"/>
              </a:rPr>
              <a:t>k back into time </a:t>
            </a:r>
            <a:r>
              <a:rPr lang="en-US" altLang="en-US" sz="1200" dirty="0">
                <a:latin typeface="Arial" panose="020B0604020202020204" pitchFamily="34" charset="0"/>
                <a:cs typeface="Arial" panose="020B0604020202020204" pitchFamily="34" charset="0"/>
              </a:rPr>
              <a:t>rather than forward</a:t>
            </a:r>
            <a:endParaRPr lang="en-US" altLang="en-US" sz="1200" b="1" dirty="0">
              <a:latin typeface="Arial" panose="020B0604020202020204" pitchFamily="34" charset="0"/>
              <a:cs typeface="Arial" panose="020B0604020202020204" pitchFamily="34" charset="0"/>
            </a:endParaRPr>
          </a:p>
          <a:p>
            <a:pPr>
              <a:buClr>
                <a:srgbClr val="FFFF00"/>
              </a:buClr>
            </a:pPr>
            <a:r>
              <a:rPr lang="en-US" altLang="en-US" sz="1200" dirty="0">
                <a:latin typeface="Arial" panose="020B0604020202020204" pitchFamily="34" charset="0"/>
                <a:cs typeface="Arial" panose="020B0604020202020204" pitchFamily="34" charset="0"/>
              </a:rPr>
              <a:t>Common in disease outbreak investigations.</a:t>
            </a:r>
          </a:p>
          <a:p>
            <a:endParaRPr lang="en-GB" dirty="0"/>
          </a:p>
        </p:txBody>
      </p:sp>
      <p:sp>
        <p:nvSpPr>
          <p:cNvPr id="4" name="Slide Number Placeholder 3"/>
          <p:cNvSpPr>
            <a:spLocks noGrp="1"/>
          </p:cNvSpPr>
          <p:nvPr>
            <p:ph type="sldNum" sz="quarter" idx="5"/>
          </p:nvPr>
        </p:nvSpPr>
        <p:spPr/>
        <p:txBody>
          <a:bodyPr/>
          <a:lstStyle/>
          <a:p>
            <a:fld id="{22C1C98F-E8AA-4A49-867F-B6A5B2BFDF2D}" type="slidenum">
              <a:rPr lang="en-GB" smtClean="0"/>
              <a:t>34</a:t>
            </a:fld>
            <a:endParaRPr lang="en-GB"/>
          </a:p>
        </p:txBody>
      </p:sp>
    </p:spTree>
    <p:extLst>
      <p:ext uri="{BB962C8B-B14F-4D97-AF65-F5344CB8AC3E}">
        <p14:creationId xmlns:p14="http://schemas.microsoft.com/office/powerpoint/2010/main" val="328401823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a:extLst>
              <a:ext uri="{FF2B5EF4-FFF2-40B4-BE49-F238E27FC236}">
                <a16:creationId xmlns:a16="http://schemas.microsoft.com/office/drawing/2014/main" id="{EA27AB0F-6789-C941-2A22-3D57803F4913}"/>
              </a:ext>
            </a:extLst>
          </p:cNvPr>
          <p:cNvSpPr>
            <a:spLocks noGrp="1" noRot="1" noChangeAspect="1" noChangeArrowheads="1" noTextEdit="1"/>
          </p:cNvSpPr>
          <p:nvPr>
            <p:ph type="sldImg"/>
          </p:nvPr>
        </p:nvSpPr>
        <p:spPr>
          <a:ln/>
        </p:spPr>
      </p:sp>
      <p:sp>
        <p:nvSpPr>
          <p:cNvPr id="39939" name="Notes Placeholder 2">
            <a:extLst>
              <a:ext uri="{FF2B5EF4-FFF2-40B4-BE49-F238E27FC236}">
                <a16:creationId xmlns:a16="http://schemas.microsoft.com/office/drawing/2014/main" id="{0D80D86A-D470-AE59-1FEF-2BE7CB45F98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Use of Cohort Studies</a:t>
            </a:r>
          </a:p>
          <a:p>
            <a:pPr>
              <a:defRPr/>
            </a:pPr>
            <a:r>
              <a:rPr lang="en-GB" dirty="0">
                <a:latin typeface="Arial" panose="020B0604020202020204" pitchFamily="34" charset="0"/>
                <a:cs typeface="Arial" panose="020B0604020202020204" pitchFamily="34" charset="0"/>
              </a:rPr>
              <a:t>To estimate incidence of disease</a:t>
            </a:r>
          </a:p>
          <a:p>
            <a:pPr>
              <a:defRPr/>
            </a:pPr>
            <a:r>
              <a:rPr lang="en-GB" dirty="0">
                <a:latin typeface="Arial" panose="020B0604020202020204" pitchFamily="34" charset="0"/>
                <a:cs typeface="Arial" panose="020B0604020202020204" pitchFamily="34" charset="0"/>
              </a:rPr>
              <a:t>To find out what happens overtime</a:t>
            </a:r>
          </a:p>
          <a:p>
            <a:pPr>
              <a:defRPr/>
            </a:pPr>
            <a:r>
              <a:rPr lang="en-GB" dirty="0">
                <a:latin typeface="Arial" panose="020B0604020202020204" pitchFamily="34" charset="0"/>
                <a:cs typeface="Arial" panose="020B0604020202020204" pitchFamily="34" charset="0"/>
              </a:rPr>
              <a:t>Natural history of disease</a:t>
            </a:r>
          </a:p>
          <a:p>
            <a:pPr>
              <a:defRPr/>
            </a:pPr>
            <a:r>
              <a:rPr lang="en-GB" dirty="0">
                <a:latin typeface="Arial" panose="020B0604020202020204" pitchFamily="34" charset="0"/>
                <a:cs typeface="Arial" panose="020B0604020202020204" pitchFamily="34" charset="0"/>
              </a:rPr>
              <a:t>To estimate risk</a:t>
            </a:r>
          </a:p>
          <a:p>
            <a:pPr>
              <a:defRPr/>
            </a:pPr>
            <a:r>
              <a:rPr lang="en-GB" dirty="0">
                <a:latin typeface="Arial" panose="020B0604020202020204" pitchFamily="34" charset="0"/>
                <a:cs typeface="Arial" panose="020B0604020202020204" pitchFamily="34" charset="0"/>
              </a:rPr>
              <a:t>To assess effects of  rare exposures</a:t>
            </a:r>
          </a:p>
          <a:p>
            <a:pPr>
              <a:defRPr/>
            </a:pPr>
            <a:r>
              <a:rPr lang="en-GB" dirty="0">
                <a:latin typeface="Arial" panose="020B0604020202020204" pitchFamily="34" charset="0"/>
                <a:cs typeface="Arial" panose="020B0604020202020204" pitchFamily="34" charset="0"/>
              </a:rPr>
              <a:t>To identify effects of treatment</a:t>
            </a:r>
          </a:p>
          <a:p>
            <a:pPr>
              <a:defRPr/>
            </a:pPr>
            <a:r>
              <a:rPr lang="en-GB" dirty="0">
                <a:latin typeface="Arial" panose="020B0604020202020204" pitchFamily="34" charset="0"/>
                <a:cs typeface="Arial" panose="020B0604020202020204" pitchFamily="34" charset="0"/>
              </a:rPr>
              <a:t>To detect long term or chronic effects of intervention</a:t>
            </a:r>
          </a:p>
          <a:p>
            <a:pPr>
              <a:defRPr/>
            </a:pPr>
            <a:r>
              <a:rPr lang="en-GB" dirty="0">
                <a:latin typeface="Arial" panose="020B0604020202020204" pitchFamily="34" charset="0"/>
                <a:cs typeface="Arial" panose="020B0604020202020204" pitchFamily="34" charset="0"/>
              </a:rPr>
              <a:t>To evaluate client well-being in a long term</a:t>
            </a:r>
          </a:p>
          <a:p>
            <a:endParaRPr lang="en-GB" altLang="en-US" dirty="0"/>
          </a:p>
        </p:txBody>
      </p:sp>
      <p:sp>
        <p:nvSpPr>
          <p:cNvPr id="39940" name="Slide Number Placeholder 3">
            <a:extLst>
              <a:ext uri="{FF2B5EF4-FFF2-40B4-BE49-F238E27FC236}">
                <a16:creationId xmlns:a16="http://schemas.microsoft.com/office/drawing/2014/main" id="{3F94A81A-493B-72AE-8211-56C51AEA912A}"/>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9C42238-D7C1-4288-ACBC-F81209624F8F}" type="slidenum">
              <a:rPr lang="en-GB" altLang="en-US" smtClean="0">
                <a:latin typeface="Verdana" panose="020B0604030504040204" pitchFamily="34" charset="0"/>
              </a:rPr>
              <a:pPr/>
              <a:t>36</a:t>
            </a:fld>
            <a:endParaRPr lang="en-GB" altLang="en-US">
              <a:latin typeface="Verdana" panose="020B0604030504040204" pitchFamily="34" charset="0"/>
            </a:endParaRPr>
          </a:p>
        </p:txBody>
      </p:sp>
    </p:spTree>
    <p:extLst>
      <p:ext uri="{BB962C8B-B14F-4D97-AF65-F5344CB8AC3E}">
        <p14:creationId xmlns:p14="http://schemas.microsoft.com/office/powerpoint/2010/main" val="25691426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a:extLst>
              <a:ext uri="{FF2B5EF4-FFF2-40B4-BE49-F238E27FC236}">
                <a16:creationId xmlns:a16="http://schemas.microsoft.com/office/drawing/2014/main" id="{D60AC2A4-E3B2-ED80-0115-D54DBD779F37}"/>
              </a:ext>
            </a:extLst>
          </p:cNvPr>
          <p:cNvSpPr>
            <a:spLocks noGrp="1" noRot="1" noChangeAspect="1" noChangeArrowheads="1" noTextEdit="1"/>
          </p:cNvSpPr>
          <p:nvPr>
            <p:ph type="sldImg"/>
          </p:nvPr>
        </p:nvSpPr>
        <p:spPr>
          <a:ln/>
        </p:spPr>
      </p:sp>
      <p:sp>
        <p:nvSpPr>
          <p:cNvPr id="47107" name="Notes Placeholder 2">
            <a:extLst>
              <a:ext uri="{FF2B5EF4-FFF2-40B4-BE49-F238E27FC236}">
                <a16:creationId xmlns:a16="http://schemas.microsoft.com/office/drawing/2014/main" id="{30878B71-33AD-7204-2204-EF12A91A020A}"/>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p>
        </p:txBody>
      </p:sp>
      <p:sp>
        <p:nvSpPr>
          <p:cNvPr id="47108" name="Slide Number Placeholder 3">
            <a:extLst>
              <a:ext uri="{FF2B5EF4-FFF2-40B4-BE49-F238E27FC236}">
                <a16:creationId xmlns:a16="http://schemas.microsoft.com/office/drawing/2014/main" id="{9D3E794E-0337-9A2F-43E8-6CF8BC33A5DE}"/>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6A31BD2-15B8-4B98-92EB-50251B18115A}" type="slidenum">
              <a:rPr lang="en-GB" altLang="en-US" smtClean="0">
                <a:latin typeface="Verdana" panose="020B0604030504040204" pitchFamily="34" charset="0"/>
              </a:rPr>
              <a:pPr/>
              <a:t>38</a:t>
            </a:fld>
            <a:endParaRPr lang="en-GB" altLang="en-US">
              <a:latin typeface="Verdana" panose="020B0604030504040204" pitchFamily="34" charset="0"/>
            </a:endParaRPr>
          </a:p>
        </p:txBody>
      </p:sp>
    </p:spTree>
    <p:extLst>
      <p:ext uri="{BB962C8B-B14F-4D97-AF65-F5344CB8AC3E}">
        <p14:creationId xmlns:p14="http://schemas.microsoft.com/office/powerpoint/2010/main" val="146346463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3B11356-22E9-44B5-8E3A-E92ACE7FCD4A}" type="slidenum">
              <a:rPr lang="en-GB" smtClean="0"/>
              <a:t>39</a:t>
            </a:fld>
            <a:endParaRPr lang="en-GB"/>
          </a:p>
        </p:txBody>
      </p:sp>
    </p:spTree>
    <p:extLst>
      <p:ext uri="{BB962C8B-B14F-4D97-AF65-F5344CB8AC3E}">
        <p14:creationId xmlns:p14="http://schemas.microsoft.com/office/powerpoint/2010/main" val="52366173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a:extLst>
              <a:ext uri="{FF2B5EF4-FFF2-40B4-BE49-F238E27FC236}">
                <a16:creationId xmlns:a16="http://schemas.microsoft.com/office/drawing/2014/main" id="{E00B0BFA-0F3A-8F80-2570-8E519CFBF7B5}"/>
              </a:ext>
            </a:extLst>
          </p:cNvPr>
          <p:cNvSpPr>
            <a:spLocks noGrp="1" noRot="1" noChangeAspect="1" noChangeArrowheads="1" noTextEdit="1"/>
          </p:cNvSpPr>
          <p:nvPr>
            <p:ph type="sldImg"/>
          </p:nvPr>
        </p:nvSpPr>
        <p:spPr>
          <a:ln/>
        </p:spPr>
      </p:sp>
      <p:sp>
        <p:nvSpPr>
          <p:cNvPr id="51203" name="Notes Placeholder 2">
            <a:extLst>
              <a:ext uri="{FF2B5EF4-FFF2-40B4-BE49-F238E27FC236}">
                <a16:creationId xmlns:a16="http://schemas.microsoft.com/office/drawing/2014/main" id="{10B044F7-A038-07C2-6B21-65E009FF6FBE}"/>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51204" name="Slide Number Placeholder 3">
            <a:extLst>
              <a:ext uri="{FF2B5EF4-FFF2-40B4-BE49-F238E27FC236}">
                <a16:creationId xmlns:a16="http://schemas.microsoft.com/office/drawing/2014/main" id="{0C4A4C30-372D-3892-36B2-2398F152393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E73591B-5FF1-4B54-B4FE-A19BF137FE9F}" type="slidenum">
              <a:rPr lang="en-GB" altLang="en-US" smtClean="0">
                <a:latin typeface="Verdana" panose="020B0604030504040204" pitchFamily="34" charset="0"/>
              </a:rPr>
              <a:pPr/>
              <a:t>42</a:t>
            </a:fld>
            <a:endParaRPr lang="en-GB" altLang="en-US">
              <a:latin typeface="Verdana" panose="020B0604030504040204" pitchFamily="34" charset="0"/>
            </a:endParaRPr>
          </a:p>
        </p:txBody>
      </p:sp>
    </p:spTree>
    <p:extLst>
      <p:ext uri="{BB962C8B-B14F-4D97-AF65-F5344CB8AC3E}">
        <p14:creationId xmlns:p14="http://schemas.microsoft.com/office/powerpoint/2010/main" val="426743925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22C1C98F-E8AA-4A49-867F-B6A5B2BFDF2D}" type="slidenum">
              <a:rPr lang="en-GB" smtClean="0"/>
              <a:t>43</a:t>
            </a:fld>
            <a:endParaRPr lang="en-GB"/>
          </a:p>
        </p:txBody>
      </p:sp>
    </p:spTree>
    <p:extLst>
      <p:ext uri="{BB962C8B-B14F-4D97-AF65-F5344CB8AC3E}">
        <p14:creationId xmlns:p14="http://schemas.microsoft.com/office/powerpoint/2010/main" val="418573568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Kaposi's sarcoma (KS) develops from cells called endothelial cells, which line the blood and lymph vessels. It is a rare type of soft tissue sarcoma.</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u="none" strike="noStrike" kern="1200" dirty="0">
                <a:solidFill>
                  <a:schemeClr val="tx1"/>
                </a:solidFill>
                <a:effectLst/>
                <a:latin typeface="+mn-lt"/>
                <a:ea typeface="+mn-ea"/>
                <a:cs typeface="+mn-cs"/>
              </a:rPr>
              <a:t>Is </a:t>
            </a:r>
            <a:r>
              <a:rPr lang="en-GB" dirty="0"/>
              <a:t>a rare, slow-growing cancer caused by the Human Herpesvirus 8 (HHV-8).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u="none" strike="noStrike" kern="1200" dirty="0">
                <a:solidFill>
                  <a:schemeClr val="tx1"/>
                </a:solidFill>
                <a:effectLst/>
                <a:latin typeface="+mn-lt"/>
                <a:ea typeface="+mn-ea"/>
                <a:cs typeface="+mn-cs"/>
              </a:rPr>
              <a:t>A case report is a .detailed, professional record of an individual patient's symptoms, signs, diagnosis, treatment, and follow-up</a:t>
            </a:r>
            <a:endParaRPr lang="en-GB" dirty="0"/>
          </a:p>
        </p:txBody>
      </p:sp>
      <p:sp>
        <p:nvSpPr>
          <p:cNvPr id="4" name="Slide Number Placeholder 3"/>
          <p:cNvSpPr>
            <a:spLocks noGrp="1"/>
          </p:cNvSpPr>
          <p:nvPr>
            <p:ph type="sldNum" sz="quarter" idx="5"/>
          </p:nvPr>
        </p:nvSpPr>
        <p:spPr/>
        <p:txBody>
          <a:bodyPr/>
          <a:lstStyle/>
          <a:p>
            <a:fld id="{22C1C98F-E8AA-4A49-867F-B6A5B2BFDF2D}" type="slidenum">
              <a:rPr lang="en-GB" smtClean="0"/>
              <a:t>44</a:t>
            </a:fld>
            <a:endParaRPr lang="en-GB"/>
          </a:p>
        </p:txBody>
      </p:sp>
    </p:spTree>
    <p:extLst>
      <p:ext uri="{BB962C8B-B14F-4D97-AF65-F5344CB8AC3E}">
        <p14:creationId xmlns:p14="http://schemas.microsoft.com/office/powerpoint/2010/main" val="216861342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a:extLst>
              <a:ext uri="{FF2B5EF4-FFF2-40B4-BE49-F238E27FC236}">
                <a16:creationId xmlns:a16="http://schemas.microsoft.com/office/drawing/2014/main" id="{6F9FE52C-61EB-CDC1-90AC-B5669CD6C09A}"/>
              </a:ext>
            </a:extLst>
          </p:cNvPr>
          <p:cNvSpPr>
            <a:spLocks noGrp="1" noRot="1" noChangeAspect="1" noChangeArrowheads="1" noTextEdit="1"/>
          </p:cNvSpPr>
          <p:nvPr>
            <p:ph type="sldImg"/>
          </p:nvPr>
        </p:nvSpPr>
        <p:spPr>
          <a:ln/>
        </p:spPr>
      </p:sp>
      <p:sp>
        <p:nvSpPr>
          <p:cNvPr id="55299" name="Notes Placeholder 2">
            <a:extLst>
              <a:ext uri="{FF2B5EF4-FFF2-40B4-BE49-F238E27FC236}">
                <a16:creationId xmlns:a16="http://schemas.microsoft.com/office/drawing/2014/main" id="{ECCB912B-17C7-C6FC-2A81-4658D233A326}"/>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t>Case Study Report</a:t>
            </a:r>
          </a:p>
          <a:p>
            <a:r>
              <a:rPr lang="en-GB" dirty="0"/>
              <a:t>An in-depth, structured document that examines a real-world real-life situation—such as a person, group, organization, or event—to </a:t>
            </a:r>
            <a:r>
              <a:rPr lang="en-GB" dirty="0" err="1"/>
              <a:t>analyze</a:t>
            </a:r>
            <a:r>
              <a:rPr lang="en-GB" dirty="0"/>
              <a:t> a problem, apply theoretical concepts, and propose practical solutions.</a:t>
            </a:r>
            <a:endParaRPr lang="en-GB" altLang="en-US" dirty="0"/>
          </a:p>
        </p:txBody>
      </p:sp>
      <p:sp>
        <p:nvSpPr>
          <p:cNvPr id="55300" name="Slide Number Placeholder 3">
            <a:extLst>
              <a:ext uri="{FF2B5EF4-FFF2-40B4-BE49-F238E27FC236}">
                <a16:creationId xmlns:a16="http://schemas.microsoft.com/office/drawing/2014/main" id="{780FDF98-96E1-6006-A2BC-D7823C9C931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0941537-E50C-4D6E-A37B-C7AE2484A5D6}" type="slidenum">
              <a:rPr lang="en-GB" altLang="en-US" smtClean="0">
                <a:latin typeface="Verdana" panose="020B0604030504040204" pitchFamily="34" charset="0"/>
              </a:rPr>
              <a:pPr/>
              <a:t>45</a:t>
            </a:fld>
            <a:endParaRPr lang="en-GB" altLang="en-US">
              <a:latin typeface="Verdana" panose="020B0604030504040204" pitchFamily="34" charset="0"/>
            </a:endParaRPr>
          </a:p>
        </p:txBody>
      </p:sp>
    </p:spTree>
    <p:extLst>
      <p:ext uri="{BB962C8B-B14F-4D97-AF65-F5344CB8AC3E}">
        <p14:creationId xmlns:p14="http://schemas.microsoft.com/office/powerpoint/2010/main" val="8205743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Evidence shows Kaposi </a:t>
            </a:r>
            <a:r>
              <a:rPr lang="en-GB" dirty="0" err="1"/>
              <a:t>Sarcome</a:t>
            </a:r>
            <a:r>
              <a:rPr lang="en-GB" dirty="0"/>
              <a:t> in Europe predominantly affects older adults of Mediterranean, Middle Eastern, or Eastern European descent</a:t>
            </a:r>
            <a:endParaRPr lang="en-GB" sz="1200" b="0" i="0" kern="1200" dirty="0">
              <a:solidFill>
                <a:schemeClr val="tx1"/>
              </a:solidFill>
              <a:effectLst/>
              <a:latin typeface="+mn-lt"/>
              <a:ea typeface="+mn-ea"/>
              <a:cs typeface="+mn-cs"/>
            </a:endParaRPr>
          </a:p>
          <a:p>
            <a:r>
              <a:rPr lang="en-GB" sz="1200" b="0" u="none" strike="noStrike" kern="1200" dirty="0">
                <a:solidFill>
                  <a:schemeClr val="tx1"/>
                </a:solidFill>
                <a:effectLst/>
                <a:latin typeface="+mn-lt"/>
                <a:ea typeface="+mn-ea"/>
                <a:cs typeface="+mn-cs"/>
              </a:rPr>
              <a:t>Kap </a:t>
            </a:r>
            <a:r>
              <a:rPr lang="en-GB" dirty="0"/>
              <a:t>and heavily amplified by the HIV/AIDS epidemic in sub-Saharan Africa. Research has determined that the K sarcoma is caused by the Human Herpesvirus 8 (HHV-8). So, what does this mean when applying a case control study approach?</a:t>
            </a:r>
          </a:p>
          <a:p>
            <a:endParaRPr lang="en-GB" dirty="0"/>
          </a:p>
        </p:txBody>
      </p:sp>
      <p:sp>
        <p:nvSpPr>
          <p:cNvPr id="4" name="Slide Number Placeholder 3"/>
          <p:cNvSpPr>
            <a:spLocks noGrp="1"/>
          </p:cNvSpPr>
          <p:nvPr>
            <p:ph type="sldNum" sz="quarter" idx="5"/>
          </p:nvPr>
        </p:nvSpPr>
        <p:spPr/>
        <p:txBody>
          <a:bodyPr/>
          <a:lstStyle/>
          <a:p>
            <a:fld id="{03B11356-22E9-44B5-8E3A-E92ACE7FCD4A}" type="slidenum">
              <a:rPr lang="en-GB" smtClean="0"/>
              <a:t>46</a:t>
            </a:fld>
            <a:endParaRPr lang="en-GB"/>
          </a:p>
        </p:txBody>
      </p:sp>
    </p:spTree>
    <p:extLst>
      <p:ext uri="{BB962C8B-B14F-4D97-AF65-F5344CB8AC3E}">
        <p14:creationId xmlns:p14="http://schemas.microsoft.com/office/powerpoint/2010/main" val="237928876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C1C98F-E8AA-4A49-867F-B6A5B2BFDF2D}" type="slidenum">
              <a:rPr lang="en-GB" smtClean="0"/>
              <a:t>47</a:t>
            </a:fld>
            <a:endParaRPr lang="en-GB"/>
          </a:p>
        </p:txBody>
      </p:sp>
    </p:spTree>
    <p:extLst>
      <p:ext uri="{BB962C8B-B14F-4D97-AF65-F5344CB8AC3E}">
        <p14:creationId xmlns:p14="http://schemas.microsoft.com/office/powerpoint/2010/main" val="409041985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C1C98F-E8AA-4A49-867F-B6A5B2BFDF2D}" type="slidenum">
              <a:rPr lang="en-GB" smtClean="0"/>
              <a:t>49</a:t>
            </a:fld>
            <a:endParaRPr lang="en-GB"/>
          </a:p>
        </p:txBody>
      </p:sp>
    </p:spTree>
    <p:extLst>
      <p:ext uri="{BB962C8B-B14F-4D97-AF65-F5344CB8AC3E}">
        <p14:creationId xmlns:p14="http://schemas.microsoft.com/office/powerpoint/2010/main" val="221040396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mc:AlternateContent xmlns:mc="http://schemas.openxmlformats.org/markup-compatibility/2006" xmlns:a14="http://schemas.microsoft.com/office/drawing/2010/main">
        <mc:Choice Requires="a14">
          <p:sp>
            <p:nvSpPr>
              <p:cNvPr id="3" name="Notes Placeholder 2"/>
              <p:cNvSpPr>
                <a:spLocks noGrp="1"/>
              </p:cNvSpPr>
              <p:nvPr>
                <p:ph type="body" idx="1"/>
              </p:nvPr>
            </p:nvSpPr>
            <p:spPr/>
            <p:txBody>
              <a:bodyPr/>
              <a:lstStyle/>
              <a:p>
                <a:pPr>
                  <a:spcBef>
                    <a:spcPct val="0"/>
                  </a:spcBef>
                  <a:buFont typeface="Wingdings" panose="05000000000000000000" pitchFamily="2" charset="2"/>
                  <a:buChar char="§"/>
                </a:pPr>
                <a:r>
                  <a:rPr lang="en-GB" altLang="en-US" sz="1200" dirty="0">
                    <a:latin typeface="Arial" panose="020B0604020202020204" pitchFamily="34" charset="0"/>
                  </a:rPr>
                  <a:t>A randomised controlled trial is a form of scientific experiment used to control factors not under direct experimental control. </a:t>
                </a:r>
              </a:p>
              <a:p>
                <a:pPr>
                  <a:spcBef>
                    <a:spcPct val="0"/>
                  </a:spcBef>
                  <a:buFont typeface="Wingdings" panose="05000000000000000000" pitchFamily="2" charset="2"/>
                  <a:buChar char="§"/>
                </a:pPr>
                <a:r>
                  <a:rPr lang="en-GB" altLang="en-US" sz="1200" dirty="0">
                    <a:latin typeface="Arial" panose="020B0604020202020204" pitchFamily="34" charset="0"/>
                  </a:rPr>
                  <a:t>Examples of RCTs are clinical trials that compare the effects of drugs, surgical techniques, medical devices, diagnostic procedures or other medical treatments</a:t>
                </a:r>
              </a:p>
              <a:p>
                <a:endParaRPr lang="en-GB" dirty="0"/>
              </a:p>
              <a:p>
                <a:r>
                  <a:rPr lang="en-GB" dirty="0"/>
                  <a:t>What was the estimated effect?</a:t>
                </a:r>
              </a:p>
              <a:p>
                <a:r>
                  <a:rPr lang="en-GB" sz="1200" b="0" i="0" kern="1200" dirty="0">
                    <a:solidFill>
                      <a:schemeClr val="tx1"/>
                    </a:solidFill>
                    <a:effectLst/>
                    <a:latin typeface="+mn-lt"/>
                    <a:ea typeface="+mn-ea"/>
                    <a:cs typeface="+mn-cs"/>
                  </a:rPr>
                  <a:t>If 20% of patients with asthma in a community with 20,540 annual asthma-related ED visits were offered asthma self-management education, ED visits would decrease by an estimated </a:t>
                </a:r>
                <a:r>
                  <a:rPr lang="en-GB" sz="1200" b="1" i="0" kern="1200" dirty="0">
                    <a:solidFill>
                      <a:schemeClr val="tx1"/>
                    </a:solidFill>
                    <a:effectLst/>
                    <a:latin typeface="+mn-lt"/>
                    <a:ea typeface="+mn-ea"/>
                    <a:cs typeface="+mn-cs"/>
                  </a:rPr>
                  <a:t>1,643</a:t>
                </a:r>
                <a:r>
                  <a:rPr lang="en-GB" sz="1200" b="0" i="0" kern="1200" dirty="0">
                    <a:solidFill>
                      <a:schemeClr val="tx1"/>
                    </a:solidFill>
                    <a:effectLst/>
                    <a:latin typeface="+mn-lt"/>
                    <a:ea typeface="+mn-ea"/>
                    <a:cs typeface="+mn-cs"/>
                  </a:rPr>
                  <a:t>; and annual hospitalizations would decrease from 2,639 to </a:t>
                </a:r>
                <a:r>
                  <a:rPr lang="en-GB" sz="1200" b="1" i="0" kern="1200" dirty="0">
                    <a:solidFill>
                      <a:schemeClr val="tx1"/>
                    </a:solidFill>
                    <a:effectLst/>
                    <a:latin typeface="+mn-lt"/>
                    <a:ea typeface="+mn-ea"/>
                    <a:cs typeface="+mn-cs"/>
                  </a:rPr>
                  <a:t>617</a:t>
                </a:r>
              </a:p>
              <a:p>
                <a:endParaRPr lang="en-GB" sz="1200" b="1" i="0" kern="1200" dirty="0">
                  <a:solidFill>
                    <a:schemeClr val="tx1"/>
                  </a:solidFill>
                  <a:effectLst/>
                  <a:latin typeface="+mn-lt"/>
                  <a:ea typeface="+mn-ea"/>
                  <a:cs typeface="+mn-cs"/>
                </a:endParaRPr>
              </a:p>
              <a:p>
                <a:r>
                  <a:rPr lang="en-GB" dirty="0"/>
                  <a:t>1. Emergency Department (ED) Visits</a:t>
                </a:r>
              </a:p>
              <a:p>
                <a:pPr lvl="0"/>
                <a:r>
                  <a:rPr lang="en-GB" b="1" dirty="0"/>
                  <a:t>Total Annual ED Visits:</a:t>
                </a:r>
                <a:r>
                  <a:rPr lang="en-GB" dirty="0"/>
                  <a:t> 20,540</a:t>
                </a:r>
              </a:p>
              <a:p>
                <a:pPr lvl="0"/>
                <a:r>
                  <a:rPr lang="en-GB" b="1" dirty="0"/>
                  <a:t>Projected Decrease in ED Visits:</a:t>
                </a:r>
                <a:r>
                  <a:rPr lang="en-GB" dirty="0"/>
                  <a:t> 1,643</a:t>
                </a:r>
              </a:p>
              <a:p>
                <a:pPr lvl="0"/>
                <a:r>
                  <a:rPr lang="en-GB" b="1" dirty="0"/>
                  <a:t>Percentage Reduction Calculation:</a:t>
                </a:r>
                <a:r>
                  <a:rPr lang="en-GB" dirty="0"/>
                  <a:t> </a:t>
                </a:r>
              </a:p>
              <a:p>
                <a:pPr lvl="0"/>
                <a:br>
                  <a:rPr lang="en-GB" dirty="0"/>
                </a:br>
                <a:endParaRPr lang="en-GB" dirty="0">
                  <a:effectLst/>
                </a:endParaRPr>
              </a:p>
              <a:p>
                <a:pPr lvl="0" rtl="0" fontAlgn="auto"/>
                <a14:m>
                  <m:oMathPara xmlns:m="http://schemas.openxmlformats.org/officeDocument/2006/math">
                    <m:oMath>
                      <m:r>
                        <m:rPr>
                          <m:nor/>
                        </m:rPr>
                        <a:rPr lang="en-GB" b="0" i="0"/>
                        <m:t>Percentage Reduction</m:t>
                      </m:r>
                      <m:r>
                        <a:rPr lang="en-GB" sz="1200" b="0" i="0" kern="1200">
                          <a:solidFill>
                            <a:schemeClr val="tx1"/>
                          </a:solidFill>
                          <a:latin typeface="Cambria Math" panose="02040503050406030204" pitchFamily="18" charset="0"/>
                          <a:ea typeface="+mn-ea"/>
                          <a:cs typeface="+mn-cs"/>
                        </a:rPr>
                        <m:t>=</m:t>
                      </m:r>
                      <m:d>
                        <m:dPr>
                          <m:ctrlPr>
                            <a:rPr lang="en-GB" sz="1200" b="0" i="1" kern="1200">
                              <a:solidFill>
                                <a:schemeClr val="tx1"/>
                              </a:solidFill>
                              <a:latin typeface="Cambria Math" panose="02040503050406030204" pitchFamily="18" charset="0"/>
                              <a:ea typeface="+mn-ea"/>
                              <a:cs typeface="+mn-cs"/>
                            </a:rPr>
                          </m:ctrlPr>
                        </m:dPr>
                        <m:e>
                          <m:f>
                            <m:fPr>
                              <m:ctrlPr>
                                <a:rPr lang="en-GB" sz="1200" b="0" i="0" kern="1200">
                                  <a:solidFill>
                                    <a:schemeClr val="tx1"/>
                                  </a:solidFill>
                                  <a:latin typeface="+mn-lt"/>
                                  <a:ea typeface="+mn-ea"/>
                                  <a:cs typeface="+mn-cs"/>
                                </a:rPr>
                              </m:ctrlPr>
                            </m:fPr>
                            <m:num>
                              <m:r>
                                <m:rPr>
                                  <m:nor/>
                                </m:rPr>
                                <a:rPr lang="en-GB" sz="1200" b="0" i="0" kern="1200">
                                  <a:solidFill>
                                    <a:schemeClr val="tx1"/>
                                  </a:solidFill>
                                  <a:latin typeface="+mn-lt"/>
                                  <a:ea typeface="+mn-ea"/>
                                  <a:cs typeface="+mn-cs"/>
                                </a:rPr>
                                <m:t>Decrease</m:t>
                              </m:r>
                            </m:num>
                            <m:den>
                              <m:r>
                                <m:rPr>
                                  <m:nor/>
                                </m:rPr>
                                <a:rPr lang="en-GB" sz="1200" b="0" i="0" kern="1200">
                                  <a:solidFill>
                                    <a:schemeClr val="tx1"/>
                                  </a:solidFill>
                                  <a:latin typeface="+mn-lt"/>
                                  <a:ea typeface="+mn-ea"/>
                                  <a:cs typeface="+mn-cs"/>
                                </a:rPr>
                                <m:t>Total Annual Visits</m:t>
                              </m:r>
                            </m:den>
                          </m:f>
                        </m:e>
                      </m:d>
                      <m:r>
                        <a:rPr lang="en-GB" sz="1200" b="0" i="0" kern="1200">
                          <a:solidFill>
                            <a:schemeClr val="tx1"/>
                          </a:solidFill>
                          <a:latin typeface="Cambria Math" panose="02040503050406030204" pitchFamily="18" charset="0"/>
                          <a:ea typeface="+mn-ea"/>
                          <a:cs typeface="+mn-cs"/>
                        </a:rPr>
                        <m:t>×100</m:t>
                      </m:r>
                    </m:oMath>
                  </m:oMathPara>
                </a14:m>
                <a:endParaRPr lang="en-GB" dirty="0">
                  <a:effectLst/>
                </a:endParaRPr>
              </a:p>
              <a:p>
                <a:pPr lvl="0" rtl="0" fontAlgn="auto"/>
                <a:r>
                  <a:rPr lang="en-GB" dirty="0">
                    <a:effectLst/>
                  </a:rPr>
                  <a:t>Percentage Reduction=Decrease /Total Annual Visits×100</a:t>
                </a:r>
              </a:p>
              <a:p>
                <a:pPr lvl="0"/>
                <a:br>
                  <a:rPr lang="en-GB" dirty="0"/>
                </a:br>
                <a:endParaRPr lang="en-GB" dirty="0">
                  <a:effectLst/>
                </a:endParaRPr>
              </a:p>
              <a:p>
                <a:pPr lvl="0" rtl="0" fontAlgn="auto"/>
                <a14:m>
                  <m:oMathPara xmlns:m="http://schemas.openxmlformats.org/officeDocument/2006/math">
                    <m:oMath>
                      <m:r>
                        <m:rPr>
                          <m:nor/>
                        </m:rPr>
                        <a:rPr lang="en-GB" b="0" i="0"/>
                        <m:t>Percentage Reduction</m:t>
                      </m:r>
                      <m:r>
                        <a:rPr lang="en-GB" sz="1200" b="0" i="0" kern="1200">
                          <a:solidFill>
                            <a:schemeClr val="tx1"/>
                          </a:solidFill>
                          <a:latin typeface="Cambria Math" panose="02040503050406030204" pitchFamily="18" charset="0"/>
                          <a:ea typeface="+mn-ea"/>
                          <a:cs typeface="+mn-cs"/>
                        </a:rPr>
                        <m:t>=</m:t>
                      </m:r>
                      <m:d>
                        <m:dPr>
                          <m:ctrlPr>
                            <a:rPr lang="en-GB" sz="1200" b="0" i="1" kern="1200">
                              <a:solidFill>
                                <a:schemeClr val="tx1"/>
                              </a:solidFill>
                              <a:latin typeface="Cambria Math" panose="02040503050406030204" pitchFamily="18" charset="0"/>
                              <a:ea typeface="+mn-ea"/>
                              <a:cs typeface="+mn-cs"/>
                            </a:rPr>
                          </m:ctrlPr>
                        </m:dPr>
                        <m:e>
                          <m:f>
                            <m:fPr>
                              <m:ctrlPr>
                                <a:rPr lang="en-GB" sz="1200" b="0" i="0" kern="1200">
                                  <a:solidFill>
                                    <a:schemeClr val="tx1"/>
                                  </a:solidFill>
                                  <a:latin typeface="Cambria Math" panose="02040503050406030204" pitchFamily="18" charset="0"/>
                                  <a:ea typeface="+mn-ea"/>
                                  <a:cs typeface="+mn-cs"/>
                                </a:rPr>
                              </m:ctrlPr>
                            </m:fPr>
                            <m:num>
                              <m:r>
                                <a:rPr lang="en-GB" sz="1200" b="0" i="0" kern="1200">
                                  <a:solidFill>
                                    <a:schemeClr val="tx1"/>
                                  </a:solidFill>
                                  <a:latin typeface="Cambria Math" panose="02040503050406030204" pitchFamily="18" charset="0"/>
                                  <a:ea typeface="+mn-ea"/>
                                  <a:cs typeface="+mn-cs"/>
                                </a:rPr>
                                <m:t>1,643</m:t>
                              </m:r>
                            </m:num>
                            <m:den>
                              <m:r>
                                <a:rPr lang="en-GB" sz="1200" b="0" i="0" kern="1200">
                                  <a:solidFill>
                                    <a:schemeClr val="tx1"/>
                                  </a:solidFill>
                                  <a:latin typeface="Cambria Math" panose="02040503050406030204" pitchFamily="18" charset="0"/>
                                  <a:ea typeface="+mn-ea"/>
                                  <a:cs typeface="+mn-cs"/>
                                </a:rPr>
                                <m:t>20,540</m:t>
                              </m:r>
                            </m:den>
                          </m:f>
                        </m:e>
                      </m:d>
                      <m:r>
                        <a:rPr lang="en-GB" sz="1200" b="0" i="0" kern="1200">
                          <a:solidFill>
                            <a:schemeClr val="tx1"/>
                          </a:solidFill>
                          <a:latin typeface="Cambria Math" panose="02040503050406030204" pitchFamily="18" charset="0"/>
                          <a:ea typeface="+mn-ea"/>
                          <a:cs typeface="+mn-cs"/>
                        </a:rPr>
                        <m:t>×100=8.00%</m:t>
                      </m:r>
                    </m:oMath>
                  </m:oMathPara>
                </a14:m>
                <a:endParaRPr lang="en-GB" dirty="0">
                  <a:effectLst/>
                </a:endParaRPr>
              </a:p>
              <a:p>
                <a:pPr lvl="0" rtl="0" fontAlgn="auto"/>
                <a:r>
                  <a:rPr lang="en-GB" dirty="0">
                    <a:effectLst/>
                  </a:rPr>
                  <a:t>Percentage Reduction=1,64320,540×100=𝟖.𝟎𝟎%</a:t>
                </a:r>
              </a:p>
              <a:p>
                <a:endParaRPr lang="en-GB" dirty="0"/>
              </a:p>
              <a:p>
                <a:endParaRPr lang="en-GB" dirty="0"/>
              </a:p>
              <a:p>
                <a:endParaRPr lang="en-GB" dirty="0"/>
              </a:p>
              <a:p>
                <a:r>
                  <a:rPr lang="en-GB" dirty="0"/>
                  <a:t>2. Annual Hospitalizations</a:t>
                </a:r>
              </a:p>
              <a:p>
                <a:pPr lvl="0"/>
                <a:r>
                  <a:rPr lang="en-GB" b="1" dirty="0"/>
                  <a:t>Initial Annual Hospitalizations:</a:t>
                </a:r>
                <a:r>
                  <a:rPr lang="en-GB" dirty="0"/>
                  <a:t> 2,639</a:t>
                </a:r>
              </a:p>
              <a:p>
                <a:pPr lvl="0"/>
                <a:r>
                  <a:rPr lang="en-GB" b="1" dirty="0"/>
                  <a:t>Final Projected Hospitalizations:</a:t>
                </a:r>
                <a:r>
                  <a:rPr lang="en-GB" dirty="0"/>
                  <a:t> 617</a:t>
                </a:r>
              </a:p>
              <a:p>
                <a:pPr lvl="0"/>
                <a:r>
                  <a:rPr lang="en-GB" b="1" dirty="0"/>
                  <a:t>Absolute Decrease Calculation:</a:t>
                </a:r>
                <a:br>
                  <a:rPr lang="en-GB" dirty="0"/>
                </a:br>
                <a:endParaRPr lang="en-GB" dirty="0">
                  <a:effectLst/>
                </a:endParaRPr>
              </a:p>
              <a:p>
                <a:pPr lvl="0" rtl="0" fontAlgn="auto"/>
                <a14:m>
                  <m:oMathPara xmlns:m="http://schemas.openxmlformats.org/officeDocument/2006/math">
                    <m:oMath>
                      <m:r>
                        <m:rPr>
                          <m:nor/>
                        </m:rPr>
                        <a:rPr lang="en-GB" b="0" i="0"/>
                        <m:t>Absolute Decrease</m:t>
                      </m:r>
                      <m:r>
                        <a:rPr lang="en-GB" sz="1200" b="0" i="0" kern="1200">
                          <a:solidFill>
                            <a:schemeClr val="tx1"/>
                          </a:solidFill>
                          <a:latin typeface="Cambria Math" panose="02040503050406030204" pitchFamily="18" charset="0"/>
                          <a:ea typeface="+mn-ea"/>
                          <a:cs typeface="+mn-cs"/>
                        </a:rPr>
                        <m:t>=2,639−617=</m:t>
                      </m:r>
                      <m:r>
                        <a:rPr lang="en-GB" sz="1200" b="1" i="0" kern="1200">
                          <a:solidFill>
                            <a:schemeClr val="tx1"/>
                          </a:solidFill>
                          <a:latin typeface="Cambria Math" panose="02040503050406030204" pitchFamily="18" charset="0"/>
                          <a:ea typeface="+mn-ea"/>
                          <a:cs typeface="+mn-cs"/>
                        </a:rPr>
                        <m:t>𝟐</m:t>
                      </m:r>
                      <m:r>
                        <a:rPr lang="en-GB" sz="1200" b="0" i="0" kern="1200">
                          <a:solidFill>
                            <a:schemeClr val="tx1"/>
                          </a:solidFill>
                          <a:latin typeface="Cambria Math" panose="02040503050406030204" pitchFamily="18" charset="0"/>
                          <a:ea typeface="+mn-ea"/>
                          <a:cs typeface="+mn-cs"/>
                        </a:rPr>
                        <m:t>,022</m:t>
                      </m:r>
                      <m:r>
                        <m:rPr>
                          <m:nor/>
                        </m:rPr>
                        <a:rPr lang="en-GB" sz="1200" b="0" i="0" kern="1200">
                          <a:solidFill>
                            <a:schemeClr val="tx1"/>
                          </a:solidFill>
                          <a:latin typeface="+mn-lt"/>
                          <a:ea typeface="+mn-ea"/>
                          <a:cs typeface="+mn-cs"/>
                        </a:rPr>
                        <m:t>022fewer hospitalizations</m:t>
                      </m:r>
                    </m:oMath>
                  </m:oMathPara>
                </a14:m>
                <a:endParaRPr lang="en-GB" dirty="0">
                  <a:effectLst/>
                </a:endParaRPr>
              </a:p>
              <a:p>
                <a:pPr lvl="0" rtl="0" fontAlgn="auto"/>
                <a:r>
                  <a:rPr lang="en-GB" dirty="0">
                    <a:effectLst/>
                  </a:rPr>
                  <a:t>Absolute Decrease=2,639−617=𝟐,𝟎𝟐𝟐 fewer hospitalizations</a:t>
                </a:r>
              </a:p>
              <a:p>
                <a:pPr lvl="0"/>
                <a:r>
                  <a:rPr lang="en-GB" b="1" dirty="0"/>
                  <a:t>Percentage Reduction Calculation:</a:t>
                </a:r>
                <a:r>
                  <a:rPr lang="en-GB" dirty="0"/>
                  <a:t> </a:t>
                </a:r>
              </a:p>
              <a:p>
                <a:pPr lvl="0"/>
                <a:br>
                  <a:rPr lang="en-GB" dirty="0"/>
                </a:br>
                <a:endParaRPr lang="en-GB" dirty="0">
                  <a:effectLst/>
                </a:endParaRPr>
              </a:p>
              <a:p>
                <a:pPr lvl="0" rtl="0" fontAlgn="auto"/>
                <a14:m>
                  <m:oMathPara xmlns:m="http://schemas.openxmlformats.org/officeDocument/2006/math">
                    <m:oMath>
                      <m:r>
                        <m:rPr>
                          <m:nor/>
                        </m:rPr>
                        <a:rPr lang="en-GB" b="0" i="0"/>
                        <m:t>Percentage Reduction</m:t>
                      </m:r>
                      <m:r>
                        <a:rPr lang="en-GB" sz="1200" b="0" i="0" kern="1200">
                          <a:solidFill>
                            <a:schemeClr val="tx1"/>
                          </a:solidFill>
                          <a:latin typeface="Cambria Math" panose="02040503050406030204" pitchFamily="18" charset="0"/>
                          <a:ea typeface="+mn-ea"/>
                          <a:cs typeface="+mn-cs"/>
                        </a:rPr>
                        <m:t>=</m:t>
                      </m:r>
                      <m:d>
                        <m:dPr>
                          <m:ctrlPr>
                            <a:rPr lang="en-GB" sz="1200" b="0" i="1" kern="1200">
                              <a:solidFill>
                                <a:schemeClr val="tx1"/>
                              </a:solidFill>
                              <a:latin typeface="Cambria Math" panose="02040503050406030204" pitchFamily="18" charset="0"/>
                              <a:ea typeface="+mn-ea"/>
                              <a:cs typeface="+mn-cs"/>
                            </a:rPr>
                          </m:ctrlPr>
                        </m:dPr>
                        <m:e>
                          <m:f>
                            <m:fPr>
                              <m:ctrlPr>
                                <a:rPr lang="en-GB" sz="1200" b="0" i="0" kern="1200">
                                  <a:solidFill>
                                    <a:schemeClr val="tx1"/>
                                  </a:solidFill>
                                  <a:latin typeface="+mn-lt"/>
                                  <a:ea typeface="+mn-ea"/>
                                  <a:cs typeface="+mn-cs"/>
                                </a:rPr>
                              </m:ctrlPr>
                            </m:fPr>
                            <m:num>
                              <m:r>
                                <m:rPr>
                                  <m:nor/>
                                </m:rPr>
                                <a:rPr lang="en-GB" sz="1200" b="0" i="0" kern="1200">
                                  <a:solidFill>
                                    <a:schemeClr val="tx1"/>
                                  </a:solidFill>
                                  <a:latin typeface="+mn-lt"/>
                                  <a:ea typeface="+mn-ea"/>
                                  <a:cs typeface="+mn-cs"/>
                                </a:rPr>
                                <m:t>Absolute Decrease</m:t>
                              </m:r>
                            </m:num>
                            <m:den>
                              <m:r>
                                <m:rPr>
                                  <m:nor/>
                                </m:rPr>
                                <a:rPr lang="en-GB" sz="1200" b="0" i="0" kern="1200">
                                  <a:solidFill>
                                    <a:schemeClr val="tx1"/>
                                  </a:solidFill>
                                  <a:latin typeface="+mn-lt"/>
                                  <a:ea typeface="+mn-ea"/>
                                  <a:cs typeface="+mn-cs"/>
                                </a:rPr>
                                <m:t>Initial Hospitalizations</m:t>
                              </m:r>
                            </m:den>
                          </m:f>
                        </m:e>
                      </m:d>
                      <m:r>
                        <a:rPr lang="en-GB" sz="1200" b="0" i="0" kern="1200">
                          <a:solidFill>
                            <a:schemeClr val="tx1"/>
                          </a:solidFill>
                          <a:latin typeface="Cambria Math" panose="02040503050406030204" pitchFamily="18" charset="0"/>
                          <a:ea typeface="+mn-ea"/>
                          <a:cs typeface="+mn-cs"/>
                        </a:rPr>
                        <m:t>×100</m:t>
                      </m:r>
                    </m:oMath>
                  </m:oMathPara>
                </a14:m>
                <a:endParaRPr lang="en-GB" dirty="0">
                  <a:effectLst/>
                </a:endParaRPr>
              </a:p>
              <a:p>
                <a:pPr lvl="0" rtl="0" fontAlgn="auto"/>
                <a:r>
                  <a:rPr lang="en-GB" dirty="0">
                    <a:effectLst/>
                  </a:rPr>
                  <a:t>Percentage Reduction=Absolute </a:t>
                </a:r>
                <a:r>
                  <a:rPr lang="en-GB" dirty="0" err="1">
                    <a:effectLst/>
                  </a:rPr>
                  <a:t>DecreaseInitial</a:t>
                </a:r>
                <a:r>
                  <a:rPr lang="en-GB" dirty="0">
                    <a:effectLst/>
                  </a:rPr>
                  <a:t> Hospitalizations×100</a:t>
                </a:r>
              </a:p>
              <a:p>
                <a:pPr lvl="0"/>
                <a:br>
                  <a:rPr lang="en-GB" dirty="0"/>
                </a:br>
                <a:endParaRPr lang="en-GB" dirty="0">
                  <a:effectLst/>
                </a:endParaRPr>
              </a:p>
              <a:p>
                <a:pPr lvl="0" rtl="0" fontAlgn="auto"/>
                <a14:m>
                  <m:oMathPara xmlns:m="http://schemas.openxmlformats.org/officeDocument/2006/math">
                    <m:oMath>
                      <m:r>
                        <m:rPr>
                          <m:nor/>
                        </m:rPr>
                        <a:rPr lang="en-GB" b="0" i="0"/>
                        <m:t>Percentage Reduction</m:t>
                      </m:r>
                      <m:r>
                        <a:rPr lang="en-GB" sz="1200" b="0" i="0" kern="1200">
                          <a:solidFill>
                            <a:schemeClr val="tx1"/>
                          </a:solidFill>
                          <a:latin typeface="Cambria Math" panose="02040503050406030204" pitchFamily="18" charset="0"/>
                          <a:ea typeface="+mn-ea"/>
                          <a:cs typeface="+mn-cs"/>
                        </a:rPr>
                        <m:t>=</m:t>
                      </m:r>
                      <m:d>
                        <m:dPr>
                          <m:ctrlPr>
                            <a:rPr lang="en-GB" sz="1200" b="0" i="1" kern="1200">
                              <a:solidFill>
                                <a:schemeClr val="tx1"/>
                              </a:solidFill>
                              <a:latin typeface="Cambria Math" panose="02040503050406030204" pitchFamily="18" charset="0"/>
                              <a:ea typeface="+mn-ea"/>
                              <a:cs typeface="+mn-cs"/>
                            </a:rPr>
                          </m:ctrlPr>
                        </m:dPr>
                        <m:e>
                          <m:f>
                            <m:fPr>
                              <m:ctrlPr>
                                <a:rPr lang="en-GB" sz="1200" b="0" i="0" kern="1200">
                                  <a:solidFill>
                                    <a:schemeClr val="tx1"/>
                                  </a:solidFill>
                                  <a:latin typeface="Cambria Math" panose="02040503050406030204" pitchFamily="18" charset="0"/>
                                  <a:ea typeface="+mn-ea"/>
                                  <a:cs typeface="+mn-cs"/>
                                </a:rPr>
                              </m:ctrlPr>
                            </m:fPr>
                            <m:num>
                              <m:r>
                                <a:rPr lang="en-GB" sz="1200" b="0" i="0" kern="1200">
                                  <a:solidFill>
                                    <a:schemeClr val="tx1"/>
                                  </a:solidFill>
                                  <a:latin typeface="Cambria Math" panose="02040503050406030204" pitchFamily="18" charset="0"/>
                                  <a:ea typeface="+mn-ea"/>
                                  <a:cs typeface="+mn-cs"/>
                                </a:rPr>
                                <m:t>2,022</m:t>
                              </m:r>
                            </m:num>
                            <m:den>
                              <m:r>
                                <a:rPr lang="en-GB" sz="1200" b="0" i="0" kern="1200">
                                  <a:solidFill>
                                    <a:schemeClr val="tx1"/>
                                  </a:solidFill>
                                  <a:latin typeface="Cambria Math" panose="02040503050406030204" pitchFamily="18" charset="0"/>
                                  <a:ea typeface="+mn-ea"/>
                                  <a:cs typeface="+mn-cs"/>
                                </a:rPr>
                                <m:t>2,639</m:t>
                              </m:r>
                            </m:den>
                          </m:f>
                        </m:e>
                      </m:d>
                      <m:r>
                        <a:rPr lang="en-GB" sz="1200" b="0" i="0" kern="1200">
                          <a:solidFill>
                            <a:schemeClr val="tx1"/>
                          </a:solidFill>
                          <a:latin typeface="Cambria Math" panose="02040503050406030204" pitchFamily="18" charset="0"/>
                          <a:ea typeface="+mn-ea"/>
                          <a:cs typeface="+mn-cs"/>
                        </a:rPr>
                        <m:t>×100≈76.62%</m:t>
                      </m:r>
                    </m:oMath>
                  </m:oMathPara>
                </a14:m>
                <a:endParaRPr lang="en-GB" dirty="0">
                  <a:effectLst/>
                </a:endParaRPr>
              </a:p>
              <a:p>
                <a:pPr lvl="0" rtl="0" fontAlgn="auto"/>
                <a:r>
                  <a:rPr lang="en-GB" dirty="0">
                    <a:effectLst/>
                  </a:rPr>
                  <a:t>Percentage Reduction=2,0222,639×100≈𝟕𝟔.𝟔𝟐%</a:t>
                </a:r>
              </a:p>
              <a:p>
                <a:endParaRPr lang="en-GB" b="1" dirty="0"/>
              </a:p>
            </p:txBody>
          </p:sp>
        </mc:Choice>
        <mc:Fallback xmlns="">
          <p:sp>
            <p:nvSpPr>
              <p:cNvPr id="3" name="Notes Placeholder 2"/>
              <p:cNvSpPr>
                <a:spLocks noGrp="1"/>
              </p:cNvSpPr>
              <p:nvPr>
                <p:ph type="body" idx="1"/>
              </p:nvPr>
            </p:nvSpPr>
            <p:spPr/>
            <p:txBody>
              <a:bodyPr/>
              <a:lstStyle/>
              <a:p>
                <a:pPr>
                  <a:spcBef>
                    <a:spcPct val="0"/>
                  </a:spcBef>
                  <a:buFont typeface="Wingdings" panose="05000000000000000000" pitchFamily="2" charset="2"/>
                  <a:buChar char="§"/>
                </a:pPr>
                <a:r>
                  <a:rPr lang="en-GB" altLang="en-US" sz="1200" dirty="0">
                    <a:latin typeface="Arial" panose="020B0604020202020204" pitchFamily="34" charset="0"/>
                  </a:rPr>
                  <a:t>A randomised controlled trial is a form of scientific experiment used to control factors not under direct experimental control. </a:t>
                </a:r>
              </a:p>
              <a:p>
                <a:pPr>
                  <a:spcBef>
                    <a:spcPct val="0"/>
                  </a:spcBef>
                  <a:buFont typeface="Wingdings" panose="05000000000000000000" pitchFamily="2" charset="2"/>
                  <a:buChar char="§"/>
                </a:pPr>
                <a:r>
                  <a:rPr lang="en-GB" altLang="en-US" sz="1200" dirty="0">
                    <a:latin typeface="Arial" panose="020B0604020202020204" pitchFamily="34" charset="0"/>
                  </a:rPr>
                  <a:t>Examples of RCTs are clinical trials that compare the effects of drugs, surgical techniques, medical devices, diagnostic procedures or other medical treatments</a:t>
                </a:r>
              </a:p>
              <a:p>
                <a:endParaRPr lang="en-GB" dirty="0"/>
              </a:p>
              <a:p>
                <a:r>
                  <a:rPr lang="en-GB" dirty="0"/>
                  <a:t>What was the estimated effect?</a:t>
                </a:r>
              </a:p>
              <a:p>
                <a:r>
                  <a:rPr lang="en-GB" sz="1200" b="0" i="0" kern="1200" dirty="0">
                    <a:solidFill>
                      <a:schemeClr val="tx1"/>
                    </a:solidFill>
                    <a:effectLst/>
                    <a:latin typeface="+mn-lt"/>
                    <a:ea typeface="+mn-ea"/>
                    <a:cs typeface="+mn-cs"/>
                  </a:rPr>
                  <a:t>If 20% of patients with asthma in a community with 20,540 annual asthma-related ED visits were offered asthma self-management education, ED visits would decrease by an estimated </a:t>
                </a:r>
                <a:r>
                  <a:rPr lang="en-GB" sz="1200" b="1" i="0" kern="1200" dirty="0">
                    <a:solidFill>
                      <a:schemeClr val="tx1"/>
                    </a:solidFill>
                    <a:effectLst/>
                    <a:latin typeface="+mn-lt"/>
                    <a:ea typeface="+mn-ea"/>
                    <a:cs typeface="+mn-cs"/>
                  </a:rPr>
                  <a:t>1,643</a:t>
                </a:r>
                <a:r>
                  <a:rPr lang="en-GB" sz="1200" b="0" i="0" kern="1200" dirty="0">
                    <a:solidFill>
                      <a:schemeClr val="tx1"/>
                    </a:solidFill>
                    <a:effectLst/>
                    <a:latin typeface="+mn-lt"/>
                    <a:ea typeface="+mn-ea"/>
                    <a:cs typeface="+mn-cs"/>
                  </a:rPr>
                  <a:t>; and annual hospitalizations would decrease from 2,639 to </a:t>
                </a:r>
                <a:r>
                  <a:rPr lang="en-GB" sz="1200" b="1" i="0" kern="1200" dirty="0">
                    <a:solidFill>
                      <a:schemeClr val="tx1"/>
                    </a:solidFill>
                    <a:effectLst/>
                    <a:latin typeface="+mn-lt"/>
                    <a:ea typeface="+mn-ea"/>
                    <a:cs typeface="+mn-cs"/>
                  </a:rPr>
                  <a:t>617</a:t>
                </a:r>
              </a:p>
              <a:p>
                <a:endParaRPr lang="en-GB" sz="1200" b="1" i="0" kern="1200" dirty="0">
                  <a:solidFill>
                    <a:schemeClr val="tx1"/>
                  </a:solidFill>
                  <a:effectLst/>
                  <a:latin typeface="+mn-lt"/>
                  <a:ea typeface="+mn-ea"/>
                  <a:cs typeface="+mn-cs"/>
                </a:endParaRPr>
              </a:p>
              <a:p>
                <a:r>
                  <a:rPr lang="en-GB" dirty="0"/>
                  <a:t>1. Emergency Department (ED) Visits</a:t>
                </a:r>
              </a:p>
              <a:p>
                <a:pPr lvl="0"/>
                <a:r>
                  <a:rPr lang="en-GB" b="1" dirty="0"/>
                  <a:t>Total Annual ED Visits:</a:t>
                </a:r>
                <a:r>
                  <a:rPr lang="en-GB" dirty="0"/>
                  <a:t> 20,540</a:t>
                </a:r>
              </a:p>
              <a:p>
                <a:pPr lvl="0"/>
                <a:r>
                  <a:rPr lang="en-GB" b="1" dirty="0"/>
                  <a:t>Projected Decrease in ED Visits:</a:t>
                </a:r>
                <a:r>
                  <a:rPr lang="en-GB" dirty="0"/>
                  <a:t> 1,643</a:t>
                </a:r>
              </a:p>
              <a:p>
                <a:pPr lvl="0"/>
                <a:r>
                  <a:rPr lang="en-GB" b="1" dirty="0"/>
                  <a:t>Percentage Reduction Calculation:</a:t>
                </a:r>
                <a:r>
                  <a:rPr lang="en-GB" dirty="0"/>
                  <a:t> </a:t>
                </a:r>
              </a:p>
              <a:p>
                <a:pPr lvl="0"/>
                <a:br>
                  <a:rPr lang="en-GB" dirty="0"/>
                </a:br>
                <a:endParaRPr lang="en-GB" dirty="0">
                  <a:effectLst/>
                </a:endParaRPr>
              </a:p>
              <a:p>
                <a:pPr lvl="0" rtl="0" fontAlgn="auto"/>
                <a:r>
                  <a:rPr lang="en-GB" b="0" i="0">
                    <a:latin typeface="Cambria Math" panose="02040503050406030204" pitchFamily="18" charset="0"/>
                  </a:rPr>
                  <a:t>"Percentage Reduction</a:t>
                </a:r>
                <a:r>
                  <a:rPr lang="en-GB" sz="1200" b="0" i="0" kern="1200">
                    <a:solidFill>
                      <a:schemeClr val="tx1"/>
                    </a:solidFill>
                    <a:latin typeface="+mn-lt"/>
                    <a:ea typeface="+mn-ea"/>
                    <a:cs typeface="+mn-cs"/>
                  </a:rPr>
                  <a:t>"=("Decrease" /"Total Annual Visits" )×100</a:t>
                </a:r>
                <a:endParaRPr lang="en-GB" dirty="0">
                  <a:effectLst/>
                </a:endParaRPr>
              </a:p>
              <a:p>
                <a:pPr lvl="0" rtl="0" fontAlgn="auto"/>
                <a:r>
                  <a:rPr lang="en-GB" dirty="0">
                    <a:effectLst/>
                  </a:rPr>
                  <a:t>Percentage Reduction=Decrease /Total Annual Visits×100</a:t>
                </a:r>
              </a:p>
              <a:p>
                <a:pPr lvl="0"/>
                <a:br>
                  <a:rPr lang="en-GB" dirty="0"/>
                </a:br>
                <a:endParaRPr lang="en-GB" dirty="0">
                  <a:effectLst/>
                </a:endParaRPr>
              </a:p>
              <a:p>
                <a:pPr lvl="0" rtl="0" fontAlgn="auto"/>
                <a:r>
                  <a:rPr lang="en-GB" b="0" i="0">
                    <a:latin typeface="Cambria Math" panose="02040503050406030204" pitchFamily="18" charset="0"/>
                  </a:rPr>
                  <a:t>"Percentage Reduction</a:t>
                </a:r>
                <a:r>
                  <a:rPr lang="en-GB" sz="1200" b="0" i="0" kern="1200">
                    <a:solidFill>
                      <a:schemeClr val="tx1"/>
                    </a:solidFill>
                    <a:latin typeface="+mn-lt"/>
                    <a:ea typeface="+mn-ea"/>
                    <a:cs typeface="+mn-cs"/>
                  </a:rPr>
                  <a:t>"=(1,643/20,540)×100=8.00%</a:t>
                </a:r>
                <a:endParaRPr lang="en-GB" dirty="0">
                  <a:effectLst/>
                </a:endParaRPr>
              </a:p>
              <a:p>
                <a:pPr lvl="0" rtl="0" fontAlgn="auto"/>
                <a:r>
                  <a:rPr lang="en-GB" dirty="0">
                    <a:effectLst/>
                  </a:rPr>
                  <a:t>Percentage Reduction=1,64320,540×100=𝟖.𝟎𝟎%</a:t>
                </a:r>
              </a:p>
              <a:p>
                <a:endParaRPr lang="en-GB" dirty="0"/>
              </a:p>
              <a:p>
                <a:endParaRPr lang="en-GB" dirty="0"/>
              </a:p>
              <a:p>
                <a:endParaRPr lang="en-GB" dirty="0"/>
              </a:p>
              <a:p>
                <a:r>
                  <a:rPr lang="en-GB" dirty="0"/>
                  <a:t>2. Annual Hospitalizations</a:t>
                </a:r>
              </a:p>
              <a:p>
                <a:pPr lvl="0"/>
                <a:r>
                  <a:rPr lang="en-GB" b="1" dirty="0"/>
                  <a:t>Initial Annual Hospitalizations:</a:t>
                </a:r>
                <a:r>
                  <a:rPr lang="en-GB" dirty="0"/>
                  <a:t> 2,639</a:t>
                </a:r>
              </a:p>
              <a:p>
                <a:pPr lvl="0"/>
                <a:r>
                  <a:rPr lang="en-GB" b="1" dirty="0"/>
                  <a:t>Final Projected Hospitalizations:</a:t>
                </a:r>
                <a:r>
                  <a:rPr lang="en-GB" dirty="0"/>
                  <a:t> 617</a:t>
                </a:r>
              </a:p>
              <a:p>
                <a:pPr lvl="0"/>
                <a:r>
                  <a:rPr lang="en-GB" b="1" dirty="0"/>
                  <a:t>Absolute Decrease Calculation:</a:t>
                </a:r>
                <a:br>
                  <a:rPr lang="en-GB" dirty="0"/>
                </a:br>
                <a:endParaRPr lang="en-GB" dirty="0">
                  <a:effectLst/>
                </a:endParaRPr>
              </a:p>
              <a:p>
                <a:pPr lvl="0" rtl="0" fontAlgn="auto"/>
                <a:r>
                  <a:rPr lang="en-GB" b="0" i="0">
                    <a:latin typeface="Cambria Math" panose="02040503050406030204" pitchFamily="18" charset="0"/>
                  </a:rPr>
                  <a:t>"Absolute Decrease</a:t>
                </a:r>
                <a:r>
                  <a:rPr lang="en-GB" sz="1200" b="0" i="0" kern="1200">
                    <a:solidFill>
                      <a:schemeClr val="tx1"/>
                    </a:solidFill>
                    <a:latin typeface="+mn-lt"/>
                    <a:ea typeface="+mn-ea"/>
                    <a:cs typeface="+mn-cs"/>
                  </a:rPr>
                  <a:t>"=2,639−617=</a:t>
                </a:r>
                <a:r>
                  <a:rPr lang="en-GB" sz="1200" b="1" i="0" kern="1200">
                    <a:solidFill>
                      <a:schemeClr val="tx1"/>
                    </a:solidFill>
                    <a:latin typeface="+mn-lt"/>
                    <a:ea typeface="+mn-ea"/>
                    <a:cs typeface="+mn-cs"/>
                  </a:rPr>
                  <a:t>𝟐</a:t>
                </a:r>
                <a:r>
                  <a:rPr lang="en-GB" sz="1200" b="0" i="0" kern="1200">
                    <a:solidFill>
                      <a:schemeClr val="tx1"/>
                    </a:solidFill>
                    <a:latin typeface="+mn-lt"/>
                    <a:ea typeface="+mn-ea"/>
                    <a:cs typeface="+mn-cs"/>
                  </a:rPr>
                  <a:t>,022</a:t>
                </a:r>
                <a:r>
                  <a:rPr lang="en-GB" sz="1200" b="0" i="0" kern="1200">
                    <a:solidFill>
                      <a:schemeClr val="tx1"/>
                    </a:solidFill>
                    <a:latin typeface="Cambria Math" panose="02040503050406030204" pitchFamily="18" charset="0"/>
                    <a:ea typeface="+mn-ea"/>
                    <a:cs typeface="+mn-cs"/>
                  </a:rPr>
                  <a:t>"022fewer hospitalizations</a:t>
                </a:r>
                <a:r>
                  <a:rPr lang="en-GB" sz="1200" b="0" i="0" kern="1200">
                    <a:solidFill>
                      <a:schemeClr val="tx1"/>
                    </a:solidFill>
                    <a:latin typeface="+mn-lt"/>
                    <a:ea typeface="+mn-ea"/>
                    <a:cs typeface="+mn-cs"/>
                  </a:rPr>
                  <a:t>"</a:t>
                </a:r>
                <a:endParaRPr lang="en-GB" dirty="0">
                  <a:effectLst/>
                </a:endParaRPr>
              </a:p>
              <a:p>
                <a:pPr lvl="0" rtl="0" fontAlgn="auto"/>
                <a:r>
                  <a:rPr lang="en-GB" dirty="0">
                    <a:effectLst/>
                  </a:rPr>
                  <a:t>Absolute Decrease=2,639−617=𝟐,𝟎𝟐𝟐 fewer hospitalizations</a:t>
                </a:r>
              </a:p>
              <a:p>
                <a:pPr lvl="0"/>
                <a:r>
                  <a:rPr lang="en-GB" b="1" dirty="0"/>
                  <a:t>Percentage Reduction Calculation:</a:t>
                </a:r>
                <a:r>
                  <a:rPr lang="en-GB" dirty="0"/>
                  <a:t> </a:t>
                </a:r>
              </a:p>
              <a:p>
                <a:pPr lvl="0"/>
                <a:br>
                  <a:rPr lang="en-GB" dirty="0"/>
                </a:br>
                <a:endParaRPr lang="en-GB" dirty="0">
                  <a:effectLst/>
                </a:endParaRPr>
              </a:p>
              <a:p>
                <a:pPr lvl="0" rtl="0" fontAlgn="auto"/>
                <a:r>
                  <a:rPr lang="en-GB" b="0" i="0">
                    <a:latin typeface="Cambria Math" panose="02040503050406030204" pitchFamily="18" charset="0"/>
                  </a:rPr>
                  <a:t>"Percentage Reduction</a:t>
                </a:r>
                <a:r>
                  <a:rPr lang="en-GB" sz="1200" b="0" i="0" kern="1200">
                    <a:solidFill>
                      <a:schemeClr val="tx1"/>
                    </a:solidFill>
                    <a:latin typeface="+mn-lt"/>
                    <a:ea typeface="+mn-ea"/>
                    <a:cs typeface="+mn-cs"/>
                  </a:rPr>
                  <a:t>"=("Absolute Decrease" /"Initial Hospitalizations" )×100</a:t>
                </a:r>
                <a:endParaRPr lang="en-GB" dirty="0">
                  <a:effectLst/>
                </a:endParaRPr>
              </a:p>
              <a:p>
                <a:pPr lvl="0" rtl="0" fontAlgn="auto"/>
                <a:r>
                  <a:rPr lang="en-GB" dirty="0">
                    <a:effectLst/>
                  </a:rPr>
                  <a:t>Percentage Reduction=Absolute </a:t>
                </a:r>
                <a:r>
                  <a:rPr lang="en-GB" dirty="0" err="1">
                    <a:effectLst/>
                  </a:rPr>
                  <a:t>DecreaseInitial</a:t>
                </a:r>
                <a:r>
                  <a:rPr lang="en-GB" dirty="0">
                    <a:effectLst/>
                  </a:rPr>
                  <a:t> Hospitalizations×100</a:t>
                </a:r>
              </a:p>
              <a:p>
                <a:pPr lvl="0"/>
                <a:br>
                  <a:rPr lang="en-GB" dirty="0"/>
                </a:br>
                <a:endParaRPr lang="en-GB" dirty="0">
                  <a:effectLst/>
                </a:endParaRPr>
              </a:p>
              <a:p>
                <a:pPr lvl="0" rtl="0" fontAlgn="auto"/>
                <a:r>
                  <a:rPr lang="en-GB" b="0" i="0">
                    <a:latin typeface="Cambria Math" panose="02040503050406030204" pitchFamily="18" charset="0"/>
                  </a:rPr>
                  <a:t>"Percentage Reduction</a:t>
                </a:r>
                <a:r>
                  <a:rPr lang="en-GB" sz="1200" b="0" i="0" kern="1200">
                    <a:solidFill>
                      <a:schemeClr val="tx1"/>
                    </a:solidFill>
                    <a:latin typeface="+mn-lt"/>
                    <a:ea typeface="+mn-ea"/>
                    <a:cs typeface="+mn-cs"/>
                  </a:rPr>
                  <a:t>"=(2,022/2,639)×100≈76.62%</a:t>
                </a:r>
                <a:endParaRPr lang="en-GB" dirty="0">
                  <a:effectLst/>
                </a:endParaRPr>
              </a:p>
              <a:p>
                <a:pPr lvl="0" rtl="0" fontAlgn="auto"/>
                <a:r>
                  <a:rPr lang="en-GB" dirty="0">
                    <a:effectLst/>
                  </a:rPr>
                  <a:t>Percentage Reduction=2,0222,639×100≈𝟕𝟔.𝟔𝟐%</a:t>
                </a:r>
              </a:p>
              <a:p>
                <a:endParaRPr lang="en-GB" b="1" dirty="0"/>
              </a:p>
            </p:txBody>
          </p:sp>
        </mc:Fallback>
      </mc:AlternateContent>
      <p:sp>
        <p:nvSpPr>
          <p:cNvPr id="4" name="Slide Number Placeholder 3"/>
          <p:cNvSpPr>
            <a:spLocks noGrp="1"/>
          </p:cNvSpPr>
          <p:nvPr>
            <p:ph type="sldNum" sz="quarter" idx="5"/>
          </p:nvPr>
        </p:nvSpPr>
        <p:spPr/>
        <p:txBody>
          <a:bodyPr/>
          <a:lstStyle/>
          <a:p>
            <a:fld id="{03B11356-22E9-44B5-8E3A-E92ACE7FCD4A}" type="slidenum">
              <a:rPr lang="en-GB" smtClean="0"/>
              <a:t>53</a:t>
            </a:fld>
            <a:endParaRPr lang="en-GB"/>
          </a:p>
        </p:txBody>
      </p:sp>
    </p:spTree>
    <p:extLst>
      <p:ext uri="{BB962C8B-B14F-4D97-AF65-F5344CB8AC3E}">
        <p14:creationId xmlns:p14="http://schemas.microsoft.com/office/powerpoint/2010/main" val="32062909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125758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512289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984086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797432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DAAB0C3-E846-A31F-2C20-5ECBC0B96E18}"/>
              </a:ext>
            </a:extLst>
          </p:cNvPr>
          <p:cNvSpPr>
            <a:spLocks noGrp="1"/>
          </p:cNvSpPr>
          <p:nvPr>
            <p:ph type="dt" sz="half" idx="10"/>
          </p:nvPr>
        </p:nvSpPr>
        <p:spPr/>
        <p:txBody>
          <a:bodyPr/>
          <a:lstStyle>
            <a:lvl1pPr>
              <a:defRPr/>
            </a:lvl1pPr>
          </a:lstStyle>
          <a:p>
            <a:pPr>
              <a:defRPr/>
            </a:pPr>
            <a:fld id="{8FB0590E-E72A-4D35-85FB-96C0F0982D2C}" type="datetime1">
              <a:rPr lang="en-GB" altLang="en-US"/>
              <a:pPr>
                <a:defRPr/>
              </a:pPr>
              <a:t>24/09/2026</a:t>
            </a:fld>
            <a:endParaRPr lang="en-GB" altLang="en-US" dirty="0"/>
          </a:p>
        </p:txBody>
      </p:sp>
      <p:sp>
        <p:nvSpPr>
          <p:cNvPr id="5" name="Footer Placeholder 4">
            <a:extLst>
              <a:ext uri="{FF2B5EF4-FFF2-40B4-BE49-F238E27FC236}">
                <a16:creationId xmlns:a16="http://schemas.microsoft.com/office/drawing/2014/main" id="{87DB5BCF-D4D8-D161-5108-CA8236F0F5BD}"/>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260F84A4-976C-2C44-1E5C-3A23FFB62312}"/>
              </a:ext>
            </a:extLst>
          </p:cNvPr>
          <p:cNvSpPr>
            <a:spLocks noGrp="1"/>
          </p:cNvSpPr>
          <p:nvPr>
            <p:ph type="sldNum" sz="quarter" idx="12"/>
          </p:nvPr>
        </p:nvSpPr>
        <p:spPr/>
        <p:txBody>
          <a:bodyPr/>
          <a:lstStyle>
            <a:lvl1pPr>
              <a:defRPr/>
            </a:lvl1pPr>
          </a:lstStyle>
          <a:p>
            <a:pPr>
              <a:defRPr/>
            </a:pPr>
            <a:fld id="{C449CB03-ADF0-460B-998E-A3B0D617FBCB}" type="slidenum">
              <a:rPr lang="en-GB" altLang="en-US"/>
              <a:pPr>
                <a:defRPr/>
              </a:pPr>
              <a:t>‹#›</a:t>
            </a:fld>
            <a:endParaRPr lang="en-GB" altLang="en-US"/>
          </a:p>
        </p:txBody>
      </p:sp>
    </p:spTree>
    <p:extLst>
      <p:ext uri="{BB962C8B-B14F-4D97-AF65-F5344CB8AC3E}">
        <p14:creationId xmlns:p14="http://schemas.microsoft.com/office/powerpoint/2010/main" val="5001060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cSld name="Title Only">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4000" b="1" i="0">
                <a:solidFill>
                  <a:schemeClr val="tx1"/>
                </a:solidFill>
                <a:latin typeface="Segoe UI"/>
                <a:cs typeface="Segoe UI"/>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9/24/2026</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42448699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1D83E159-9CE2-1CA9-3B4A-D90BE4B57E16}"/>
              </a:ext>
            </a:extLst>
          </p:cNvPr>
          <p:cNvSpPr>
            <a:spLocks noGrp="1"/>
          </p:cNvSpPr>
          <p:nvPr>
            <p:ph type="dt" sz="half" idx="10"/>
          </p:nvPr>
        </p:nvSpPr>
        <p:spPr/>
        <p:txBody>
          <a:bodyPr/>
          <a:lstStyle>
            <a:lvl1pPr>
              <a:defRPr/>
            </a:lvl1pPr>
          </a:lstStyle>
          <a:p>
            <a:pPr>
              <a:defRPr/>
            </a:pPr>
            <a:fld id="{02A2EEF7-0EAE-4575-A79E-7F95CBA39437}" type="datetime1">
              <a:rPr lang="en-GB" altLang="en-US"/>
              <a:pPr>
                <a:defRPr/>
              </a:pPr>
              <a:t>24/09/2026</a:t>
            </a:fld>
            <a:endParaRPr lang="en-GB" altLang="en-US" dirty="0"/>
          </a:p>
        </p:txBody>
      </p:sp>
      <p:sp>
        <p:nvSpPr>
          <p:cNvPr id="6" name="Slide Number Placeholder 5">
            <a:extLst>
              <a:ext uri="{FF2B5EF4-FFF2-40B4-BE49-F238E27FC236}">
                <a16:creationId xmlns:a16="http://schemas.microsoft.com/office/drawing/2014/main" id="{92EEEFFF-7425-64EE-2CFF-69FC2DB4FECD}"/>
              </a:ext>
            </a:extLst>
          </p:cNvPr>
          <p:cNvSpPr>
            <a:spLocks noGrp="1"/>
          </p:cNvSpPr>
          <p:nvPr>
            <p:ph type="sldNum" sz="quarter" idx="11"/>
          </p:nvPr>
        </p:nvSpPr>
        <p:spPr/>
        <p:txBody>
          <a:bodyPr/>
          <a:lstStyle>
            <a:lvl1pPr>
              <a:defRPr/>
            </a:lvl1pPr>
          </a:lstStyle>
          <a:p>
            <a:pPr>
              <a:defRPr/>
            </a:pPr>
            <a:fld id="{3E10F021-E086-49B8-8AC8-902039C0ED11}" type="slidenum">
              <a:rPr lang="en-GB" altLang="en-US"/>
              <a:pPr>
                <a:defRPr/>
              </a:pPr>
              <a:t>‹#›</a:t>
            </a:fld>
            <a:endParaRPr lang="en-GB" altLang="en-US"/>
          </a:p>
        </p:txBody>
      </p:sp>
    </p:spTree>
    <p:extLst>
      <p:ext uri="{BB962C8B-B14F-4D97-AF65-F5344CB8AC3E}">
        <p14:creationId xmlns:p14="http://schemas.microsoft.com/office/powerpoint/2010/main" val="13310603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6.xml"/><Relationship Id="rId7" Type="http://schemas.openxmlformats.org/officeDocument/2006/relationships/slideLayout" Target="../slideLayouts/slideLayout10.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slideLayout" Target="../slideLayouts/slideLayout9.xml"/><Relationship Id="rId5" Type="http://schemas.openxmlformats.org/officeDocument/2006/relationships/slideLayout" Target="../slideLayouts/slideLayout8.xml"/><Relationship Id="rId4" Type="http://schemas.openxmlformats.org/officeDocument/2006/relationships/slideLayout" Target="../slideLayouts/slideLayout7.xml"/><Relationship Id="rId9" Type="http://schemas.openxmlformats.org/officeDocument/2006/relationships/image" Target="../media/image4.png"/></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2.xml"/><Relationship Id="rId1" Type="http://schemas.openxmlformats.org/officeDocument/2006/relationships/slideLayout" Target="../slideLayouts/slideLayout1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9/24/2026</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70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5" r:id="rId2"/>
    <p:sldLayoutId id="2147483684" r:id="rId3"/>
    <p:sldLayoutId id="2147483686" r:id="rId4"/>
    <p:sldLayoutId id="2147483707" r:id="rId5"/>
    <p:sldLayoutId id="2147483708" r:id="rId6"/>
    <p:sldLayoutId id="2147483709"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704" r:id="rId1"/>
    <p:sldLayoutId id="214748370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jpeg"/><Relationship Id="rId1" Type="http://schemas.openxmlformats.org/officeDocument/2006/relationships/slideLayout" Target="../slideLayouts/slideLayout8.xml"/><Relationship Id="rId4" Type="http://schemas.openxmlformats.org/officeDocument/2006/relationships/image" Target="../media/image12.jpeg"/></Relationships>
</file>

<file path=ppt/slides/_rels/slide4.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8.xml"/><Relationship Id="rId6" Type="http://schemas.openxmlformats.org/officeDocument/2006/relationships/image" Target="../media/image18.jpeg"/><Relationship Id="rId5" Type="http://schemas.openxmlformats.org/officeDocument/2006/relationships/image" Target="../media/image17.png"/><Relationship Id="rId4" Type="http://schemas.openxmlformats.org/officeDocument/2006/relationships/image" Target="../media/image16.jpe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8.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5.xml"/><Relationship Id="rId1" Type="http://schemas.openxmlformats.org/officeDocument/2006/relationships/slideLayout" Target="../slideLayouts/slideLayout8.xml"/><Relationship Id="rId4" Type="http://schemas.openxmlformats.org/officeDocument/2006/relationships/image" Target="../media/image24.jpe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22.xml.rels><?xml version="1.0" encoding="UTF-8" standalone="yes"?>
<Relationships xmlns="http://schemas.openxmlformats.org/package/2006/relationships"><Relationship Id="rId3" Type="http://schemas.openxmlformats.org/officeDocument/2006/relationships/hyperlink" Target="https://www.youtube.com/watch?v=mV0bUQpz468" TargetMode="External"/><Relationship Id="rId2" Type="http://schemas.openxmlformats.org/officeDocument/2006/relationships/notesSlide" Target="../notesSlides/notesSlide7.xml"/><Relationship Id="rId1" Type="http://schemas.openxmlformats.org/officeDocument/2006/relationships/slideLayout" Target="../slideLayouts/slideLayout8.xml"/><Relationship Id="rId4" Type="http://schemas.openxmlformats.org/officeDocument/2006/relationships/hyperlink" Target="https://www.youtube.com/watch?v=PDjS20kic54" TargetMode="Externa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9.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8.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9.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9.xml"/></Relationships>
</file>

<file path=ppt/slides/_rels/slide29.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3.xml"/><Relationship Id="rId1" Type="http://schemas.openxmlformats.org/officeDocument/2006/relationships/slideLayout" Target="../slideLayouts/slideLayout8.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8.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8.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9.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7.xml"/><Relationship Id="rId1" Type="http://schemas.openxmlformats.org/officeDocument/2006/relationships/slideLayout" Target="../slideLayouts/slideLayout10.xml"/><Relationship Id="rId4" Type="http://schemas.openxmlformats.org/officeDocument/2006/relationships/image" Target="../media/image27.png"/></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9.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8.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8.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8.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9.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8.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9.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9.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9.xml"/></Relationships>
</file>

<file path=ppt/slides/_rels/slide50.xml.rels><?xml version="1.0" encoding="UTF-8" standalone="yes"?>
<Relationships xmlns="http://schemas.openxmlformats.org/package/2006/relationships"><Relationship Id="rId2" Type="http://schemas.openxmlformats.org/officeDocument/2006/relationships/hyperlink" Target="https://www.youtube.com/watch?v=C52KHVzlZ40" TargetMode="External"/><Relationship Id="rId1" Type="http://schemas.openxmlformats.org/officeDocument/2006/relationships/slideLayout" Target="../slideLayouts/slideLayout9.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3.xml.rels><?xml version="1.0" encoding="UTF-8" standalone="yes"?>
<Relationships xmlns="http://schemas.openxmlformats.org/package/2006/relationships"><Relationship Id="rId3" Type="http://schemas.openxmlformats.org/officeDocument/2006/relationships/hyperlink" Target="https://pubmed.ncbi.nlm.nih.gov/37262329/" TargetMode="External"/><Relationship Id="rId2" Type="http://schemas.openxmlformats.org/officeDocument/2006/relationships/notesSlide" Target="../notesSlides/notesSlide27.xml"/><Relationship Id="rId1" Type="http://schemas.openxmlformats.org/officeDocument/2006/relationships/slideLayout" Target="../slideLayouts/slideLayout9.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6.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8.xml"/></Relationships>
</file>

<file path=ppt/slides/_rels/slide57.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9.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F43366E8-0243-EBD9-4848-7B2A14EB2DC5}"/>
              </a:ext>
            </a:extLst>
          </p:cNvPr>
          <p:cNvSpPr>
            <a:spLocks noGrp="1"/>
          </p:cNvSpPr>
          <p:nvPr/>
        </p:nvSpPr>
        <p:spPr bwMode="auto">
          <a:xfrm>
            <a:off x="2143125" y="1054852"/>
            <a:ext cx="7985125" cy="2127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br>
              <a:rPr lang="en-GB" altLang="en-US" sz="3200" b="1" dirty="0">
                <a:solidFill>
                  <a:schemeClr val="bg1"/>
                </a:solidFill>
                <a:latin typeface="Arial" panose="020B0604020202020204" pitchFamily="34" charset="0"/>
                <a:cs typeface="Arial" panose="020B0604020202020204" pitchFamily="34" charset="0"/>
              </a:rPr>
            </a:br>
            <a:r>
              <a:rPr lang="en-GB" altLang="en-US" b="1" dirty="0">
                <a:solidFill>
                  <a:schemeClr val="bg1"/>
                </a:solidFill>
                <a:latin typeface="Arial" panose="020B0604020202020204" pitchFamily="34" charset="0"/>
                <a:cs typeface="Arial" panose="020B0604020202020204" pitchFamily="34" charset="0"/>
              </a:rPr>
              <a:t>Practice-based Research</a:t>
            </a:r>
            <a:br>
              <a:rPr lang="en-GB" altLang="en-US" sz="3200" b="1" dirty="0">
                <a:solidFill>
                  <a:schemeClr val="bg1"/>
                </a:solidFill>
                <a:latin typeface="Arial" panose="020B0604020202020204" pitchFamily="34" charset="0"/>
                <a:cs typeface="Arial" panose="020B0604020202020204" pitchFamily="34" charset="0"/>
              </a:rPr>
            </a:br>
            <a:br>
              <a:rPr lang="en-GB" altLang="en-US" sz="3200" b="1" dirty="0">
                <a:solidFill>
                  <a:schemeClr val="bg1"/>
                </a:solidFill>
                <a:latin typeface="Arial" panose="020B0604020202020204" pitchFamily="34" charset="0"/>
                <a:cs typeface="Arial" panose="020B0604020202020204" pitchFamily="34" charset="0"/>
              </a:rPr>
            </a:br>
            <a:r>
              <a:rPr lang="en-GB" altLang="en-US" sz="4200" b="1" i="1" dirty="0">
                <a:solidFill>
                  <a:schemeClr val="bg1"/>
                </a:solidFill>
                <a:latin typeface="Arial" panose="020B0604020202020204" pitchFamily="34" charset="0"/>
                <a:cs typeface="Arial" panose="020B0604020202020204" pitchFamily="34" charset="0"/>
              </a:rPr>
              <a:t>Introduction to Research</a:t>
            </a:r>
            <a:br>
              <a:rPr lang="en-GB" altLang="en-US" sz="3200" b="1" dirty="0">
                <a:latin typeface="Arial" panose="020B0604020202020204" pitchFamily="34" charset="0"/>
                <a:cs typeface="Arial" panose="020B0604020202020204" pitchFamily="34" charset="0"/>
              </a:rPr>
            </a:br>
            <a:br>
              <a:rPr lang="en-GB" altLang="en-US" sz="3200" dirty="0">
                <a:latin typeface="Arial" panose="020B0604020202020204" pitchFamily="34" charset="0"/>
                <a:cs typeface="Arial" panose="020B0604020202020204" pitchFamily="34" charset="0"/>
              </a:rPr>
            </a:br>
            <a:endParaRPr lang="en-GB" altLang="en-US" sz="3200" dirty="0">
              <a:latin typeface="Arial" panose="020B0604020202020204" pitchFamily="34" charset="0"/>
              <a:cs typeface="Arial" panose="020B0604020202020204" pitchFamily="34" charset="0"/>
            </a:endParaRPr>
          </a:p>
        </p:txBody>
      </p:sp>
      <p:sp>
        <p:nvSpPr>
          <p:cNvPr id="5" name="Subtitle 4">
            <a:extLst>
              <a:ext uri="{FF2B5EF4-FFF2-40B4-BE49-F238E27FC236}">
                <a16:creationId xmlns:a16="http://schemas.microsoft.com/office/drawing/2014/main" id="{E7FF5794-89FB-6173-4659-37B7A90744F1}"/>
              </a:ext>
            </a:extLst>
          </p:cNvPr>
          <p:cNvSpPr>
            <a:spLocks noGrp="1"/>
          </p:cNvSpPr>
          <p:nvPr/>
        </p:nvSpPr>
        <p:spPr bwMode="auto">
          <a:xfrm>
            <a:off x="2063750" y="3429000"/>
            <a:ext cx="8064500" cy="1733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sz="4000" b="1" dirty="0">
                <a:solidFill>
                  <a:schemeClr val="bg1"/>
                </a:solidFill>
              </a:rPr>
              <a:t>LCHS7008</a:t>
            </a:r>
          </a:p>
          <a:p>
            <a:pPr eaLnBrk="1" hangingPunct="1"/>
            <a:r>
              <a:rPr lang="en-GB" altLang="en-US" sz="4000" b="1" dirty="0">
                <a:solidFill>
                  <a:schemeClr val="bg1"/>
                </a:solidFill>
              </a:rPr>
              <a:t>Week 1	</a:t>
            </a:r>
          </a:p>
          <a:p>
            <a:pPr eaLnBrk="1" hangingPunct="1"/>
            <a:r>
              <a:rPr lang="en-GB" altLang="en-US" sz="2800" b="1" dirty="0">
                <a:solidFill>
                  <a:schemeClr val="bg1"/>
                </a:solidFill>
                <a:latin typeface="Arial" panose="020B0604020202020204" pitchFamily="34" charset="0"/>
                <a:cs typeface="Arial" panose="020B0604020202020204" pitchFamily="34" charset="0"/>
              </a:rPr>
              <a:t> </a:t>
            </a:r>
          </a:p>
          <a:p>
            <a:pPr eaLnBrk="1" hangingPunct="1"/>
            <a:endParaRPr lang="en-GB" altLang="en-US" sz="2800" dirty="0">
              <a:solidFill>
                <a:schemeClr val="bg1"/>
              </a:solidFill>
            </a:endParaRPr>
          </a:p>
          <a:p>
            <a:endParaRPr lang="en-GB" altLang="en-US" sz="1800" dirty="0">
              <a:solidFill>
                <a:schemeClr val="tx1"/>
              </a:solidFill>
            </a:endParaRPr>
          </a:p>
          <a:p>
            <a:pPr eaLnBrk="1" hangingPunct="1"/>
            <a:endParaRPr lang="en-GB" altLang="en-US" dirty="0">
              <a:solidFill>
                <a:schemeClr val="tx1"/>
              </a:solidFill>
            </a:endParaRPr>
          </a:p>
          <a:p>
            <a:pPr eaLnBrk="1" hangingPunct="1"/>
            <a:r>
              <a:rPr lang="en-GB" altLang="en-US" dirty="0">
                <a:solidFill>
                  <a:schemeClr val="tx1"/>
                </a:solidFill>
              </a:rPr>
              <a:t> </a:t>
            </a:r>
          </a:p>
        </p:txBody>
      </p:sp>
    </p:spTree>
    <p:extLst>
      <p:ext uri="{BB962C8B-B14F-4D97-AF65-F5344CB8AC3E}">
        <p14:creationId xmlns:p14="http://schemas.microsoft.com/office/powerpoint/2010/main" val="3053837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5D71EB6F-447A-D4F8-8EFC-0B09B0D414FE}"/>
              </a:ext>
            </a:extLst>
          </p:cNvPr>
          <p:cNvSpPr>
            <a:spLocks noGrp="1"/>
          </p:cNvSpPr>
          <p:nvPr>
            <p:ph type="title"/>
          </p:nvPr>
        </p:nvSpPr>
        <p:spPr>
          <a:xfrm>
            <a:off x="1981200" y="258873"/>
            <a:ext cx="8229600" cy="1143000"/>
          </a:xfrm>
        </p:spPr>
        <p:txBody>
          <a:bodyPr/>
          <a:lstStyle/>
          <a:p>
            <a:r>
              <a:rPr lang="en-GB" altLang="en-US" b="1" dirty="0">
                <a:latin typeface="Arial" panose="020B0604020202020204" pitchFamily="34" charset="0"/>
                <a:cs typeface="Arial" panose="020B0604020202020204" pitchFamily="34" charset="0"/>
              </a:rPr>
              <a:t>Getting to Know You!</a:t>
            </a:r>
            <a:endParaRPr lang="en-GB" altLang="en-US" dirty="0"/>
          </a:p>
        </p:txBody>
      </p:sp>
      <p:sp>
        <p:nvSpPr>
          <p:cNvPr id="3" name="Content Placeholder 2">
            <a:extLst>
              <a:ext uri="{FF2B5EF4-FFF2-40B4-BE49-F238E27FC236}">
                <a16:creationId xmlns:a16="http://schemas.microsoft.com/office/drawing/2014/main" id="{C997A58E-B0A4-C836-DCE5-8600E2761163}"/>
              </a:ext>
            </a:extLst>
          </p:cNvPr>
          <p:cNvSpPr>
            <a:spLocks noGrp="1"/>
          </p:cNvSpPr>
          <p:nvPr>
            <p:ph idx="1"/>
          </p:nvPr>
        </p:nvSpPr>
        <p:spPr>
          <a:xfrm>
            <a:off x="1981200" y="2961092"/>
            <a:ext cx="8713788" cy="3916363"/>
          </a:xfrm>
        </p:spPr>
        <p:txBody>
          <a:bodyPr/>
          <a:lstStyle/>
          <a:p>
            <a:pPr>
              <a:defRPr/>
            </a:pPr>
            <a:r>
              <a:rPr lang="en-GB" dirty="0">
                <a:latin typeface="Arial" panose="020B0604020202020204" pitchFamily="34" charset="0"/>
                <a:cs typeface="Arial" panose="020B0604020202020204" pitchFamily="34" charset="0"/>
              </a:rPr>
              <a:t>Please tell me…</a:t>
            </a:r>
          </a:p>
          <a:p>
            <a:pPr>
              <a:defRPr/>
            </a:pPr>
            <a:r>
              <a:rPr lang="en-GB" dirty="0">
                <a:latin typeface="Arial" panose="020B0604020202020204" pitchFamily="34" charset="0"/>
                <a:cs typeface="Arial" panose="020B0604020202020204" pitchFamily="34" charset="0"/>
              </a:rPr>
              <a:t>Why you are interested in this module?</a:t>
            </a:r>
          </a:p>
          <a:p>
            <a:pPr marL="0" indent="0">
              <a:buNone/>
              <a:defRPr/>
            </a:pPr>
            <a:endParaRPr lang="en-GB" dirty="0"/>
          </a:p>
        </p:txBody>
      </p:sp>
      <p:sp>
        <p:nvSpPr>
          <p:cNvPr id="4" name="Date Placeholder 3">
            <a:extLst>
              <a:ext uri="{FF2B5EF4-FFF2-40B4-BE49-F238E27FC236}">
                <a16:creationId xmlns:a16="http://schemas.microsoft.com/office/drawing/2014/main" id="{15945E9A-6DE5-1867-87B2-7EA314B444E4}"/>
              </a:ext>
            </a:extLst>
          </p:cNvPr>
          <p:cNvSpPr>
            <a:spLocks noGrp="1"/>
          </p:cNvSpPr>
          <p:nvPr>
            <p:ph type="dt" sz="quarter" idx="10"/>
          </p:nvPr>
        </p:nvSpPr>
        <p:spPr/>
        <p:txBody>
          <a:bodyPr/>
          <a:lstStyle/>
          <a:p>
            <a:pPr>
              <a:defRPr/>
            </a:pPr>
            <a:fld id="{A23363D5-02CA-44EF-9922-3A09BEE4841B}" type="datetime1">
              <a:rPr lang="en-GB" altLang="en-US" smtClean="0"/>
              <a:pPr>
                <a:defRPr/>
              </a:pPr>
              <a:t>24/09/2026</a:t>
            </a:fld>
            <a:endParaRPr lang="en-GB" altLang="en-US"/>
          </a:p>
        </p:txBody>
      </p:sp>
      <p:sp>
        <p:nvSpPr>
          <p:cNvPr id="10245" name="Slide Number Placeholder 4">
            <a:extLst>
              <a:ext uri="{FF2B5EF4-FFF2-40B4-BE49-F238E27FC236}">
                <a16:creationId xmlns:a16="http://schemas.microsoft.com/office/drawing/2014/main" id="{36FA9D37-B635-7965-D60F-5AD9D5267C33}"/>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F1370DE-D382-4EB1-9FFB-9E59018C3081}" type="slidenum">
              <a:rPr lang="en-GB" altLang="en-US" sz="1200">
                <a:solidFill>
                  <a:srgbClr val="898989"/>
                </a:solidFill>
              </a:rPr>
              <a:pPr>
                <a:spcBef>
                  <a:spcPct val="0"/>
                </a:spcBef>
                <a:buFontTx/>
                <a:buNone/>
              </a:pPr>
              <a:t>2</a:t>
            </a:fld>
            <a:endParaRPr lang="en-GB" altLang="en-US" sz="1200">
              <a:solidFill>
                <a:srgbClr val="898989"/>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58229DE7-09AC-693F-7996-548FD245506D}"/>
              </a:ext>
            </a:extLst>
          </p:cNvPr>
          <p:cNvSpPr>
            <a:spLocks noGrp="1"/>
          </p:cNvSpPr>
          <p:nvPr>
            <p:ph type="title"/>
          </p:nvPr>
        </p:nvSpPr>
        <p:spPr>
          <a:xfrm>
            <a:off x="2400301" y="467122"/>
            <a:ext cx="5263358" cy="1011238"/>
          </a:xfrm>
        </p:spPr>
        <p:txBody>
          <a:bodyPr>
            <a:normAutofit fontScale="90000"/>
          </a:bodyPr>
          <a:lstStyle/>
          <a:p>
            <a:r>
              <a:rPr lang="en-US" altLang="en-US" b="1" dirty="0"/>
              <a:t>SESSION EXPECTATIONS</a:t>
            </a:r>
            <a:endParaRPr lang="en-GB" altLang="en-US" b="1" dirty="0"/>
          </a:p>
        </p:txBody>
      </p:sp>
      <p:sp>
        <p:nvSpPr>
          <p:cNvPr id="11267" name="Content Placeholder 2">
            <a:extLst>
              <a:ext uri="{FF2B5EF4-FFF2-40B4-BE49-F238E27FC236}">
                <a16:creationId xmlns:a16="http://schemas.microsoft.com/office/drawing/2014/main" id="{EC2E4ED8-2B1E-75AB-76AD-3F1A96EA7362}"/>
              </a:ext>
            </a:extLst>
          </p:cNvPr>
          <p:cNvSpPr>
            <a:spLocks noGrp="1"/>
          </p:cNvSpPr>
          <p:nvPr>
            <p:ph idx="1"/>
          </p:nvPr>
        </p:nvSpPr>
        <p:spPr>
          <a:xfrm>
            <a:off x="2801939" y="1866901"/>
            <a:ext cx="4111625" cy="3325485"/>
          </a:xfrm>
        </p:spPr>
        <p:txBody>
          <a:bodyPr>
            <a:normAutofit/>
          </a:bodyPr>
          <a:lstStyle/>
          <a:p>
            <a:pPr>
              <a:defRPr/>
            </a:pPr>
            <a:r>
              <a:rPr lang="en-US" altLang="en-US" b="1" dirty="0">
                <a:latin typeface="Arial" panose="020B0604020202020204" pitchFamily="34" charset="0"/>
                <a:cs typeface="Arial" panose="020B0604020202020204" pitchFamily="34" charset="0"/>
              </a:rPr>
              <a:t>Classroom conduct</a:t>
            </a:r>
          </a:p>
          <a:p>
            <a:pPr>
              <a:defRPr/>
            </a:pPr>
            <a:r>
              <a:rPr lang="en-US" altLang="en-US" b="1" dirty="0">
                <a:latin typeface="Arial" panose="020B0604020202020204" pitchFamily="34" charset="0"/>
                <a:cs typeface="Arial" panose="020B0604020202020204" pitchFamily="34" charset="0"/>
              </a:rPr>
              <a:t>Attendance &amp; Punctuality</a:t>
            </a:r>
          </a:p>
          <a:p>
            <a:pPr>
              <a:defRPr/>
            </a:pPr>
            <a:r>
              <a:rPr lang="en-US" altLang="en-US" b="1" dirty="0">
                <a:latin typeface="Arial" panose="020B0604020202020204" pitchFamily="34" charset="0"/>
                <a:cs typeface="Arial" panose="020B0604020202020204" pitchFamily="34" charset="0"/>
              </a:rPr>
              <a:t>Mobile Phones</a:t>
            </a:r>
          </a:p>
          <a:p>
            <a:pPr>
              <a:defRPr/>
            </a:pPr>
            <a:r>
              <a:rPr lang="en-US" altLang="en-US" b="1" dirty="0">
                <a:latin typeface="Arial" panose="020B0604020202020204" pitchFamily="34" charset="0"/>
                <a:cs typeface="Arial" panose="020B0604020202020204" pitchFamily="34" charset="0"/>
              </a:rPr>
              <a:t>Mutual Respect</a:t>
            </a:r>
          </a:p>
          <a:p>
            <a:pPr>
              <a:defRPr/>
            </a:pPr>
            <a:r>
              <a:rPr lang="en-US" altLang="en-US" b="1" dirty="0">
                <a:latin typeface="Arial" panose="020B0604020202020204" pitchFamily="34" charset="0"/>
                <a:cs typeface="Arial" panose="020B0604020202020204" pitchFamily="34" charset="0"/>
              </a:rPr>
              <a:t>Confidentiality</a:t>
            </a:r>
          </a:p>
          <a:p>
            <a:pPr marL="0" indent="0">
              <a:buNone/>
              <a:defRPr/>
            </a:pPr>
            <a:endParaRPr lang="en-US" altLang="en-US" b="1" dirty="0">
              <a:latin typeface="Arial" panose="020B0604020202020204" pitchFamily="34" charset="0"/>
              <a:cs typeface="Arial" panose="020B0604020202020204" pitchFamily="34" charset="0"/>
            </a:endParaRPr>
          </a:p>
          <a:p>
            <a:pPr>
              <a:defRPr/>
            </a:pPr>
            <a:endParaRPr lang="en-US" altLang="en-US" b="1" dirty="0">
              <a:latin typeface="Arial" panose="020B0604020202020204" pitchFamily="34" charset="0"/>
              <a:cs typeface="Arial" panose="020B0604020202020204" pitchFamily="34" charset="0"/>
            </a:endParaRPr>
          </a:p>
          <a:p>
            <a:pPr>
              <a:defRPr/>
            </a:pPr>
            <a:endParaRPr lang="en-US" altLang="en-US" dirty="0"/>
          </a:p>
          <a:p>
            <a:pPr>
              <a:defRPr/>
            </a:pPr>
            <a:endParaRPr lang="en-US" altLang="en-US" dirty="0"/>
          </a:p>
          <a:p>
            <a:pPr>
              <a:defRPr/>
            </a:pPr>
            <a:endParaRPr lang="en-GB" altLang="en-US" dirty="0"/>
          </a:p>
        </p:txBody>
      </p:sp>
      <p:pic>
        <p:nvPicPr>
          <p:cNvPr id="11268" name="Picture 5">
            <a:extLst>
              <a:ext uri="{FF2B5EF4-FFF2-40B4-BE49-F238E27FC236}">
                <a16:creationId xmlns:a16="http://schemas.microsoft.com/office/drawing/2014/main" id="{58822A63-D4CA-7D48-65E1-0DF2398B1D6D}"/>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l="7861" r="11116" b="27486"/>
          <a:stretch>
            <a:fillRect/>
          </a:stretch>
        </p:blipFill>
        <p:spPr bwMode="auto">
          <a:xfrm>
            <a:off x="8659813" y="836614"/>
            <a:ext cx="1695450" cy="1011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69" name="Picture 6">
            <a:extLst>
              <a:ext uri="{FF2B5EF4-FFF2-40B4-BE49-F238E27FC236}">
                <a16:creationId xmlns:a16="http://schemas.microsoft.com/office/drawing/2014/main" id="{A55F85F1-63F4-46D9-81B5-78E9CD0189AC}"/>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984139" y="2101057"/>
            <a:ext cx="2217738" cy="2962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70" name="Picture 6" descr="Prohibition Sign No Mobiles Vinyl 30 x 20 cm">
            <a:extLst>
              <a:ext uri="{FF2B5EF4-FFF2-40B4-BE49-F238E27FC236}">
                <a16:creationId xmlns:a16="http://schemas.microsoft.com/office/drawing/2014/main" id="{1B2481BA-65DC-AAD4-F11B-6B3458E99FC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b="31851"/>
          <a:stretch>
            <a:fillRect/>
          </a:stretch>
        </p:blipFill>
        <p:spPr bwMode="auto">
          <a:xfrm>
            <a:off x="7605714" y="836614"/>
            <a:ext cx="1025525" cy="1030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00087F-7759-A746-78BE-BC88D32B1096}"/>
              </a:ext>
            </a:extLst>
          </p:cNvPr>
          <p:cNvSpPr>
            <a:spLocks noGrp="1"/>
          </p:cNvSpPr>
          <p:nvPr>
            <p:ph type="title"/>
          </p:nvPr>
        </p:nvSpPr>
        <p:spPr>
          <a:xfrm>
            <a:off x="1280655" y="136525"/>
            <a:ext cx="8229600" cy="1143000"/>
          </a:xfrm>
        </p:spPr>
        <p:txBody>
          <a:bodyPr/>
          <a:lstStyle/>
          <a:p>
            <a:pPr algn="ctr"/>
            <a:r>
              <a:rPr lang="en-US" altLang="en-US" b="1" dirty="0"/>
              <a:t>SESSION EXPECTATIONS </a:t>
            </a:r>
            <a:r>
              <a:rPr lang="en-US" altLang="en-US" b="1" i="1" dirty="0" err="1"/>
              <a:t>ctd</a:t>
            </a:r>
            <a:endParaRPr lang="en-GB" b="1" i="1" dirty="0"/>
          </a:p>
        </p:txBody>
      </p:sp>
      <p:sp>
        <p:nvSpPr>
          <p:cNvPr id="3" name="Content Placeholder 2">
            <a:extLst>
              <a:ext uri="{FF2B5EF4-FFF2-40B4-BE49-F238E27FC236}">
                <a16:creationId xmlns:a16="http://schemas.microsoft.com/office/drawing/2014/main" id="{4908843C-B021-2092-6298-C476BE6D9E54}"/>
              </a:ext>
            </a:extLst>
          </p:cNvPr>
          <p:cNvSpPr>
            <a:spLocks noGrp="1"/>
          </p:cNvSpPr>
          <p:nvPr>
            <p:ph idx="1"/>
          </p:nvPr>
        </p:nvSpPr>
        <p:spPr>
          <a:xfrm>
            <a:off x="1280655" y="1460259"/>
            <a:ext cx="9299239" cy="4254741"/>
          </a:xfrm>
        </p:spPr>
        <p:txBody>
          <a:bodyPr>
            <a:normAutofit fontScale="77500" lnSpcReduction="20000"/>
          </a:bodyPr>
          <a:lstStyle/>
          <a:p>
            <a:pPr>
              <a:lnSpc>
                <a:spcPct val="120000"/>
              </a:lnSpc>
            </a:pPr>
            <a:r>
              <a:rPr lang="en-GB" sz="2300" b="1" dirty="0">
                <a:latin typeface="Arial" panose="020B0604020202020204" pitchFamily="34" charset="0"/>
                <a:cs typeface="Arial" panose="020B0604020202020204" pitchFamily="34" charset="0"/>
              </a:rPr>
              <a:t>Ensure to arrive on time (late arrivals= marked as late)</a:t>
            </a:r>
          </a:p>
          <a:p>
            <a:pPr>
              <a:lnSpc>
                <a:spcPct val="120000"/>
              </a:lnSpc>
            </a:pPr>
            <a:r>
              <a:rPr lang="en-GB" sz="2300" b="1" dirty="0">
                <a:latin typeface="Arial" panose="020B0604020202020204" pitchFamily="34" charset="0"/>
                <a:cs typeface="Arial" panose="020B0604020202020204" pitchFamily="34" charset="0"/>
              </a:rPr>
              <a:t>Leaving the classroom before the end and/ or for an extended period of time will result in being marked as late.</a:t>
            </a:r>
          </a:p>
          <a:p>
            <a:pPr>
              <a:lnSpc>
                <a:spcPct val="120000"/>
              </a:lnSpc>
            </a:pPr>
            <a:r>
              <a:rPr lang="en-GB" sz="2300" b="1" dirty="0">
                <a:latin typeface="Arial" panose="020B0604020202020204" pitchFamily="34" charset="0"/>
                <a:cs typeface="Arial" panose="020B0604020202020204" pitchFamily="34" charset="0"/>
              </a:rPr>
              <a:t>Engagement=  regular use of Moodle, Teams platforms, in class attendance,..</a:t>
            </a:r>
          </a:p>
          <a:p>
            <a:pPr>
              <a:lnSpc>
                <a:spcPct val="120000"/>
              </a:lnSpc>
            </a:pPr>
            <a:r>
              <a:rPr lang="en-GB" sz="2300" b="1" dirty="0">
                <a:latin typeface="Arial" panose="020B0604020202020204" pitchFamily="34" charset="0"/>
                <a:cs typeface="Arial" panose="020B0604020202020204" pitchFamily="34" charset="0"/>
              </a:rPr>
              <a:t>Mobile phones keep them in your bag (unless when part of an activity or emergency)</a:t>
            </a:r>
          </a:p>
          <a:p>
            <a:pPr>
              <a:lnSpc>
                <a:spcPct val="120000"/>
              </a:lnSpc>
            </a:pPr>
            <a:r>
              <a:rPr lang="en-GB" sz="2300" b="1" dirty="0">
                <a:latin typeface="Arial" panose="020B0604020202020204" pitchFamily="34" charset="0"/>
                <a:cs typeface="Arial" panose="020B0604020202020204" pitchFamily="34" charset="0"/>
              </a:rPr>
              <a:t>Feeling Sleepy? No sleeping in a classroom</a:t>
            </a:r>
          </a:p>
          <a:p>
            <a:pPr>
              <a:lnSpc>
                <a:spcPct val="120000"/>
              </a:lnSpc>
            </a:pPr>
            <a:r>
              <a:rPr lang="en-GB" sz="2300" b="1" dirty="0">
                <a:latin typeface="Arial" panose="020B0604020202020204" pitchFamily="34" charset="0"/>
                <a:cs typeface="Arial" panose="020B0604020202020204" pitchFamily="34" charset="0"/>
              </a:rPr>
              <a:t>Required use of English during the conversations in class to meet LO’s</a:t>
            </a:r>
          </a:p>
          <a:p>
            <a:pPr>
              <a:lnSpc>
                <a:spcPct val="120000"/>
              </a:lnSpc>
            </a:pPr>
            <a:r>
              <a:rPr lang="en-GB" sz="2300" b="1" dirty="0">
                <a:latin typeface="Arial" panose="020B0604020202020204" pitchFamily="34" charset="0"/>
                <a:cs typeface="Arial" panose="020B0604020202020204" pitchFamily="34" charset="0"/>
              </a:rPr>
              <a:t>Let your lecturer know if you cannot make the sessions </a:t>
            </a:r>
          </a:p>
          <a:p>
            <a:pPr>
              <a:lnSpc>
                <a:spcPct val="120000"/>
              </a:lnSpc>
            </a:pPr>
            <a:r>
              <a:rPr lang="en-GB" sz="2300" b="1" dirty="0">
                <a:latin typeface="Arial" panose="020B0604020202020204" pitchFamily="34" charset="0"/>
                <a:cs typeface="Arial" panose="020B0604020202020204" pitchFamily="34" charset="0"/>
              </a:rPr>
              <a:t>Respect universities Student Code of Conduct</a:t>
            </a:r>
          </a:p>
          <a:p>
            <a:endParaRPr lang="en-GB" sz="2200" dirty="0"/>
          </a:p>
        </p:txBody>
      </p:sp>
      <p:sp>
        <p:nvSpPr>
          <p:cNvPr id="4" name="Date Placeholder 3">
            <a:extLst>
              <a:ext uri="{FF2B5EF4-FFF2-40B4-BE49-F238E27FC236}">
                <a16:creationId xmlns:a16="http://schemas.microsoft.com/office/drawing/2014/main" id="{1CA9F275-FA2B-482A-E43B-2822664728B8}"/>
              </a:ext>
            </a:extLst>
          </p:cNvPr>
          <p:cNvSpPr>
            <a:spLocks noGrp="1"/>
          </p:cNvSpPr>
          <p:nvPr>
            <p:ph type="dt" sz="half" idx="10"/>
          </p:nvPr>
        </p:nvSpPr>
        <p:spPr/>
        <p:txBody>
          <a:bodyPr/>
          <a:lstStyle/>
          <a:p>
            <a:pPr>
              <a:defRPr/>
            </a:pPr>
            <a:fld id="{8FB0590E-E72A-4D35-85FB-96C0F0982D2C}" type="datetime1">
              <a:rPr lang="en-GB" altLang="en-US" smtClean="0"/>
              <a:pPr>
                <a:defRPr/>
              </a:pPr>
              <a:t>24/09/2026</a:t>
            </a:fld>
            <a:endParaRPr lang="en-GB" altLang="en-US" dirty="0"/>
          </a:p>
        </p:txBody>
      </p:sp>
      <p:sp>
        <p:nvSpPr>
          <p:cNvPr id="5" name="Slide Number Placeholder 4">
            <a:extLst>
              <a:ext uri="{FF2B5EF4-FFF2-40B4-BE49-F238E27FC236}">
                <a16:creationId xmlns:a16="http://schemas.microsoft.com/office/drawing/2014/main" id="{74C3EE2D-B02D-965F-BDCF-3C9088C63561}"/>
              </a:ext>
            </a:extLst>
          </p:cNvPr>
          <p:cNvSpPr>
            <a:spLocks noGrp="1"/>
          </p:cNvSpPr>
          <p:nvPr>
            <p:ph type="sldNum" sz="quarter" idx="12"/>
          </p:nvPr>
        </p:nvSpPr>
        <p:spPr/>
        <p:txBody>
          <a:bodyPr/>
          <a:lstStyle/>
          <a:p>
            <a:pPr>
              <a:defRPr/>
            </a:pPr>
            <a:fld id="{C449CB03-ADF0-460B-998E-A3B0D617FBCB}" type="slidenum">
              <a:rPr lang="en-GB" altLang="en-US" smtClean="0"/>
              <a:pPr>
                <a:defRPr/>
              </a:pPr>
              <a:t>4</a:t>
            </a:fld>
            <a:endParaRPr lang="en-GB" altLang="en-US"/>
          </a:p>
        </p:txBody>
      </p:sp>
      <p:pic>
        <p:nvPicPr>
          <p:cNvPr id="2050" name="Picture 2" descr="How To Make Studying Fun &amp; Less Boring - YouTube">
            <a:extLst>
              <a:ext uri="{FF2B5EF4-FFF2-40B4-BE49-F238E27FC236}">
                <a16:creationId xmlns:a16="http://schemas.microsoft.com/office/drawing/2014/main" id="{BBB21596-C5FE-6F96-BFE4-E535224C60E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510255" y="181838"/>
            <a:ext cx="2282895" cy="127842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489039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8DEB9E-9476-1F7D-64C5-21F96FEFF526}"/>
              </a:ext>
            </a:extLst>
          </p:cNvPr>
          <p:cNvSpPr>
            <a:spLocks noGrp="1"/>
          </p:cNvSpPr>
          <p:nvPr>
            <p:ph type="title"/>
          </p:nvPr>
        </p:nvSpPr>
        <p:spPr>
          <a:xfrm>
            <a:off x="1702559" y="143326"/>
            <a:ext cx="7886700" cy="994172"/>
          </a:xfrm>
        </p:spPr>
        <p:txBody>
          <a:bodyPr>
            <a:noAutofit/>
          </a:bodyPr>
          <a:lstStyle/>
          <a:p>
            <a:pPr algn="ctr"/>
            <a:r>
              <a:rPr lang="en-GB" sz="3300" b="1" dirty="0"/>
              <a:t>Academic Integrity and Originality</a:t>
            </a:r>
            <a:br>
              <a:rPr lang="en-GB" sz="3300" b="1" dirty="0"/>
            </a:br>
            <a:r>
              <a:rPr lang="en-GB" sz="3300" b="1" dirty="0"/>
              <a:t>Producing and Submitting Your Own Work</a:t>
            </a:r>
          </a:p>
        </p:txBody>
      </p:sp>
      <p:sp>
        <p:nvSpPr>
          <p:cNvPr id="3" name="Content Placeholder 2">
            <a:extLst>
              <a:ext uri="{FF2B5EF4-FFF2-40B4-BE49-F238E27FC236}">
                <a16:creationId xmlns:a16="http://schemas.microsoft.com/office/drawing/2014/main" id="{21CE808C-6814-414A-5914-9834C148B2A3}"/>
              </a:ext>
            </a:extLst>
          </p:cNvPr>
          <p:cNvSpPr>
            <a:spLocks noGrp="1"/>
          </p:cNvSpPr>
          <p:nvPr>
            <p:ph idx="1"/>
          </p:nvPr>
        </p:nvSpPr>
        <p:spPr>
          <a:xfrm>
            <a:off x="528638" y="1987983"/>
            <a:ext cx="10615612" cy="3892498"/>
          </a:xfrm>
        </p:spPr>
        <p:txBody>
          <a:bodyPr>
            <a:normAutofit fontScale="85000" lnSpcReduction="20000"/>
          </a:bodyPr>
          <a:lstStyle/>
          <a:p>
            <a:r>
              <a:rPr lang="en-GB" dirty="0"/>
              <a:t>Students must provide an acknowledgement on the second page of their assignment indicating the use or non-use of generative AI tools.</a:t>
            </a:r>
          </a:p>
          <a:p>
            <a:r>
              <a:rPr lang="en-GB" dirty="0"/>
              <a:t>Make sure that </a:t>
            </a:r>
            <a:r>
              <a:rPr lang="en-GB" u="sng" dirty="0"/>
              <a:t>all sections </a:t>
            </a:r>
            <a:r>
              <a:rPr lang="en-GB" dirty="0"/>
              <a:t>of your work/assignments for all modules are original!</a:t>
            </a:r>
          </a:p>
          <a:p>
            <a:r>
              <a:rPr lang="en-GB" dirty="0"/>
              <a:t>Avoid engaging in practices of plagiarism (copying text from online,...)! </a:t>
            </a:r>
          </a:p>
          <a:p>
            <a:r>
              <a:rPr lang="en-GB" dirty="0"/>
              <a:t>Avoid buying assessments!</a:t>
            </a:r>
          </a:p>
          <a:p>
            <a:r>
              <a:rPr lang="en-GB" dirty="0"/>
              <a:t>Do not collude with classmates/university students!</a:t>
            </a:r>
          </a:p>
          <a:p>
            <a:r>
              <a:rPr lang="en-GB" dirty="0"/>
              <a:t>Do not use bogus references or fabricate references on your reference list (DOI links, author names, journal names,…)</a:t>
            </a:r>
          </a:p>
          <a:p>
            <a:endParaRPr lang="en-GB" dirty="0"/>
          </a:p>
          <a:p>
            <a:pPr marL="0" indent="0" algn="ctr">
              <a:buNone/>
            </a:pPr>
            <a:r>
              <a:rPr lang="en-GB" b="1" dirty="0"/>
              <a:t>Build your own academic writing practices and skills so you can really be proud of yourself and your achievements at current and for your future!</a:t>
            </a:r>
          </a:p>
        </p:txBody>
      </p:sp>
      <p:sp>
        <p:nvSpPr>
          <p:cNvPr id="4" name="TextBox 3">
            <a:extLst>
              <a:ext uri="{FF2B5EF4-FFF2-40B4-BE49-F238E27FC236}">
                <a16:creationId xmlns:a16="http://schemas.microsoft.com/office/drawing/2014/main" id="{18041E37-4DFA-DB5B-6CDB-0B9323114EF5}"/>
              </a:ext>
            </a:extLst>
          </p:cNvPr>
          <p:cNvSpPr txBox="1"/>
          <p:nvPr/>
        </p:nvSpPr>
        <p:spPr>
          <a:xfrm>
            <a:off x="3065145" y="1259410"/>
            <a:ext cx="6233161" cy="484748"/>
          </a:xfrm>
          <a:prstGeom prst="rect">
            <a:avLst/>
          </a:prstGeom>
          <a:noFill/>
        </p:spPr>
        <p:txBody>
          <a:bodyPr wrap="square" rtlCol="0">
            <a:spAutoFit/>
          </a:bodyPr>
          <a:lstStyle/>
          <a:p>
            <a:r>
              <a:rPr lang="en-GB" sz="2550" b="1" i="1" dirty="0">
                <a:solidFill>
                  <a:srgbClr val="FF0000"/>
                </a:solidFill>
              </a:rPr>
              <a:t>The university treats this very seriously</a:t>
            </a:r>
            <a:endParaRPr lang="en-GB" sz="2550" dirty="0">
              <a:solidFill>
                <a:srgbClr val="FF0000"/>
              </a:solidFill>
            </a:endParaRPr>
          </a:p>
        </p:txBody>
      </p:sp>
      <p:sp>
        <p:nvSpPr>
          <p:cNvPr id="6" name="TextBox 5">
            <a:extLst>
              <a:ext uri="{FF2B5EF4-FFF2-40B4-BE49-F238E27FC236}">
                <a16:creationId xmlns:a16="http://schemas.microsoft.com/office/drawing/2014/main" id="{A18B8741-8711-DE43-86B8-D4328DB17014}"/>
              </a:ext>
            </a:extLst>
          </p:cNvPr>
          <p:cNvSpPr txBox="1"/>
          <p:nvPr/>
        </p:nvSpPr>
        <p:spPr>
          <a:xfrm rot="20160727">
            <a:off x="589994" y="377545"/>
            <a:ext cx="1409700" cy="923330"/>
          </a:xfrm>
          <a:prstGeom prst="rect">
            <a:avLst/>
          </a:prstGeom>
          <a:solidFill>
            <a:srgbClr val="FF0000"/>
          </a:solidFill>
          <a:ln w="53975">
            <a:solidFill>
              <a:schemeClr val="tx1"/>
            </a:solidFill>
          </a:ln>
        </p:spPr>
        <p:txBody>
          <a:bodyPr wrap="square" rtlCol="0">
            <a:spAutoFit/>
          </a:bodyPr>
          <a:lstStyle/>
          <a:p>
            <a:pPr algn="ctr"/>
            <a:r>
              <a:rPr lang="en-GB" sz="1350" b="1" dirty="0"/>
              <a:t>Penalties:</a:t>
            </a:r>
          </a:p>
          <a:p>
            <a:pPr algn="ctr"/>
            <a:r>
              <a:rPr lang="en-GB" sz="1350" b="1" dirty="0"/>
              <a:t>Viva</a:t>
            </a:r>
          </a:p>
          <a:p>
            <a:pPr algn="ctr"/>
            <a:r>
              <a:rPr lang="en-GB" sz="1350" b="1" dirty="0"/>
              <a:t>Expulsion</a:t>
            </a:r>
          </a:p>
          <a:p>
            <a:pPr algn="ctr"/>
            <a:endParaRPr lang="en-GB" sz="1350" b="1" dirty="0"/>
          </a:p>
        </p:txBody>
      </p:sp>
      <p:sp>
        <p:nvSpPr>
          <p:cNvPr id="7" name="TextBox 6">
            <a:extLst>
              <a:ext uri="{FF2B5EF4-FFF2-40B4-BE49-F238E27FC236}">
                <a16:creationId xmlns:a16="http://schemas.microsoft.com/office/drawing/2014/main" id="{0D229F15-3802-F047-2A32-31E7FEA58B89}"/>
              </a:ext>
            </a:extLst>
          </p:cNvPr>
          <p:cNvSpPr txBox="1"/>
          <p:nvPr/>
        </p:nvSpPr>
        <p:spPr>
          <a:xfrm rot="1330739">
            <a:off x="9871325" y="403513"/>
            <a:ext cx="1717080" cy="1165704"/>
          </a:xfrm>
          <a:prstGeom prst="rect">
            <a:avLst/>
          </a:prstGeom>
          <a:solidFill>
            <a:srgbClr val="FFFF00"/>
          </a:solidFill>
          <a:ln w="47625">
            <a:solidFill>
              <a:schemeClr val="tx1"/>
            </a:solidFill>
          </a:ln>
        </p:spPr>
        <p:txBody>
          <a:bodyPr wrap="square">
            <a:spAutoFit/>
          </a:bodyPr>
          <a:lstStyle/>
          <a:p>
            <a:pPr algn="ctr"/>
            <a:r>
              <a:rPr lang="en-GB" sz="1650" b="1" dirty="0"/>
              <a:t>Say NO!</a:t>
            </a:r>
          </a:p>
          <a:p>
            <a:pPr algn="ctr"/>
            <a:r>
              <a:rPr lang="en-GB" sz="1650" b="1" dirty="0"/>
              <a:t> to Academic Misconduct!</a:t>
            </a:r>
            <a:br>
              <a:rPr lang="en-GB" sz="2025" b="1" dirty="0"/>
            </a:br>
            <a:endParaRPr lang="en-GB" sz="2025" dirty="0"/>
          </a:p>
        </p:txBody>
      </p:sp>
    </p:spTree>
    <p:extLst>
      <p:ext uri="{BB962C8B-B14F-4D97-AF65-F5344CB8AC3E}">
        <p14:creationId xmlns:p14="http://schemas.microsoft.com/office/powerpoint/2010/main" val="27587436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456697-F5A2-987D-D1FA-A8A42E52EC99}"/>
              </a:ext>
            </a:extLst>
          </p:cNvPr>
          <p:cNvSpPr>
            <a:spLocks noGrp="1"/>
          </p:cNvSpPr>
          <p:nvPr>
            <p:ph type="title"/>
          </p:nvPr>
        </p:nvSpPr>
        <p:spPr>
          <a:xfrm>
            <a:off x="0" y="438190"/>
            <a:ext cx="11481847" cy="1325563"/>
          </a:xfrm>
        </p:spPr>
        <p:txBody>
          <a:bodyPr>
            <a:normAutofit/>
          </a:bodyPr>
          <a:lstStyle/>
          <a:p>
            <a:pPr algn="ctr"/>
            <a:r>
              <a:rPr lang="en-GB" sz="3300" b="1" dirty="0"/>
              <a:t>Strategic planning for your dissertation </a:t>
            </a:r>
            <a:br>
              <a:rPr lang="en-GB" sz="3300" b="1" dirty="0"/>
            </a:br>
            <a:r>
              <a:rPr lang="en-GB" sz="3300" b="1" dirty="0"/>
              <a:t>Identifying and Developing Your Research Topic</a:t>
            </a:r>
          </a:p>
        </p:txBody>
      </p:sp>
      <p:sp>
        <p:nvSpPr>
          <p:cNvPr id="3" name="Content Placeholder 2">
            <a:extLst>
              <a:ext uri="{FF2B5EF4-FFF2-40B4-BE49-F238E27FC236}">
                <a16:creationId xmlns:a16="http://schemas.microsoft.com/office/drawing/2014/main" id="{986C911B-EFD7-2C77-6E71-5A871EC1C7BB}"/>
              </a:ext>
            </a:extLst>
          </p:cNvPr>
          <p:cNvSpPr>
            <a:spLocks noGrp="1"/>
          </p:cNvSpPr>
          <p:nvPr>
            <p:ph idx="1"/>
          </p:nvPr>
        </p:nvSpPr>
        <p:spPr>
          <a:xfrm>
            <a:off x="358219" y="1600200"/>
            <a:ext cx="10972800" cy="3917032"/>
          </a:xfrm>
        </p:spPr>
        <p:txBody>
          <a:bodyPr/>
          <a:lstStyle/>
          <a:p>
            <a:pPr marL="0" indent="0">
              <a:buNone/>
            </a:pPr>
            <a:r>
              <a:rPr lang="en-GB" sz="2400" dirty="0"/>
              <a:t>Aim</a:t>
            </a:r>
          </a:p>
          <a:p>
            <a:r>
              <a:rPr lang="en-GB" sz="2400" dirty="0"/>
              <a:t>By the end of today you will have identified an area of interest and a specific topic.</a:t>
            </a:r>
          </a:p>
          <a:p>
            <a:r>
              <a:rPr lang="en-GB" sz="2400" dirty="0"/>
              <a:t>By the end of today you will have identified an area of interest for your dissertation.</a:t>
            </a:r>
          </a:p>
          <a:p>
            <a:r>
              <a:rPr lang="en-GB" sz="2400" dirty="0"/>
              <a:t>By the end of today you will have formulated your research topic</a:t>
            </a:r>
          </a:p>
          <a:p>
            <a:r>
              <a:rPr lang="en-GB" sz="2400" dirty="0"/>
              <a:t>In the coming weeks continue to shape your research aims, objectives, proposal, ethics form (2 meetings with supervisor).</a:t>
            </a:r>
          </a:p>
        </p:txBody>
      </p:sp>
      <p:pic>
        <p:nvPicPr>
          <p:cNvPr id="1026" name="Picture 2" descr="What Can You Do with a Public Health Degree? | Elmhurst University">
            <a:extLst>
              <a:ext uri="{FF2B5EF4-FFF2-40B4-BE49-F238E27FC236}">
                <a16:creationId xmlns:a16="http://schemas.microsoft.com/office/drawing/2014/main" id="{485D08D7-F06E-3A2A-470D-CBD59D81B3C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877791" y="4053885"/>
            <a:ext cx="2962275" cy="154305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These smart technologies are transforming healthcare | World Economic Forum">
            <a:extLst>
              <a:ext uri="{FF2B5EF4-FFF2-40B4-BE49-F238E27FC236}">
                <a16:creationId xmlns:a16="http://schemas.microsoft.com/office/drawing/2014/main" id="{D0BE7158-920E-EAE4-44EB-0A202A6ABC0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66938" y="5009234"/>
            <a:ext cx="2619375" cy="1743075"/>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2,900+ Public Health Word Cloud Stock Photos, Pictures &amp; Royalty-Free  Images - iStock">
            <a:extLst>
              <a:ext uri="{FF2B5EF4-FFF2-40B4-BE49-F238E27FC236}">
                <a16:creationId xmlns:a16="http://schemas.microsoft.com/office/drawing/2014/main" id="{F515B67D-342F-26D3-8185-EA74E01009A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436228" y="4123409"/>
            <a:ext cx="2581275" cy="1771650"/>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Integration of health and social care | Iriss">
            <a:extLst>
              <a:ext uri="{FF2B5EF4-FFF2-40B4-BE49-F238E27FC236}">
                <a16:creationId xmlns:a16="http://schemas.microsoft.com/office/drawing/2014/main" id="{631D07A1-15EA-28A0-573E-05F3ECC51F8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rot="861880">
            <a:off x="16754" y="-22607"/>
            <a:ext cx="2187425" cy="1230426"/>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Health And Social Care: Understanding Modern Health And Social Care">
            <a:extLst>
              <a:ext uri="{FF2B5EF4-FFF2-40B4-BE49-F238E27FC236}">
                <a16:creationId xmlns:a16="http://schemas.microsoft.com/office/drawing/2014/main" id="{C2AC3906-C1AB-483A-289E-B6F5191B92A4}"/>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822656" y="156368"/>
            <a:ext cx="2268791" cy="15097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434934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64298D-7D16-4B13-3ADF-8224B26F9C91}"/>
              </a:ext>
            </a:extLst>
          </p:cNvPr>
          <p:cNvSpPr>
            <a:spLocks noGrp="1"/>
          </p:cNvSpPr>
          <p:nvPr>
            <p:ph type="title"/>
          </p:nvPr>
        </p:nvSpPr>
        <p:spPr>
          <a:xfrm>
            <a:off x="471633" y="172243"/>
            <a:ext cx="11481847" cy="1325563"/>
          </a:xfrm>
        </p:spPr>
        <p:txBody>
          <a:bodyPr>
            <a:normAutofit/>
          </a:bodyPr>
          <a:lstStyle/>
          <a:p>
            <a:r>
              <a:rPr lang="en-GB" b="1" dirty="0"/>
              <a:t>Which module area you would like to explore further?</a:t>
            </a:r>
          </a:p>
        </p:txBody>
      </p:sp>
      <p:graphicFrame>
        <p:nvGraphicFramePr>
          <p:cNvPr id="3" name="Table 2">
            <a:extLst>
              <a:ext uri="{FF2B5EF4-FFF2-40B4-BE49-F238E27FC236}">
                <a16:creationId xmlns:a16="http://schemas.microsoft.com/office/drawing/2014/main" id="{5C7C9910-D57E-ADC8-C346-859B222443E9}"/>
              </a:ext>
            </a:extLst>
          </p:cNvPr>
          <p:cNvGraphicFramePr>
            <a:graphicFrameLocks noGrp="1"/>
          </p:cNvGraphicFramePr>
          <p:nvPr>
            <p:extLst>
              <p:ext uri="{D42A27DB-BD31-4B8C-83A1-F6EECF244321}">
                <p14:modId xmlns:p14="http://schemas.microsoft.com/office/powerpoint/2010/main" val="889572953"/>
              </p:ext>
            </p:extLst>
          </p:nvPr>
        </p:nvGraphicFramePr>
        <p:xfrm>
          <a:off x="2176711" y="1876423"/>
          <a:ext cx="6624389" cy="4072846"/>
        </p:xfrm>
        <a:graphic>
          <a:graphicData uri="http://schemas.openxmlformats.org/drawingml/2006/table">
            <a:tbl>
              <a:tblPr/>
              <a:tblGrid>
                <a:gridCol w="1238002">
                  <a:extLst>
                    <a:ext uri="{9D8B030D-6E8A-4147-A177-3AD203B41FA5}">
                      <a16:colId xmlns:a16="http://schemas.microsoft.com/office/drawing/2014/main" val="3514909339"/>
                    </a:ext>
                  </a:extLst>
                </a:gridCol>
                <a:gridCol w="5386387">
                  <a:extLst>
                    <a:ext uri="{9D8B030D-6E8A-4147-A177-3AD203B41FA5}">
                      <a16:colId xmlns:a16="http://schemas.microsoft.com/office/drawing/2014/main" val="2850440472"/>
                    </a:ext>
                  </a:extLst>
                </a:gridCol>
              </a:tblGrid>
              <a:tr h="332711">
                <a:tc>
                  <a:txBody>
                    <a:bodyPr/>
                    <a:lstStyle/>
                    <a:p>
                      <a:pPr algn="ctr">
                        <a:lnSpc>
                          <a:spcPct val="150000"/>
                        </a:lnSpc>
                        <a:buNone/>
                      </a:pPr>
                      <a:r>
                        <a:rPr lang="en-GB" sz="2400" dirty="0">
                          <a:effectLst/>
                        </a:rPr>
                        <a:t>Term</a:t>
                      </a:r>
                    </a:p>
                  </a:txBody>
                  <a:tcPr marL="83178" marR="83178" marT="41589" marB="41589"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5F5F5"/>
                    </a:solidFill>
                  </a:tcPr>
                </a:tc>
                <a:tc>
                  <a:txBody>
                    <a:bodyPr/>
                    <a:lstStyle/>
                    <a:p>
                      <a:pPr algn="l">
                        <a:lnSpc>
                          <a:spcPct val="150000"/>
                        </a:lnSpc>
                        <a:buNone/>
                      </a:pPr>
                      <a:r>
                        <a:rPr lang="en-GB" sz="2400" dirty="0">
                          <a:effectLst/>
                        </a:rPr>
                        <a:t>   Module</a:t>
                      </a:r>
                    </a:p>
                  </a:txBody>
                  <a:tcPr marL="83178" marR="83178" marT="41589" marB="41589"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5F5F5"/>
                    </a:solidFill>
                  </a:tcPr>
                </a:tc>
                <a:extLst>
                  <a:ext uri="{0D108BD9-81ED-4DB2-BD59-A6C34878D82A}">
                    <a16:rowId xmlns:a16="http://schemas.microsoft.com/office/drawing/2014/main" val="2748202734"/>
                  </a:ext>
                </a:extLst>
              </a:tr>
              <a:tr h="332711">
                <a:tc>
                  <a:txBody>
                    <a:bodyPr/>
                    <a:lstStyle/>
                    <a:p>
                      <a:pPr algn="ctr">
                        <a:lnSpc>
                          <a:spcPct val="150000"/>
                        </a:lnSpc>
                        <a:buNone/>
                      </a:pPr>
                      <a:r>
                        <a:rPr lang="en-GB" sz="1600" b="1" dirty="0">
                          <a:effectLst/>
                        </a:rPr>
                        <a:t>Term 1</a:t>
                      </a:r>
                      <a:endParaRPr lang="en-GB" sz="1600" dirty="0">
                        <a:effectLst/>
                      </a:endParaRPr>
                    </a:p>
                  </a:txBody>
                  <a:tcPr marL="83178" marR="83178" marT="41589" marB="41589"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l">
                        <a:lnSpc>
                          <a:spcPct val="150000"/>
                        </a:lnSpc>
                        <a:buNone/>
                      </a:pPr>
                      <a:r>
                        <a:rPr lang="en-GB" sz="1600" dirty="0">
                          <a:effectLst/>
                        </a:rPr>
                        <a:t>Social Epidemiology and Public Health Development</a:t>
                      </a:r>
                    </a:p>
                  </a:txBody>
                  <a:tcPr marL="83178" marR="83178" marT="41589" marB="41589"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extLst>
                  <a:ext uri="{0D108BD9-81ED-4DB2-BD59-A6C34878D82A}">
                    <a16:rowId xmlns:a16="http://schemas.microsoft.com/office/drawing/2014/main" val="1419398301"/>
                  </a:ext>
                </a:extLst>
              </a:tr>
              <a:tr h="332711">
                <a:tc>
                  <a:txBody>
                    <a:bodyPr/>
                    <a:lstStyle/>
                    <a:p>
                      <a:pPr algn="ctr">
                        <a:lnSpc>
                          <a:spcPct val="150000"/>
                        </a:lnSpc>
                        <a:buNone/>
                      </a:pPr>
                      <a:endParaRPr lang="en-GB" sz="1600" dirty="0">
                        <a:effectLst/>
                      </a:endParaRPr>
                    </a:p>
                  </a:txBody>
                  <a:tcPr marL="83178" marR="83178" marT="41589" marB="41589"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l">
                        <a:lnSpc>
                          <a:spcPct val="150000"/>
                        </a:lnSpc>
                        <a:buNone/>
                      </a:pPr>
                      <a:r>
                        <a:rPr lang="en-GB" sz="1600" dirty="0">
                          <a:effectLst/>
                        </a:rPr>
                        <a:t>Health Care System Organisation and Leadership</a:t>
                      </a:r>
                    </a:p>
                  </a:txBody>
                  <a:tcPr marL="83178" marR="83178" marT="41589" marB="41589"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extLst>
                  <a:ext uri="{0D108BD9-81ED-4DB2-BD59-A6C34878D82A}">
                    <a16:rowId xmlns:a16="http://schemas.microsoft.com/office/drawing/2014/main" val="2263727474"/>
                  </a:ext>
                </a:extLst>
              </a:tr>
              <a:tr h="582243">
                <a:tc>
                  <a:txBody>
                    <a:bodyPr/>
                    <a:lstStyle/>
                    <a:p>
                      <a:pPr algn="ctr">
                        <a:lnSpc>
                          <a:spcPct val="150000"/>
                        </a:lnSpc>
                        <a:buNone/>
                      </a:pPr>
                      <a:endParaRPr lang="en-GB" sz="1600" dirty="0">
                        <a:effectLst/>
                      </a:endParaRPr>
                    </a:p>
                  </a:txBody>
                  <a:tcPr marL="83178" marR="83178" marT="41589" marB="41589"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tc>
                  <a:txBody>
                    <a:bodyPr/>
                    <a:lstStyle/>
                    <a:p>
                      <a:pPr algn="l">
                        <a:lnSpc>
                          <a:spcPct val="150000"/>
                        </a:lnSpc>
                        <a:buNone/>
                      </a:pPr>
                      <a:r>
                        <a:rPr lang="en-GB" sz="1600" dirty="0">
                          <a:effectLst/>
                        </a:rPr>
                        <a:t>Community Care and Management of Long-term Conditions</a:t>
                      </a:r>
                    </a:p>
                  </a:txBody>
                  <a:tcPr marL="83178" marR="83178" marT="41589" marB="41589"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extLst>
                  <a:ext uri="{0D108BD9-81ED-4DB2-BD59-A6C34878D82A}">
                    <a16:rowId xmlns:a16="http://schemas.microsoft.com/office/drawing/2014/main" val="3851877478"/>
                  </a:ext>
                </a:extLst>
              </a:tr>
              <a:tr h="332711">
                <a:tc>
                  <a:txBody>
                    <a:bodyPr/>
                    <a:lstStyle/>
                    <a:p>
                      <a:pPr algn="ctr">
                        <a:lnSpc>
                          <a:spcPct val="150000"/>
                        </a:lnSpc>
                        <a:buNone/>
                      </a:pPr>
                      <a:r>
                        <a:rPr lang="en-GB" sz="1600" b="1" dirty="0">
                          <a:effectLst/>
                        </a:rPr>
                        <a:t>Term 2</a:t>
                      </a:r>
                      <a:endParaRPr lang="en-GB" sz="1600" dirty="0">
                        <a:effectLst/>
                      </a:endParaRPr>
                    </a:p>
                  </a:txBody>
                  <a:tcPr marL="83178" marR="83178" marT="41589" marB="41589"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l">
                        <a:lnSpc>
                          <a:spcPct val="150000"/>
                        </a:lnSpc>
                        <a:buNone/>
                      </a:pPr>
                      <a:r>
                        <a:rPr lang="en-GB" sz="1600" dirty="0">
                          <a:effectLst/>
                        </a:rPr>
                        <a:t>Service Integration and Partnership Working (</a:t>
                      </a:r>
                      <a:r>
                        <a:rPr lang="en-GB" sz="1600" b="1" dirty="0">
                          <a:effectLst/>
                        </a:rPr>
                        <a:t>Optional</a:t>
                      </a:r>
                      <a:r>
                        <a:rPr lang="en-GB" sz="1600" dirty="0">
                          <a:effectLst/>
                        </a:rPr>
                        <a:t>)</a:t>
                      </a:r>
                    </a:p>
                  </a:txBody>
                  <a:tcPr marL="83178" marR="83178" marT="41589" marB="41589"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extLst>
                  <a:ext uri="{0D108BD9-81ED-4DB2-BD59-A6C34878D82A}">
                    <a16:rowId xmlns:a16="http://schemas.microsoft.com/office/drawing/2014/main" val="4215644647"/>
                  </a:ext>
                </a:extLst>
              </a:tr>
              <a:tr h="332711">
                <a:tc>
                  <a:txBody>
                    <a:bodyPr/>
                    <a:lstStyle/>
                    <a:p>
                      <a:pPr algn="ctr">
                        <a:lnSpc>
                          <a:spcPct val="150000"/>
                        </a:lnSpc>
                        <a:buNone/>
                      </a:pPr>
                      <a:endParaRPr lang="en-GB" sz="1600" dirty="0">
                        <a:effectLst/>
                      </a:endParaRPr>
                    </a:p>
                  </a:txBody>
                  <a:tcPr marL="83178" marR="83178" marT="41589" marB="41589"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l">
                        <a:lnSpc>
                          <a:spcPct val="150000"/>
                        </a:lnSpc>
                        <a:buNone/>
                      </a:pPr>
                      <a:r>
                        <a:rPr lang="en-GB" sz="1600" dirty="0">
                          <a:effectLst/>
                        </a:rPr>
                        <a:t>Quality Assurance and Service Improvements (</a:t>
                      </a:r>
                      <a:r>
                        <a:rPr lang="en-GB" sz="1600" b="1" dirty="0">
                          <a:effectLst/>
                        </a:rPr>
                        <a:t>Optional</a:t>
                      </a:r>
                      <a:r>
                        <a:rPr lang="en-GB" sz="1600" dirty="0">
                          <a:effectLst/>
                        </a:rPr>
                        <a:t>)</a:t>
                      </a:r>
                    </a:p>
                  </a:txBody>
                  <a:tcPr marL="83178" marR="83178" marT="41589" marB="41589"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extLst>
                  <a:ext uri="{0D108BD9-81ED-4DB2-BD59-A6C34878D82A}">
                    <a16:rowId xmlns:a16="http://schemas.microsoft.com/office/drawing/2014/main" val="2641323192"/>
                  </a:ext>
                </a:extLst>
              </a:tr>
              <a:tr h="332711">
                <a:tc>
                  <a:txBody>
                    <a:bodyPr/>
                    <a:lstStyle/>
                    <a:p>
                      <a:pPr algn="ctr">
                        <a:lnSpc>
                          <a:spcPct val="150000"/>
                        </a:lnSpc>
                        <a:buNone/>
                      </a:pPr>
                      <a:endParaRPr lang="en-GB" sz="1600" dirty="0">
                        <a:effectLst/>
                      </a:endParaRPr>
                    </a:p>
                  </a:txBody>
                  <a:tcPr marL="83178" marR="83178" marT="41589" marB="41589"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l">
                        <a:lnSpc>
                          <a:spcPct val="150000"/>
                        </a:lnSpc>
                        <a:buNone/>
                      </a:pPr>
                      <a:r>
                        <a:rPr lang="en-GB" sz="1600" dirty="0">
                          <a:effectLst/>
                        </a:rPr>
                        <a:t>Population Health and Digital Health Promotion (</a:t>
                      </a:r>
                      <a:r>
                        <a:rPr lang="en-GB" sz="1600" b="1" dirty="0">
                          <a:effectLst/>
                        </a:rPr>
                        <a:t>Optional</a:t>
                      </a:r>
                      <a:r>
                        <a:rPr lang="en-GB" sz="1600" dirty="0">
                          <a:effectLst/>
                        </a:rPr>
                        <a:t>)</a:t>
                      </a:r>
                    </a:p>
                  </a:txBody>
                  <a:tcPr marL="83178" marR="83178" marT="41589" marB="41589"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extLst>
                  <a:ext uri="{0D108BD9-81ED-4DB2-BD59-A6C34878D82A}">
                    <a16:rowId xmlns:a16="http://schemas.microsoft.com/office/drawing/2014/main" val="1102397002"/>
                  </a:ext>
                </a:extLst>
              </a:tr>
              <a:tr h="332711">
                <a:tc>
                  <a:txBody>
                    <a:bodyPr/>
                    <a:lstStyle/>
                    <a:p>
                      <a:pPr algn="ctr">
                        <a:lnSpc>
                          <a:spcPct val="150000"/>
                        </a:lnSpc>
                        <a:buNone/>
                      </a:pPr>
                      <a:endParaRPr lang="en-GB" sz="1600" dirty="0">
                        <a:effectLst/>
                      </a:endParaRPr>
                    </a:p>
                  </a:txBody>
                  <a:tcPr marL="83178" marR="83178" marT="41589" marB="41589"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tc>
                  <a:txBody>
                    <a:bodyPr/>
                    <a:lstStyle/>
                    <a:p>
                      <a:pPr algn="l">
                        <a:lnSpc>
                          <a:spcPct val="150000"/>
                        </a:lnSpc>
                        <a:buNone/>
                      </a:pPr>
                      <a:r>
                        <a:rPr lang="en-GB" sz="1600" dirty="0">
                          <a:effectLst/>
                        </a:rPr>
                        <a:t>Practice-based Research (</a:t>
                      </a:r>
                      <a:r>
                        <a:rPr lang="en-GB" sz="1600" b="1" dirty="0">
                          <a:effectLst/>
                        </a:rPr>
                        <a:t>Compulsory</a:t>
                      </a:r>
                      <a:r>
                        <a:rPr lang="en-GB" sz="1600" dirty="0">
                          <a:effectLst/>
                        </a:rPr>
                        <a:t>)</a:t>
                      </a:r>
                    </a:p>
                  </a:txBody>
                  <a:tcPr marL="83178" marR="83178" marT="41589" marB="41589"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extLst>
                  <a:ext uri="{0D108BD9-81ED-4DB2-BD59-A6C34878D82A}">
                    <a16:rowId xmlns:a16="http://schemas.microsoft.com/office/drawing/2014/main" val="2454274301"/>
                  </a:ext>
                </a:extLst>
              </a:tr>
              <a:tr h="332711">
                <a:tc>
                  <a:txBody>
                    <a:bodyPr/>
                    <a:lstStyle/>
                    <a:p>
                      <a:pPr algn="ctr">
                        <a:lnSpc>
                          <a:spcPct val="150000"/>
                        </a:lnSpc>
                        <a:buNone/>
                      </a:pPr>
                      <a:r>
                        <a:rPr lang="en-GB" sz="1600" b="1" dirty="0">
                          <a:effectLst/>
                        </a:rPr>
                        <a:t>Term 3</a:t>
                      </a:r>
                      <a:endParaRPr lang="en-GB" sz="1600" dirty="0">
                        <a:effectLst/>
                      </a:endParaRPr>
                    </a:p>
                  </a:txBody>
                  <a:tcPr marL="83178" marR="83178" marT="41589" marB="41589"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lumMod val="20000"/>
                        <a:lumOff val="80000"/>
                      </a:schemeClr>
                    </a:solidFill>
                  </a:tcPr>
                </a:tc>
                <a:tc>
                  <a:txBody>
                    <a:bodyPr/>
                    <a:lstStyle/>
                    <a:p>
                      <a:pPr algn="l" fontAlgn="t">
                        <a:lnSpc>
                          <a:spcPct val="150000"/>
                        </a:lnSpc>
                        <a:buNone/>
                      </a:pPr>
                      <a:r>
                        <a:rPr lang="en-GB" sz="1600" dirty="0">
                          <a:effectLst/>
                        </a:rPr>
                        <a:t>Public Health and Social Care in Practice Dissertation</a:t>
                      </a:r>
                      <a:endParaRPr lang="en-GB" sz="1000" b="0" i="0" dirty="0">
                        <a:effectLst/>
                        <a:latin typeface="Segoe UI" panose="020B0502040204020203" pitchFamily="34" charset="0"/>
                      </a:endParaRPr>
                    </a:p>
                  </a:txBody>
                  <a:tcPr marL="83178" marR="83178" marT="41589" marB="41589"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5">
                        <a:lumMod val="20000"/>
                        <a:lumOff val="80000"/>
                      </a:schemeClr>
                    </a:solidFill>
                  </a:tcPr>
                </a:tc>
                <a:extLst>
                  <a:ext uri="{0D108BD9-81ED-4DB2-BD59-A6C34878D82A}">
                    <a16:rowId xmlns:a16="http://schemas.microsoft.com/office/drawing/2014/main" val="4245639775"/>
                  </a:ext>
                </a:extLst>
              </a:tr>
            </a:tbl>
          </a:graphicData>
        </a:graphic>
      </p:graphicFrame>
    </p:spTree>
    <p:extLst>
      <p:ext uri="{BB962C8B-B14F-4D97-AF65-F5344CB8AC3E}">
        <p14:creationId xmlns:p14="http://schemas.microsoft.com/office/powerpoint/2010/main" val="31567143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C3B8DE-1BD1-CD3B-71D5-AE994CB16573}"/>
              </a:ext>
            </a:extLst>
          </p:cNvPr>
          <p:cNvSpPr>
            <a:spLocks noGrp="1"/>
          </p:cNvSpPr>
          <p:nvPr>
            <p:ph type="title"/>
          </p:nvPr>
        </p:nvSpPr>
        <p:spPr>
          <a:xfrm>
            <a:off x="684610" y="23813"/>
            <a:ext cx="10644186" cy="1143000"/>
          </a:xfrm>
        </p:spPr>
        <p:txBody>
          <a:bodyPr>
            <a:normAutofit fontScale="90000"/>
          </a:bodyPr>
          <a:lstStyle/>
          <a:p>
            <a:pPr algn="ctr"/>
            <a:r>
              <a:rPr lang="en-GB" sz="5000" b="1" dirty="0"/>
              <a:t>Aligning Your Interests, Career, and Research</a:t>
            </a:r>
          </a:p>
        </p:txBody>
      </p:sp>
      <p:sp>
        <p:nvSpPr>
          <p:cNvPr id="3" name="Content Placeholder 2">
            <a:extLst>
              <a:ext uri="{FF2B5EF4-FFF2-40B4-BE49-F238E27FC236}">
                <a16:creationId xmlns:a16="http://schemas.microsoft.com/office/drawing/2014/main" id="{334F43DB-1077-0955-326A-9D3FD5A2F368}"/>
              </a:ext>
            </a:extLst>
          </p:cNvPr>
          <p:cNvSpPr>
            <a:spLocks noGrp="1"/>
          </p:cNvSpPr>
          <p:nvPr>
            <p:ph idx="1"/>
          </p:nvPr>
        </p:nvSpPr>
        <p:spPr>
          <a:xfrm>
            <a:off x="806053" y="1295400"/>
            <a:ext cx="11328797" cy="4267200"/>
          </a:xfrm>
        </p:spPr>
        <p:txBody>
          <a:bodyPr vert="horz" wrap="square" lIns="68580" tIns="34290" rIns="68580" bIns="34290" numCol="1" rtlCol="0" anchor="t" anchorCtr="0" compatLnSpc="1">
            <a:prstTxWarp prst="textNoShape">
              <a:avLst/>
            </a:prstTxWarp>
            <a:noAutofit/>
          </a:bodyPr>
          <a:lstStyle/>
          <a:p>
            <a:pPr>
              <a:lnSpc>
                <a:spcPct val="100000"/>
              </a:lnSpc>
            </a:pPr>
            <a:r>
              <a:rPr lang="en-GB" sz="2600" dirty="0">
                <a:latin typeface="Arial" panose="020B0604020202020204" pitchFamily="34" charset="0"/>
                <a:cs typeface="Arial" panose="020B0604020202020204" pitchFamily="34" charset="0"/>
              </a:rPr>
              <a:t>Which module area or topic are you most interested in exploring further?</a:t>
            </a:r>
          </a:p>
          <a:p>
            <a:pPr>
              <a:lnSpc>
                <a:spcPct val="100000"/>
              </a:lnSpc>
            </a:pPr>
            <a:r>
              <a:rPr lang="en-GB" sz="2600" dirty="0">
                <a:latin typeface="Arial" panose="020B0604020202020204" pitchFamily="34" charset="0"/>
                <a:cs typeface="Arial" panose="020B0604020202020204" pitchFamily="34" charset="0"/>
              </a:rPr>
              <a:t>What career path or professional role do you aspire to pursue?</a:t>
            </a:r>
          </a:p>
          <a:p>
            <a:pPr>
              <a:lnSpc>
                <a:spcPct val="100000"/>
              </a:lnSpc>
            </a:pPr>
            <a:r>
              <a:rPr lang="en-GB" sz="2600" dirty="0">
                <a:latin typeface="Arial" panose="020B0604020202020204" pitchFamily="34" charset="0"/>
                <a:cs typeface="Arial" panose="020B0604020202020204" pitchFamily="34" charset="0"/>
              </a:rPr>
              <a:t>Review relevant job descriptions to identify the knowledge, skills, and competencies required in your chosen field.</a:t>
            </a:r>
          </a:p>
          <a:p>
            <a:pPr>
              <a:lnSpc>
                <a:spcPct val="100000"/>
              </a:lnSpc>
            </a:pPr>
            <a:r>
              <a:rPr lang="en-GB" sz="2600" dirty="0">
                <a:latin typeface="Arial" panose="020B0604020202020204" pitchFamily="34" charset="0"/>
                <a:cs typeface="Arial" panose="020B0604020202020204" pitchFamily="34" charset="0"/>
              </a:rPr>
              <a:t>Your lecturer will provide guidance and support throughout the Practice-based Research (PBR) sessions.</a:t>
            </a:r>
          </a:p>
          <a:p>
            <a:pPr>
              <a:lnSpc>
                <a:spcPct val="100000"/>
              </a:lnSpc>
            </a:pPr>
            <a:r>
              <a:rPr lang="en-GB" sz="2600" dirty="0">
                <a:latin typeface="Arial" panose="020B0604020202020204" pitchFamily="34" charset="0"/>
                <a:cs typeface="Arial" panose="020B0604020202020204" pitchFamily="34" charset="0"/>
              </a:rPr>
              <a:t>Additional support will be provided by your allocated supervisor, whose expertise will align with your chosen subject area.</a:t>
            </a:r>
          </a:p>
          <a:p>
            <a:pPr>
              <a:lnSpc>
                <a:spcPct val="100000"/>
              </a:lnSpc>
            </a:pPr>
            <a:r>
              <a:rPr lang="en-GB" sz="2600" dirty="0">
                <a:highlight>
                  <a:srgbClr val="FFFF00"/>
                </a:highlight>
                <a:latin typeface="Arial" panose="020B0604020202020204" pitchFamily="34" charset="0"/>
                <a:cs typeface="Arial" panose="020B0604020202020204" pitchFamily="34" charset="0"/>
              </a:rPr>
              <a:t>The deadline to submit your proposed research topic: </a:t>
            </a:r>
            <a:r>
              <a:rPr lang="en-GB" sz="2400" dirty="0">
                <a:highlight>
                  <a:srgbClr val="FFFF00"/>
                </a:highlight>
                <a:latin typeface="Arial" panose="020B0604020202020204" pitchFamily="34" charset="0"/>
                <a:cs typeface="Arial" panose="020B0604020202020204" pitchFamily="34" charset="0"/>
              </a:rPr>
              <a:t>Monday, 12/10/26 (week 3)</a:t>
            </a:r>
          </a:p>
        </p:txBody>
      </p:sp>
    </p:spTree>
    <p:extLst>
      <p:ext uri="{BB962C8B-B14F-4D97-AF65-F5344CB8AC3E}">
        <p14:creationId xmlns:p14="http://schemas.microsoft.com/office/powerpoint/2010/main" val="10024950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51B42591-8360-528E-4A12-BD1F591D01DE}"/>
              </a:ext>
            </a:extLst>
          </p:cNvPr>
          <p:cNvSpPr>
            <a:spLocks noGrp="1"/>
          </p:cNvSpPr>
          <p:nvPr>
            <p:ph type="title"/>
          </p:nvPr>
        </p:nvSpPr>
        <p:spPr>
          <a:xfrm>
            <a:off x="2152650" y="188914"/>
            <a:ext cx="7886700" cy="993775"/>
          </a:xfrm>
          <a:noFill/>
        </p:spPr>
        <p:txBody>
          <a:bodyPr anchorCtr="1"/>
          <a:lstStyle/>
          <a:p>
            <a:r>
              <a:rPr lang="en-GB" altLang="en-US" b="1" dirty="0">
                <a:latin typeface="Arial" panose="020B0604020202020204" pitchFamily="34" charset="0"/>
                <a:cs typeface="Arial" panose="020B0604020202020204" pitchFamily="34" charset="0"/>
              </a:rPr>
              <a:t>Learning outcomes</a:t>
            </a:r>
          </a:p>
        </p:txBody>
      </p:sp>
      <p:sp>
        <p:nvSpPr>
          <p:cNvPr id="4" name="Content Placeholder 3">
            <a:extLst>
              <a:ext uri="{FF2B5EF4-FFF2-40B4-BE49-F238E27FC236}">
                <a16:creationId xmlns:a16="http://schemas.microsoft.com/office/drawing/2014/main" id="{6504A1F9-537D-5E79-C3D0-12DB79BEEB54}"/>
              </a:ext>
            </a:extLst>
          </p:cNvPr>
          <p:cNvSpPr>
            <a:spLocks noGrp="1"/>
          </p:cNvSpPr>
          <p:nvPr>
            <p:ph idx="1"/>
          </p:nvPr>
        </p:nvSpPr>
        <p:spPr>
          <a:xfrm>
            <a:off x="609600" y="1600201"/>
            <a:ext cx="10972800" cy="4019364"/>
          </a:xfrm>
        </p:spPr>
        <p:txBody>
          <a:bodyPr>
            <a:normAutofit fontScale="85000" lnSpcReduction="20000"/>
          </a:bodyPr>
          <a:lstStyle/>
          <a:p>
            <a:pPr marL="0" indent="0">
              <a:buNone/>
            </a:pPr>
            <a:r>
              <a:rPr lang="en-GB" sz="3100" dirty="0">
                <a:latin typeface="Arial" panose="020B0604020202020204" pitchFamily="34" charset="0"/>
                <a:cs typeface="Arial" panose="020B0604020202020204" pitchFamily="34" charset="0"/>
              </a:rPr>
              <a:t>On successful completion of the module, you will be able to: </a:t>
            </a:r>
          </a:p>
          <a:p>
            <a:pPr algn="just"/>
            <a:r>
              <a:rPr lang="en-GB" dirty="0">
                <a:latin typeface="+mj-lt"/>
                <a:cs typeface="Arial" panose="020B0604020202020204" pitchFamily="34" charset="0"/>
              </a:rPr>
              <a:t>Engage in practice-based research in public health and social care settings and identify areas for improvement in terms of physical and/or mental health of the target group or community of interest. </a:t>
            </a:r>
          </a:p>
          <a:p>
            <a:pPr algn="just"/>
            <a:r>
              <a:rPr lang="en-GB" dirty="0">
                <a:latin typeface="+mj-lt"/>
                <a:cs typeface="Arial" panose="020B0604020202020204" pitchFamily="34" charset="0"/>
              </a:rPr>
              <a:t>Develop critical reflection skills, including skills of critical analysis, appraisal, and evaluation of research findings and provide relevant recommendations for health and social care professionals, policymakers, services, practice, and/or the wider population.</a:t>
            </a:r>
          </a:p>
          <a:p>
            <a:pPr algn="just"/>
            <a:r>
              <a:rPr lang="en-GB" dirty="0">
                <a:latin typeface="+mj-lt"/>
                <a:cs typeface="Arial" panose="020B0604020202020204" pitchFamily="34" charset="0"/>
              </a:rPr>
              <a:t>Critically analyse the data collection and findings from quantitative, qualitative or mixed methods research.</a:t>
            </a:r>
          </a:p>
          <a:p>
            <a:pPr algn="just"/>
            <a:r>
              <a:rPr lang="en-GB" dirty="0">
                <a:latin typeface="+mj-lt"/>
                <a:cs typeface="Arial" panose="020B0604020202020204" pitchFamily="34" charset="0"/>
              </a:rPr>
              <a:t>Develop knowledge and understanding of professional integrity and ethics in research and potential risks for participants and how to prevent them. </a:t>
            </a:r>
          </a:p>
          <a:p>
            <a:pPr marL="0" indent="0">
              <a:buNone/>
            </a:pPr>
            <a:endParaRPr lang="en-GB" dirty="0">
              <a:latin typeface="Arial" panose="020B0604020202020204" pitchFamily="34" charset="0"/>
              <a:cs typeface="Arial" panose="020B0604020202020204" pitchFamily="34"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7108F611-AB17-E481-7EEF-2D7273D421E9}"/>
              </a:ext>
            </a:extLst>
          </p:cNvPr>
          <p:cNvSpPr>
            <a:spLocks noGrp="1"/>
          </p:cNvSpPr>
          <p:nvPr>
            <p:ph type="title"/>
          </p:nvPr>
        </p:nvSpPr>
        <p:spPr>
          <a:xfrm>
            <a:off x="2233613" y="422276"/>
            <a:ext cx="7886700" cy="993775"/>
          </a:xfrm>
          <a:noFill/>
        </p:spPr>
        <p:txBody>
          <a:bodyPr anchorCtr="1"/>
          <a:lstStyle/>
          <a:p>
            <a:r>
              <a:rPr lang="en-GB" altLang="en-US" b="1" dirty="0">
                <a:latin typeface="Arial" panose="020B0604020202020204" pitchFamily="34" charset="0"/>
                <a:cs typeface="Arial" panose="020B0604020202020204" pitchFamily="34" charset="0"/>
              </a:rPr>
              <a:t>Aims of the Session</a:t>
            </a:r>
          </a:p>
        </p:txBody>
      </p:sp>
      <p:sp>
        <p:nvSpPr>
          <p:cNvPr id="4" name="Content Placeholder 3">
            <a:extLst>
              <a:ext uri="{FF2B5EF4-FFF2-40B4-BE49-F238E27FC236}">
                <a16:creationId xmlns:a16="http://schemas.microsoft.com/office/drawing/2014/main" id="{3449CD17-E6EB-F60A-0712-34BE7BAED5D7}"/>
              </a:ext>
            </a:extLst>
          </p:cNvPr>
          <p:cNvSpPr>
            <a:spLocks noGrp="1"/>
          </p:cNvSpPr>
          <p:nvPr>
            <p:ph idx="1"/>
          </p:nvPr>
        </p:nvSpPr>
        <p:spPr>
          <a:xfrm>
            <a:off x="690563" y="1786632"/>
            <a:ext cx="10972800" cy="3917032"/>
          </a:xfrm>
        </p:spPr>
        <p:txBody>
          <a:bodyPr/>
          <a:lstStyle/>
          <a:p>
            <a:pPr marL="0" indent="0">
              <a:buNone/>
            </a:pPr>
            <a:r>
              <a:rPr lang="en-GB" dirty="0"/>
              <a:t>To understand:</a:t>
            </a:r>
          </a:p>
          <a:p>
            <a:r>
              <a:rPr lang="en-GB" dirty="0"/>
              <a:t>The meaning of the term research </a:t>
            </a:r>
          </a:p>
          <a:p>
            <a:r>
              <a:rPr lang="en-GB" dirty="0"/>
              <a:t>The characteristics of research</a:t>
            </a:r>
          </a:p>
          <a:p>
            <a:r>
              <a:rPr lang="en-GB" dirty="0"/>
              <a:t>Importance of research</a:t>
            </a:r>
          </a:p>
          <a:p>
            <a:r>
              <a:rPr lang="en-GB" dirty="0"/>
              <a:t>The types of research and the quantitative research approach</a:t>
            </a:r>
          </a:p>
          <a:p>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5039A137-AB28-D532-0F77-FE1B4296312E}"/>
              </a:ext>
            </a:extLst>
          </p:cNvPr>
          <p:cNvSpPr>
            <a:spLocks noGrp="1"/>
          </p:cNvSpPr>
          <p:nvPr>
            <p:ph type="title"/>
          </p:nvPr>
        </p:nvSpPr>
        <p:spPr>
          <a:xfrm>
            <a:off x="-306149" y="-23813"/>
            <a:ext cx="11481847" cy="1325563"/>
          </a:xfrm>
        </p:spPr>
        <p:txBody>
          <a:bodyPr/>
          <a:lstStyle/>
          <a:p>
            <a:pPr algn="ctr"/>
            <a:r>
              <a:rPr lang="en-GB" altLang="en-US" b="1" dirty="0">
                <a:latin typeface="Arial" panose="020B0604020202020204" pitchFamily="34" charset="0"/>
                <a:cs typeface="Arial" panose="020B0604020202020204" pitchFamily="34" charset="0"/>
              </a:rPr>
              <a:t>Research</a:t>
            </a:r>
            <a:endParaRPr lang="en-GB" altLang="en-US" dirty="0"/>
          </a:p>
        </p:txBody>
      </p:sp>
      <p:sp>
        <p:nvSpPr>
          <p:cNvPr id="3" name="Content Placeholder 2">
            <a:extLst>
              <a:ext uri="{FF2B5EF4-FFF2-40B4-BE49-F238E27FC236}">
                <a16:creationId xmlns:a16="http://schemas.microsoft.com/office/drawing/2014/main" id="{336673A1-BCD1-7E63-248C-0BFA8696A84A}"/>
              </a:ext>
            </a:extLst>
          </p:cNvPr>
          <p:cNvSpPr>
            <a:spLocks noGrp="1"/>
          </p:cNvSpPr>
          <p:nvPr>
            <p:ph idx="1"/>
          </p:nvPr>
        </p:nvSpPr>
        <p:spPr>
          <a:xfrm>
            <a:off x="1981199" y="1676400"/>
            <a:ext cx="8229600" cy="3916362"/>
          </a:xfrm>
        </p:spPr>
        <p:txBody>
          <a:bodyPr>
            <a:normAutofit/>
          </a:bodyPr>
          <a:lstStyle/>
          <a:p>
            <a:pPr>
              <a:defRPr/>
            </a:pPr>
            <a:r>
              <a:rPr lang="en-GB" sz="3200" b="1" i="1" dirty="0">
                <a:latin typeface="Arial" panose="020B0604020202020204" pitchFamily="34" charset="0"/>
                <a:cs typeface="Arial" panose="020B0604020202020204" pitchFamily="34" charset="0"/>
              </a:rPr>
              <a:t>Research </a:t>
            </a:r>
            <a:r>
              <a:rPr lang="en-GB" sz="3200" dirty="0">
                <a:latin typeface="Arial" panose="020B0604020202020204" pitchFamily="34" charset="0"/>
                <a:cs typeface="Arial" panose="020B0604020202020204" pitchFamily="34" charset="0"/>
              </a:rPr>
              <a:t>is technically made up of two distinct terms, namely,</a:t>
            </a:r>
          </a:p>
          <a:p>
            <a:pPr marL="0" indent="0">
              <a:buNone/>
              <a:defRPr/>
            </a:pPr>
            <a:r>
              <a:rPr lang="en-GB" sz="3200" dirty="0">
                <a:latin typeface="Arial" panose="020B0604020202020204" pitchFamily="34" charset="0"/>
                <a:cs typeface="Arial" panose="020B0604020202020204" pitchFamily="34" charset="0"/>
              </a:rPr>
              <a:t> </a:t>
            </a:r>
          </a:p>
          <a:p>
            <a:pPr>
              <a:buFont typeface="Wingdings" panose="05000000000000000000" pitchFamily="2" charset="2"/>
              <a:buChar char="§"/>
              <a:defRPr/>
            </a:pPr>
            <a:r>
              <a:rPr lang="en-GB" sz="3200" b="1" i="1" dirty="0">
                <a:latin typeface="Arial" panose="020B0604020202020204" pitchFamily="34" charset="0"/>
                <a:cs typeface="Arial" panose="020B0604020202020204" pitchFamily="34" charset="0"/>
              </a:rPr>
              <a:t>Re  </a:t>
            </a:r>
            <a:r>
              <a:rPr lang="en-GB" sz="3200" i="1" dirty="0">
                <a:latin typeface="Arial" panose="020B0604020202020204" pitchFamily="34" charset="0"/>
                <a:cs typeface="Arial" panose="020B0604020202020204" pitchFamily="34" charset="0"/>
              </a:rPr>
              <a:t>means: </a:t>
            </a:r>
            <a:r>
              <a:rPr lang="en-GB" sz="3200" b="1" i="1" dirty="0">
                <a:latin typeface="Arial" panose="020B0604020202020204" pitchFamily="34" charset="0"/>
                <a:cs typeface="Arial" panose="020B0604020202020204" pitchFamily="34" charset="0"/>
              </a:rPr>
              <a:t>‘to do it again’</a:t>
            </a:r>
          </a:p>
          <a:p>
            <a:pPr>
              <a:defRPr/>
            </a:pPr>
            <a:endParaRPr lang="en-GB" sz="3200" b="1" i="1" dirty="0">
              <a:latin typeface="Arial" panose="020B0604020202020204" pitchFamily="34" charset="0"/>
              <a:cs typeface="Arial" panose="020B0604020202020204" pitchFamily="34" charset="0"/>
            </a:endParaRPr>
          </a:p>
          <a:p>
            <a:pPr>
              <a:buFont typeface="Wingdings" panose="05000000000000000000" pitchFamily="2" charset="2"/>
              <a:buChar char="§"/>
              <a:defRPr/>
            </a:pPr>
            <a:r>
              <a:rPr lang="en-GB" sz="3200" b="1" i="1" dirty="0">
                <a:latin typeface="Arial" panose="020B0604020202020204" pitchFamily="34" charset="0"/>
                <a:cs typeface="Arial" panose="020B0604020202020204" pitchFamily="34" charset="0"/>
              </a:rPr>
              <a:t>Search</a:t>
            </a:r>
            <a:r>
              <a:rPr lang="en-GB" sz="3200" dirty="0">
                <a:latin typeface="Arial" panose="020B0604020202020204" pitchFamily="34" charset="0"/>
                <a:cs typeface="Arial" panose="020B0604020202020204" pitchFamily="34" charset="0"/>
              </a:rPr>
              <a:t> means </a:t>
            </a:r>
            <a:r>
              <a:rPr lang="en-GB" sz="3200" b="1" i="1" dirty="0">
                <a:latin typeface="Arial" panose="020B0604020202020204" pitchFamily="34" charset="0"/>
                <a:cs typeface="Arial" panose="020B0604020202020204" pitchFamily="34" charset="0"/>
              </a:rPr>
              <a:t>‘to investigate or to look for something’</a:t>
            </a:r>
          </a:p>
          <a:p>
            <a:pPr>
              <a:defRPr/>
            </a:pPr>
            <a:endParaRPr lang="en-GB" sz="32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93F1C2A4-C4C2-A5E1-03E3-E516E8CE37D3}"/>
              </a:ext>
            </a:extLst>
          </p:cNvPr>
          <p:cNvSpPr>
            <a:spLocks noGrp="1"/>
          </p:cNvSpPr>
          <p:nvPr>
            <p:ph type="title"/>
          </p:nvPr>
        </p:nvSpPr>
        <p:spPr>
          <a:xfrm>
            <a:off x="1281113" y="299091"/>
            <a:ext cx="7886700" cy="995363"/>
          </a:xfrm>
          <a:noFill/>
        </p:spPr>
        <p:txBody>
          <a:bodyPr anchorCtr="1"/>
          <a:lstStyle/>
          <a:p>
            <a:r>
              <a:rPr lang="en-GB" altLang="en-US" b="1" dirty="0">
                <a:latin typeface="Arial" panose="020B0604020202020204" pitchFamily="34" charset="0"/>
                <a:cs typeface="Arial" panose="020B0604020202020204" pitchFamily="34" charset="0"/>
              </a:rPr>
              <a:t>Definition of Research </a:t>
            </a:r>
          </a:p>
        </p:txBody>
      </p:sp>
      <p:sp>
        <p:nvSpPr>
          <p:cNvPr id="3" name="Content Placeholder 2">
            <a:extLst>
              <a:ext uri="{FF2B5EF4-FFF2-40B4-BE49-F238E27FC236}">
                <a16:creationId xmlns:a16="http://schemas.microsoft.com/office/drawing/2014/main" id="{5BF54DD1-E7A3-39ED-CEB0-2FFB115ACFC1}"/>
              </a:ext>
            </a:extLst>
          </p:cNvPr>
          <p:cNvSpPr txBox="1">
            <a:spLocks noGrp="1"/>
          </p:cNvSpPr>
          <p:nvPr>
            <p:ph idx="1"/>
          </p:nvPr>
        </p:nvSpPr>
        <p:spPr>
          <a:xfrm>
            <a:off x="1688053" y="1282547"/>
            <a:ext cx="8569325" cy="3744913"/>
          </a:xfrm>
        </p:spPr>
        <p:txBody>
          <a:bodyPr>
            <a:noAutofit/>
          </a:bodyPr>
          <a:lstStyle/>
          <a:p>
            <a:pPr marL="342900" indent="-342900">
              <a:buFont typeface="Wingdings" panose="05000000000000000000" pitchFamily="2" charset="2"/>
              <a:buChar char="Ø"/>
              <a:defRPr/>
            </a:pPr>
            <a:endParaRPr lang="en-GB" sz="2400"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Ø"/>
              <a:defRPr/>
            </a:pPr>
            <a:r>
              <a:rPr lang="en-GB" sz="2400" dirty="0">
                <a:latin typeface="Arial" panose="020B0604020202020204" pitchFamily="34" charset="0"/>
                <a:cs typeface="Arial" panose="020B0604020202020204" pitchFamily="34" charset="0"/>
              </a:rPr>
              <a:t>Research is "a careful study of a subject, especially in order to discover new facts or information about it”(Oxford Dictionary, 2020).</a:t>
            </a:r>
          </a:p>
          <a:p>
            <a:pPr marL="342900" indent="-342900">
              <a:buFont typeface="Wingdings" panose="05000000000000000000" pitchFamily="2" charset="2"/>
              <a:buChar char="Ø"/>
              <a:defRPr/>
            </a:pPr>
            <a:endParaRPr lang="en-GB" sz="2400"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Ø"/>
              <a:defRPr/>
            </a:pPr>
            <a:r>
              <a:rPr lang="en-GB" sz="2400" dirty="0">
                <a:latin typeface="Arial" panose="020B0604020202020204" pitchFamily="34" charset="0"/>
                <a:cs typeface="Arial" panose="020B0604020202020204" pitchFamily="34" charset="0"/>
              </a:rPr>
              <a:t>Research is a careful and detailed study into a specific problem, concern, or issue using the scientific method </a:t>
            </a:r>
          </a:p>
          <a:p>
            <a:pPr marL="342900" indent="-342900">
              <a:buFont typeface="Wingdings" panose="05000000000000000000" pitchFamily="2" charset="2"/>
              <a:buChar char="Ø"/>
              <a:defRPr/>
            </a:pPr>
            <a:endParaRPr lang="en-GB" sz="2400"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Ø"/>
              <a:defRPr/>
            </a:pPr>
            <a:r>
              <a:rPr lang="en-GB" sz="2400" dirty="0">
                <a:latin typeface="Arial" panose="020B0604020202020204" pitchFamily="34" charset="0"/>
                <a:cs typeface="Arial" panose="020B0604020202020204" pitchFamily="34" charset="0"/>
              </a:rPr>
              <a:t>Research is a “</a:t>
            </a:r>
            <a:r>
              <a:rPr lang="en-GB" sz="2400" i="1" dirty="0">
                <a:latin typeface="Arial" panose="020B0604020202020204" pitchFamily="34" charset="0"/>
                <a:cs typeface="Arial" panose="020B0604020202020204" pitchFamily="34" charset="0"/>
              </a:rPr>
              <a:t>systematic process of collecting, organising and analysing information/data to increase understanding of the topic or issue</a:t>
            </a:r>
            <a:r>
              <a:rPr lang="en-GB" sz="2400" dirty="0">
                <a:latin typeface="Arial" panose="020B0604020202020204" pitchFamily="34" charset="0"/>
                <a:cs typeface="Arial" panose="020B0604020202020204" pitchFamily="34" charset="0"/>
              </a:rPr>
              <a:t>” (Creswell, 2008)</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29640F12-F95B-1553-AA68-3B001ED8D91F}"/>
              </a:ext>
            </a:extLst>
          </p:cNvPr>
          <p:cNvSpPr>
            <a:spLocks noGrp="1"/>
          </p:cNvSpPr>
          <p:nvPr>
            <p:ph type="title"/>
          </p:nvPr>
        </p:nvSpPr>
        <p:spPr>
          <a:xfrm>
            <a:off x="1012054" y="188913"/>
            <a:ext cx="10147177" cy="792162"/>
          </a:xfrm>
        </p:spPr>
        <p:txBody>
          <a:bodyPr>
            <a:noAutofit/>
          </a:bodyPr>
          <a:lstStyle/>
          <a:p>
            <a:r>
              <a:rPr lang="en-GB" altLang="en-US" b="1" dirty="0">
                <a:latin typeface="Arial" panose="020B0604020202020204" pitchFamily="34" charset="0"/>
                <a:cs typeface="Arial" panose="020B0604020202020204" pitchFamily="34" charset="0"/>
              </a:rPr>
              <a:t>Characteristics of  good research</a:t>
            </a:r>
            <a:endParaRPr lang="en-GB" altLang="en-US" dirty="0"/>
          </a:p>
        </p:txBody>
      </p:sp>
      <p:sp>
        <p:nvSpPr>
          <p:cNvPr id="24579" name="Content Placeholder 2">
            <a:extLst>
              <a:ext uri="{FF2B5EF4-FFF2-40B4-BE49-F238E27FC236}">
                <a16:creationId xmlns:a16="http://schemas.microsoft.com/office/drawing/2014/main" id="{CE7379E5-BAE0-B362-A580-11A8A473816F}"/>
              </a:ext>
            </a:extLst>
          </p:cNvPr>
          <p:cNvSpPr>
            <a:spLocks noGrp="1"/>
          </p:cNvSpPr>
          <p:nvPr>
            <p:ph idx="1"/>
          </p:nvPr>
        </p:nvSpPr>
        <p:spPr>
          <a:xfrm>
            <a:off x="1212543" y="961702"/>
            <a:ext cx="8569325" cy="5132174"/>
          </a:xfrm>
        </p:spPr>
        <p:txBody>
          <a:bodyPr>
            <a:normAutofit fontScale="62500" lnSpcReduction="20000"/>
          </a:bodyPr>
          <a:lstStyle/>
          <a:p>
            <a:pPr marL="342900" indent="-342900">
              <a:lnSpc>
                <a:spcPct val="150000"/>
              </a:lnSpc>
              <a:buFont typeface="Wingdings" panose="05000000000000000000" pitchFamily="2" charset="2"/>
              <a:buChar char="Ø"/>
              <a:defRPr/>
            </a:pPr>
            <a:r>
              <a:rPr lang="en-GB" altLang="en-US" dirty="0">
                <a:latin typeface="Arial" panose="020B0604020202020204" pitchFamily="34" charset="0"/>
                <a:cs typeface="Arial" panose="020B0604020202020204" pitchFamily="34" charset="0"/>
              </a:rPr>
              <a:t>A good research can be accomplished by following three major steps; pose a question, collect data to answer the question, and present an answer to the question</a:t>
            </a:r>
          </a:p>
          <a:p>
            <a:pPr marL="342900" indent="-342900">
              <a:lnSpc>
                <a:spcPct val="150000"/>
              </a:lnSpc>
              <a:buFont typeface="Wingdings" panose="05000000000000000000" pitchFamily="2" charset="2"/>
              <a:buChar char="Ø"/>
              <a:defRPr/>
            </a:pPr>
            <a:r>
              <a:rPr lang="en-GB" altLang="en-US" dirty="0">
                <a:latin typeface="Arial" panose="020B0604020202020204" pitchFamily="34" charset="0"/>
                <a:cs typeface="Arial" panose="020B0604020202020204" pitchFamily="34" charset="0"/>
              </a:rPr>
              <a:t>Follows a systematic approach to capture accurate data.</a:t>
            </a:r>
          </a:p>
          <a:p>
            <a:pPr marL="342900" indent="-342900">
              <a:lnSpc>
                <a:spcPct val="150000"/>
              </a:lnSpc>
              <a:buFont typeface="Wingdings" panose="05000000000000000000" pitchFamily="2" charset="2"/>
              <a:buChar char="Ø"/>
              <a:defRPr/>
            </a:pPr>
            <a:r>
              <a:rPr lang="en-GB" altLang="en-US" dirty="0">
                <a:latin typeface="Arial" panose="020B0604020202020204" pitchFamily="34" charset="0"/>
                <a:cs typeface="Arial" panose="020B0604020202020204" pitchFamily="34" charset="0"/>
              </a:rPr>
              <a:t>Researchers need to practice ethics and a code of conduct while making observations or drawing conclusions.</a:t>
            </a:r>
          </a:p>
          <a:p>
            <a:pPr marL="342900" indent="-342900">
              <a:lnSpc>
                <a:spcPct val="150000"/>
              </a:lnSpc>
              <a:buFont typeface="Wingdings" panose="05000000000000000000" pitchFamily="2" charset="2"/>
              <a:buChar char="Ø"/>
              <a:defRPr/>
            </a:pPr>
            <a:r>
              <a:rPr lang="en-GB" altLang="en-US" dirty="0">
                <a:latin typeface="Arial" panose="020B0604020202020204" pitchFamily="34" charset="0"/>
                <a:cs typeface="Arial" panose="020B0604020202020204" pitchFamily="34" charset="0"/>
              </a:rPr>
              <a:t>Research analysis is based on logical reasoning and involves both inductive and deductive methods.</a:t>
            </a:r>
          </a:p>
          <a:p>
            <a:pPr marL="342900" indent="-342900">
              <a:lnSpc>
                <a:spcPct val="150000"/>
              </a:lnSpc>
              <a:buFont typeface="Wingdings" panose="05000000000000000000" pitchFamily="2" charset="2"/>
              <a:buChar char="Ø"/>
              <a:defRPr/>
            </a:pPr>
            <a:r>
              <a:rPr lang="en-GB" altLang="en-US" dirty="0">
                <a:latin typeface="Arial" panose="020B0604020202020204" pitchFamily="34" charset="0"/>
                <a:cs typeface="Arial" panose="020B0604020202020204" pitchFamily="34" charset="0"/>
              </a:rPr>
              <a:t>Data and knowledge is derived from actual observations in natural settings.</a:t>
            </a:r>
          </a:p>
          <a:p>
            <a:pPr marL="342900" indent="-342900">
              <a:lnSpc>
                <a:spcPct val="150000"/>
              </a:lnSpc>
              <a:buFont typeface="Wingdings" panose="05000000000000000000" pitchFamily="2" charset="2"/>
              <a:buChar char="Ø"/>
              <a:defRPr/>
            </a:pPr>
            <a:r>
              <a:rPr lang="en-GB" altLang="en-US" dirty="0">
                <a:latin typeface="Arial" panose="020B0604020202020204" pitchFamily="34" charset="0"/>
                <a:cs typeface="Arial" panose="020B0604020202020204" pitchFamily="34" charset="0"/>
              </a:rPr>
              <a:t>There is an in-depth analysis of all data collected and inconsistencies are avoided.</a:t>
            </a:r>
          </a:p>
          <a:p>
            <a:pPr marL="0" indent="0">
              <a:buNone/>
              <a:defRPr/>
            </a:pPr>
            <a:endParaRPr lang="en-GB" altLang="en-US" dirty="0">
              <a:latin typeface="Arial" panose="020B0604020202020204" pitchFamily="34" charset="0"/>
              <a:cs typeface="Arial" panose="020B0604020202020204" pitchFamily="34" charset="0"/>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1769B806-1979-D8FD-E075-EC0F081101AC}"/>
              </a:ext>
            </a:extLst>
          </p:cNvPr>
          <p:cNvSpPr>
            <a:spLocks noGrp="1"/>
          </p:cNvSpPr>
          <p:nvPr>
            <p:ph type="title"/>
          </p:nvPr>
        </p:nvSpPr>
        <p:spPr>
          <a:xfrm>
            <a:off x="1243012" y="112261"/>
            <a:ext cx="9117806" cy="635000"/>
          </a:xfrm>
        </p:spPr>
        <p:txBody>
          <a:bodyPr>
            <a:noAutofit/>
          </a:bodyPr>
          <a:lstStyle/>
          <a:p>
            <a:r>
              <a:rPr lang="en-GB" altLang="en-US" sz="3800" b="1" dirty="0">
                <a:latin typeface="Arial" panose="020B0604020202020204" pitchFamily="34" charset="0"/>
                <a:cs typeface="Arial" panose="020B0604020202020204" pitchFamily="34" charset="0"/>
              </a:rPr>
              <a:t>Attributes of Good Research Projects</a:t>
            </a:r>
          </a:p>
        </p:txBody>
      </p:sp>
      <p:graphicFrame>
        <p:nvGraphicFramePr>
          <p:cNvPr id="6" name="Content Placeholder 5">
            <a:extLst>
              <a:ext uri="{FF2B5EF4-FFF2-40B4-BE49-F238E27FC236}">
                <a16:creationId xmlns:a16="http://schemas.microsoft.com/office/drawing/2014/main" id="{B18A2F7E-0978-BA30-3451-AD5E5F8201FA}"/>
              </a:ext>
            </a:extLst>
          </p:cNvPr>
          <p:cNvGraphicFramePr>
            <a:graphicFrameLocks noGrp="1"/>
          </p:cNvGraphicFramePr>
          <p:nvPr>
            <p:ph idx="1"/>
            <p:extLst>
              <p:ext uri="{D42A27DB-BD31-4B8C-83A1-F6EECF244321}">
                <p14:modId xmlns:p14="http://schemas.microsoft.com/office/powerpoint/2010/main" val="419879612"/>
              </p:ext>
            </p:extLst>
          </p:nvPr>
        </p:nvGraphicFramePr>
        <p:xfrm>
          <a:off x="1631504" y="825446"/>
          <a:ext cx="8928992" cy="490781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Date Placeholder 3">
            <a:extLst>
              <a:ext uri="{FF2B5EF4-FFF2-40B4-BE49-F238E27FC236}">
                <a16:creationId xmlns:a16="http://schemas.microsoft.com/office/drawing/2014/main" id="{18CA78A9-0F3A-3D66-B8DF-743747E61D2B}"/>
              </a:ext>
            </a:extLst>
          </p:cNvPr>
          <p:cNvSpPr>
            <a:spLocks noGrp="1"/>
          </p:cNvSpPr>
          <p:nvPr>
            <p:ph type="dt" sz="quarter" idx="10"/>
          </p:nvPr>
        </p:nvSpPr>
        <p:spPr>
          <a:xfrm>
            <a:off x="1774825" y="6524626"/>
            <a:ext cx="971550" cy="219075"/>
          </a:xfrm>
          <a:prstGeom prst="rect">
            <a:avLst/>
          </a:prstGeom>
        </p:spPr>
        <p:txBody>
          <a:bodyPr vert="horz" lIns="91440" tIns="45720" rIns="91440" bIns="45720" rtlCol="0" anchor="ctr"/>
          <a:lstStyle>
            <a:defPPr>
              <a:defRPr lang="en-US"/>
            </a:defPPr>
            <a:lvl1pPr algn="ctr" rtl="0" eaLnBrk="1" fontAlgn="auto" hangingPunct="1">
              <a:spcBef>
                <a:spcPts val="0"/>
              </a:spcBef>
              <a:spcAft>
                <a:spcPts val="0"/>
              </a:spcAft>
              <a:defRPr sz="1050" kern="1200">
                <a:solidFill>
                  <a:schemeClr val="tx1">
                    <a:tint val="75000"/>
                  </a:schemeClr>
                </a:solidFill>
                <a:latin typeface="+mn-lt"/>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defRPr/>
            </a:pPr>
            <a:fld id="{FC3589BD-C638-4965-A97F-D1540B8F2BA1}" type="datetime1">
              <a:rPr lang="en-GB" altLang="en-US" smtClean="0"/>
              <a:pPr>
                <a:defRPr/>
              </a:pPr>
              <a:t>24/09/2026</a:t>
            </a:fld>
            <a:endParaRPr lang="en-GB" altLang="en-US" dirty="0"/>
          </a:p>
        </p:txBody>
      </p:sp>
      <p:sp>
        <p:nvSpPr>
          <p:cNvPr id="19461" name="Slide Number Placeholder 4">
            <a:extLst>
              <a:ext uri="{FF2B5EF4-FFF2-40B4-BE49-F238E27FC236}">
                <a16:creationId xmlns:a16="http://schemas.microsoft.com/office/drawing/2014/main" id="{A35E3F3C-726C-DF16-3644-6C4D8EA65D33}"/>
              </a:ext>
            </a:extLst>
          </p:cNvPr>
          <p:cNvSpPr>
            <a:spLocks noGrp="1" noChangeArrowheads="1"/>
          </p:cNvSpPr>
          <p:nvPr>
            <p:ph type="sldNum" sz="quarter" idx="12"/>
          </p:nvPr>
        </p:nvSpPr>
        <p:spPr bwMode="auto">
          <a:xfrm>
            <a:off x="9480550" y="6381751"/>
            <a:ext cx="730250" cy="3397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spcBef>
                <a:spcPct val="0"/>
              </a:spcBef>
              <a:buFontTx/>
              <a:buNone/>
              <a:defRPr/>
            </a:pPr>
            <a:fld id="{8E743AE0-FACA-45EC-B6C5-BFC599EAE9D2}" type="slidenum">
              <a:rPr lang="en-GB" altLang="en-US" smtClean="0"/>
              <a:pPr>
                <a:spcBef>
                  <a:spcPct val="0"/>
                </a:spcBef>
                <a:buFontTx/>
                <a:buNone/>
                <a:defRPr/>
              </a:pPr>
              <a:t>14</a:t>
            </a:fld>
            <a:endParaRPr lang="en-GB" altLang="en-US"/>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994E118F-EF43-F9DF-2608-8903767828D7}"/>
              </a:ext>
            </a:extLst>
          </p:cNvPr>
          <p:cNvSpPr>
            <a:spLocks noGrp="1"/>
          </p:cNvSpPr>
          <p:nvPr>
            <p:ph type="title"/>
          </p:nvPr>
        </p:nvSpPr>
        <p:spPr>
          <a:xfrm>
            <a:off x="1064419" y="0"/>
            <a:ext cx="9775031" cy="850900"/>
          </a:xfrm>
        </p:spPr>
        <p:txBody>
          <a:bodyPr>
            <a:noAutofit/>
          </a:bodyPr>
          <a:lstStyle/>
          <a:p>
            <a:r>
              <a:rPr lang="en-GB" altLang="en-US" sz="3300" b="1" dirty="0">
                <a:latin typeface="Arial" panose="020B0604020202020204" pitchFamily="34" charset="0"/>
                <a:cs typeface="Arial" panose="020B0604020202020204" pitchFamily="34" charset="0"/>
              </a:rPr>
              <a:t>Common aims for conducting research studies</a:t>
            </a:r>
          </a:p>
        </p:txBody>
      </p:sp>
      <p:graphicFrame>
        <p:nvGraphicFramePr>
          <p:cNvPr id="37" name="Content Placeholder 2">
            <a:extLst>
              <a:ext uri="{FF2B5EF4-FFF2-40B4-BE49-F238E27FC236}">
                <a16:creationId xmlns:a16="http://schemas.microsoft.com/office/drawing/2014/main" id="{4662BFC7-FE8E-9AC0-F321-3072B81E4B59}"/>
              </a:ext>
            </a:extLst>
          </p:cNvPr>
          <p:cNvGraphicFramePr>
            <a:graphicFrameLocks noGrp="1"/>
          </p:cNvGraphicFramePr>
          <p:nvPr>
            <p:ph idx="1"/>
            <p:extLst>
              <p:ext uri="{D42A27DB-BD31-4B8C-83A1-F6EECF244321}">
                <p14:modId xmlns:p14="http://schemas.microsoft.com/office/powerpoint/2010/main" val="2910568524"/>
              </p:ext>
            </p:extLst>
          </p:nvPr>
        </p:nvGraphicFramePr>
        <p:xfrm>
          <a:off x="2097732" y="836712"/>
          <a:ext cx="7941618" cy="48113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a:extLst>
              <a:ext uri="{FF2B5EF4-FFF2-40B4-BE49-F238E27FC236}">
                <a16:creationId xmlns:a16="http://schemas.microsoft.com/office/drawing/2014/main" id="{B66FE427-C138-8ADD-AB21-11CA76DB1458}"/>
              </a:ext>
            </a:extLst>
          </p:cNvPr>
          <p:cNvSpPr>
            <a:spLocks noGrp="1"/>
          </p:cNvSpPr>
          <p:nvPr>
            <p:ph type="title"/>
          </p:nvPr>
        </p:nvSpPr>
        <p:spPr>
          <a:xfrm>
            <a:off x="784348" y="0"/>
            <a:ext cx="11481847" cy="1325563"/>
          </a:xfrm>
        </p:spPr>
        <p:txBody>
          <a:bodyPr>
            <a:normAutofit/>
          </a:bodyPr>
          <a:lstStyle/>
          <a:p>
            <a:r>
              <a:rPr lang="en-GB" altLang="en-US" b="1" dirty="0">
                <a:latin typeface="Arial" panose="020B0604020202020204" pitchFamily="34" charset="0"/>
                <a:cs typeface="Arial" panose="020B0604020202020204" pitchFamily="34" charset="0"/>
              </a:rPr>
              <a:t>Difficulty in conducting research</a:t>
            </a:r>
          </a:p>
        </p:txBody>
      </p:sp>
      <p:sp>
        <p:nvSpPr>
          <p:cNvPr id="28675" name="Content Placeholder 2">
            <a:extLst>
              <a:ext uri="{FF2B5EF4-FFF2-40B4-BE49-F238E27FC236}">
                <a16:creationId xmlns:a16="http://schemas.microsoft.com/office/drawing/2014/main" id="{4D81702C-A386-739B-E5D9-65BEAFA4BF16}"/>
              </a:ext>
            </a:extLst>
          </p:cNvPr>
          <p:cNvSpPr>
            <a:spLocks noGrp="1"/>
          </p:cNvSpPr>
          <p:nvPr>
            <p:ph idx="1"/>
          </p:nvPr>
        </p:nvSpPr>
        <p:spPr>
          <a:xfrm>
            <a:off x="855370" y="1231208"/>
            <a:ext cx="9488366" cy="4247317"/>
          </a:xfrm>
        </p:spPr>
        <p:txBody>
          <a:bodyPr>
            <a:noAutofit/>
          </a:bodyPr>
          <a:lstStyle/>
          <a:p>
            <a:pPr marL="342900" indent="-342900">
              <a:lnSpc>
                <a:spcPct val="150000"/>
              </a:lnSpc>
              <a:buFont typeface="Wingdings" panose="05000000000000000000" pitchFamily="2" charset="2"/>
              <a:buChar char="Ø"/>
            </a:pPr>
            <a:r>
              <a:rPr lang="en-GB" altLang="en-US" sz="2400" dirty="0">
                <a:latin typeface="Arial" panose="020B0604020202020204" pitchFamily="34" charset="0"/>
                <a:cs typeface="Arial" panose="020B0604020202020204" pitchFamily="34" charset="0"/>
              </a:rPr>
              <a:t>Exploration of something new involves a movement into unknown territory with often no simple, exact answers</a:t>
            </a:r>
          </a:p>
          <a:p>
            <a:pPr marL="342900" indent="-342900">
              <a:lnSpc>
                <a:spcPct val="150000"/>
              </a:lnSpc>
              <a:buFont typeface="Wingdings" panose="05000000000000000000" pitchFamily="2" charset="2"/>
              <a:buChar char="Ø"/>
            </a:pPr>
            <a:r>
              <a:rPr lang="en-GB" altLang="en-US" sz="2400" dirty="0">
                <a:latin typeface="Arial" panose="020B0604020202020204" pitchFamily="34" charset="0"/>
                <a:cs typeface="Arial" panose="020B0604020202020204" pitchFamily="34" charset="0"/>
              </a:rPr>
              <a:t>You will probably be working alone</a:t>
            </a:r>
          </a:p>
          <a:p>
            <a:pPr marL="342900" indent="-342900">
              <a:lnSpc>
                <a:spcPct val="150000"/>
              </a:lnSpc>
              <a:buFont typeface="Wingdings" panose="05000000000000000000" pitchFamily="2" charset="2"/>
              <a:buChar char="Ø"/>
            </a:pPr>
            <a:r>
              <a:rPr lang="en-GB" altLang="en-US" sz="2400" dirty="0">
                <a:latin typeface="Arial" panose="020B0604020202020204" pitchFamily="34" charset="0"/>
                <a:cs typeface="Arial" panose="020B0604020202020204" pitchFamily="34" charset="0"/>
              </a:rPr>
              <a:t>Research involve a process of discovery</a:t>
            </a:r>
          </a:p>
          <a:p>
            <a:pPr marL="342900" indent="-342900">
              <a:lnSpc>
                <a:spcPct val="150000"/>
              </a:lnSpc>
              <a:buFont typeface="Wingdings" panose="05000000000000000000" pitchFamily="2" charset="2"/>
              <a:buChar char="Ø"/>
            </a:pPr>
            <a:r>
              <a:rPr lang="en-GB" altLang="en-US" sz="2400" dirty="0">
                <a:latin typeface="Arial" panose="020B0604020202020204" pitchFamily="34" charset="0"/>
                <a:cs typeface="Arial" panose="020B0604020202020204" pitchFamily="34" charset="0"/>
              </a:rPr>
              <a:t>Familiarisation with relevant literature can be time consuming and overwhelming</a:t>
            </a:r>
          </a:p>
          <a:p>
            <a:pPr marL="342900" indent="-342900">
              <a:lnSpc>
                <a:spcPct val="150000"/>
              </a:lnSpc>
              <a:buFont typeface="Wingdings" panose="05000000000000000000" pitchFamily="2" charset="2"/>
              <a:buChar char="Ø"/>
            </a:pPr>
            <a:r>
              <a:rPr lang="en-GB" altLang="en-US" sz="2400" dirty="0">
                <a:latin typeface="Arial" panose="020B0604020202020204" pitchFamily="34" charset="0"/>
                <a:cs typeface="Arial" panose="020B0604020202020204" pitchFamily="34" charset="0"/>
              </a:rPr>
              <a:t>You may have to re-evaluate as you conduct your research </a:t>
            </a:r>
          </a:p>
          <a:p>
            <a:pPr>
              <a:buFont typeface="Wingdings" panose="05000000000000000000" pitchFamily="2" charset="2"/>
              <a:buChar char="§"/>
            </a:pPr>
            <a:endParaRPr lang="en-GB" altLang="en-US" sz="2400" dirty="0">
              <a:latin typeface="Arial" panose="020B0604020202020204" pitchFamily="34" charset="0"/>
              <a:cs typeface="Arial" panose="020B0604020202020204" pitchFamily="34" charset="0"/>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a:extLst>
              <a:ext uri="{FF2B5EF4-FFF2-40B4-BE49-F238E27FC236}">
                <a16:creationId xmlns:a16="http://schemas.microsoft.com/office/drawing/2014/main" id="{2FA65166-CDF6-7810-0C17-D92466161014}"/>
              </a:ext>
            </a:extLst>
          </p:cNvPr>
          <p:cNvSpPr>
            <a:spLocks noGrp="1"/>
          </p:cNvSpPr>
          <p:nvPr>
            <p:ph type="title"/>
          </p:nvPr>
        </p:nvSpPr>
        <p:spPr/>
        <p:txBody>
          <a:bodyPr/>
          <a:lstStyle/>
          <a:p>
            <a:r>
              <a:rPr lang="en-GB" altLang="en-US" b="1" dirty="0">
                <a:latin typeface="Arial" panose="020B0604020202020204" pitchFamily="34" charset="0"/>
                <a:cs typeface="Arial" panose="020B0604020202020204" pitchFamily="34" charset="0"/>
              </a:rPr>
              <a:t>Activity 10min</a:t>
            </a:r>
          </a:p>
        </p:txBody>
      </p:sp>
      <p:sp>
        <p:nvSpPr>
          <p:cNvPr id="3" name="Content Placeholder 2">
            <a:extLst>
              <a:ext uri="{FF2B5EF4-FFF2-40B4-BE49-F238E27FC236}">
                <a16:creationId xmlns:a16="http://schemas.microsoft.com/office/drawing/2014/main" id="{C13D1E72-9283-6648-061C-DA021F5E4B88}"/>
              </a:ext>
            </a:extLst>
          </p:cNvPr>
          <p:cNvSpPr>
            <a:spLocks noGrp="1"/>
          </p:cNvSpPr>
          <p:nvPr>
            <p:ph idx="1"/>
          </p:nvPr>
        </p:nvSpPr>
        <p:spPr>
          <a:xfrm>
            <a:off x="500200" y="1168400"/>
            <a:ext cx="11215549" cy="4248150"/>
          </a:xfrm>
        </p:spPr>
        <p:txBody>
          <a:bodyPr>
            <a:normAutofit/>
          </a:bodyPr>
          <a:lstStyle/>
          <a:p>
            <a:pPr marL="0" indent="0">
              <a:buNone/>
              <a:defRPr/>
            </a:pPr>
            <a:r>
              <a:rPr lang="en-GB" sz="2400" dirty="0">
                <a:latin typeface="Arial" panose="020B0604020202020204" pitchFamily="34" charset="0"/>
                <a:cs typeface="Arial" panose="020B0604020202020204" pitchFamily="34" charset="0"/>
              </a:rPr>
              <a:t> </a:t>
            </a:r>
          </a:p>
          <a:p>
            <a:pPr marL="342900" indent="-342900">
              <a:buFont typeface="Wingdings" panose="05000000000000000000" pitchFamily="2" charset="2"/>
              <a:buChar char="Ø"/>
              <a:defRPr/>
            </a:pPr>
            <a:r>
              <a:rPr lang="en-GB" sz="3000" dirty="0">
                <a:latin typeface="Arial" panose="020B0604020202020204" pitchFamily="34" charset="0"/>
                <a:cs typeface="Arial" panose="020B0604020202020204" pitchFamily="34" charset="0"/>
              </a:rPr>
              <a:t>Turn to the person next to you and discuss the terms: </a:t>
            </a:r>
          </a:p>
          <a:p>
            <a:pPr marL="0" indent="0">
              <a:buNone/>
              <a:defRPr/>
            </a:pPr>
            <a:r>
              <a:rPr lang="en-GB" sz="3000" b="1" dirty="0">
                <a:latin typeface="Arial" panose="020B0604020202020204" pitchFamily="34" charset="0"/>
                <a:cs typeface="Arial" panose="020B0604020202020204" pitchFamily="34" charset="0"/>
              </a:rPr>
              <a:t>‘</a:t>
            </a:r>
            <a:r>
              <a:rPr lang="en-GB" sz="3000" b="1" dirty="0">
                <a:solidFill>
                  <a:srgbClr val="FF0000"/>
                </a:solidFill>
                <a:latin typeface="Arial" panose="020B0604020202020204" pitchFamily="34" charset="0"/>
                <a:cs typeface="Arial" panose="020B0604020202020204" pitchFamily="34" charset="0"/>
              </a:rPr>
              <a:t>Evidence based practice</a:t>
            </a:r>
            <a:r>
              <a:rPr lang="en-GB" sz="3000" b="1" dirty="0">
                <a:latin typeface="Arial" panose="020B0604020202020204" pitchFamily="34" charset="0"/>
                <a:cs typeface="Arial" panose="020B0604020202020204" pitchFamily="34" charset="0"/>
              </a:rPr>
              <a:t>’ and ‘</a:t>
            </a:r>
            <a:r>
              <a:rPr lang="en-GB" sz="3000" b="1" dirty="0">
                <a:solidFill>
                  <a:schemeClr val="accent1"/>
                </a:solidFill>
                <a:latin typeface="Arial" panose="020B0604020202020204" pitchFamily="34" charset="0"/>
                <a:cs typeface="Arial" panose="020B0604020202020204" pitchFamily="34" charset="0"/>
              </a:rPr>
              <a:t>Hypothesis</a:t>
            </a:r>
            <a:r>
              <a:rPr lang="en-GB" sz="3000" b="1" dirty="0">
                <a:latin typeface="Arial" panose="020B0604020202020204" pitchFamily="34" charset="0"/>
                <a:cs typeface="Arial" panose="020B0604020202020204" pitchFamily="34" charset="0"/>
              </a:rPr>
              <a:t>’.</a:t>
            </a:r>
          </a:p>
          <a:p>
            <a:pPr>
              <a:buFont typeface="Wingdings" panose="05000000000000000000" pitchFamily="2" charset="2"/>
              <a:buChar char="Ø"/>
              <a:defRPr/>
            </a:pPr>
            <a:endParaRPr lang="en-GB" sz="3000" b="1" dirty="0">
              <a:latin typeface="Arial" panose="020B0604020202020204" pitchFamily="34" charset="0"/>
              <a:cs typeface="Arial" panose="020B0604020202020204" pitchFamily="34" charset="0"/>
            </a:endParaRPr>
          </a:p>
          <a:p>
            <a:pPr>
              <a:buFont typeface="Wingdings" panose="05000000000000000000" pitchFamily="2" charset="2"/>
              <a:buChar char="Ø"/>
              <a:defRPr/>
            </a:pPr>
            <a:r>
              <a:rPr lang="en-GB" sz="3000" b="1" dirty="0">
                <a:latin typeface="Arial" panose="020B0604020202020204" pitchFamily="34" charset="0"/>
                <a:cs typeface="Arial" panose="020B0604020202020204" pitchFamily="34" charset="0"/>
              </a:rPr>
              <a:t>Take notes and Feedback your findings to the whole class</a:t>
            </a:r>
          </a:p>
          <a:p>
            <a:pPr>
              <a:defRPr/>
            </a:pPr>
            <a:endParaRPr lang="en-GB" sz="2400" dirty="0">
              <a:latin typeface="Arial" panose="020B0604020202020204" pitchFamily="34" charset="0"/>
              <a:cs typeface="Arial" panose="020B0604020202020204" pitchFamily="34" charset="0"/>
            </a:endParaRPr>
          </a:p>
        </p:txBody>
      </p:sp>
      <p:pic>
        <p:nvPicPr>
          <p:cNvPr id="28674" name="Picture 2" descr="Utilizing Evidence-Based Practices (EBP) for NCLEX® Success">
            <a:extLst>
              <a:ext uri="{FF2B5EF4-FFF2-40B4-BE49-F238E27FC236}">
                <a16:creationId xmlns:a16="http://schemas.microsoft.com/office/drawing/2014/main" id="{BFC91245-A5C0-CDDE-61B8-B54AC4B8845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7832" y="4119963"/>
            <a:ext cx="3531835" cy="1845668"/>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descr="Hypothesis Testing: What it is, Types, Steps &amp; Examples">
            <a:extLst>
              <a:ext uri="{FF2B5EF4-FFF2-40B4-BE49-F238E27FC236}">
                <a16:creationId xmlns:a16="http://schemas.microsoft.com/office/drawing/2014/main" id="{FACF8DFD-B2A2-9159-6968-D5F66F573B42}"/>
              </a:ext>
            </a:extLst>
          </p:cNvPr>
          <p:cNvPicPr>
            <a:picLocks noChangeAspect="1"/>
          </p:cNvPicPr>
          <p:nvPr/>
        </p:nvPicPr>
        <p:blipFill>
          <a:blip r:embed="rId4"/>
          <a:stretch>
            <a:fillRect/>
          </a:stretch>
        </p:blipFill>
        <p:spPr>
          <a:xfrm>
            <a:off x="8618318" y="3952287"/>
            <a:ext cx="3221748" cy="1923844"/>
          </a:xfrm>
          <a:prstGeom prst="rect">
            <a:avLst/>
          </a:prstGeom>
        </p:spPr>
      </p:pic>
    </p:spTree>
  </p:cSld>
  <p:clrMapOvr>
    <a:masterClrMapping/>
  </p:clrMapOvr>
  <p:transition spd="slow"/>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Title 1">
            <a:extLst>
              <a:ext uri="{FF2B5EF4-FFF2-40B4-BE49-F238E27FC236}">
                <a16:creationId xmlns:a16="http://schemas.microsoft.com/office/drawing/2014/main" id="{3B3BAC07-834F-18E9-DF51-8E5CA988ECAA}"/>
              </a:ext>
            </a:extLst>
          </p:cNvPr>
          <p:cNvSpPr>
            <a:spLocks noGrp="1"/>
          </p:cNvSpPr>
          <p:nvPr>
            <p:ph type="title"/>
          </p:nvPr>
        </p:nvSpPr>
        <p:spPr>
          <a:xfrm>
            <a:off x="509140" y="89918"/>
            <a:ext cx="11481847" cy="1325563"/>
          </a:xfrm>
        </p:spPr>
        <p:txBody>
          <a:bodyPr/>
          <a:lstStyle/>
          <a:p>
            <a:r>
              <a:rPr lang="en-GB" altLang="en-US" b="1" dirty="0">
                <a:latin typeface="Arial" panose="020B0604020202020204" pitchFamily="34" charset="0"/>
                <a:cs typeface="Arial" panose="020B0604020202020204" pitchFamily="34" charset="0"/>
              </a:rPr>
              <a:t>2 Types of research</a:t>
            </a:r>
          </a:p>
        </p:txBody>
      </p:sp>
      <p:sp>
        <p:nvSpPr>
          <p:cNvPr id="3" name="Content Placeholder 2">
            <a:extLst>
              <a:ext uri="{FF2B5EF4-FFF2-40B4-BE49-F238E27FC236}">
                <a16:creationId xmlns:a16="http://schemas.microsoft.com/office/drawing/2014/main" id="{11DA6C03-4F14-5C64-1390-F8F7C4F87DA1}"/>
              </a:ext>
            </a:extLst>
          </p:cNvPr>
          <p:cNvSpPr>
            <a:spLocks noGrp="1"/>
          </p:cNvSpPr>
          <p:nvPr>
            <p:ph idx="1"/>
          </p:nvPr>
        </p:nvSpPr>
        <p:spPr>
          <a:xfrm>
            <a:off x="1350885" y="1751120"/>
            <a:ext cx="8229600" cy="2123658"/>
          </a:xfrm>
        </p:spPr>
        <p:txBody>
          <a:bodyPr>
            <a:noAutofit/>
          </a:bodyPr>
          <a:lstStyle/>
          <a:p>
            <a:pPr marL="0" indent="0">
              <a:buNone/>
              <a:defRPr/>
            </a:pPr>
            <a:r>
              <a:rPr lang="en-GB" sz="3800" dirty="0">
                <a:latin typeface="Arial" panose="020B0604020202020204" pitchFamily="34" charset="0"/>
                <a:cs typeface="Arial" panose="020B0604020202020204" pitchFamily="34" charset="0"/>
              </a:rPr>
              <a:t>There are two forms of research:</a:t>
            </a:r>
          </a:p>
          <a:p>
            <a:pPr>
              <a:defRPr/>
            </a:pPr>
            <a:endParaRPr lang="en-GB" sz="3800" dirty="0">
              <a:latin typeface="Arial" panose="020B0604020202020204" pitchFamily="34" charset="0"/>
              <a:cs typeface="Arial" panose="020B0604020202020204" pitchFamily="34" charset="0"/>
            </a:endParaRPr>
          </a:p>
          <a:p>
            <a:pPr marL="342900" indent="-342900">
              <a:lnSpc>
                <a:spcPct val="150000"/>
              </a:lnSpc>
              <a:buFont typeface="Wingdings" panose="05000000000000000000" pitchFamily="2" charset="2"/>
              <a:buChar char="Ø"/>
              <a:defRPr/>
            </a:pPr>
            <a:r>
              <a:rPr lang="en-GB" sz="3800" dirty="0">
                <a:latin typeface="Arial" panose="020B0604020202020204" pitchFamily="34" charset="0"/>
                <a:cs typeface="Arial" panose="020B0604020202020204" pitchFamily="34" charset="0"/>
              </a:rPr>
              <a:t>    Primary Research</a:t>
            </a:r>
          </a:p>
          <a:p>
            <a:pPr marL="342900" indent="-342900">
              <a:lnSpc>
                <a:spcPct val="150000"/>
              </a:lnSpc>
              <a:buFont typeface="Wingdings" panose="05000000000000000000" pitchFamily="2" charset="2"/>
              <a:buChar char="Ø"/>
              <a:defRPr/>
            </a:pPr>
            <a:r>
              <a:rPr lang="en-GB" sz="3800" dirty="0">
                <a:latin typeface="Arial" panose="020B0604020202020204" pitchFamily="34" charset="0"/>
                <a:cs typeface="Arial" panose="020B0604020202020204" pitchFamily="34" charset="0"/>
              </a:rPr>
              <a:t>    Secondary Research</a:t>
            </a:r>
          </a:p>
          <a:p>
            <a:pPr>
              <a:defRPr/>
            </a:pPr>
            <a:endParaRPr lang="en-GB" sz="38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Title 1">
            <a:extLst>
              <a:ext uri="{FF2B5EF4-FFF2-40B4-BE49-F238E27FC236}">
                <a16:creationId xmlns:a16="http://schemas.microsoft.com/office/drawing/2014/main" id="{E309D1D7-C0BC-5136-477E-28F1150D1840}"/>
              </a:ext>
            </a:extLst>
          </p:cNvPr>
          <p:cNvSpPr>
            <a:spLocks noGrp="1"/>
          </p:cNvSpPr>
          <p:nvPr>
            <p:ph type="title"/>
          </p:nvPr>
        </p:nvSpPr>
        <p:spPr>
          <a:xfrm>
            <a:off x="1981200" y="274639"/>
            <a:ext cx="8229600" cy="615553"/>
          </a:xfrm>
        </p:spPr>
        <p:txBody>
          <a:bodyPr>
            <a:noAutofit/>
          </a:bodyPr>
          <a:lstStyle/>
          <a:p>
            <a:r>
              <a:rPr lang="en-GB" altLang="en-US" b="1" dirty="0">
                <a:latin typeface="Arial" panose="020B0604020202020204" pitchFamily="34" charset="0"/>
                <a:cs typeface="Arial" panose="020B0604020202020204" pitchFamily="34" charset="0"/>
              </a:rPr>
              <a:t>Primary Research</a:t>
            </a:r>
          </a:p>
        </p:txBody>
      </p:sp>
      <p:sp>
        <p:nvSpPr>
          <p:cNvPr id="62467" name="Content Placeholder 2">
            <a:extLst>
              <a:ext uri="{FF2B5EF4-FFF2-40B4-BE49-F238E27FC236}">
                <a16:creationId xmlns:a16="http://schemas.microsoft.com/office/drawing/2014/main" id="{409F290D-9F89-8E11-19D6-DEA9688B6FD8}"/>
              </a:ext>
            </a:extLst>
          </p:cNvPr>
          <p:cNvSpPr>
            <a:spLocks noGrp="1"/>
          </p:cNvSpPr>
          <p:nvPr>
            <p:ph idx="1"/>
          </p:nvPr>
        </p:nvSpPr>
        <p:spPr>
          <a:xfrm>
            <a:off x="674703" y="1220788"/>
            <a:ext cx="9742472" cy="3809504"/>
          </a:xfrm>
        </p:spPr>
        <p:txBody>
          <a:bodyPr>
            <a:noAutofit/>
          </a:bodyPr>
          <a:lstStyle/>
          <a:p>
            <a:pPr marL="342900" indent="-342900">
              <a:lnSpc>
                <a:spcPct val="150000"/>
              </a:lnSpc>
              <a:buFont typeface="Wingdings" panose="05000000000000000000" pitchFamily="2" charset="2"/>
              <a:buChar char="Ø"/>
            </a:pPr>
            <a:r>
              <a:rPr lang="en-GB" altLang="en-US" dirty="0">
                <a:latin typeface="Arial" panose="020B0604020202020204" pitchFamily="34" charset="0"/>
                <a:cs typeface="Arial" panose="020B0604020202020204" pitchFamily="34" charset="0"/>
              </a:rPr>
              <a:t>Used by researchers to collect data directly, rather than depending on data collected from previously done research. </a:t>
            </a:r>
          </a:p>
          <a:p>
            <a:pPr marL="342900" indent="-342900">
              <a:lnSpc>
                <a:spcPct val="150000"/>
              </a:lnSpc>
              <a:buFont typeface="Wingdings" panose="05000000000000000000" pitchFamily="2" charset="2"/>
              <a:buChar char="Ø"/>
            </a:pPr>
            <a:r>
              <a:rPr lang="en-GB" altLang="en-US" dirty="0">
                <a:latin typeface="Arial" panose="020B0604020202020204" pitchFamily="34" charset="0"/>
                <a:cs typeface="Arial" panose="020B0604020202020204" pitchFamily="34" charset="0"/>
              </a:rPr>
              <a:t>Technically, researchers “own” the data. </a:t>
            </a:r>
          </a:p>
          <a:p>
            <a:pPr marL="342900" indent="-342900">
              <a:lnSpc>
                <a:spcPct val="150000"/>
              </a:lnSpc>
              <a:buFont typeface="Wingdings" panose="05000000000000000000" pitchFamily="2" charset="2"/>
              <a:buChar char="Ø"/>
            </a:pPr>
            <a:r>
              <a:rPr lang="en-GB" altLang="en-US" dirty="0">
                <a:latin typeface="Arial" panose="020B0604020202020204" pitchFamily="34" charset="0"/>
                <a:cs typeface="Arial" panose="020B0604020202020204" pitchFamily="34" charset="0"/>
              </a:rPr>
              <a:t>Is solely carried out to address a certain problem, which requires in-depth analysis. </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Title 1">
            <a:extLst>
              <a:ext uri="{FF2B5EF4-FFF2-40B4-BE49-F238E27FC236}">
                <a16:creationId xmlns:a16="http://schemas.microsoft.com/office/drawing/2014/main" id="{5FEB8192-430D-8EBE-1B66-93FAC1433005}"/>
              </a:ext>
            </a:extLst>
          </p:cNvPr>
          <p:cNvSpPr>
            <a:spLocks noGrp="1"/>
          </p:cNvSpPr>
          <p:nvPr>
            <p:ph type="title"/>
          </p:nvPr>
        </p:nvSpPr>
        <p:spPr>
          <a:xfrm>
            <a:off x="2152650" y="260351"/>
            <a:ext cx="7886700" cy="615553"/>
          </a:xfrm>
        </p:spPr>
        <p:txBody>
          <a:bodyPr>
            <a:noAutofit/>
          </a:bodyPr>
          <a:lstStyle/>
          <a:p>
            <a:r>
              <a:rPr lang="en-GB" altLang="en-US" b="1" dirty="0">
                <a:latin typeface="Arial" panose="020B0604020202020204" pitchFamily="34" charset="0"/>
                <a:cs typeface="Arial" panose="020B0604020202020204" pitchFamily="34" charset="0"/>
              </a:rPr>
              <a:t>Secondary Research</a:t>
            </a:r>
          </a:p>
        </p:txBody>
      </p:sp>
      <p:sp>
        <p:nvSpPr>
          <p:cNvPr id="3" name="Content Placeholder 2">
            <a:extLst>
              <a:ext uri="{FF2B5EF4-FFF2-40B4-BE49-F238E27FC236}">
                <a16:creationId xmlns:a16="http://schemas.microsoft.com/office/drawing/2014/main" id="{D63F5E6F-2794-8F75-BF4E-45EA4C6CEB1A}"/>
              </a:ext>
            </a:extLst>
          </p:cNvPr>
          <p:cNvSpPr>
            <a:spLocks noGrp="1"/>
          </p:cNvSpPr>
          <p:nvPr>
            <p:ph idx="1"/>
          </p:nvPr>
        </p:nvSpPr>
        <p:spPr>
          <a:xfrm>
            <a:off x="547848" y="1248584"/>
            <a:ext cx="10774995" cy="4830748"/>
          </a:xfrm>
        </p:spPr>
        <p:txBody>
          <a:bodyPr>
            <a:noAutofit/>
          </a:bodyPr>
          <a:lstStyle/>
          <a:p>
            <a:pPr marL="342900" indent="-342900">
              <a:lnSpc>
                <a:spcPct val="100000"/>
              </a:lnSpc>
              <a:buFont typeface="Wingdings" panose="05000000000000000000" pitchFamily="2" charset="2"/>
              <a:buChar char="Ø"/>
              <a:defRPr/>
            </a:pPr>
            <a:r>
              <a:rPr lang="en-GB" sz="2400" dirty="0">
                <a:latin typeface="Arial" panose="020B0604020202020204" pitchFamily="34" charset="0"/>
                <a:cs typeface="Arial" panose="020B0604020202020204" pitchFamily="34" charset="0"/>
              </a:rPr>
              <a:t>Also named ‘desktop’ research is a research method that involves using already existing data. </a:t>
            </a:r>
          </a:p>
          <a:p>
            <a:pPr marL="342900" indent="-342900">
              <a:lnSpc>
                <a:spcPct val="100000"/>
              </a:lnSpc>
              <a:buFont typeface="Wingdings" panose="05000000000000000000" pitchFamily="2" charset="2"/>
              <a:buChar char="Ø"/>
              <a:defRPr/>
            </a:pPr>
            <a:r>
              <a:rPr lang="en-GB" sz="2400" dirty="0">
                <a:latin typeface="Arial" panose="020B0604020202020204" pitchFamily="34" charset="0"/>
                <a:cs typeface="Arial" panose="020B0604020202020204" pitchFamily="34" charset="0"/>
              </a:rPr>
              <a:t>Existing data is summarised and collated to increase the overall effectiveness of research.</a:t>
            </a:r>
          </a:p>
          <a:p>
            <a:pPr marL="342900" indent="-342900">
              <a:lnSpc>
                <a:spcPct val="100000"/>
              </a:lnSpc>
              <a:buFont typeface="Wingdings" panose="05000000000000000000" pitchFamily="2" charset="2"/>
              <a:buChar char="Ø"/>
              <a:defRPr/>
            </a:pPr>
            <a:r>
              <a:rPr lang="en-GB" sz="2400" dirty="0">
                <a:latin typeface="Arial" panose="020B0604020202020204" pitchFamily="34" charset="0"/>
                <a:cs typeface="Arial" panose="020B0604020202020204" pitchFamily="34" charset="0"/>
              </a:rPr>
              <a:t>Includes research material published in research reports and similar documents. </a:t>
            </a:r>
          </a:p>
          <a:p>
            <a:pPr marL="342900" indent="-342900">
              <a:lnSpc>
                <a:spcPct val="100000"/>
              </a:lnSpc>
              <a:buFont typeface="Wingdings" panose="05000000000000000000" pitchFamily="2" charset="2"/>
              <a:buChar char="Ø"/>
              <a:defRPr/>
            </a:pPr>
            <a:r>
              <a:rPr lang="en-GB" sz="2400" dirty="0">
                <a:latin typeface="Arial" panose="020B0604020202020204" pitchFamily="34" charset="0"/>
                <a:cs typeface="Arial" panose="020B0604020202020204" pitchFamily="34" charset="0"/>
              </a:rPr>
              <a:t>Some government and non-government agencies store data, that can be used for research purposes and can be retrieved from them.</a:t>
            </a:r>
          </a:p>
          <a:p>
            <a:pPr marL="342900" indent="-342900">
              <a:lnSpc>
                <a:spcPct val="100000"/>
              </a:lnSpc>
              <a:buFont typeface="Wingdings" panose="05000000000000000000" pitchFamily="2" charset="2"/>
              <a:buChar char="Ø"/>
              <a:defRPr/>
            </a:pPr>
            <a:r>
              <a:rPr lang="en-GB" sz="2400" dirty="0">
                <a:latin typeface="Arial" panose="020B0604020202020204" pitchFamily="34" charset="0"/>
                <a:cs typeface="Arial" panose="020B0604020202020204" pitchFamily="34" charset="0"/>
              </a:rPr>
              <a:t>Is much more cost-effective than primary research, as it makes use of already existing data</a:t>
            </a:r>
          </a:p>
          <a:p>
            <a:pPr marL="342900" indent="-342900">
              <a:buFont typeface="Wingdings" panose="05000000000000000000" pitchFamily="2" charset="2"/>
              <a:buChar char="Ø"/>
              <a:defRPr/>
            </a:pPr>
            <a:endParaRPr lang="en-GB" dirty="0">
              <a:latin typeface="Arial" panose="020B0604020202020204" pitchFamily="34" charset="0"/>
              <a:cs typeface="Arial" panose="020B0604020202020204" pitchFamily="34" charset="0"/>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Title 1">
            <a:extLst>
              <a:ext uri="{FF2B5EF4-FFF2-40B4-BE49-F238E27FC236}">
                <a16:creationId xmlns:a16="http://schemas.microsoft.com/office/drawing/2014/main" id="{AB08861C-2D3D-8922-81E2-F0384CA95BB3}"/>
              </a:ext>
            </a:extLst>
          </p:cNvPr>
          <p:cNvSpPr>
            <a:spLocks noGrp="1"/>
          </p:cNvSpPr>
          <p:nvPr>
            <p:ph type="title"/>
          </p:nvPr>
        </p:nvSpPr>
        <p:spPr>
          <a:xfrm>
            <a:off x="1981200" y="274639"/>
            <a:ext cx="8229600" cy="993775"/>
          </a:xfrm>
        </p:spPr>
        <p:txBody>
          <a:bodyPr/>
          <a:lstStyle/>
          <a:p>
            <a:r>
              <a:rPr lang="en-GB" altLang="en-US" b="1" dirty="0">
                <a:latin typeface="Arial" panose="020B0604020202020204" pitchFamily="34" charset="0"/>
                <a:cs typeface="Arial" panose="020B0604020202020204" pitchFamily="34" charset="0"/>
              </a:rPr>
              <a:t>Research Process</a:t>
            </a:r>
          </a:p>
        </p:txBody>
      </p:sp>
      <p:sp>
        <p:nvSpPr>
          <p:cNvPr id="3" name="Content Placeholder 2">
            <a:extLst>
              <a:ext uri="{FF2B5EF4-FFF2-40B4-BE49-F238E27FC236}">
                <a16:creationId xmlns:a16="http://schemas.microsoft.com/office/drawing/2014/main" id="{7CC781CE-1FB6-013B-28D1-4124DD396969}"/>
              </a:ext>
            </a:extLst>
          </p:cNvPr>
          <p:cNvSpPr txBox="1">
            <a:spLocks noGrp="1"/>
          </p:cNvSpPr>
          <p:nvPr>
            <p:ph idx="1"/>
          </p:nvPr>
        </p:nvSpPr>
        <p:spPr>
          <a:xfrm>
            <a:off x="1703388" y="1571146"/>
            <a:ext cx="8229600" cy="1061829"/>
          </a:xfrm>
        </p:spPr>
        <p:txBody>
          <a:bodyPr>
            <a:normAutofit fontScale="92500" lnSpcReduction="20000"/>
          </a:bodyPr>
          <a:lstStyle/>
          <a:p>
            <a:pPr marL="0" indent="0">
              <a:buNone/>
              <a:defRPr/>
            </a:pPr>
            <a:r>
              <a:rPr lang="en-GB" dirty="0">
                <a:latin typeface="Arial" panose="020B0604020202020204" pitchFamily="34" charset="0"/>
                <a:cs typeface="Arial" panose="020B0604020202020204" pitchFamily="34" charset="0"/>
              </a:rPr>
              <a:t>Research is an organised inquiry carried out to provide information for solving problems.</a:t>
            </a:r>
          </a:p>
          <a:p>
            <a:pPr marL="0" indent="0">
              <a:buNone/>
              <a:defRPr/>
            </a:pPr>
            <a:r>
              <a:rPr lang="en-GB" dirty="0">
                <a:latin typeface="Arial" panose="020B0604020202020204" pitchFamily="34" charset="0"/>
                <a:cs typeface="Arial" panose="020B0604020202020204" pitchFamily="34" charset="0"/>
              </a:rPr>
              <a:t>             Re                   search           Process  </a:t>
            </a:r>
          </a:p>
        </p:txBody>
      </p:sp>
      <p:sp>
        <p:nvSpPr>
          <p:cNvPr id="4" name="Arrow: Down 3">
            <a:extLst>
              <a:ext uri="{FF2B5EF4-FFF2-40B4-BE49-F238E27FC236}">
                <a16:creationId xmlns:a16="http://schemas.microsoft.com/office/drawing/2014/main" id="{74BF9A69-BC5B-6ECA-761C-7EDE6A9D5A13}"/>
              </a:ext>
            </a:extLst>
          </p:cNvPr>
          <p:cNvSpPr/>
          <p:nvPr/>
        </p:nvSpPr>
        <p:spPr>
          <a:xfrm>
            <a:off x="3703639" y="3267076"/>
            <a:ext cx="363537" cy="735013"/>
          </a:xfrm>
          <a:custGeom>
            <a:avLst>
              <a:gd name="f0" fmla="val 16250"/>
              <a:gd name="f1" fmla="val 5400"/>
            </a:avLst>
            <a:gdLst>
              <a:gd name="f2" fmla="val 10800000"/>
              <a:gd name="f3" fmla="val 5400000"/>
              <a:gd name="f4" fmla="val 180"/>
              <a:gd name="f5" fmla="val w"/>
              <a:gd name="f6" fmla="val h"/>
              <a:gd name="f7" fmla="val 0"/>
              <a:gd name="f8" fmla="val 21600"/>
              <a:gd name="f9" fmla="val 10800"/>
              <a:gd name="f10" fmla="+- 0 0 -270"/>
              <a:gd name="f11" fmla="+- 0 0 -90"/>
              <a:gd name="f12" fmla="*/ f5 1 21600"/>
              <a:gd name="f13" fmla="*/ f6 1 21600"/>
              <a:gd name="f14" fmla="val f7"/>
              <a:gd name="f15" fmla="val f8"/>
              <a:gd name="f16" fmla="pin 0 f1 10800"/>
              <a:gd name="f17" fmla="pin 0 f0 21600"/>
              <a:gd name="f18" fmla="*/ f10 f2 1"/>
              <a:gd name="f19" fmla="*/ f11 f2 1"/>
              <a:gd name="f20" fmla="+- f15 0 f14"/>
              <a:gd name="f21" fmla="val f16"/>
              <a:gd name="f22" fmla="val f17"/>
              <a:gd name="f23" fmla="*/ f16 f12 1"/>
              <a:gd name="f24" fmla="*/ f17 f13 1"/>
              <a:gd name="f25" fmla="*/ f18 1 f4"/>
              <a:gd name="f26" fmla="*/ f19 1 f4"/>
              <a:gd name="f27" fmla="*/ f20 1 21600"/>
              <a:gd name="f28" fmla="+- 21600 0 f21"/>
              <a:gd name="f29" fmla="+- 21600 0 f22"/>
              <a:gd name="f30" fmla="*/ f21 f12 1"/>
              <a:gd name="f31" fmla="*/ f22 f13 1"/>
              <a:gd name="f32" fmla="+- f25 0 f3"/>
              <a:gd name="f33" fmla="+- f26 0 f3"/>
              <a:gd name="f34" fmla="*/ 0 f27 1"/>
              <a:gd name="f35" fmla="*/ 21600 f27 1"/>
              <a:gd name="f36" fmla="*/ f29 f21 1"/>
              <a:gd name="f37" fmla="*/ f28 f12 1"/>
              <a:gd name="f38" fmla="*/ f36 1 10800"/>
              <a:gd name="f39" fmla="*/ f34 1 f27"/>
              <a:gd name="f40" fmla="*/ f35 1 f27"/>
              <a:gd name="f41" fmla="+- f22 f38 0"/>
              <a:gd name="f42" fmla="*/ f39 f13 1"/>
              <a:gd name="f43" fmla="*/ f39 f12 1"/>
              <a:gd name="f44" fmla="*/ f40 f12 1"/>
              <a:gd name="f45" fmla="*/ f41 f13 1"/>
            </a:gdLst>
            <a:ahLst>
              <a:ahXY gdRefX="f1" minX="f7" maxX="f9" gdRefY="f0" minY="f7" maxY="f8">
                <a:pos x="f23" y="f24"/>
              </a:ahXY>
            </a:ahLst>
            <a:cxnLst>
              <a:cxn ang="3cd4">
                <a:pos x="hc" y="t"/>
              </a:cxn>
              <a:cxn ang="0">
                <a:pos x="r" y="vc"/>
              </a:cxn>
              <a:cxn ang="cd4">
                <a:pos x="hc" y="b"/>
              </a:cxn>
              <a:cxn ang="cd2">
                <a:pos x="l" y="vc"/>
              </a:cxn>
              <a:cxn ang="f32">
                <a:pos x="f43" y="f31"/>
              </a:cxn>
              <a:cxn ang="f33">
                <a:pos x="f44" y="f31"/>
              </a:cxn>
            </a:cxnLst>
            <a:rect l="f30" t="f42" r="f37" b="f45"/>
            <a:pathLst>
              <a:path w="21600" h="21600">
                <a:moveTo>
                  <a:pt x="f21" y="f7"/>
                </a:moveTo>
                <a:lnTo>
                  <a:pt x="f21" y="f22"/>
                </a:lnTo>
                <a:lnTo>
                  <a:pt x="f7" y="f22"/>
                </a:lnTo>
                <a:lnTo>
                  <a:pt x="f9" y="f8"/>
                </a:lnTo>
                <a:lnTo>
                  <a:pt x="f8" y="f22"/>
                </a:lnTo>
                <a:lnTo>
                  <a:pt x="f28" y="f22"/>
                </a:lnTo>
                <a:lnTo>
                  <a:pt x="f28" y="f7"/>
                </a:lnTo>
                <a:close/>
              </a:path>
            </a:pathLst>
          </a:custGeom>
          <a:solidFill>
            <a:srgbClr val="4472C4"/>
          </a:solidFill>
          <a:ln w="12701" cap="flat">
            <a:solidFill>
              <a:srgbClr val="2F528F"/>
            </a:solidFill>
            <a:prstDash val="solid"/>
            <a:miter/>
          </a:ln>
        </p:spPr>
        <p:txBody>
          <a:bodyPr lIns="68580" tIns="34290" rIns="68580" bIns="34290" anchor="ctr" anchorCtr="1"/>
          <a:lstStyle/>
          <a:p>
            <a:pPr algn="ctr">
              <a:defRPr sz="1800" b="0" i="0" u="none" strike="noStrike" kern="0" cap="none" spc="0" baseline="0">
                <a:solidFill>
                  <a:srgbClr val="000000"/>
                </a:solidFill>
                <a:uFillTx/>
              </a:defRPr>
            </a:pPr>
            <a:endParaRPr lang="en-GB" sz="1350" kern="0">
              <a:solidFill>
                <a:srgbClr val="FFFFFF"/>
              </a:solidFill>
              <a:latin typeface="Calibri"/>
            </a:endParaRPr>
          </a:p>
        </p:txBody>
      </p:sp>
      <p:sp>
        <p:nvSpPr>
          <p:cNvPr id="5" name="Arrow: Down 4">
            <a:extLst>
              <a:ext uri="{FF2B5EF4-FFF2-40B4-BE49-F238E27FC236}">
                <a16:creationId xmlns:a16="http://schemas.microsoft.com/office/drawing/2014/main" id="{C4F0BE5A-0748-4F30-A074-6DB8CD692924}"/>
              </a:ext>
            </a:extLst>
          </p:cNvPr>
          <p:cNvSpPr/>
          <p:nvPr/>
        </p:nvSpPr>
        <p:spPr>
          <a:xfrm>
            <a:off x="5454650" y="3241676"/>
            <a:ext cx="363538" cy="733425"/>
          </a:xfrm>
          <a:custGeom>
            <a:avLst>
              <a:gd name="f0" fmla="val 16250"/>
              <a:gd name="f1" fmla="val 5400"/>
            </a:avLst>
            <a:gdLst>
              <a:gd name="f2" fmla="val 10800000"/>
              <a:gd name="f3" fmla="val 5400000"/>
              <a:gd name="f4" fmla="val 180"/>
              <a:gd name="f5" fmla="val w"/>
              <a:gd name="f6" fmla="val h"/>
              <a:gd name="f7" fmla="val 0"/>
              <a:gd name="f8" fmla="val 21600"/>
              <a:gd name="f9" fmla="val 10800"/>
              <a:gd name="f10" fmla="+- 0 0 -270"/>
              <a:gd name="f11" fmla="+- 0 0 -90"/>
              <a:gd name="f12" fmla="*/ f5 1 21600"/>
              <a:gd name="f13" fmla="*/ f6 1 21600"/>
              <a:gd name="f14" fmla="val f7"/>
              <a:gd name="f15" fmla="val f8"/>
              <a:gd name="f16" fmla="pin 0 f1 10800"/>
              <a:gd name="f17" fmla="pin 0 f0 21600"/>
              <a:gd name="f18" fmla="*/ f10 f2 1"/>
              <a:gd name="f19" fmla="*/ f11 f2 1"/>
              <a:gd name="f20" fmla="+- f15 0 f14"/>
              <a:gd name="f21" fmla="val f16"/>
              <a:gd name="f22" fmla="val f17"/>
              <a:gd name="f23" fmla="*/ f16 f12 1"/>
              <a:gd name="f24" fmla="*/ f17 f13 1"/>
              <a:gd name="f25" fmla="*/ f18 1 f4"/>
              <a:gd name="f26" fmla="*/ f19 1 f4"/>
              <a:gd name="f27" fmla="*/ f20 1 21600"/>
              <a:gd name="f28" fmla="+- 21600 0 f21"/>
              <a:gd name="f29" fmla="+- 21600 0 f22"/>
              <a:gd name="f30" fmla="*/ f21 f12 1"/>
              <a:gd name="f31" fmla="*/ f22 f13 1"/>
              <a:gd name="f32" fmla="+- f25 0 f3"/>
              <a:gd name="f33" fmla="+- f26 0 f3"/>
              <a:gd name="f34" fmla="*/ 0 f27 1"/>
              <a:gd name="f35" fmla="*/ 21600 f27 1"/>
              <a:gd name="f36" fmla="*/ f29 f21 1"/>
              <a:gd name="f37" fmla="*/ f28 f12 1"/>
              <a:gd name="f38" fmla="*/ f36 1 10800"/>
              <a:gd name="f39" fmla="*/ f34 1 f27"/>
              <a:gd name="f40" fmla="*/ f35 1 f27"/>
              <a:gd name="f41" fmla="+- f22 f38 0"/>
              <a:gd name="f42" fmla="*/ f39 f13 1"/>
              <a:gd name="f43" fmla="*/ f39 f12 1"/>
              <a:gd name="f44" fmla="*/ f40 f12 1"/>
              <a:gd name="f45" fmla="*/ f41 f13 1"/>
            </a:gdLst>
            <a:ahLst>
              <a:ahXY gdRefX="f1" minX="f7" maxX="f9" gdRefY="f0" minY="f7" maxY="f8">
                <a:pos x="f23" y="f24"/>
              </a:ahXY>
            </a:ahLst>
            <a:cxnLst>
              <a:cxn ang="3cd4">
                <a:pos x="hc" y="t"/>
              </a:cxn>
              <a:cxn ang="0">
                <a:pos x="r" y="vc"/>
              </a:cxn>
              <a:cxn ang="cd4">
                <a:pos x="hc" y="b"/>
              </a:cxn>
              <a:cxn ang="cd2">
                <a:pos x="l" y="vc"/>
              </a:cxn>
              <a:cxn ang="f32">
                <a:pos x="f43" y="f31"/>
              </a:cxn>
              <a:cxn ang="f33">
                <a:pos x="f44" y="f31"/>
              </a:cxn>
            </a:cxnLst>
            <a:rect l="f30" t="f42" r="f37" b="f45"/>
            <a:pathLst>
              <a:path w="21600" h="21600">
                <a:moveTo>
                  <a:pt x="f21" y="f7"/>
                </a:moveTo>
                <a:lnTo>
                  <a:pt x="f21" y="f22"/>
                </a:lnTo>
                <a:lnTo>
                  <a:pt x="f7" y="f22"/>
                </a:lnTo>
                <a:lnTo>
                  <a:pt x="f9" y="f8"/>
                </a:lnTo>
                <a:lnTo>
                  <a:pt x="f8" y="f22"/>
                </a:lnTo>
                <a:lnTo>
                  <a:pt x="f28" y="f22"/>
                </a:lnTo>
                <a:lnTo>
                  <a:pt x="f28" y="f7"/>
                </a:lnTo>
                <a:close/>
              </a:path>
            </a:pathLst>
          </a:custGeom>
          <a:solidFill>
            <a:srgbClr val="4472C4"/>
          </a:solidFill>
          <a:ln w="12701" cap="flat">
            <a:solidFill>
              <a:srgbClr val="2F528F"/>
            </a:solidFill>
            <a:prstDash val="solid"/>
            <a:miter/>
          </a:ln>
        </p:spPr>
        <p:txBody>
          <a:bodyPr lIns="68580" tIns="34290" rIns="68580" bIns="34290" anchor="ctr" anchorCtr="1"/>
          <a:lstStyle/>
          <a:p>
            <a:pPr algn="ctr">
              <a:defRPr sz="1800" b="0" i="0" u="none" strike="noStrike" kern="0" cap="none" spc="0" baseline="0">
                <a:solidFill>
                  <a:srgbClr val="000000"/>
                </a:solidFill>
                <a:uFillTx/>
              </a:defRPr>
            </a:pPr>
            <a:endParaRPr lang="en-GB" sz="1350" kern="0">
              <a:solidFill>
                <a:srgbClr val="FFFFFF"/>
              </a:solidFill>
              <a:latin typeface="Calibri"/>
            </a:endParaRPr>
          </a:p>
        </p:txBody>
      </p:sp>
      <p:sp>
        <p:nvSpPr>
          <p:cNvPr id="6" name="Arrow: Down 5">
            <a:extLst>
              <a:ext uri="{FF2B5EF4-FFF2-40B4-BE49-F238E27FC236}">
                <a16:creationId xmlns:a16="http://schemas.microsoft.com/office/drawing/2014/main" id="{BEA1F0F3-593C-E051-E90A-CDF60C9CD2E4}"/>
              </a:ext>
            </a:extLst>
          </p:cNvPr>
          <p:cNvSpPr/>
          <p:nvPr/>
        </p:nvSpPr>
        <p:spPr>
          <a:xfrm>
            <a:off x="7207250" y="3267076"/>
            <a:ext cx="363538" cy="735013"/>
          </a:xfrm>
          <a:custGeom>
            <a:avLst>
              <a:gd name="f0" fmla="val 16250"/>
              <a:gd name="f1" fmla="val 5400"/>
            </a:avLst>
            <a:gdLst>
              <a:gd name="f2" fmla="val 10800000"/>
              <a:gd name="f3" fmla="val 5400000"/>
              <a:gd name="f4" fmla="val 180"/>
              <a:gd name="f5" fmla="val w"/>
              <a:gd name="f6" fmla="val h"/>
              <a:gd name="f7" fmla="val 0"/>
              <a:gd name="f8" fmla="val 21600"/>
              <a:gd name="f9" fmla="val 10800"/>
              <a:gd name="f10" fmla="+- 0 0 -270"/>
              <a:gd name="f11" fmla="+- 0 0 -90"/>
              <a:gd name="f12" fmla="*/ f5 1 21600"/>
              <a:gd name="f13" fmla="*/ f6 1 21600"/>
              <a:gd name="f14" fmla="val f7"/>
              <a:gd name="f15" fmla="val f8"/>
              <a:gd name="f16" fmla="pin 0 f1 10800"/>
              <a:gd name="f17" fmla="pin 0 f0 21600"/>
              <a:gd name="f18" fmla="*/ f10 f2 1"/>
              <a:gd name="f19" fmla="*/ f11 f2 1"/>
              <a:gd name="f20" fmla="+- f15 0 f14"/>
              <a:gd name="f21" fmla="val f16"/>
              <a:gd name="f22" fmla="val f17"/>
              <a:gd name="f23" fmla="*/ f16 f12 1"/>
              <a:gd name="f24" fmla="*/ f17 f13 1"/>
              <a:gd name="f25" fmla="*/ f18 1 f4"/>
              <a:gd name="f26" fmla="*/ f19 1 f4"/>
              <a:gd name="f27" fmla="*/ f20 1 21600"/>
              <a:gd name="f28" fmla="+- 21600 0 f21"/>
              <a:gd name="f29" fmla="+- 21600 0 f22"/>
              <a:gd name="f30" fmla="*/ f21 f12 1"/>
              <a:gd name="f31" fmla="*/ f22 f13 1"/>
              <a:gd name="f32" fmla="+- f25 0 f3"/>
              <a:gd name="f33" fmla="+- f26 0 f3"/>
              <a:gd name="f34" fmla="*/ 0 f27 1"/>
              <a:gd name="f35" fmla="*/ 21600 f27 1"/>
              <a:gd name="f36" fmla="*/ f29 f21 1"/>
              <a:gd name="f37" fmla="*/ f28 f12 1"/>
              <a:gd name="f38" fmla="*/ f36 1 10800"/>
              <a:gd name="f39" fmla="*/ f34 1 f27"/>
              <a:gd name="f40" fmla="*/ f35 1 f27"/>
              <a:gd name="f41" fmla="+- f22 f38 0"/>
              <a:gd name="f42" fmla="*/ f39 f13 1"/>
              <a:gd name="f43" fmla="*/ f39 f12 1"/>
              <a:gd name="f44" fmla="*/ f40 f12 1"/>
              <a:gd name="f45" fmla="*/ f41 f13 1"/>
            </a:gdLst>
            <a:ahLst>
              <a:ahXY gdRefX="f1" minX="f7" maxX="f9" gdRefY="f0" minY="f7" maxY="f8">
                <a:pos x="f23" y="f24"/>
              </a:ahXY>
            </a:ahLst>
            <a:cxnLst>
              <a:cxn ang="3cd4">
                <a:pos x="hc" y="t"/>
              </a:cxn>
              <a:cxn ang="0">
                <a:pos x="r" y="vc"/>
              </a:cxn>
              <a:cxn ang="cd4">
                <a:pos x="hc" y="b"/>
              </a:cxn>
              <a:cxn ang="cd2">
                <a:pos x="l" y="vc"/>
              </a:cxn>
              <a:cxn ang="f32">
                <a:pos x="f43" y="f31"/>
              </a:cxn>
              <a:cxn ang="f33">
                <a:pos x="f44" y="f31"/>
              </a:cxn>
            </a:cxnLst>
            <a:rect l="f30" t="f42" r="f37" b="f45"/>
            <a:pathLst>
              <a:path w="21600" h="21600">
                <a:moveTo>
                  <a:pt x="f21" y="f7"/>
                </a:moveTo>
                <a:lnTo>
                  <a:pt x="f21" y="f22"/>
                </a:lnTo>
                <a:lnTo>
                  <a:pt x="f7" y="f22"/>
                </a:lnTo>
                <a:lnTo>
                  <a:pt x="f9" y="f8"/>
                </a:lnTo>
                <a:lnTo>
                  <a:pt x="f8" y="f22"/>
                </a:lnTo>
                <a:lnTo>
                  <a:pt x="f28" y="f22"/>
                </a:lnTo>
                <a:lnTo>
                  <a:pt x="f28" y="f7"/>
                </a:lnTo>
                <a:close/>
              </a:path>
            </a:pathLst>
          </a:custGeom>
          <a:solidFill>
            <a:srgbClr val="4472C4"/>
          </a:solidFill>
          <a:ln w="12701" cap="flat">
            <a:solidFill>
              <a:srgbClr val="2F528F"/>
            </a:solidFill>
            <a:prstDash val="solid"/>
            <a:miter/>
          </a:ln>
        </p:spPr>
        <p:txBody>
          <a:bodyPr lIns="68580" tIns="34290" rIns="68580" bIns="34290" anchor="ctr" anchorCtr="1"/>
          <a:lstStyle/>
          <a:p>
            <a:pPr algn="ctr">
              <a:defRPr sz="1800" b="0" i="0" u="none" strike="noStrike" kern="0" cap="none" spc="0" baseline="0">
                <a:solidFill>
                  <a:srgbClr val="000000"/>
                </a:solidFill>
                <a:uFillTx/>
              </a:defRPr>
            </a:pPr>
            <a:endParaRPr lang="en-GB" sz="1350" kern="0">
              <a:solidFill>
                <a:srgbClr val="FFFFFF"/>
              </a:solidFill>
              <a:latin typeface="Calibri"/>
            </a:endParaRPr>
          </a:p>
        </p:txBody>
      </p:sp>
      <p:sp>
        <p:nvSpPr>
          <p:cNvPr id="7" name="Oval 6">
            <a:extLst>
              <a:ext uri="{FF2B5EF4-FFF2-40B4-BE49-F238E27FC236}">
                <a16:creationId xmlns:a16="http://schemas.microsoft.com/office/drawing/2014/main" id="{12C54967-9998-2308-2F5A-54F7559F0E8B}"/>
              </a:ext>
            </a:extLst>
          </p:cNvPr>
          <p:cNvSpPr/>
          <p:nvPr/>
        </p:nvSpPr>
        <p:spPr>
          <a:xfrm>
            <a:off x="3471864" y="4146550"/>
            <a:ext cx="827087" cy="68580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4472C4"/>
          </a:solidFill>
          <a:ln w="12701" cap="flat">
            <a:solidFill>
              <a:srgbClr val="2F528F"/>
            </a:solidFill>
            <a:prstDash val="solid"/>
            <a:miter/>
          </a:ln>
        </p:spPr>
        <p:txBody>
          <a:bodyPr lIns="68580" tIns="34290" rIns="68580" bIns="34290" anchor="ctr" anchorCtr="1"/>
          <a:lstStyle/>
          <a:p>
            <a:pPr algn="ctr">
              <a:defRPr sz="1800" b="0" i="0" u="none" strike="noStrike" kern="0" cap="none" spc="0" baseline="0">
                <a:solidFill>
                  <a:srgbClr val="000000"/>
                </a:solidFill>
                <a:uFillTx/>
              </a:defRPr>
            </a:pPr>
            <a:r>
              <a:rPr lang="en-GB" sz="1350" kern="0" dirty="0">
                <a:solidFill>
                  <a:srgbClr val="FFFFFF"/>
                </a:solidFill>
              </a:rPr>
              <a:t>again</a:t>
            </a:r>
          </a:p>
        </p:txBody>
      </p:sp>
      <p:sp>
        <p:nvSpPr>
          <p:cNvPr id="8" name="Oval 7">
            <a:extLst>
              <a:ext uri="{FF2B5EF4-FFF2-40B4-BE49-F238E27FC236}">
                <a16:creationId xmlns:a16="http://schemas.microsoft.com/office/drawing/2014/main" id="{4F060D58-A56F-D465-44B5-50C72399BE1A}"/>
              </a:ext>
            </a:extLst>
          </p:cNvPr>
          <p:cNvSpPr/>
          <p:nvPr/>
        </p:nvSpPr>
        <p:spPr>
          <a:xfrm>
            <a:off x="5251450" y="4130675"/>
            <a:ext cx="768350" cy="68580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4472C4"/>
          </a:solidFill>
          <a:ln w="12701" cap="flat">
            <a:solidFill>
              <a:srgbClr val="2F528F"/>
            </a:solidFill>
            <a:prstDash val="solid"/>
            <a:miter/>
          </a:ln>
        </p:spPr>
        <p:txBody>
          <a:bodyPr lIns="68580" tIns="34290" rIns="68580" bIns="34290" anchor="ctr" anchorCtr="1"/>
          <a:lstStyle/>
          <a:p>
            <a:pPr algn="ctr">
              <a:defRPr sz="1800" b="0" i="0" u="none" strike="noStrike" kern="0" cap="none" spc="0" baseline="0">
                <a:solidFill>
                  <a:srgbClr val="000000"/>
                </a:solidFill>
                <a:uFillTx/>
              </a:defRPr>
            </a:pPr>
            <a:r>
              <a:rPr lang="en-GB" sz="1350" kern="0" dirty="0">
                <a:solidFill>
                  <a:srgbClr val="FFFFFF"/>
                </a:solidFill>
              </a:rPr>
              <a:t>find</a:t>
            </a:r>
          </a:p>
        </p:txBody>
      </p:sp>
      <p:sp>
        <p:nvSpPr>
          <p:cNvPr id="9" name="Oval 8">
            <a:extLst>
              <a:ext uri="{FF2B5EF4-FFF2-40B4-BE49-F238E27FC236}">
                <a16:creationId xmlns:a16="http://schemas.microsoft.com/office/drawing/2014/main" id="{ED5F1105-EF79-9C5C-333F-0E91F28D04D9}"/>
              </a:ext>
            </a:extLst>
          </p:cNvPr>
          <p:cNvSpPr/>
          <p:nvPr/>
        </p:nvSpPr>
        <p:spPr>
          <a:xfrm>
            <a:off x="7011988" y="4122738"/>
            <a:ext cx="831850" cy="68580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4472C4"/>
          </a:solidFill>
          <a:ln w="12701" cap="flat">
            <a:solidFill>
              <a:srgbClr val="2F528F"/>
            </a:solidFill>
            <a:prstDash val="solid"/>
            <a:miter/>
          </a:ln>
        </p:spPr>
        <p:txBody>
          <a:bodyPr lIns="68580" tIns="34290" rIns="68580" bIns="34290" anchor="ctr" anchorCtr="1"/>
          <a:lstStyle/>
          <a:p>
            <a:pPr algn="ctr">
              <a:defRPr sz="1800" b="0" i="0" u="none" strike="noStrike" kern="0" cap="none" spc="0" baseline="0">
                <a:solidFill>
                  <a:srgbClr val="000000"/>
                </a:solidFill>
                <a:uFillTx/>
              </a:defRPr>
            </a:pPr>
            <a:r>
              <a:rPr lang="en-GB" sz="1350" kern="0" dirty="0">
                <a:solidFill>
                  <a:srgbClr val="FFFFFF"/>
                </a:solidFill>
              </a:rPr>
              <a:t>Step by step</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Title 1">
            <a:extLst>
              <a:ext uri="{FF2B5EF4-FFF2-40B4-BE49-F238E27FC236}">
                <a16:creationId xmlns:a16="http://schemas.microsoft.com/office/drawing/2014/main" id="{6E1D7F3F-678E-8173-F0D1-48FFD646253B}"/>
              </a:ext>
            </a:extLst>
          </p:cNvPr>
          <p:cNvSpPr>
            <a:spLocks noGrp="1"/>
          </p:cNvSpPr>
          <p:nvPr>
            <p:ph type="title"/>
          </p:nvPr>
        </p:nvSpPr>
        <p:spPr>
          <a:xfrm>
            <a:off x="2152650" y="333376"/>
            <a:ext cx="7886700" cy="993775"/>
          </a:xfrm>
          <a:solidFill>
            <a:srgbClr val="B4C7E7"/>
          </a:solidFill>
        </p:spPr>
        <p:txBody>
          <a:bodyPr anchorCtr="1"/>
          <a:lstStyle/>
          <a:p>
            <a:r>
              <a:rPr lang="en-GB" altLang="en-US" b="1">
                <a:latin typeface="Arial" panose="020B0604020202020204" pitchFamily="34" charset="0"/>
                <a:cs typeface="Arial" panose="020B0604020202020204" pitchFamily="34" charset="0"/>
              </a:rPr>
              <a:t>Activity </a:t>
            </a:r>
          </a:p>
        </p:txBody>
      </p:sp>
      <p:sp>
        <p:nvSpPr>
          <p:cNvPr id="3" name="Content Placeholder 2">
            <a:extLst>
              <a:ext uri="{FF2B5EF4-FFF2-40B4-BE49-F238E27FC236}">
                <a16:creationId xmlns:a16="http://schemas.microsoft.com/office/drawing/2014/main" id="{EE88C192-CB3F-0713-E652-B3D3538F1C42}"/>
              </a:ext>
            </a:extLst>
          </p:cNvPr>
          <p:cNvSpPr txBox="1">
            <a:spLocks noGrp="1"/>
          </p:cNvSpPr>
          <p:nvPr>
            <p:ph idx="1"/>
          </p:nvPr>
        </p:nvSpPr>
        <p:spPr>
          <a:xfrm>
            <a:off x="2208212" y="1412877"/>
            <a:ext cx="8435975" cy="4180680"/>
          </a:xfrm>
        </p:spPr>
        <p:txBody>
          <a:bodyPr>
            <a:normAutofit fontScale="70000" lnSpcReduction="20000"/>
          </a:bodyPr>
          <a:lstStyle/>
          <a:p>
            <a:pPr marL="0" indent="0">
              <a:buNone/>
              <a:defRPr/>
            </a:pPr>
            <a:r>
              <a:rPr lang="en-GB" sz="3300" dirty="0">
                <a:latin typeface="Arial" panose="020B0604020202020204" pitchFamily="34" charset="0"/>
                <a:cs typeface="Arial" panose="020B0604020202020204" pitchFamily="34" charset="0"/>
              </a:rPr>
              <a:t>Watch the videos below then </a:t>
            </a:r>
            <a:r>
              <a:rPr lang="en-GB" sz="3400" dirty="0">
                <a:latin typeface="Arial" panose="020B0604020202020204" pitchFamily="34" charset="0"/>
                <a:cs typeface="Arial" panose="020B0604020202020204" pitchFamily="34" charset="0"/>
              </a:rPr>
              <a:t>discuss</a:t>
            </a:r>
          </a:p>
          <a:p>
            <a:pPr marL="0" indent="0">
              <a:buNone/>
              <a:defRPr/>
            </a:pPr>
            <a:endParaRPr lang="en-GB" sz="2400" dirty="0">
              <a:latin typeface="Arial" panose="020B0604020202020204" pitchFamily="34" charset="0"/>
              <a:cs typeface="Arial" panose="020B0604020202020204" pitchFamily="34" charset="0"/>
            </a:endParaRPr>
          </a:p>
          <a:p>
            <a:pPr marL="0" indent="0">
              <a:buNone/>
              <a:defRPr/>
            </a:pPr>
            <a:r>
              <a:rPr lang="en-GB" sz="3500" dirty="0">
                <a:latin typeface="Arial" panose="020B0604020202020204" pitchFamily="34" charset="0"/>
                <a:cs typeface="Arial" panose="020B0604020202020204" pitchFamily="34" charset="0"/>
              </a:rPr>
              <a:t>Research</a:t>
            </a:r>
          </a:p>
          <a:p>
            <a:pPr marL="0" indent="0">
              <a:buNone/>
              <a:defRPr/>
            </a:pPr>
            <a:endParaRPr lang="en-GB" sz="2400" dirty="0">
              <a:latin typeface="Arial" panose="020B0604020202020204" pitchFamily="34" charset="0"/>
              <a:cs typeface="Arial" panose="020B0604020202020204" pitchFamily="34" charset="0"/>
            </a:endParaRPr>
          </a:p>
          <a:p>
            <a:pPr algn="ctr">
              <a:buFont typeface="Wingdings" panose="05000000000000000000" pitchFamily="2" charset="2"/>
              <a:buChar char="§"/>
              <a:defRPr/>
            </a:pPr>
            <a:r>
              <a:rPr lang="en-GB" dirty="0">
                <a:latin typeface="Arial" panose="020B0604020202020204" pitchFamily="34" charset="0"/>
                <a:cs typeface="Arial" panose="020B0604020202020204" pitchFamily="34" charset="0"/>
                <a:hlinkClick r:id="rId3"/>
              </a:rPr>
              <a:t>https://www.youtube.com/watch?v=mV0bUQpz468</a:t>
            </a:r>
            <a:endParaRPr lang="en-GB" dirty="0">
              <a:latin typeface="Arial" panose="020B0604020202020204" pitchFamily="34" charset="0"/>
              <a:cs typeface="Arial" panose="020B0604020202020204" pitchFamily="34" charset="0"/>
            </a:endParaRPr>
          </a:p>
          <a:p>
            <a:pPr marL="0" indent="0">
              <a:buNone/>
              <a:defRPr/>
            </a:pPr>
            <a:endParaRPr lang="en-GB" dirty="0">
              <a:latin typeface="Arial" panose="020B0604020202020204" pitchFamily="34" charset="0"/>
              <a:cs typeface="Arial" panose="020B0604020202020204" pitchFamily="34" charset="0"/>
            </a:endParaRPr>
          </a:p>
          <a:p>
            <a:pPr marL="0" indent="0">
              <a:buNone/>
              <a:defRPr/>
            </a:pPr>
            <a:r>
              <a:rPr lang="en-GB" sz="3500" dirty="0">
                <a:latin typeface="Arial" panose="020B0604020202020204" pitchFamily="34" charset="0"/>
                <a:cs typeface="Arial" panose="020B0604020202020204" pitchFamily="34" charset="0"/>
              </a:rPr>
              <a:t>Research methods</a:t>
            </a:r>
          </a:p>
          <a:p>
            <a:pPr marL="0" indent="0" algn="ctr">
              <a:buNone/>
              <a:defRPr/>
            </a:pPr>
            <a:endParaRPr lang="en-GB" b="1" dirty="0">
              <a:solidFill>
                <a:srgbClr val="FF0000"/>
              </a:solidFill>
              <a:latin typeface="Arial" panose="020B0604020202020204" pitchFamily="34" charset="0"/>
              <a:cs typeface="Arial" panose="020B0604020202020204" pitchFamily="34" charset="0"/>
            </a:endParaRPr>
          </a:p>
          <a:p>
            <a:pPr algn="ctr">
              <a:buFont typeface="Wingdings" panose="05000000000000000000" pitchFamily="2" charset="2"/>
              <a:buChar char="§"/>
              <a:defRPr/>
            </a:pPr>
            <a:r>
              <a:rPr lang="en-GB" sz="2900" dirty="0">
                <a:latin typeface="Arial" panose="020B0604020202020204" pitchFamily="34" charset="0"/>
                <a:cs typeface="Arial" panose="020B0604020202020204" pitchFamily="34" charset="0"/>
                <a:hlinkClick r:id="rId4"/>
              </a:rPr>
              <a:t>https://www.youtube.com/watch?v=PDjS20kic54</a:t>
            </a:r>
            <a:endParaRPr lang="en-GB" sz="2900" dirty="0">
              <a:latin typeface="Arial" panose="020B0604020202020204" pitchFamily="34" charset="0"/>
              <a:cs typeface="Arial" panose="020B0604020202020204" pitchFamily="34" charset="0"/>
            </a:endParaRPr>
          </a:p>
          <a:p>
            <a:pPr algn="ctr">
              <a:buFont typeface="Wingdings" panose="05000000000000000000" pitchFamily="2" charset="2"/>
              <a:buChar char="§"/>
              <a:defRPr/>
            </a:pPr>
            <a:endParaRPr lang="en-GB" sz="2900" dirty="0">
              <a:latin typeface="Arial" panose="020B0604020202020204" pitchFamily="34" charset="0"/>
              <a:cs typeface="Arial" panose="020B0604020202020204" pitchFamily="34" charset="0"/>
            </a:endParaRPr>
          </a:p>
          <a:p>
            <a:pPr marL="0" indent="0" algn="ctr">
              <a:buNone/>
              <a:defRPr/>
            </a:pPr>
            <a:endParaRPr lang="en-GB" b="1" dirty="0">
              <a:latin typeface="Arial" panose="020B0604020202020204" pitchFamily="34" charset="0"/>
              <a:cs typeface="Arial" panose="020B0604020202020204" pitchFamily="34" charset="0"/>
            </a:endParaRPr>
          </a:p>
          <a:p>
            <a:pPr marL="0" indent="0" algn="ctr">
              <a:buNone/>
              <a:defRPr/>
            </a:pPr>
            <a:r>
              <a:rPr lang="en-GB" sz="3300" b="1" dirty="0">
                <a:latin typeface="Arial" panose="020B0604020202020204" pitchFamily="34" charset="0"/>
                <a:cs typeface="Arial" panose="020B0604020202020204" pitchFamily="34" charset="0"/>
              </a:rPr>
              <a:t>Feedback what  you have learnt to the whole class</a:t>
            </a:r>
          </a:p>
          <a:p>
            <a:pPr>
              <a:defRPr/>
            </a:pPr>
            <a:endParaRPr lang="en-GB" dirty="0">
              <a:latin typeface="Arial" panose="020B0604020202020204" pitchFamily="34" charset="0"/>
              <a:cs typeface="Arial" panose="020B0604020202020204" pitchFamily="34" charset="0"/>
            </a:endParaRPr>
          </a:p>
          <a:p>
            <a:pPr>
              <a:defRPr/>
            </a:pPr>
            <a:endParaRPr lang="en-GB" dirty="0">
              <a:latin typeface="Arial" panose="020B0604020202020204" pitchFamily="34" charset="0"/>
              <a:cs typeface="Arial" panose="020B0604020202020204" pitchFamily="34" charset="0"/>
            </a:endParaRPr>
          </a:p>
          <a:p>
            <a:pPr>
              <a:defRPr/>
            </a:pPr>
            <a:endParaRPr lang="en-GB" dirty="0">
              <a:latin typeface="Arial" panose="020B0604020202020204" pitchFamily="34" charset="0"/>
              <a:cs typeface="Arial" panose="020B0604020202020204" pitchFamily="34" charset="0"/>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A7531CC9-C66F-8339-CDEF-87EC5361E4E5}"/>
              </a:ext>
            </a:extLst>
          </p:cNvPr>
          <p:cNvSpPr>
            <a:spLocks noGrp="1"/>
          </p:cNvSpPr>
          <p:nvPr>
            <p:ph type="title"/>
          </p:nvPr>
        </p:nvSpPr>
        <p:spPr/>
        <p:txBody>
          <a:bodyPr>
            <a:normAutofit/>
          </a:bodyPr>
          <a:lstStyle/>
          <a:p>
            <a:r>
              <a:rPr lang="en-GB" b="1" dirty="0">
                <a:latin typeface="Arial" panose="020B0604020202020204" pitchFamily="34" charset="0"/>
                <a:cs typeface="Arial" panose="020B0604020202020204" pitchFamily="34" charset="0"/>
              </a:rPr>
              <a:t>Delving deeper in research</a:t>
            </a:r>
          </a:p>
        </p:txBody>
      </p:sp>
      <p:sp>
        <p:nvSpPr>
          <p:cNvPr id="4" name="Content Placeholder 3">
            <a:extLst>
              <a:ext uri="{FF2B5EF4-FFF2-40B4-BE49-F238E27FC236}">
                <a16:creationId xmlns:a16="http://schemas.microsoft.com/office/drawing/2014/main" id="{42C437F4-F066-D21B-AF1B-3F826E35AF68}"/>
              </a:ext>
            </a:extLst>
          </p:cNvPr>
          <p:cNvSpPr>
            <a:spLocks noGrp="1"/>
          </p:cNvSpPr>
          <p:nvPr>
            <p:ph idx="1"/>
          </p:nvPr>
        </p:nvSpPr>
        <p:spPr/>
        <p:txBody>
          <a:bodyPr>
            <a:normAutofit/>
          </a:bodyPr>
          <a:lstStyle/>
          <a:p>
            <a:endParaRPr lang="en-GB" sz="3600" dirty="0">
              <a:latin typeface="Arial" panose="020B0604020202020204" pitchFamily="34" charset="0"/>
              <a:cs typeface="Arial" panose="020B0604020202020204" pitchFamily="34" charset="0"/>
            </a:endParaRPr>
          </a:p>
          <a:p>
            <a:pPr algn="ctr"/>
            <a:r>
              <a:rPr lang="en-GB" sz="3600" dirty="0">
                <a:latin typeface="Arial" panose="020B0604020202020204" pitchFamily="34" charset="0"/>
                <a:cs typeface="Arial" panose="020B0604020202020204" pitchFamily="34" charset="0"/>
              </a:rPr>
              <a:t>Research methodology</a:t>
            </a:r>
          </a:p>
          <a:p>
            <a:pPr marL="0" indent="0" algn="ctr">
              <a:buNone/>
            </a:pPr>
            <a:r>
              <a:rPr lang="en-GB" sz="3600" dirty="0">
                <a:latin typeface="Arial" panose="020B0604020202020204" pitchFamily="34" charset="0"/>
                <a:cs typeface="Arial" panose="020B0604020202020204" pitchFamily="34" charset="0"/>
              </a:rPr>
              <a:t>&amp; </a:t>
            </a:r>
          </a:p>
          <a:p>
            <a:pPr algn="ctr"/>
            <a:r>
              <a:rPr lang="en-GB" sz="3600" dirty="0">
                <a:latin typeface="Arial" panose="020B0604020202020204" pitchFamily="34" charset="0"/>
                <a:cs typeface="Arial" panose="020B0604020202020204" pitchFamily="34" charset="0"/>
              </a:rPr>
              <a:t>Research methods</a:t>
            </a:r>
          </a:p>
          <a:p>
            <a:pPr marL="0" indent="0" algn="ctr">
              <a:buNone/>
            </a:pPr>
            <a:r>
              <a:rPr lang="en-GB" sz="3600" dirty="0">
                <a:latin typeface="Arial" panose="020B0604020202020204" pitchFamily="34" charset="0"/>
                <a:cs typeface="Arial" panose="020B0604020202020204" pitchFamily="34" charset="0"/>
              </a:rPr>
              <a:t>&amp;</a:t>
            </a:r>
          </a:p>
          <a:p>
            <a:pPr algn="ctr"/>
            <a:r>
              <a:rPr lang="en-GB" sz="3600" dirty="0">
                <a:latin typeface="Arial" panose="020B0604020202020204" pitchFamily="34" charset="0"/>
                <a:cs typeface="Arial" panose="020B0604020202020204" pitchFamily="34" charset="0"/>
              </a:rPr>
              <a:t>Research design</a:t>
            </a:r>
          </a:p>
        </p:txBody>
      </p:sp>
    </p:spTree>
    <p:extLst>
      <p:ext uri="{BB962C8B-B14F-4D97-AF65-F5344CB8AC3E}">
        <p14:creationId xmlns:p14="http://schemas.microsoft.com/office/powerpoint/2010/main" val="238056324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A3D0BB11-5739-4CA6-F573-0EF4DABCE135}"/>
              </a:ext>
            </a:extLst>
          </p:cNvPr>
          <p:cNvSpPr>
            <a:spLocks noGrp="1"/>
          </p:cNvSpPr>
          <p:nvPr>
            <p:ph type="title"/>
          </p:nvPr>
        </p:nvSpPr>
        <p:spPr>
          <a:xfrm>
            <a:off x="1981201" y="304800"/>
            <a:ext cx="8569325" cy="1401762"/>
          </a:xfrm>
        </p:spPr>
        <p:txBody>
          <a:bodyPr>
            <a:normAutofit/>
          </a:bodyPr>
          <a:lstStyle/>
          <a:p>
            <a:r>
              <a:rPr lang="en-GB" altLang="en-US" sz="4400" b="1" dirty="0">
                <a:latin typeface="Arial" panose="020B0604020202020204" pitchFamily="34" charset="0"/>
                <a:cs typeface="Arial" panose="020B0604020202020204" pitchFamily="34" charset="0"/>
              </a:rPr>
              <a:t>Research methodology  is ….</a:t>
            </a:r>
          </a:p>
        </p:txBody>
      </p:sp>
      <p:sp>
        <p:nvSpPr>
          <p:cNvPr id="4" name="Rectangle 3">
            <a:extLst>
              <a:ext uri="{FF2B5EF4-FFF2-40B4-BE49-F238E27FC236}">
                <a16:creationId xmlns:a16="http://schemas.microsoft.com/office/drawing/2014/main" id="{FA1CB423-1CB5-BEDB-0E4A-76944FA5BE36}"/>
              </a:ext>
            </a:extLst>
          </p:cNvPr>
          <p:cNvSpPr/>
          <p:nvPr/>
        </p:nvSpPr>
        <p:spPr>
          <a:xfrm>
            <a:off x="763480" y="1706562"/>
            <a:ext cx="8971733" cy="4524315"/>
          </a:xfrm>
          <a:prstGeom prst="rect">
            <a:avLst/>
          </a:prstGeom>
        </p:spPr>
        <p:txBody>
          <a:bodyPr wrap="square">
            <a:spAutoFit/>
          </a:bodyPr>
          <a:lstStyle/>
          <a:p>
            <a:pPr marL="457200" indent="-457200">
              <a:buFont typeface="Wingdings" panose="05000000000000000000" pitchFamily="2" charset="2"/>
              <a:buChar char="v"/>
              <a:defRPr/>
            </a:pPr>
            <a:r>
              <a:rPr lang="en-GB" sz="3200" dirty="0">
                <a:latin typeface="Arial" panose="020B0604020202020204" pitchFamily="34" charset="0"/>
                <a:cs typeface="Arial" panose="020B0604020202020204" pitchFamily="34" charset="0"/>
              </a:rPr>
              <a:t>A scientific and organised way of conducting research</a:t>
            </a:r>
          </a:p>
          <a:p>
            <a:pPr>
              <a:defRPr/>
            </a:pPr>
            <a:endParaRPr lang="en-GB" sz="3200"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v"/>
              <a:defRPr/>
            </a:pPr>
            <a:r>
              <a:rPr lang="en-GB" sz="3200" dirty="0">
                <a:latin typeface="Arial" panose="020B0604020202020204" pitchFamily="34" charset="0"/>
                <a:cs typeface="Arial" panose="020B0604020202020204" pitchFamily="34" charset="0"/>
              </a:rPr>
              <a:t>It is the science of choosing a specific method to conduct research and </a:t>
            </a:r>
          </a:p>
          <a:p>
            <a:pPr>
              <a:defRPr/>
            </a:pPr>
            <a:endParaRPr lang="en-GB" sz="3200"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v"/>
              <a:defRPr/>
            </a:pPr>
            <a:r>
              <a:rPr lang="en-GB" sz="3200" dirty="0">
                <a:latin typeface="Arial" panose="020B0604020202020204" pitchFamily="34" charset="0"/>
                <a:cs typeface="Arial" panose="020B0604020202020204" pitchFamily="34" charset="0"/>
              </a:rPr>
              <a:t>How this method is connected to the outcome of the research. </a:t>
            </a:r>
          </a:p>
          <a:p>
            <a:pPr marL="342900" indent="-342900">
              <a:buFont typeface="Wingdings" panose="05000000000000000000" pitchFamily="2" charset="2"/>
              <a:buChar char="v"/>
              <a:defRPr/>
            </a:pPr>
            <a:endParaRPr lang="en-GB" sz="3200" dirty="0">
              <a:solidFill>
                <a:srgbClr val="FFFF00"/>
              </a:solidFill>
              <a:latin typeface="Arial" panose="020B0604020202020204" pitchFamily="34" charset="0"/>
              <a:cs typeface="Arial" panose="020B0604020202020204" pitchFamily="34" charset="0"/>
            </a:endParaRPr>
          </a:p>
        </p:txBody>
      </p:sp>
    </p:spTree>
  </p:cSld>
  <p:clrMapOvr>
    <a:masterClrMapping/>
  </p:clrMapOvr>
  <p:transition spd="slow">
    <p:fade/>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7C9E33CA-AC35-BBA9-D9B8-9A229483792B}"/>
              </a:ext>
            </a:extLst>
          </p:cNvPr>
          <p:cNvSpPr>
            <a:spLocks noGrp="1"/>
          </p:cNvSpPr>
          <p:nvPr>
            <p:ph type="title"/>
          </p:nvPr>
        </p:nvSpPr>
        <p:spPr>
          <a:xfrm>
            <a:off x="772357" y="171451"/>
            <a:ext cx="9438443" cy="615553"/>
          </a:xfrm>
        </p:spPr>
        <p:txBody>
          <a:bodyPr>
            <a:noAutofit/>
          </a:bodyPr>
          <a:lstStyle/>
          <a:p>
            <a:pPr algn="l"/>
            <a:r>
              <a:rPr lang="en-GB" altLang="en-US" sz="4400" b="1" dirty="0">
                <a:latin typeface="Arial" panose="020B0604020202020204" pitchFamily="34" charset="0"/>
                <a:cs typeface="Arial" panose="020B0604020202020204" pitchFamily="34" charset="0"/>
              </a:rPr>
              <a:t>Types of research methodology</a:t>
            </a:r>
          </a:p>
        </p:txBody>
      </p:sp>
      <p:sp>
        <p:nvSpPr>
          <p:cNvPr id="3" name="Rectangle 2">
            <a:extLst>
              <a:ext uri="{FF2B5EF4-FFF2-40B4-BE49-F238E27FC236}">
                <a16:creationId xmlns:a16="http://schemas.microsoft.com/office/drawing/2014/main" id="{3E1CA44A-4526-C0B7-3AAF-E2526C81F632}"/>
              </a:ext>
            </a:extLst>
          </p:cNvPr>
          <p:cNvSpPr/>
          <p:nvPr/>
        </p:nvSpPr>
        <p:spPr>
          <a:xfrm>
            <a:off x="565211" y="898654"/>
            <a:ext cx="11061577" cy="4401205"/>
          </a:xfrm>
          <a:prstGeom prst="rect">
            <a:avLst/>
          </a:prstGeom>
        </p:spPr>
        <p:txBody>
          <a:bodyPr wrap="square">
            <a:spAutoFit/>
          </a:bodyPr>
          <a:lstStyle/>
          <a:p>
            <a:pPr>
              <a:defRPr/>
            </a:pPr>
            <a:endParaRPr lang="en-GB" sz="2800"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v"/>
              <a:defRPr/>
            </a:pPr>
            <a:r>
              <a:rPr lang="en-GB" sz="2800" dirty="0">
                <a:latin typeface="Arial" panose="020B0604020202020204" pitchFamily="34" charset="0"/>
                <a:cs typeface="Arial" panose="020B0604020202020204" pitchFamily="34" charset="0"/>
              </a:rPr>
              <a:t>Positivism</a:t>
            </a:r>
          </a:p>
          <a:p>
            <a:pPr lvl="3">
              <a:defRPr/>
            </a:pPr>
            <a:r>
              <a:rPr lang="en-GB" sz="2800" i="1" dirty="0">
                <a:latin typeface="Arial" panose="020B0604020202020204" pitchFamily="34" charset="0"/>
                <a:cs typeface="Arial" panose="020B0604020202020204" pitchFamily="34" charset="0"/>
              </a:rPr>
              <a:t>Truth can only be found by using quantitative data</a:t>
            </a:r>
          </a:p>
          <a:p>
            <a:pPr marL="342900" indent="-342900">
              <a:buFont typeface="Wingdings" panose="05000000000000000000" pitchFamily="2" charset="2"/>
              <a:buChar char="v"/>
              <a:defRPr/>
            </a:pPr>
            <a:endParaRPr lang="en-GB" sz="2800"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v"/>
              <a:defRPr/>
            </a:pPr>
            <a:r>
              <a:rPr lang="en-GB" sz="2800" dirty="0">
                <a:latin typeface="Arial" panose="020B0604020202020204" pitchFamily="34" charset="0"/>
                <a:cs typeface="Arial" panose="020B0604020202020204" pitchFamily="34" charset="0"/>
              </a:rPr>
              <a:t>Interpretivism</a:t>
            </a:r>
          </a:p>
          <a:p>
            <a:pPr>
              <a:defRPr/>
            </a:pPr>
            <a:r>
              <a:rPr lang="en-GB" sz="2800" dirty="0">
                <a:latin typeface="Arial" panose="020B0604020202020204" pitchFamily="34" charset="0"/>
                <a:cs typeface="Arial" panose="020B0604020202020204" pitchFamily="34" charset="0"/>
              </a:rPr>
              <a:t>	</a:t>
            </a:r>
            <a:r>
              <a:rPr lang="en-GB" sz="2800" i="1" dirty="0">
                <a:latin typeface="Arial" panose="020B0604020202020204" pitchFamily="34" charset="0"/>
                <a:cs typeface="Arial" panose="020B0604020202020204" pitchFamily="34" charset="0"/>
              </a:rPr>
              <a:t>Truth can only be found by using qualitative data</a:t>
            </a:r>
          </a:p>
          <a:p>
            <a:pPr marL="342900" indent="-342900">
              <a:buFont typeface="Wingdings" panose="05000000000000000000" pitchFamily="2" charset="2"/>
              <a:buChar char="v"/>
              <a:defRPr/>
            </a:pPr>
            <a:endParaRPr lang="en-GB" sz="2800"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v"/>
              <a:defRPr/>
            </a:pPr>
            <a:r>
              <a:rPr lang="en-GB" sz="2800" dirty="0">
                <a:latin typeface="Arial" panose="020B0604020202020204" pitchFamily="34" charset="0"/>
                <a:cs typeface="Arial" panose="020B0604020202020204" pitchFamily="34" charset="0"/>
              </a:rPr>
              <a:t>Pragmatism</a:t>
            </a:r>
          </a:p>
          <a:p>
            <a:pPr>
              <a:defRPr/>
            </a:pPr>
            <a:r>
              <a:rPr lang="en-GB" sz="2800" dirty="0">
                <a:latin typeface="Arial" panose="020B0604020202020204" pitchFamily="34" charset="0"/>
                <a:cs typeface="Arial" panose="020B0604020202020204" pitchFamily="34" charset="0"/>
              </a:rPr>
              <a:t>	</a:t>
            </a:r>
            <a:r>
              <a:rPr lang="en-GB" sz="2800" i="1" dirty="0">
                <a:latin typeface="Arial" panose="020B0604020202020204" pitchFamily="34" charset="0"/>
                <a:cs typeface="Arial" panose="020B0604020202020204" pitchFamily="34" charset="0"/>
              </a:rPr>
              <a:t>Truth are not absolute and various forms of data can be used 	simultaneously to find truth</a:t>
            </a:r>
          </a:p>
        </p:txBody>
      </p:sp>
    </p:spTree>
    <p:extLst>
      <p:ext uri="{BB962C8B-B14F-4D97-AF65-F5344CB8AC3E}">
        <p14:creationId xmlns:p14="http://schemas.microsoft.com/office/powerpoint/2010/main" val="1603644671"/>
      </p:ext>
    </p:extLst>
  </p:cSld>
  <p:clrMapOvr>
    <a:masterClrMapping/>
  </p:clrMapOvr>
  <p:transition spd="slow">
    <p:fade/>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F589A0E-CA8E-4ED1-8C2E-B6F048C0D01A}"/>
              </a:ext>
            </a:extLst>
          </p:cNvPr>
          <p:cNvSpPr>
            <a:spLocks noGrp="1"/>
          </p:cNvSpPr>
          <p:nvPr>
            <p:ph idx="1"/>
          </p:nvPr>
        </p:nvSpPr>
        <p:spPr>
          <a:xfrm>
            <a:off x="648070" y="1268413"/>
            <a:ext cx="11185864" cy="4176712"/>
          </a:xfrm>
        </p:spPr>
        <p:txBody>
          <a:bodyPr>
            <a:normAutofit fontScale="92500" lnSpcReduction="10000"/>
          </a:bodyPr>
          <a:lstStyle/>
          <a:p>
            <a:pPr marL="0" indent="0">
              <a:buNone/>
              <a:defRPr/>
            </a:pPr>
            <a:r>
              <a:rPr lang="en-GB" dirty="0">
                <a:latin typeface="Arial" panose="020B0604020202020204" pitchFamily="34" charset="0"/>
                <a:cs typeface="Arial" panose="020B0604020202020204" pitchFamily="34" charset="0"/>
              </a:rPr>
              <a:t>A research design is a “strategy for answering the research question using empirical data”. Therefore, “creating a research design involves deciding about:</a:t>
            </a:r>
          </a:p>
          <a:p>
            <a:pPr>
              <a:defRPr/>
            </a:pPr>
            <a:endParaRPr lang="en-GB" dirty="0">
              <a:latin typeface="Arial" panose="020B0604020202020204" pitchFamily="34" charset="0"/>
              <a:cs typeface="Arial" panose="020B0604020202020204" pitchFamily="34" charset="0"/>
            </a:endParaRPr>
          </a:p>
          <a:p>
            <a:pPr>
              <a:defRPr/>
            </a:pPr>
            <a:r>
              <a:rPr lang="en-GB" dirty="0">
                <a:latin typeface="Arial" panose="020B0604020202020204" pitchFamily="34" charset="0"/>
                <a:cs typeface="Arial" panose="020B0604020202020204" pitchFamily="34" charset="0"/>
              </a:rPr>
              <a:t>The overall aims and approach</a:t>
            </a:r>
          </a:p>
          <a:p>
            <a:pPr>
              <a:defRPr/>
            </a:pPr>
            <a:r>
              <a:rPr lang="en-GB" dirty="0">
                <a:latin typeface="Arial" panose="020B0604020202020204" pitchFamily="34" charset="0"/>
                <a:cs typeface="Arial" panose="020B0604020202020204" pitchFamily="34" charset="0"/>
              </a:rPr>
              <a:t>The type of research design to use</a:t>
            </a:r>
          </a:p>
          <a:p>
            <a:pPr>
              <a:defRPr/>
            </a:pPr>
            <a:r>
              <a:rPr lang="en-GB" dirty="0">
                <a:latin typeface="Arial" panose="020B0604020202020204" pitchFamily="34" charset="0"/>
                <a:cs typeface="Arial" panose="020B0604020202020204" pitchFamily="34" charset="0"/>
              </a:rPr>
              <a:t>The sampling methods or criteria for selecting subjects</a:t>
            </a:r>
          </a:p>
          <a:p>
            <a:pPr>
              <a:defRPr/>
            </a:pPr>
            <a:r>
              <a:rPr lang="en-GB" dirty="0">
                <a:latin typeface="Arial" panose="020B0604020202020204" pitchFamily="34" charset="0"/>
                <a:cs typeface="Arial" panose="020B0604020202020204" pitchFamily="34" charset="0"/>
              </a:rPr>
              <a:t>The data collection methods</a:t>
            </a:r>
          </a:p>
          <a:p>
            <a:pPr>
              <a:defRPr/>
            </a:pPr>
            <a:r>
              <a:rPr lang="en-GB" dirty="0">
                <a:latin typeface="Arial" panose="020B0604020202020204" pitchFamily="34" charset="0"/>
                <a:cs typeface="Arial" panose="020B0604020202020204" pitchFamily="34" charset="0"/>
              </a:rPr>
              <a:t>The procedures to follow to collect data</a:t>
            </a:r>
          </a:p>
          <a:p>
            <a:pPr>
              <a:defRPr/>
            </a:pPr>
            <a:r>
              <a:rPr lang="en-GB" dirty="0">
                <a:latin typeface="Arial" panose="020B0604020202020204" pitchFamily="34" charset="0"/>
                <a:cs typeface="Arial" panose="020B0604020202020204" pitchFamily="34" charset="0"/>
              </a:rPr>
              <a:t>The data analysis methods”</a:t>
            </a:r>
          </a:p>
        </p:txBody>
      </p:sp>
      <p:sp>
        <p:nvSpPr>
          <p:cNvPr id="19459" name="Title 2">
            <a:extLst>
              <a:ext uri="{FF2B5EF4-FFF2-40B4-BE49-F238E27FC236}">
                <a16:creationId xmlns:a16="http://schemas.microsoft.com/office/drawing/2014/main" id="{9C0CE498-8A76-33A4-EF6E-E1E283880045}"/>
              </a:ext>
            </a:extLst>
          </p:cNvPr>
          <p:cNvSpPr>
            <a:spLocks noGrp="1"/>
          </p:cNvSpPr>
          <p:nvPr>
            <p:ph type="title"/>
          </p:nvPr>
        </p:nvSpPr>
        <p:spPr>
          <a:xfrm>
            <a:off x="1981200" y="260350"/>
            <a:ext cx="8229600" cy="1143000"/>
          </a:xfrm>
        </p:spPr>
        <p:txBody>
          <a:bodyPr/>
          <a:lstStyle/>
          <a:p>
            <a:r>
              <a:rPr lang="en-GB" altLang="en-US" b="1" dirty="0">
                <a:solidFill>
                  <a:srgbClr val="000000"/>
                </a:solidFill>
                <a:latin typeface="Arial" panose="020B0604020202020204" pitchFamily="34" charset="0"/>
                <a:cs typeface="Arial" panose="020B0604020202020204" pitchFamily="34" charset="0"/>
              </a:rPr>
              <a:t>Research design is….</a:t>
            </a:r>
            <a:endParaRPr lang="en-GB" altLang="en-US" dirty="0">
              <a:latin typeface="Arial" panose="020B0604020202020204" pitchFamily="34" charset="0"/>
              <a:cs typeface="Arial" panose="020B0604020202020204" pitchFamily="34" charset="0"/>
            </a:endParaRPr>
          </a:p>
        </p:txBody>
      </p:sp>
      <p:sp>
        <p:nvSpPr>
          <p:cNvPr id="19460" name="TextBox 4">
            <a:extLst>
              <a:ext uri="{FF2B5EF4-FFF2-40B4-BE49-F238E27FC236}">
                <a16:creationId xmlns:a16="http://schemas.microsoft.com/office/drawing/2014/main" id="{174D6BBD-B027-B123-8A6A-CF27BC8BA10B}"/>
              </a:ext>
            </a:extLst>
          </p:cNvPr>
          <p:cNvSpPr txBox="1">
            <a:spLocks noChangeArrowheads="1"/>
          </p:cNvSpPr>
          <p:nvPr/>
        </p:nvSpPr>
        <p:spPr bwMode="auto">
          <a:xfrm>
            <a:off x="7608888" y="5942014"/>
            <a:ext cx="2087562"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1800">
                <a:solidFill>
                  <a:srgbClr val="FFFF00"/>
                </a:solidFill>
                <a:latin typeface="Arial" panose="020B0604020202020204" pitchFamily="34" charset="0"/>
              </a:rPr>
              <a:t>(McCombes, 2022)</a:t>
            </a:r>
            <a:endParaRPr lang="en-GB" altLang="en-US" sz="1800">
              <a:latin typeface="Arial" panose="020B0604020202020204" pitchFamily="34" charset="0"/>
            </a:endParaRPr>
          </a:p>
        </p:txBody>
      </p:sp>
    </p:spTree>
  </p:cSld>
  <p:clrMapOvr>
    <a:masterClrMapping/>
  </p:clrMapOvr>
  <p:transition spd="slow">
    <p:fade/>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83E322E8-2D18-7886-040D-38A8BF727A21}"/>
              </a:ext>
            </a:extLst>
          </p:cNvPr>
          <p:cNvSpPr>
            <a:spLocks noGrp="1"/>
          </p:cNvSpPr>
          <p:nvPr>
            <p:ph type="title"/>
          </p:nvPr>
        </p:nvSpPr>
        <p:spPr>
          <a:xfrm>
            <a:off x="1981200" y="309564"/>
            <a:ext cx="8229600" cy="1254125"/>
          </a:xfrm>
        </p:spPr>
        <p:txBody>
          <a:bodyPr>
            <a:normAutofit/>
          </a:bodyPr>
          <a:lstStyle/>
          <a:p>
            <a:pPr algn="l"/>
            <a:r>
              <a:rPr lang="en-GB" altLang="en-US" sz="4400" b="1" dirty="0">
                <a:latin typeface="Arial" panose="020B0604020202020204" pitchFamily="34" charset="0"/>
                <a:cs typeface="Arial" panose="020B0604020202020204" pitchFamily="34" charset="0"/>
              </a:rPr>
              <a:t>Research methods are …. </a:t>
            </a:r>
          </a:p>
        </p:txBody>
      </p:sp>
      <p:sp>
        <p:nvSpPr>
          <p:cNvPr id="3" name="Rectangle 2">
            <a:extLst>
              <a:ext uri="{FF2B5EF4-FFF2-40B4-BE49-F238E27FC236}">
                <a16:creationId xmlns:a16="http://schemas.microsoft.com/office/drawing/2014/main" id="{98F2A5DB-2187-32B9-A30A-76AAD86678B8}"/>
              </a:ext>
            </a:extLst>
          </p:cNvPr>
          <p:cNvSpPr/>
          <p:nvPr/>
        </p:nvSpPr>
        <p:spPr>
          <a:xfrm>
            <a:off x="426129" y="1773238"/>
            <a:ext cx="10682402" cy="4524315"/>
          </a:xfrm>
          <a:prstGeom prst="rect">
            <a:avLst/>
          </a:prstGeom>
        </p:spPr>
        <p:txBody>
          <a:bodyPr wrap="square">
            <a:spAutoFit/>
          </a:bodyPr>
          <a:lstStyle/>
          <a:p>
            <a:pPr>
              <a:defRPr/>
            </a:pPr>
            <a:r>
              <a:rPr lang="en-GB" sz="3200" dirty="0">
                <a:latin typeface="Arial" panose="020B0604020202020204" pitchFamily="34" charset="0"/>
                <a:cs typeface="Arial" panose="020B0604020202020204" pitchFamily="34" charset="0"/>
              </a:rPr>
              <a:t>The manner in which you will collect your data including:</a:t>
            </a:r>
          </a:p>
          <a:p>
            <a:pPr marL="342900" indent="-342900">
              <a:buFont typeface="Wingdings" panose="05000000000000000000" pitchFamily="2" charset="2"/>
              <a:buChar char="v"/>
              <a:defRPr/>
            </a:pPr>
            <a:endParaRPr lang="en-GB" sz="3200"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v"/>
              <a:defRPr/>
            </a:pPr>
            <a:r>
              <a:rPr lang="en-GB" sz="3200" dirty="0">
                <a:latin typeface="Arial" panose="020B0604020202020204" pitchFamily="34" charset="0"/>
                <a:cs typeface="Arial" panose="020B0604020202020204" pitchFamily="34" charset="0"/>
              </a:rPr>
              <a:t> The various procedures involving structures and techniques including data collection and </a:t>
            </a:r>
          </a:p>
          <a:p>
            <a:pPr marL="342900" indent="-342900">
              <a:buFont typeface="Wingdings" panose="05000000000000000000" pitchFamily="2" charset="2"/>
              <a:buChar char="v"/>
              <a:defRPr/>
            </a:pPr>
            <a:endParaRPr lang="en-GB" sz="3200"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v"/>
              <a:defRPr/>
            </a:pPr>
            <a:r>
              <a:rPr lang="en-GB" sz="3200" dirty="0">
                <a:latin typeface="Arial" panose="020B0604020202020204" pitchFamily="34" charset="0"/>
                <a:cs typeface="Arial" panose="020B0604020202020204" pitchFamily="34" charset="0"/>
              </a:rPr>
              <a:t>Analysis that is employed by a researcher to conduct a research study .</a:t>
            </a:r>
          </a:p>
          <a:p>
            <a:pPr>
              <a:defRPr/>
            </a:pPr>
            <a:endParaRPr lang="en-GB" sz="3200" dirty="0">
              <a:latin typeface="Arial" panose="020B0604020202020204" pitchFamily="34" charset="0"/>
              <a:cs typeface="Arial" panose="020B0604020202020204" pitchFamily="34" charset="0"/>
            </a:endParaRPr>
          </a:p>
          <a:p>
            <a:pPr>
              <a:defRPr/>
            </a:pPr>
            <a:endParaRPr lang="en-GB" sz="3200" dirty="0">
              <a:solidFill>
                <a:srgbClr val="FFFF00"/>
              </a:solidFill>
              <a:latin typeface="Arial" panose="020B0604020202020204" pitchFamily="34" charset="0"/>
              <a:cs typeface="Arial" panose="020B0604020202020204" pitchFamily="34" charset="0"/>
            </a:endParaRPr>
          </a:p>
        </p:txBody>
      </p:sp>
    </p:spTree>
  </p:cSld>
  <p:clrMapOvr>
    <a:masterClrMapping/>
  </p:clrMapOvr>
  <p:transition spd="slow">
    <p:fade/>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7C9E33CA-AC35-BBA9-D9B8-9A229483792B}"/>
              </a:ext>
            </a:extLst>
          </p:cNvPr>
          <p:cNvSpPr>
            <a:spLocks noGrp="1"/>
          </p:cNvSpPr>
          <p:nvPr>
            <p:ph type="title"/>
          </p:nvPr>
        </p:nvSpPr>
        <p:spPr>
          <a:xfrm>
            <a:off x="1981200" y="171450"/>
            <a:ext cx="8229600" cy="941388"/>
          </a:xfrm>
        </p:spPr>
        <p:txBody>
          <a:bodyPr>
            <a:normAutofit/>
          </a:bodyPr>
          <a:lstStyle/>
          <a:p>
            <a:pPr algn="l"/>
            <a:r>
              <a:rPr lang="en-GB" altLang="en-US" sz="4400" b="1" dirty="0">
                <a:latin typeface="Arial" panose="020B0604020202020204" pitchFamily="34" charset="0"/>
                <a:cs typeface="Arial" panose="020B0604020202020204" pitchFamily="34" charset="0"/>
              </a:rPr>
              <a:t>Types of research methods</a:t>
            </a:r>
          </a:p>
        </p:txBody>
      </p:sp>
      <p:sp>
        <p:nvSpPr>
          <p:cNvPr id="3" name="Rectangle 2">
            <a:extLst>
              <a:ext uri="{FF2B5EF4-FFF2-40B4-BE49-F238E27FC236}">
                <a16:creationId xmlns:a16="http://schemas.microsoft.com/office/drawing/2014/main" id="{3E1CA44A-4526-C0B7-3AAF-E2526C81F632}"/>
              </a:ext>
            </a:extLst>
          </p:cNvPr>
          <p:cNvSpPr/>
          <p:nvPr/>
        </p:nvSpPr>
        <p:spPr>
          <a:xfrm>
            <a:off x="435006" y="914400"/>
            <a:ext cx="10232995" cy="4708981"/>
          </a:xfrm>
          <a:prstGeom prst="rect">
            <a:avLst/>
          </a:prstGeom>
        </p:spPr>
        <p:txBody>
          <a:bodyPr wrap="square">
            <a:spAutoFit/>
          </a:bodyPr>
          <a:lstStyle/>
          <a:p>
            <a:pPr>
              <a:defRPr/>
            </a:pPr>
            <a:endParaRPr lang="en-GB" sz="2400"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v"/>
              <a:defRPr/>
            </a:pPr>
            <a:r>
              <a:rPr lang="en-GB" sz="2800" dirty="0">
                <a:latin typeface="Arial" panose="020B0604020202020204" pitchFamily="34" charset="0"/>
                <a:cs typeface="Arial" panose="020B0604020202020204" pitchFamily="34" charset="0"/>
              </a:rPr>
              <a:t>Quantitative research</a:t>
            </a:r>
          </a:p>
          <a:p>
            <a:pPr>
              <a:defRPr/>
            </a:pPr>
            <a:r>
              <a:rPr lang="en-GB" sz="2800" dirty="0">
                <a:latin typeface="Arial" panose="020B0604020202020204" pitchFamily="34" charset="0"/>
                <a:cs typeface="Arial" panose="020B0604020202020204" pitchFamily="34" charset="0"/>
              </a:rPr>
              <a:t>This tends:</a:t>
            </a:r>
          </a:p>
          <a:p>
            <a:pPr>
              <a:defRPr/>
            </a:pPr>
            <a:endParaRPr lang="en-GB" sz="2000"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
              <a:defRPr/>
            </a:pPr>
            <a:r>
              <a:rPr lang="en-GB" sz="2000" dirty="0">
                <a:latin typeface="Arial" panose="020B0604020202020204" pitchFamily="34" charset="0"/>
                <a:cs typeface="Arial" panose="020B0604020202020204" pitchFamily="34" charset="0"/>
              </a:rPr>
              <a:t>to answer the questions of </a:t>
            </a:r>
            <a:r>
              <a:rPr lang="en-GB" sz="2000" b="1" dirty="0">
                <a:latin typeface="Arial" panose="020B0604020202020204" pitchFamily="34" charset="0"/>
                <a:cs typeface="Arial" panose="020B0604020202020204" pitchFamily="34" charset="0"/>
              </a:rPr>
              <a:t>how much</a:t>
            </a:r>
            <a:r>
              <a:rPr lang="en-GB" sz="2000" dirty="0">
                <a:latin typeface="Arial" panose="020B0604020202020204" pitchFamily="34" charset="0"/>
                <a:cs typeface="Arial" panose="020B0604020202020204" pitchFamily="34" charset="0"/>
              </a:rPr>
              <a:t>. </a:t>
            </a:r>
          </a:p>
          <a:p>
            <a:pPr marL="342900" indent="-342900">
              <a:buFont typeface="Wingdings" panose="05000000000000000000" pitchFamily="2" charset="2"/>
              <a:buChar char="§"/>
              <a:defRPr/>
            </a:pPr>
            <a:r>
              <a:rPr lang="en-GB" sz="2000" dirty="0">
                <a:latin typeface="Arial" panose="020B0604020202020204" pitchFamily="34" charset="0"/>
                <a:cs typeface="Arial" panose="020B0604020202020204" pitchFamily="34" charset="0"/>
              </a:rPr>
              <a:t>to understand the </a:t>
            </a:r>
            <a:r>
              <a:rPr lang="en-GB" sz="2000" b="1" dirty="0">
                <a:latin typeface="Arial" panose="020B0604020202020204" pitchFamily="34" charset="0"/>
                <a:cs typeface="Arial" panose="020B0604020202020204" pitchFamily="34" charset="0"/>
              </a:rPr>
              <a:t>magnitude</a:t>
            </a:r>
            <a:r>
              <a:rPr lang="en-GB" sz="2000" dirty="0">
                <a:latin typeface="Arial" panose="020B0604020202020204" pitchFamily="34" charset="0"/>
                <a:cs typeface="Arial" panose="020B0604020202020204" pitchFamily="34" charset="0"/>
              </a:rPr>
              <a:t> of an association between a risk factor and an outcome.</a:t>
            </a:r>
          </a:p>
          <a:p>
            <a:pPr marL="342900" indent="-342900">
              <a:buFont typeface="Wingdings" panose="05000000000000000000" pitchFamily="2" charset="2"/>
              <a:buChar char="§"/>
              <a:defRPr/>
            </a:pPr>
            <a:r>
              <a:rPr lang="en-GB" sz="2000" dirty="0">
                <a:latin typeface="Arial" panose="020B0604020202020204" pitchFamily="34" charset="0"/>
                <a:cs typeface="Arial" panose="020B0604020202020204" pitchFamily="34" charset="0"/>
              </a:rPr>
              <a:t>To understand the magnitude of an occurrence.</a:t>
            </a:r>
          </a:p>
          <a:p>
            <a:pPr>
              <a:defRPr/>
            </a:pPr>
            <a:endParaRPr lang="en-GB" sz="2400"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v"/>
              <a:defRPr/>
            </a:pPr>
            <a:r>
              <a:rPr lang="en-GB" sz="2800" dirty="0">
                <a:latin typeface="Arial" panose="020B0604020202020204" pitchFamily="34" charset="0"/>
                <a:cs typeface="Arial" panose="020B0604020202020204" pitchFamily="34" charset="0"/>
              </a:rPr>
              <a:t>Qualitative research</a:t>
            </a:r>
          </a:p>
          <a:p>
            <a:pPr>
              <a:defRPr/>
            </a:pPr>
            <a:r>
              <a:rPr lang="en-GB" sz="2800" dirty="0">
                <a:latin typeface="Arial" panose="020B0604020202020204" pitchFamily="34" charset="0"/>
                <a:cs typeface="Arial" panose="020B0604020202020204" pitchFamily="34" charset="0"/>
              </a:rPr>
              <a:t>This tends :</a:t>
            </a:r>
          </a:p>
          <a:p>
            <a:pPr>
              <a:defRPr/>
            </a:pPr>
            <a:endParaRPr lang="en-GB" sz="2000"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
              <a:defRPr/>
            </a:pPr>
            <a:r>
              <a:rPr lang="en-GB" sz="2000" dirty="0">
                <a:latin typeface="Arial" panose="020B0604020202020204" pitchFamily="34" charset="0"/>
                <a:cs typeface="Arial" panose="020B0604020202020204" pitchFamily="34" charset="0"/>
              </a:rPr>
              <a:t>to answers questions like </a:t>
            </a:r>
            <a:r>
              <a:rPr lang="en-GB" sz="2000" b="1" dirty="0">
                <a:latin typeface="Arial" panose="020B0604020202020204" pitchFamily="34" charset="0"/>
                <a:cs typeface="Arial" panose="020B0604020202020204" pitchFamily="34" charset="0"/>
              </a:rPr>
              <a:t>WHO,WHAT, HOW, WHEN,WHY</a:t>
            </a:r>
          </a:p>
          <a:p>
            <a:pPr marL="342900" indent="-342900">
              <a:buFont typeface="Wingdings" panose="05000000000000000000" pitchFamily="2" charset="2"/>
              <a:buChar char="§"/>
              <a:defRPr/>
            </a:pPr>
            <a:r>
              <a:rPr lang="en-GB" sz="2000" dirty="0">
                <a:latin typeface="Arial" panose="020B0604020202020204" pitchFamily="34" charset="0"/>
                <a:cs typeface="Arial" panose="020B0604020202020204" pitchFamily="34" charset="0"/>
              </a:rPr>
              <a:t>to understand the nature or quality of a phenomenon.</a:t>
            </a:r>
          </a:p>
        </p:txBody>
      </p:sp>
    </p:spTree>
  </p:cSld>
  <p:clrMapOvr>
    <a:masterClrMapping/>
  </p:clrMapOvr>
  <p:transition spd="slow">
    <p:fade/>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ED7359-3E00-026A-E536-E109EF547E28}"/>
              </a:ext>
            </a:extLst>
          </p:cNvPr>
          <p:cNvSpPr txBox="1">
            <a:spLocks noGrp="1"/>
          </p:cNvSpPr>
          <p:nvPr>
            <p:ph type="title"/>
          </p:nvPr>
        </p:nvSpPr>
        <p:spPr>
          <a:xfrm>
            <a:off x="197511" y="679016"/>
            <a:ext cx="11865254" cy="1002183"/>
          </a:xfrm>
        </p:spPr>
        <p:txBody>
          <a:bodyPr anchorCtr="1">
            <a:noAutofit/>
          </a:bodyPr>
          <a:lstStyle/>
          <a:p>
            <a:pPr>
              <a:defRPr/>
            </a:pPr>
            <a:br>
              <a:rPr lang="en-GB" b="1" dirty="0">
                <a:solidFill>
                  <a:srgbClr val="000000"/>
                </a:solidFill>
                <a:latin typeface="Arial" panose="020B0604020202020204" pitchFamily="34" charset="0"/>
                <a:cs typeface="Arial" panose="020B0604020202020204" pitchFamily="34" charset="0"/>
              </a:rPr>
            </a:br>
            <a:r>
              <a:rPr lang="en-GB" b="1" dirty="0">
                <a:solidFill>
                  <a:srgbClr val="000000"/>
                </a:solidFill>
                <a:latin typeface="Arial" panose="020B0604020202020204" pitchFamily="34" charset="0"/>
                <a:cs typeface="Arial" panose="020B0604020202020204" pitchFamily="34" charset="0"/>
              </a:rPr>
              <a:t>Quantitative Research</a:t>
            </a:r>
            <a:br>
              <a:rPr lang="en-GB" dirty="0">
                <a:latin typeface="Arial" panose="020B0604020202020204" pitchFamily="34" charset="0"/>
                <a:cs typeface="Arial" panose="020B0604020202020204" pitchFamily="34" charset="0"/>
              </a:rPr>
            </a:br>
            <a:br>
              <a:rPr lang="en-GB" dirty="0">
                <a:latin typeface="Arial" panose="020B0604020202020204" pitchFamily="34" charset="0"/>
                <a:cs typeface="Arial" panose="020B0604020202020204" pitchFamily="34" charset="0"/>
              </a:rPr>
            </a:br>
            <a:br>
              <a:rPr lang="en-GB"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7D5FD96C-CB5F-8A7A-5ECB-97D3CC38244E}"/>
              </a:ext>
            </a:extLst>
          </p:cNvPr>
          <p:cNvSpPr txBox="1"/>
          <p:nvPr/>
        </p:nvSpPr>
        <p:spPr>
          <a:xfrm>
            <a:off x="2937028" y="5067773"/>
            <a:ext cx="10197080" cy="523220"/>
          </a:xfrm>
          <a:prstGeom prst="rect">
            <a:avLst/>
          </a:prstGeom>
          <a:noFill/>
        </p:spPr>
        <p:txBody>
          <a:bodyPr wrap="square">
            <a:spAutoFit/>
          </a:bodyPr>
          <a:lstStyle/>
          <a:p>
            <a:pPr>
              <a:defRPr/>
            </a:pPr>
            <a:r>
              <a:rPr lang="en-GB" sz="2800" b="1" dirty="0">
                <a:latin typeface="Arial" panose="020B0604020202020204" pitchFamily="34" charset="0"/>
                <a:cs typeface="Arial" panose="020B0604020202020204" pitchFamily="34" charset="0"/>
              </a:rPr>
              <a:t>Quantitative Research Design (Cresswell, 2017)</a:t>
            </a:r>
            <a:endParaRPr lang="en-GB" sz="2800" dirty="0">
              <a:latin typeface="Arial" panose="020B0604020202020204" pitchFamily="34" charset="0"/>
              <a:cs typeface="Arial" panose="020B0604020202020204" pitchFamily="34" charset="0"/>
            </a:endParaRPr>
          </a:p>
        </p:txBody>
      </p:sp>
      <p:pic>
        <p:nvPicPr>
          <p:cNvPr id="1026" name="Picture 2" descr="What is Quantitative Research Design? Definition, Types, Methods and Best  Practices">
            <a:extLst>
              <a:ext uri="{FF2B5EF4-FFF2-40B4-BE49-F238E27FC236}">
                <a16:creationId xmlns:a16="http://schemas.microsoft.com/office/drawing/2014/main" id="{B9F10864-2545-F109-0185-E44B8F77D08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67050" y="1009425"/>
            <a:ext cx="3962400" cy="3163316"/>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69B06F48-51BD-8294-BFBB-436A2B555163}"/>
              </a:ext>
            </a:extLst>
          </p:cNvPr>
          <p:cNvSpPr txBox="1"/>
          <p:nvPr/>
        </p:nvSpPr>
        <p:spPr>
          <a:xfrm>
            <a:off x="462550" y="1528343"/>
            <a:ext cx="7108682" cy="3970318"/>
          </a:xfrm>
          <a:prstGeom prst="rect">
            <a:avLst/>
          </a:prstGeom>
          <a:noFill/>
        </p:spPr>
        <p:txBody>
          <a:bodyPr wrap="square" rtlCol="0">
            <a:spAutoFit/>
          </a:bodyPr>
          <a:lstStyle/>
          <a:p>
            <a:r>
              <a:rPr lang="en-GB" sz="2800" dirty="0">
                <a:latin typeface="Arial" panose="020B0604020202020204" pitchFamily="34" charset="0"/>
                <a:cs typeface="Arial" panose="020B0604020202020204" pitchFamily="34" charset="0"/>
              </a:rPr>
              <a:t>Cold hard numerical data as it deals with statistical calculations, computed data, and mathematical derivations, to determine associations of variables, predict the phenomenon,  </a:t>
            </a:r>
          </a:p>
          <a:p>
            <a:r>
              <a:rPr lang="en-GB" sz="2800" dirty="0">
                <a:latin typeface="Arial" panose="020B0604020202020204" pitchFamily="34" charset="0"/>
                <a:cs typeface="Arial" panose="020B0604020202020204" pitchFamily="34" charset="0"/>
              </a:rPr>
              <a:t>e.g. </a:t>
            </a:r>
            <a:r>
              <a:rPr lang="en-GB" sz="2800" dirty="0">
                <a:solidFill>
                  <a:srgbClr val="FF0000"/>
                </a:solidFill>
                <a:latin typeface="Arial" panose="020B0604020202020204" pitchFamily="34" charset="0"/>
                <a:cs typeface="Arial" panose="020B0604020202020204" pitchFamily="34" charset="0"/>
              </a:rPr>
              <a:t>what is the number of people in the UK that did not comply with the COVID-19 lockdown?</a:t>
            </a:r>
            <a:br>
              <a:rPr lang="en-GB" sz="2800" dirty="0">
                <a:latin typeface="Arial" panose="020B0604020202020204" pitchFamily="34" charset="0"/>
                <a:cs typeface="Arial" panose="020B0604020202020204" pitchFamily="34" charset="0"/>
              </a:rPr>
            </a:br>
            <a:endParaRPr lang="en-GB" sz="2800" dirty="0"/>
          </a:p>
        </p:txBody>
      </p:sp>
    </p:spTree>
  </p:cSld>
  <p:clrMapOvr>
    <a:masterClrMapping/>
  </p:clrMapOvr>
  <p:transition spd="slow"/>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ABD17B7C-F359-775B-9735-8719557D386B}"/>
              </a:ext>
            </a:extLst>
          </p:cNvPr>
          <p:cNvSpPr>
            <a:spLocks noGrp="1"/>
          </p:cNvSpPr>
          <p:nvPr>
            <p:ph idx="1"/>
          </p:nvPr>
        </p:nvSpPr>
        <p:spPr>
          <a:xfrm>
            <a:off x="453816" y="1291828"/>
            <a:ext cx="9489598" cy="4601260"/>
          </a:xfrm>
        </p:spPr>
        <p:txBody>
          <a:bodyPr>
            <a:normAutofit lnSpcReduction="10000"/>
          </a:bodyPr>
          <a:lstStyle/>
          <a:p>
            <a:pPr marL="0" indent="0">
              <a:buClr>
                <a:srgbClr val="FFFF00"/>
              </a:buClr>
              <a:buNone/>
              <a:defRPr/>
            </a:pPr>
            <a:r>
              <a:rPr lang="en-GB" dirty="0">
                <a:latin typeface="Arial" panose="020B0604020202020204" pitchFamily="34" charset="0"/>
                <a:cs typeface="Arial" panose="020B0604020202020204" pitchFamily="34" charset="0"/>
              </a:rPr>
              <a:t>There are four main types of quantitative research designs namely;</a:t>
            </a:r>
          </a:p>
          <a:p>
            <a:pPr marL="342900" indent="-342900">
              <a:lnSpc>
                <a:spcPct val="200000"/>
              </a:lnSpc>
              <a:buFont typeface="Arial" panose="020B0604020202020204" pitchFamily="34" charset="0"/>
              <a:buChar char="▀"/>
              <a:defRPr/>
            </a:pPr>
            <a:r>
              <a:rPr lang="en-GB" dirty="0">
                <a:latin typeface="Arial" panose="020B0604020202020204" pitchFamily="34" charset="0"/>
                <a:cs typeface="Arial" panose="020B0604020202020204" pitchFamily="34" charset="0"/>
              </a:rPr>
              <a:t>Descriptive Research</a:t>
            </a:r>
          </a:p>
          <a:p>
            <a:pPr marL="342900" indent="-342900">
              <a:lnSpc>
                <a:spcPct val="200000"/>
              </a:lnSpc>
              <a:buFont typeface="Arial" panose="020B0604020202020204" pitchFamily="34" charset="0"/>
              <a:buChar char="▀"/>
              <a:defRPr/>
            </a:pPr>
            <a:r>
              <a:rPr lang="en-GB" dirty="0">
                <a:latin typeface="Arial" panose="020B0604020202020204" pitchFamily="34" charset="0"/>
                <a:cs typeface="Arial" panose="020B0604020202020204" pitchFamily="34" charset="0"/>
              </a:rPr>
              <a:t>Correlation Research</a:t>
            </a:r>
          </a:p>
          <a:p>
            <a:pPr marL="342900" indent="-342900">
              <a:lnSpc>
                <a:spcPct val="200000"/>
              </a:lnSpc>
              <a:buFont typeface="Arial" panose="020B0604020202020204" pitchFamily="34" charset="0"/>
              <a:buChar char="▀"/>
              <a:defRPr/>
            </a:pPr>
            <a:r>
              <a:rPr lang="en-GB" dirty="0">
                <a:latin typeface="Arial" panose="020B0604020202020204" pitchFamily="34" charset="0"/>
                <a:cs typeface="Arial" panose="020B0604020202020204" pitchFamily="34" charset="0"/>
              </a:rPr>
              <a:t>Experimental Research</a:t>
            </a:r>
          </a:p>
          <a:p>
            <a:pPr marL="342900" indent="-342900">
              <a:lnSpc>
                <a:spcPct val="200000"/>
              </a:lnSpc>
              <a:buFont typeface="Arial" panose="020B0604020202020204" pitchFamily="34" charset="0"/>
              <a:buChar char="▀"/>
              <a:defRPr/>
            </a:pPr>
            <a:r>
              <a:rPr lang="en-GB" dirty="0">
                <a:latin typeface="Arial" panose="020B0604020202020204" pitchFamily="34" charset="0"/>
                <a:cs typeface="Arial" panose="020B0604020202020204" pitchFamily="34" charset="0"/>
              </a:rPr>
              <a:t>Causal-Comparative/Quasi-experimental Research</a:t>
            </a:r>
          </a:p>
          <a:p>
            <a:pPr>
              <a:buClr>
                <a:srgbClr val="FFFF00"/>
              </a:buClr>
              <a:defRPr/>
            </a:pPr>
            <a:endParaRPr lang="en-GB" dirty="0">
              <a:solidFill>
                <a:srgbClr val="FFFF00"/>
              </a:solidFill>
              <a:latin typeface="Arial" panose="020B0604020202020204" pitchFamily="34" charset="0"/>
              <a:cs typeface="Arial" panose="020B0604020202020204" pitchFamily="34" charset="0"/>
            </a:endParaRPr>
          </a:p>
          <a:p>
            <a:pPr>
              <a:defRPr/>
            </a:pPr>
            <a:endParaRPr lang="en-GB" dirty="0">
              <a:latin typeface="Arial" panose="020B0604020202020204" pitchFamily="34" charset="0"/>
              <a:cs typeface="Arial" panose="020B0604020202020204" pitchFamily="34" charset="0"/>
            </a:endParaRPr>
          </a:p>
        </p:txBody>
      </p:sp>
      <p:sp>
        <p:nvSpPr>
          <p:cNvPr id="27651" name="Title 2">
            <a:extLst>
              <a:ext uri="{FF2B5EF4-FFF2-40B4-BE49-F238E27FC236}">
                <a16:creationId xmlns:a16="http://schemas.microsoft.com/office/drawing/2014/main" id="{BFEEB1F9-942E-438B-A708-186ECF6B98C4}"/>
              </a:ext>
            </a:extLst>
          </p:cNvPr>
          <p:cNvSpPr>
            <a:spLocks noGrp="1"/>
          </p:cNvSpPr>
          <p:nvPr>
            <p:ph type="title"/>
          </p:nvPr>
        </p:nvSpPr>
        <p:spPr>
          <a:xfrm>
            <a:off x="186431" y="274638"/>
            <a:ext cx="10024369" cy="969496"/>
          </a:xfrm>
        </p:spPr>
        <p:txBody>
          <a:bodyPr>
            <a:noAutofit/>
          </a:bodyPr>
          <a:lstStyle/>
          <a:p>
            <a:pPr algn="ctr"/>
            <a:r>
              <a:rPr lang="en-GB" altLang="en-US" b="1" dirty="0">
                <a:latin typeface="Arial" panose="020B0604020202020204" pitchFamily="34" charset="0"/>
                <a:cs typeface="Arial" panose="020B0604020202020204" pitchFamily="34" charset="0"/>
              </a:rPr>
              <a:t>Types of Quantitative Research </a:t>
            </a:r>
            <a:r>
              <a:rPr lang="en-GB" altLang="en-US" sz="2600" dirty="0">
                <a:latin typeface="Arial" panose="020B0604020202020204" pitchFamily="34" charset="0"/>
                <a:cs typeface="Arial" panose="020B0604020202020204" pitchFamily="34" charset="0"/>
              </a:rPr>
              <a:t>(interventional)</a:t>
            </a:r>
          </a:p>
        </p:txBody>
      </p:sp>
    </p:spTree>
  </p:cSld>
  <p:clrMapOvr>
    <a:masterClrMapping/>
  </p:clrMapOvr>
  <p:transition spd="slow">
    <p:fade/>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CE58160B-0253-0CB9-5FD6-C6A3712D1507}"/>
              </a:ext>
            </a:extLst>
          </p:cNvPr>
          <p:cNvSpPr>
            <a:spLocks noGrp="1"/>
          </p:cNvSpPr>
          <p:nvPr>
            <p:ph idx="1"/>
          </p:nvPr>
        </p:nvSpPr>
        <p:spPr>
          <a:xfrm>
            <a:off x="0" y="766763"/>
            <a:ext cx="10808494" cy="4392613"/>
          </a:xfrm>
        </p:spPr>
        <p:txBody>
          <a:bodyPr>
            <a:noAutofit/>
          </a:bodyPr>
          <a:lstStyle/>
          <a:p>
            <a:pPr marL="457200" indent="-457200">
              <a:buFont typeface="Wingdings" panose="05000000000000000000" pitchFamily="2" charset="2"/>
              <a:buChar char="§"/>
              <a:defRPr/>
            </a:pPr>
            <a:r>
              <a:rPr lang="en-GB" sz="2200" b="1" dirty="0"/>
              <a:t>Descriptive Research</a:t>
            </a:r>
            <a:r>
              <a:rPr lang="en-GB" sz="2200" dirty="0"/>
              <a:t>: </a:t>
            </a:r>
          </a:p>
          <a:p>
            <a:pPr marL="914400" lvl="1" indent="-457200">
              <a:buFont typeface="Wingdings" panose="05000000000000000000" pitchFamily="2" charset="2"/>
              <a:buChar char="§"/>
              <a:defRPr/>
            </a:pPr>
            <a:r>
              <a:rPr lang="en-GB" sz="2200" dirty="0"/>
              <a:t>Describes the “current status of an identified variable. </a:t>
            </a:r>
          </a:p>
          <a:p>
            <a:pPr marL="914400" lvl="1" indent="-457200">
              <a:buFont typeface="Wingdings" panose="05000000000000000000" pitchFamily="2" charset="2"/>
              <a:buChar char="§"/>
              <a:defRPr/>
            </a:pPr>
            <a:r>
              <a:rPr lang="en-GB" sz="2200" dirty="0"/>
              <a:t>These research projects are designed to provide systematic information about a phenomenon”.</a:t>
            </a:r>
          </a:p>
          <a:p>
            <a:pPr lvl="1">
              <a:defRPr/>
            </a:pPr>
            <a:r>
              <a:rPr lang="en-GB" sz="2200" dirty="0"/>
              <a:t>	Example: </a:t>
            </a:r>
            <a:r>
              <a:rPr lang="en-GB" sz="2200" dirty="0">
                <a:solidFill>
                  <a:schemeClr val="accent1"/>
                </a:solidFill>
              </a:rPr>
              <a:t>“A description of the impact of diseases control and prevention on the epidemics dynamics and clinical features of SARS-CoV-2 outbreak in Shanghai, lessons learned for metropolis epidemics prevention</a:t>
            </a:r>
            <a:r>
              <a:rPr lang="en-GB" sz="2200" dirty="0"/>
              <a:t>” </a:t>
            </a:r>
          </a:p>
          <a:p>
            <a:pPr marL="457200" indent="-457200">
              <a:buFont typeface="Wingdings" panose="05000000000000000000" pitchFamily="2" charset="2"/>
              <a:buChar char="§"/>
              <a:defRPr/>
            </a:pPr>
            <a:r>
              <a:rPr lang="en-GB" sz="2200" b="1" dirty="0"/>
              <a:t>Correlation Research</a:t>
            </a:r>
            <a:r>
              <a:rPr lang="en-GB" sz="2200" dirty="0"/>
              <a:t>: </a:t>
            </a:r>
          </a:p>
          <a:p>
            <a:pPr marL="914400" lvl="1" indent="-457200">
              <a:buFont typeface="Wingdings" panose="05000000000000000000" pitchFamily="2" charset="2"/>
              <a:buChar char="§"/>
              <a:defRPr/>
            </a:pPr>
            <a:r>
              <a:rPr lang="en-GB" sz="2200" dirty="0"/>
              <a:t>Seeks to “determine the extent of a relationship between two or more variables using statistical data. </a:t>
            </a:r>
          </a:p>
          <a:p>
            <a:pPr marL="914400" lvl="1" indent="-457200">
              <a:buFont typeface="Wingdings" panose="05000000000000000000" pitchFamily="2" charset="2"/>
              <a:buChar char="§"/>
              <a:defRPr/>
            </a:pPr>
            <a:r>
              <a:rPr lang="en-GB" sz="2200" dirty="0"/>
              <a:t>Relationships between and among a number of facts are sought and interpreted”.</a:t>
            </a:r>
          </a:p>
          <a:p>
            <a:pPr lvl="1">
              <a:defRPr/>
            </a:pPr>
            <a:r>
              <a:rPr lang="en-GB" sz="2200" dirty="0"/>
              <a:t>	Example: “</a:t>
            </a:r>
            <a:r>
              <a:rPr lang="en-GB" sz="2200" dirty="0">
                <a:solidFill>
                  <a:schemeClr val="accent1"/>
                </a:solidFill>
              </a:rPr>
              <a:t>The relationship between Meteorological Factors, nitrogen dioxide and malaria for people living below the equator.</a:t>
            </a:r>
            <a:r>
              <a:rPr lang="en-GB" sz="2200" dirty="0"/>
              <a:t>”</a:t>
            </a:r>
          </a:p>
          <a:p>
            <a:pPr lvl="1">
              <a:defRPr/>
            </a:pPr>
            <a:r>
              <a:rPr lang="en-GB" sz="2200" dirty="0"/>
              <a:t>       “</a:t>
            </a:r>
            <a:r>
              <a:rPr lang="en-GB" sz="2200" dirty="0">
                <a:solidFill>
                  <a:schemeClr val="accent1"/>
                </a:solidFill>
              </a:rPr>
              <a:t>The association between apple consumption and stroke</a:t>
            </a:r>
            <a:r>
              <a:rPr lang="en-GB" sz="2200" dirty="0"/>
              <a:t>”</a:t>
            </a:r>
          </a:p>
          <a:p>
            <a:pPr>
              <a:defRPr/>
            </a:pPr>
            <a:endParaRPr lang="en-GB" sz="2200" dirty="0"/>
          </a:p>
        </p:txBody>
      </p:sp>
      <p:sp>
        <p:nvSpPr>
          <p:cNvPr id="28675" name="Title 2">
            <a:extLst>
              <a:ext uri="{FF2B5EF4-FFF2-40B4-BE49-F238E27FC236}">
                <a16:creationId xmlns:a16="http://schemas.microsoft.com/office/drawing/2014/main" id="{7E1BAE8A-E902-74DD-9BFE-BCFAD211B61C}"/>
              </a:ext>
            </a:extLst>
          </p:cNvPr>
          <p:cNvSpPr>
            <a:spLocks noGrp="1"/>
          </p:cNvSpPr>
          <p:nvPr>
            <p:ph type="title"/>
          </p:nvPr>
        </p:nvSpPr>
        <p:spPr>
          <a:xfrm>
            <a:off x="543895" y="60326"/>
            <a:ext cx="9766917" cy="706437"/>
          </a:xfrm>
        </p:spPr>
        <p:txBody>
          <a:bodyPr>
            <a:noAutofit/>
          </a:bodyPr>
          <a:lstStyle/>
          <a:p>
            <a:r>
              <a:rPr lang="en-GB" altLang="en-US" b="1" dirty="0">
                <a:latin typeface="Arial" panose="020B0604020202020204" pitchFamily="34" charset="0"/>
                <a:cs typeface="Arial" panose="020B0604020202020204" pitchFamily="34" charset="0"/>
              </a:rPr>
              <a:t>Types of Quantitative Research</a:t>
            </a:r>
          </a:p>
        </p:txBody>
      </p:sp>
    </p:spTree>
  </p:cSld>
  <p:clrMapOvr>
    <a:masterClrMapping/>
  </p:clrMapOvr>
  <p:transition spd="slow">
    <p:fade/>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F600400-B6DD-43D3-D1DD-BD50451D557B}"/>
              </a:ext>
            </a:extLst>
          </p:cNvPr>
          <p:cNvSpPr>
            <a:spLocks noGrp="1"/>
          </p:cNvSpPr>
          <p:nvPr>
            <p:ph idx="1"/>
          </p:nvPr>
        </p:nvSpPr>
        <p:spPr>
          <a:xfrm>
            <a:off x="92758" y="708927"/>
            <a:ext cx="11715861" cy="5042640"/>
          </a:xfrm>
        </p:spPr>
        <p:txBody>
          <a:bodyPr>
            <a:noAutofit/>
          </a:bodyPr>
          <a:lstStyle/>
          <a:p>
            <a:pPr marL="457200" indent="-457200">
              <a:buFont typeface="Wingdings" panose="05000000000000000000" pitchFamily="2" charset="2"/>
              <a:buChar char="§"/>
              <a:defRPr/>
            </a:pPr>
            <a:r>
              <a:rPr lang="en-GB" sz="2200" b="1" dirty="0"/>
              <a:t>Causal-Comparative</a:t>
            </a:r>
            <a:r>
              <a:rPr lang="en-GB" sz="2200" dirty="0"/>
              <a:t>:</a:t>
            </a:r>
          </a:p>
          <a:p>
            <a:pPr marL="914400" lvl="1" indent="-457200">
              <a:buFont typeface="Wingdings" panose="05000000000000000000" pitchFamily="2" charset="2"/>
              <a:buChar char="§"/>
              <a:defRPr/>
            </a:pPr>
            <a:r>
              <a:rPr lang="en-GB" sz="2200" dirty="0"/>
              <a:t>Attempts to establish </a:t>
            </a:r>
            <a:r>
              <a:rPr lang="en-GB" sz="2200" b="1" dirty="0"/>
              <a:t>cause-effect</a:t>
            </a:r>
            <a:r>
              <a:rPr lang="en-GB" sz="2200" dirty="0"/>
              <a:t> relationships among the variables. </a:t>
            </a:r>
          </a:p>
          <a:p>
            <a:pPr lvl="1">
              <a:defRPr/>
            </a:pPr>
            <a:r>
              <a:rPr lang="en-GB" sz="2200" dirty="0"/>
              <a:t>	Example: “</a:t>
            </a:r>
            <a:r>
              <a:rPr lang="en-GB" sz="2200" dirty="0">
                <a:solidFill>
                  <a:schemeClr val="accent1"/>
                </a:solidFill>
              </a:rPr>
              <a:t>The effect of exposure of asbestos air concentration on firefighter’s lung health</a:t>
            </a:r>
            <a:r>
              <a:rPr lang="en-GB" sz="2200" dirty="0"/>
              <a:t>”</a:t>
            </a:r>
          </a:p>
          <a:p>
            <a:pPr lvl="1">
              <a:defRPr/>
            </a:pPr>
            <a:endParaRPr lang="en-GB" sz="2200" dirty="0"/>
          </a:p>
          <a:p>
            <a:pPr marL="457200" indent="-457200">
              <a:buFont typeface="Wingdings" panose="05000000000000000000" pitchFamily="2" charset="2"/>
              <a:buChar char="§"/>
              <a:defRPr/>
            </a:pPr>
            <a:r>
              <a:rPr lang="en-GB" sz="2200" b="1" dirty="0"/>
              <a:t>Experimental research</a:t>
            </a:r>
            <a:r>
              <a:rPr lang="en-GB" sz="2200" dirty="0"/>
              <a:t>:</a:t>
            </a:r>
          </a:p>
          <a:p>
            <a:pPr marL="914400" lvl="1" indent="-457200">
              <a:buFont typeface="Wingdings" panose="05000000000000000000" pitchFamily="2" charset="2"/>
              <a:buChar char="§"/>
              <a:defRPr/>
            </a:pPr>
            <a:r>
              <a:rPr lang="en-GB" sz="2200" dirty="0"/>
              <a:t>Often called true experimentation, uses the scientific method to establish the </a:t>
            </a:r>
            <a:r>
              <a:rPr lang="en-GB" sz="2200" b="1" dirty="0"/>
              <a:t>cause-effect</a:t>
            </a:r>
            <a:r>
              <a:rPr lang="en-GB" sz="2200" dirty="0"/>
              <a:t> relationship among a group of variables that make up a study. </a:t>
            </a:r>
          </a:p>
          <a:p>
            <a:pPr lvl="1">
              <a:defRPr/>
            </a:pPr>
            <a:r>
              <a:rPr lang="en-GB" sz="2200" dirty="0"/>
              <a:t>	Example: “</a:t>
            </a:r>
            <a:r>
              <a:rPr lang="en-GB" sz="2200" dirty="0">
                <a:solidFill>
                  <a:schemeClr val="accent1"/>
                </a:solidFill>
              </a:rPr>
              <a:t>Hepatitis B Vaccine - Demonstration of Efficacy in a Controlled Clinical Trial in a High-Risk Population in the United States</a:t>
            </a:r>
            <a:r>
              <a:rPr lang="en-GB" sz="2200" dirty="0"/>
              <a:t>”</a:t>
            </a:r>
          </a:p>
          <a:p>
            <a:pPr lvl="1">
              <a:defRPr/>
            </a:pPr>
            <a:endParaRPr lang="en-GB" sz="2200" dirty="0"/>
          </a:p>
          <a:p>
            <a:pPr marL="457200" indent="-457200">
              <a:buFont typeface="Wingdings" panose="05000000000000000000" pitchFamily="2" charset="2"/>
              <a:buChar char="§"/>
              <a:defRPr/>
            </a:pPr>
            <a:r>
              <a:rPr lang="en-GB" sz="2200" b="1" dirty="0"/>
              <a:t>Quasi-experimental Research</a:t>
            </a:r>
          </a:p>
          <a:p>
            <a:pPr marL="914400" lvl="1" indent="-457200">
              <a:buFont typeface="Wingdings" panose="05000000000000000000" pitchFamily="2" charset="2"/>
              <a:buChar char="§"/>
              <a:defRPr/>
            </a:pPr>
            <a:r>
              <a:rPr lang="en-GB" sz="2200" dirty="0"/>
              <a:t>Very similar to true experiments, but with some key differences.</a:t>
            </a:r>
          </a:p>
          <a:p>
            <a:pPr lvl="1">
              <a:defRPr/>
            </a:pPr>
            <a:r>
              <a:rPr lang="en-GB" sz="2200" dirty="0"/>
              <a:t>	Example: “</a:t>
            </a:r>
            <a:r>
              <a:rPr lang="en-GB" sz="2200" dirty="0">
                <a:solidFill>
                  <a:schemeClr val="accent1"/>
                </a:solidFill>
              </a:rPr>
              <a:t>Pre- and post-intervention research on lung cancer awareness among adults in selected communities in KwaZulu-Natal, South Africa: A quasi-experimental study</a:t>
            </a:r>
            <a:r>
              <a:rPr lang="en-GB" sz="2200" dirty="0"/>
              <a:t>”</a:t>
            </a:r>
          </a:p>
          <a:p>
            <a:pPr>
              <a:buClr>
                <a:srgbClr val="FFFF00"/>
              </a:buClr>
              <a:defRPr/>
            </a:pPr>
            <a:endParaRPr lang="en-GB" sz="2200" dirty="0"/>
          </a:p>
        </p:txBody>
      </p:sp>
      <p:sp>
        <p:nvSpPr>
          <p:cNvPr id="29699" name="Title 2">
            <a:extLst>
              <a:ext uri="{FF2B5EF4-FFF2-40B4-BE49-F238E27FC236}">
                <a16:creationId xmlns:a16="http://schemas.microsoft.com/office/drawing/2014/main" id="{D462854D-E90F-376A-E33F-753AC9013F03}"/>
              </a:ext>
            </a:extLst>
          </p:cNvPr>
          <p:cNvSpPr>
            <a:spLocks noGrp="1"/>
          </p:cNvSpPr>
          <p:nvPr>
            <p:ph type="title"/>
          </p:nvPr>
        </p:nvSpPr>
        <p:spPr>
          <a:xfrm>
            <a:off x="958788" y="-26446"/>
            <a:ext cx="9642629" cy="706437"/>
          </a:xfrm>
        </p:spPr>
        <p:txBody>
          <a:bodyPr>
            <a:noAutofit/>
          </a:bodyPr>
          <a:lstStyle/>
          <a:p>
            <a:r>
              <a:rPr lang="en-GB" altLang="en-US" b="1" dirty="0">
                <a:latin typeface="Arial" panose="020B0604020202020204" pitchFamily="34" charset="0"/>
                <a:cs typeface="Arial" panose="020B0604020202020204" pitchFamily="34" charset="0"/>
              </a:rPr>
              <a:t>Types of Quantitative Research</a:t>
            </a:r>
            <a:endParaRPr lang="en-GB" altLang="en-US" dirty="0">
              <a:latin typeface="Arial" panose="020B0604020202020204" pitchFamily="34" charset="0"/>
              <a:cs typeface="Arial" panose="020B0604020202020204" pitchFamily="34" charset="0"/>
            </a:endParaRPr>
          </a:p>
        </p:txBody>
      </p:sp>
    </p:spTree>
  </p:cSld>
  <p:clrMapOvr>
    <a:masterClrMapping/>
  </p:clrMapOvr>
  <p:transition spd="slow">
    <p:fade/>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2">
            <a:extLst>
              <a:ext uri="{FF2B5EF4-FFF2-40B4-BE49-F238E27FC236}">
                <a16:creationId xmlns:a16="http://schemas.microsoft.com/office/drawing/2014/main" id="{60B0DB65-4957-FBC4-E11D-D26B6543526E}"/>
              </a:ext>
            </a:extLst>
          </p:cNvPr>
          <p:cNvSpPr>
            <a:spLocks noGrp="1"/>
          </p:cNvSpPr>
          <p:nvPr>
            <p:ph type="title"/>
          </p:nvPr>
        </p:nvSpPr>
        <p:spPr>
          <a:xfrm>
            <a:off x="791914" y="2381136"/>
            <a:ext cx="9642629" cy="706437"/>
          </a:xfrm>
        </p:spPr>
        <p:txBody>
          <a:bodyPr>
            <a:noAutofit/>
          </a:bodyPr>
          <a:lstStyle/>
          <a:p>
            <a:pPr algn="ctr"/>
            <a:r>
              <a:rPr lang="en-GB" altLang="en-US" b="1" dirty="0">
                <a:latin typeface="Arial" panose="020B0604020202020204" pitchFamily="34" charset="0"/>
                <a:cs typeface="Arial" panose="020B0604020202020204" pitchFamily="34" charset="0"/>
              </a:rPr>
              <a:t>Seminar Session</a:t>
            </a:r>
            <a:br>
              <a:rPr lang="en-GB" altLang="en-US" b="1" dirty="0">
                <a:latin typeface="Arial" panose="020B0604020202020204" pitchFamily="34" charset="0"/>
                <a:cs typeface="Arial" panose="020B0604020202020204" pitchFamily="34" charset="0"/>
              </a:rPr>
            </a:br>
            <a:br>
              <a:rPr lang="en-GB" altLang="en-US" b="1" dirty="0">
                <a:latin typeface="Arial" panose="020B0604020202020204" pitchFamily="34" charset="0"/>
                <a:cs typeface="Arial" panose="020B0604020202020204" pitchFamily="34" charset="0"/>
              </a:rPr>
            </a:br>
            <a:r>
              <a:rPr lang="en-GB" altLang="en-US" sz="3800" b="1" i="1" dirty="0">
                <a:latin typeface="Arial" panose="020B0604020202020204" pitchFamily="34" charset="0"/>
                <a:cs typeface="Arial" panose="020B0604020202020204" pitchFamily="34" charset="0"/>
              </a:rPr>
              <a:t>Examples discussed</a:t>
            </a:r>
            <a:br>
              <a:rPr lang="en-GB" altLang="en-US" sz="3800" b="1" i="1" dirty="0">
                <a:latin typeface="Arial" panose="020B0604020202020204" pitchFamily="34" charset="0"/>
                <a:cs typeface="Arial" panose="020B0604020202020204" pitchFamily="34" charset="0"/>
              </a:rPr>
            </a:br>
            <a:br>
              <a:rPr lang="en-GB" altLang="en-US" sz="3800" b="1" i="1" dirty="0">
                <a:latin typeface="Arial" panose="020B0604020202020204" pitchFamily="34" charset="0"/>
                <a:cs typeface="Arial" panose="020B0604020202020204" pitchFamily="34" charset="0"/>
              </a:rPr>
            </a:br>
            <a:br>
              <a:rPr lang="en-GB" altLang="en-US" sz="1700" b="1" i="1" dirty="0">
                <a:latin typeface="Arial" panose="020B0604020202020204" pitchFamily="34" charset="0"/>
                <a:cs typeface="Arial" panose="020B0604020202020204" pitchFamily="34" charset="0"/>
              </a:rPr>
            </a:br>
            <a:br>
              <a:rPr lang="en-GB" altLang="en-US" sz="1700" b="1" i="1" dirty="0">
                <a:latin typeface="Arial" panose="020B0604020202020204" pitchFamily="34" charset="0"/>
                <a:cs typeface="Arial" panose="020B0604020202020204" pitchFamily="34" charset="0"/>
              </a:rPr>
            </a:br>
            <a:r>
              <a:rPr lang="en-GB" altLang="en-US" sz="1700" b="1" i="1" dirty="0">
                <a:latin typeface="Arial" panose="020B0604020202020204" pitchFamily="34" charset="0"/>
                <a:cs typeface="Arial" panose="020B0604020202020204" pitchFamily="34" charset="0"/>
              </a:rPr>
              <a:t>Epidemiological studies (cohort, cross-sectional, case-control)</a:t>
            </a:r>
            <a:br>
              <a:rPr lang="en-GB" altLang="en-US" sz="1700" b="1" i="1" dirty="0">
                <a:latin typeface="Arial" panose="020B0604020202020204" pitchFamily="34" charset="0"/>
                <a:cs typeface="Arial" panose="020B0604020202020204" pitchFamily="34" charset="0"/>
              </a:rPr>
            </a:br>
            <a:br>
              <a:rPr lang="en-GB" altLang="en-US" sz="1700" b="1" i="1" dirty="0">
                <a:latin typeface="Arial" panose="020B0604020202020204" pitchFamily="34" charset="0"/>
                <a:cs typeface="Arial" panose="020B0604020202020204" pitchFamily="34" charset="0"/>
              </a:rPr>
            </a:br>
            <a:r>
              <a:rPr lang="en-GB" altLang="en-US" sz="1700" b="1" i="1" dirty="0">
                <a:latin typeface="Arial" panose="020B0604020202020204" pitchFamily="34" charset="0"/>
                <a:cs typeface="Arial" panose="020B0604020202020204" pitchFamily="34" charset="0"/>
              </a:rPr>
              <a:t>Observational studies (case series, case report, case studies)</a:t>
            </a:r>
            <a:br>
              <a:rPr lang="en-GB" altLang="en-US" sz="1700" b="1" i="1" dirty="0">
                <a:latin typeface="Arial" panose="020B0604020202020204" pitchFamily="34" charset="0"/>
                <a:cs typeface="Arial" panose="020B0604020202020204" pitchFamily="34" charset="0"/>
              </a:rPr>
            </a:br>
            <a:br>
              <a:rPr lang="en-GB" altLang="en-US" sz="1700" b="1" i="1" dirty="0">
                <a:latin typeface="Arial" panose="020B0604020202020204" pitchFamily="34" charset="0"/>
                <a:cs typeface="Arial" panose="020B0604020202020204" pitchFamily="34" charset="0"/>
              </a:rPr>
            </a:br>
            <a:r>
              <a:rPr lang="en-GB" altLang="en-US" sz="1700" b="1" i="1" dirty="0">
                <a:latin typeface="Arial" panose="020B0604020202020204" pitchFamily="34" charset="0"/>
                <a:cs typeface="Arial" panose="020B0604020202020204" pitchFamily="34" charset="0"/>
              </a:rPr>
              <a:t>Experimental studies (RTC)</a:t>
            </a:r>
            <a:endParaRPr lang="en-GB" altLang="en-US" sz="3800" i="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0566159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a:extLst>
              <a:ext uri="{FF2B5EF4-FFF2-40B4-BE49-F238E27FC236}">
                <a16:creationId xmlns:a16="http://schemas.microsoft.com/office/drawing/2014/main" id="{2188DCD6-AC44-3F00-EEA1-BF3A63B65BA1}"/>
              </a:ext>
            </a:extLst>
          </p:cNvPr>
          <p:cNvSpPr>
            <a:spLocks noGrp="1"/>
          </p:cNvSpPr>
          <p:nvPr>
            <p:ph type="title"/>
          </p:nvPr>
        </p:nvSpPr>
        <p:spPr>
          <a:xfrm>
            <a:off x="1743075" y="-2515"/>
            <a:ext cx="6965951" cy="1252538"/>
          </a:xfrm>
        </p:spPr>
        <p:txBody>
          <a:bodyPr>
            <a:normAutofit/>
          </a:bodyPr>
          <a:lstStyle/>
          <a:p>
            <a:pPr algn="ctr"/>
            <a:r>
              <a:rPr lang="en-GB" altLang="en-US" sz="3800" dirty="0">
                <a:solidFill>
                  <a:schemeClr val="tx2"/>
                </a:solidFill>
                <a:latin typeface="Arial" panose="020B0604020202020204" pitchFamily="34" charset="0"/>
                <a:cs typeface="Arial" panose="020B0604020202020204" pitchFamily="34" charset="0"/>
              </a:rPr>
              <a:t>Epidemiological </a:t>
            </a:r>
            <a:r>
              <a:rPr lang="en-GB" altLang="en-US" sz="3800" b="1" dirty="0">
                <a:solidFill>
                  <a:schemeClr val="tx2"/>
                </a:solidFill>
                <a:latin typeface="Arial" panose="020B0604020202020204" pitchFamily="34" charset="0"/>
                <a:cs typeface="Arial" panose="020B0604020202020204" pitchFamily="34" charset="0"/>
              </a:rPr>
              <a:t>studies</a:t>
            </a:r>
            <a:br>
              <a:rPr lang="en-GB" altLang="en-US" sz="4400" b="1" dirty="0">
                <a:latin typeface="Arial" panose="020B0604020202020204" pitchFamily="34" charset="0"/>
                <a:cs typeface="Arial" panose="020B0604020202020204" pitchFamily="34" charset="0"/>
              </a:rPr>
            </a:br>
            <a:r>
              <a:rPr lang="en-GB" altLang="en-US" sz="4400" b="1" dirty="0">
                <a:latin typeface="Arial" panose="020B0604020202020204" pitchFamily="34" charset="0"/>
                <a:cs typeface="Arial" panose="020B0604020202020204" pitchFamily="34" charset="0"/>
              </a:rPr>
              <a:t>A cohort study….</a:t>
            </a:r>
          </a:p>
        </p:txBody>
      </p:sp>
      <p:sp>
        <p:nvSpPr>
          <p:cNvPr id="3" name="Rectangle 2">
            <a:extLst>
              <a:ext uri="{FF2B5EF4-FFF2-40B4-BE49-F238E27FC236}">
                <a16:creationId xmlns:a16="http://schemas.microsoft.com/office/drawing/2014/main" id="{418674E5-27DB-C858-4E48-385E7DAA9C2B}"/>
              </a:ext>
            </a:extLst>
          </p:cNvPr>
          <p:cNvSpPr/>
          <p:nvPr/>
        </p:nvSpPr>
        <p:spPr>
          <a:xfrm>
            <a:off x="861135" y="1250023"/>
            <a:ext cx="9239003" cy="4447371"/>
          </a:xfrm>
          <a:prstGeom prst="rect">
            <a:avLst/>
          </a:prstGeom>
        </p:spPr>
        <p:txBody>
          <a:bodyPr wrap="square">
            <a:spAutoFit/>
          </a:bodyPr>
          <a:lstStyle/>
          <a:p>
            <a:pPr>
              <a:defRPr/>
            </a:pPr>
            <a:r>
              <a:rPr lang="en-GB" sz="2000" b="1" i="1" dirty="0">
                <a:solidFill>
                  <a:srgbClr val="FF0000"/>
                </a:solidFill>
                <a:highlight>
                  <a:srgbClr val="FFFFFF"/>
                </a:highlight>
                <a:latin typeface="Arial" panose="020B0604020202020204" pitchFamily="34" charset="0"/>
                <a:cs typeface="Arial" panose="020B0604020202020204" pitchFamily="34" charset="0"/>
              </a:rPr>
              <a:t>Nurses’ Health Study a large, long-running analysis of female health  (1976). It investigated the potential long-term consequences of the use of oral contraceptives. First in married nurses  30–55 years old and 2nd and 3rd cohort more diverse cohorts.</a:t>
            </a:r>
          </a:p>
          <a:p>
            <a:pPr marL="342900" indent="-342900">
              <a:buFont typeface="Wingdings" panose="05000000000000000000" pitchFamily="2" charset="2"/>
              <a:buChar char="v"/>
              <a:defRPr/>
            </a:pPr>
            <a:endParaRPr lang="en-GB" sz="2800"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v"/>
              <a:defRPr/>
            </a:pPr>
            <a:r>
              <a:rPr lang="en-GB" sz="2500" dirty="0">
                <a:latin typeface="Arial" panose="020B0604020202020204" pitchFamily="34" charset="0"/>
                <a:cs typeface="Arial" panose="020B0604020202020204" pitchFamily="34" charset="0"/>
              </a:rPr>
              <a:t>A cohort study involves following up a certain group of people over a period of time to determine the incidence of a specific disease or death from this disease or all-cause mortality (</a:t>
            </a:r>
            <a:r>
              <a:rPr lang="en-GB" sz="2500" dirty="0" err="1">
                <a:latin typeface="Arial" panose="020B0604020202020204" pitchFamily="34" charset="0"/>
                <a:cs typeface="Arial" panose="020B0604020202020204" pitchFamily="34" charset="0"/>
              </a:rPr>
              <a:t>Morabia</a:t>
            </a:r>
            <a:r>
              <a:rPr lang="en-GB" sz="2500" dirty="0">
                <a:latin typeface="Arial" panose="020B0604020202020204" pitchFamily="34" charset="0"/>
                <a:cs typeface="Arial" panose="020B0604020202020204" pitchFamily="34" charset="0"/>
              </a:rPr>
              <a:t>, 2004).</a:t>
            </a:r>
          </a:p>
          <a:p>
            <a:pPr marL="342900" indent="-342900">
              <a:buFont typeface="Wingdings" panose="05000000000000000000" pitchFamily="2" charset="2"/>
              <a:buChar char="v"/>
              <a:defRPr/>
            </a:pPr>
            <a:endParaRPr lang="en-GB" sz="2500"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v"/>
              <a:defRPr/>
            </a:pPr>
            <a:r>
              <a:rPr lang="en-GB" sz="2500" dirty="0">
                <a:latin typeface="Arial" panose="020B0604020202020204" pitchFamily="34" charset="0"/>
                <a:cs typeface="Arial" panose="020B0604020202020204" pitchFamily="34" charset="0"/>
              </a:rPr>
              <a:t>Prospective cohort study (longitudinal)</a:t>
            </a:r>
          </a:p>
          <a:p>
            <a:pPr marL="342900" indent="-342900">
              <a:buFont typeface="Wingdings" panose="05000000000000000000" pitchFamily="2" charset="2"/>
              <a:buChar char="v"/>
              <a:defRPr/>
            </a:pPr>
            <a:r>
              <a:rPr lang="en-GB" sz="2500" dirty="0">
                <a:latin typeface="Arial" panose="020B0604020202020204" pitchFamily="34" charset="0"/>
                <a:cs typeface="Arial" panose="020B0604020202020204" pitchFamily="34" charset="0"/>
              </a:rPr>
              <a:t>Retrospective cohort study</a:t>
            </a:r>
          </a:p>
        </p:txBody>
      </p:sp>
    </p:spTree>
    <p:extLst>
      <p:ext uri="{BB962C8B-B14F-4D97-AF65-F5344CB8AC3E}">
        <p14:creationId xmlns:p14="http://schemas.microsoft.com/office/powerpoint/2010/main" val="121674586"/>
      </p:ext>
    </p:extLst>
  </p:cSld>
  <p:clrMapOvr>
    <a:masterClrMapping/>
  </p:clrMapOvr>
  <p:transition spd="slow">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2261BD-9989-FABC-9D96-009335094DDA}"/>
            </a:ext>
          </a:extLst>
        </p:cNvPr>
        <p:cNvGrpSpPr/>
        <p:nvPr/>
      </p:nvGrpSpPr>
      <p:grpSpPr>
        <a:xfrm>
          <a:off x="0" y="0"/>
          <a:ext cx="0" cy="0"/>
          <a:chOff x="0" y="0"/>
          <a:chExt cx="0" cy="0"/>
        </a:xfrm>
      </p:grpSpPr>
      <p:sp>
        <p:nvSpPr>
          <p:cNvPr id="45058" name="Title 1">
            <a:extLst>
              <a:ext uri="{FF2B5EF4-FFF2-40B4-BE49-F238E27FC236}">
                <a16:creationId xmlns:a16="http://schemas.microsoft.com/office/drawing/2014/main" id="{A1A76C3D-F103-46AE-44C9-E365E4EBDF79}"/>
              </a:ext>
            </a:extLst>
          </p:cNvPr>
          <p:cNvSpPr>
            <a:spLocks noGrp="1"/>
          </p:cNvSpPr>
          <p:nvPr>
            <p:ph type="title"/>
          </p:nvPr>
        </p:nvSpPr>
        <p:spPr>
          <a:xfrm>
            <a:off x="2173631" y="298196"/>
            <a:ext cx="7844739" cy="553998"/>
          </a:xfrm>
        </p:spPr>
        <p:txBody>
          <a:bodyPr>
            <a:noAutofit/>
          </a:bodyPr>
          <a:lstStyle/>
          <a:p>
            <a:r>
              <a:rPr lang="en-GB" altLang="en-US" b="1" dirty="0">
                <a:latin typeface="Arial" panose="020B0604020202020204" pitchFamily="34" charset="0"/>
                <a:cs typeface="Arial" panose="020B0604020202020204" pitchFamily="34" charset="0"/>
              </a:rPr>
              <a:t>Activity 1 </a:t>
            </a:r>
          </a:p>
        </p:txBody>
      </p:sp>
      <p:sp>
        <p:nvSpPr>
          <p:cNvPr id="3" name="Content Placeholder 2">
            <a:extLst>
              <a:ext uri="{FF2B5EF4-FFF2-40B4-BE49-F238E27FC236}">
                <a16:creationId xmlns:a16="http://schemas.microsoft.com/office/drawing/2014/main" id="{DF2F5AEC-0AEA-D825-9AEC-0A674CBC285D}"/>
              </a:ext>
            </a:extLst>
          </p:cNvPr>
          <p:cNvSpPr>
            <a:spLocks noGrp="1"/>
          </p:cNvSpPr>
          <p:nvPr>
            <p:ph idx="1"/>
          </p:nvPr>
        </p:nvSpPr>
        <p:spPr>
          <a:xfrm>
            <a:off x="1847850" y="1341439"/>
            <a:ext cx="8362950" cy="4175125"/>
          </a:xfrm>
        </p:spPr>
        <p:txBody>
          <a:bodyPr>
            <a:normAutofit/>
          </a:bodyPr>
          <a:lstStyle/>
          <a:p>
            <a:pPr>
              <a:buFont typeface="Wingdings" panose="05000000000000000000" pitchFamily="2" charset="2"/>
              <a:buChar char="§"/>
              <a:defRPr/>
            </a:pPr>
            <a:r>
              <a:rPr lang="en-GB" sz="3200" dirty="0">
                <a:latin typeface="Arial" panose="020B0604020202020204" pitchFamily="34" charset="0"/>
                <a:cs typeface="Arial" panose="020B0604020202020204" pitchFamily="34" charset="0"/>
              </a:rPr>
              <a:t>In pairs look for a health-related cohort study/observational study article and share the title the aim of study, method and findings</a:t>
            </a:r>
          </a:p>
          <a:p>
            <a:pPr marL="0" indent="0">
              <a:buNone/>
              <a:defRPr/>
            </a:pPr>
            <a:endParaRPr lang="en-GB" sz="3200" dirty="0">
              <a:latin typeface="Arial" panose="020B0604020202020204" pitchFamily="34" charset="0"/>
              <a:cs typeface="Arial" panose="020B0604020202020204" pitchFamily="34" charset="0"/>
            </a:endParaRPr>
          </a:p>
          <a:p>
            <a:pPr marL="0" indent="0" algn="ctr">
              <a:buNone/>
              <a:defRPr/>
            </a:pPr>
            <a:r>
              <a:rPr lang="en-GB" sz="3200" b="1" dirty="0">
                <a:latin typeface="Arial" panose="020B0604020202020204" pitchFamily="34" charset="0"/>
                <a:cs typeface="Arial" panose="020B0604020202020204" pitchFamily="34" charset="0"/>
              </a:rPr>
              <a:t>Feedback your findings to the whole class</a:t>
            </a:r>
          </a:p>
        </p:txBody>
      </p:sp>
    </p:spTree>
    <p:extLst>
      <p:ext uri="{BB962C8B-B14F-4D97-AF65-F5344CB8AC3E}">
        <p14:creationId xmlns:p14="http://schemas.microsoft.com/office/powerpoint/2010/main" val="1695498655"/>
      </p:ext>
    </p:extLst>
  </p:cSld>
  <p:clrMapOvr>
    <a:masterClrMapping/>
  </p:clrMapOvr>
  <p:transition spd="slow">
    <p:fade/>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a:extLst>
              <a:ext uri="{FF2B5EF4-FFF2-40B4-BE49-F238E27FC236}">
                <a16:creationId xmlns:a16="http://schemas.microsoft.com/office/drawing/2014/main" id="{3741EA43-9C30-6DB6-CE54-241F795FE4E3}"/>
              </a:ext>
            </a:extLst>
          </p:cNvPr>
          <p:cNvSpPr>
            <a:spLocks noGrp="1"/>
          </p:cNvSpPr>
          <p:nvPr>
            <p:ph type="title"/>
          </p:nvPr>
        </p:nvSpPr>
        <p:spPr>
          <a:xfrm>
            <a:off x="364331" y="188914"/>
            <a:ext cx="12008643" cy="1017587"/>
          </a:xfrm>
        </p:spPr>
        <p:txBody>
          <a:bodyPr>
            <a:normAutofit fontScale="90000"/>
          </a:bodyPr>
          <a:lstStyle/>
          <a:p>
            <a:r>
              <a:rPr lang="en-US" altLang="en-US" b="1" dirty="0">
                <a:latin typeface="Arial" panose="020B0604020202020204" pitchFamily="34" charset="0"/>
                <a:cs typeface="Arial" panose="020B0604020202020204" pitchFamily="34" charset="0"/>
              </a:rPr>
              <a:t>Which diagram shows which cohort study type?</a:t>
            </a:r>
            <a:endParaRPr lang="en-GB" altLang="en-US" b="1" dirty="0">
              <a:latin typeface="Arial" panose="020B0604020202020204" pitchFamily="34" charset="0"/>
              <a:cs typeface="Arial" panose="020B0604020202020204" pitchFamily="34" charset="0"/>
            </a:endParaRPr>
          </a:p>
        </p:txBody>
      </p:sp>
      <p:pic>
        <p:nvPicPr>
          <p:cNvPr id="38916" name="Picture 4">
            <a:extLst>
              <a:ext uri="{FF2B5EF4-FFF2-40B4-BE49-F238E27FC236}">
                <a16:creationId xmlns:a16="http://schemas.microsoft.com/office/drawing/2014/main" id="{7582C6F9-E62E-2EFF-7CC7-838E7CE84EE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3077" t="40343" r="64038" b="44957"/>
          <a:stretch>
            <a:fillRect/>
          </a:stretch>
        </p:blipFill>
        <p:spPr bwMode="auto">
          <a:xfrm>
            <a:off x="2107338" y="4187032"/>
            <a:ext cx="7407275" cy="2447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5">
            <a:extLst>
              <a:ext uri="{FF2B5EF4-FFF2-40B4-BE49-F238E27FC236}">
                <a16:creationId xmlns:a16="http://schemas.microsoft.com/office/drawing/2014/main" id="{40024EBD-76D6-EA24-A650-6ABFB49059F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15192" t="44102" r="63077" b="42152"/>
          <a:stretch>
            <a:fillRect/>
          </a:stretch>
        </p:blipFill>
        <p:spPr bwMode="auto">
          <a:xfrm>
            <a:off x="2497219" y="1447005"/>
            <a:ext cx="7354012" cy="21820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5">
            <a:extLst>
              <a:ext uri="{FF2B5EF4-FFF2-40B4-BE49-F238E27FC236}">
                <a16:creationId xmlns:a16="http://schemas.microsoft.com/office/drawing/2014/main" id="{DB11B509-2217-FCF6-F9F9-536F16B3DF1F}"/>
              </a:ext>
            </a:extLst>
          </p:cNvPr>
          <p:cNvSpPr txBox="1"/>
          <p:nvPr/>
        </p:nvSpPr>
        <p:spPr>
          <a:xfrm>
            <a:off x="1885950" y="2100263"/>
            <a:ext cx="370614" cy="461665"/>
          </a:xfrm>
          <a:prstGeom prst="rect">
            <a:avLst/>
          </a:prstGeom>
          <a:noFill/>
        </p:spPr>
        <p:txBody>
          <a:bodyPr wrap="none" rtlCol="0">
            <a:spAutoFit/>
          </a:bodyPr>
          <a:lstStyle/>
          <a:p>
            <a:r>
              <a:rPr lang="en-GB" sz="2400" b="1" dirty="0">
                <a:solidFill>
                  <a:srgbClr val="FF0000"/>
                </a:solidFill>
              </a:rPr>
              <a:t>A</a:t>
            </a:r>
          </a:p>
        </p:txBody>
      </p:sp>
      <p:sp>
        <p:nvSpPr>
          <p:cNvPr id="8" name="TextBox 7">
            <a:extLst>
              <a:ext uri="{FF2B5EF4-FFF2-40B4-BE49-F238E27FC236}">
                <a16:creationId xmlns:a16="http://schemas.microsoft.com/office/drawing/2014/main" id="{D128BEAD-AA52-F274-4377-CA62B64104A4}"/>
              </a:ext>
            </a:extLst>
          </p:cNvPr>
          <p:cNvSpPr txBox="1"/>
          <p:nvPr/>
        </p:nvSpPr>
        <p:spPr>
          <a:xfrm>
            <a:off x="1948480" y="4660106"/>
            <a:ext cx="357790" cy="461665"/>
          </a:xfrm>
          <a:prstGeom prst="rect">
            <a:avLst/>
          </a:prstGeom>
          <a:noFill/>
        </p:spPr>
        <p:txBody>
          <a:bodyPr wrap="none" rtlCol="0">
            <a:spAutoFit/>
          </a:bodyPr>
          <a:lstStyle/>
          <a:p>
            <a:r>
              <a:rPr lang="en-GB" sz="2400" b="1" dirty="0">
                <a:solidFill>
                  <a:srgbClr val="FF0000"/>
                </a:solidFill>
              </a:rPr>
              <a:t>B</a:t>
            </a:r>
          </a:p>
        </p:txBody>
      </p:sp>
    </p:spTree>
    <p:extLst>
      <p:ext uri="{BB962C8B-B14F-4D97-AF65-F5344CB8AC3E}">
        <p14:creationId xmlns:p14="http://schemas.microsoft.com/office/powerpoint/2010/main" val="152751879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a:extLst>
              <a:ext uri="{FF2B5EF4-FFF2-40B4-BE49-F238E27FC236}">
                <a16:creationId xmlns:a16="http://schemas.microsoft.com/office/drawing/2014/main" id="{AE93A1B8-CB8B-F608-EB28-884D03BFA00B}"/>
              </a:ext>
            </a:extLst>
          </p:cNvPr>
          <p:cNvSpPr>
            <a:spLocks noGrp="1"/>
          </p:cNvSpPr>
          <p:nvPr>
            <p:ph type="title"/>
          </p:nvPr>
        </p:nvSpPr>
        <p:spPr>
          <a:xfrm>
            <a:off x="2392364" y="152401"/>
            <a:ext cx="7407275" cy="684213"/>
          </a:xfrm>
        </p:spPr>
        <p:txBody>
          <a:bodyPr>
            <a:noAutofit/>
          </a:bodyPr>
          <a:lstStyle/>
          <a:p>
            <a:r>
              <a:rPr lang="en-US" altLang="en-US" b="1" dirty="0">
                <a:latin typeface="Arial" panose="020B0604020202020204" pitchFamily="34" charset="0"/>
                <a:cs typeface="Arial" panose="020B0604020202020204" pitchFamily="34" charset="0"/>
              </a:rPr>
              <a:t>Cohort study</a:t>
            </a:r>
            <a:endParaRPr lang="en-GB" altLang="en-US" b="1" dirty="0">
              <a:latin typeface="Arial" panose="020B0604020202020204" pitchFamily="34" charset="0"/>
              <a:cs typeface="Arial" panose="020B0604020202020204" pitchFamily="34" charset="0"/>
            </a:endParaRPr>
          </a:p>
        </p:txBody>
      </p:sp>
      <p:graphicFrame>
        <p:nvGraphicFramePr>
          <p:cNvPr id="8" name="Table 6">
            <a:extLst>
              <a:ext uri="{FF2B5EF4-FFF2-40B4-BE49-F238E27FC236}">
                <a16:creationId xmlns:a16="http://schemas.microsoft.com/office/drawing/2014/main" id="{FF750E2D-54E1-B20D-9BB5-C73B0CD52141}"/>
              </a:ext>
            </a:extLst>
          </p:cNvPr>
          <p:cNvGraphicFramePr>
            <a:graphicFrameLocks/>
          </p:cNvGraphicFramePr>
          <p:nvPr/>
        </p:nvGraphicFramePr>
        <p:xfrm>
          <a:off x="1774825" y="981075"/>
          <a:ext cx="8642350" cy="4632204"/>
        </p:xfrm>
        <a:graphic>
          <a:graphicData uri="http://schemas.openxmlformats.org/drawingml/2006/table">
            <a:tbl>
              <a:tblPr firstRow="1" bandRow="1">
                <a:tableStyleId>{5C22544A-7EE6-4342-B048-85BDC9FD1C3A}</a:tableStyleId>
              </a:tblPr>
              <a:tblGrid>
                <a:gridCol w="4321175">
                  <a:extLst>
                    <a:ext uri="{9D8B030D-6E8A-4147-A177-3AD203B41FA5}">
                      <a16:colId xmlns:a16="http://schemas.microsoft.com/office/drawing/2014/main" val="20000"/>
                    </a:ext>
                  </a:extLst>
                </a:gridCol>
                <a:gridCol w="4321175">
                  <a:extLst>
                    <a:ext uri="{9D8B030D-6E8A-4147-A177-3AD203B41FA5}">
                      <a16:colId xmlns:a16="http://schemas.microsoft.com/office/drawing/2014/main" val="20001"/>
                    </a:ext>
                  </a:extLst>
                </a:gridCol>
              </a:tblGrid>
              <a:tr h="376261">
                <a:tc>
                  <a:txBody>
                    <a:bodyPr/>
                    <a:lstStyle/>
                    <a:p>
                      <a:r>
                        <a:rPr lang="en-US" sz="2400" dirty="0">
                          <a:solidFill>
                            <a:schemeClr val="tx1"/>
                          </a:solidFill>
                          <a:latin typeface="Arial" panose="020B0604020202020204" pitchFamily="34" charset="0"/>
                          <a:cs typeface="Arial" panose="020B0604020202020204" pitchFamily="34" charset="0"/>
                        </a:rPr>
                        <a:t>Advantages </a:t>
                      </a:r>
                      <a:endParaRPr lang="en-GB" sz="2400" dirty="0">
                        <a:solidFill>
                          <a:schemeClr val="tx1"/>
                        </a:solidFill>
                        <a:latin typeface="Arial" panose="020B0604020202020204" pitchFamily="34" charset="0"/>
                        <a:cs typeface="Arial" panose="020B0604020202020204" pitchFamily="34" charset="0"/>
                      </a:endParaRPr>
                    </a:p>
                  </a:txBody>
                  <a:tcPr marL="68591" marR="68591" marT="34287" marB="34287"/>
                </a:tc>
                <a:tc>
                  <a:txBody>
                    <a:bodyPr/>
                    <a:lstStyle/>
                    <a:p>
                      <a:r>
                        <a:rPr lang="en-US" sz="2400" dirty="0">
                          <a:solidFill>
                            <a:schemeClr val="tx1"/>
                          </a:solidFill>
                          <a:latin typeface="Arial" panose="020B0604020202020204" pitchFamily="34" charset="0"/>
                          <a:cs typeface="Arial" panose="020B0604020202020204" pitchFamily="34" charset="0"/>
                        </a:rPr>
                        <a:t>Disadvantages</a:t>
                      </a:r>
                      <a:endParaRPr lang="en-GB" sz="2400" dirty="0">
                        <a:solidFill>
                          <a:schemeClr val="tx1"/>
                        </a:solidFill>
                        <a:latin typeface="Arial" panose="020B0604020202020204" pitchFamily="34" charset="0"/>
                        <a:cs typeface="Arial" panose="020B0604020202020204" pitchFamily="34" charset="0"/>
                      </a:endParaRPr>
                    </a:p>
                  </a:txBody>
                  <a:tcPr marL="68591" marR="68591" marT="34287" marB="34287"/>
                </a:tc>
                <a:extLst>
                  <a:ext uri="{0D108BD9-81ED-4DB2-BD59-A6C34878D82A}">
                    <a16:rowId xmlns:a16="http://schemas.microsoft.com/office/drawing/2014/main" val="10000"/>
                  </a:ext>
                </a:extLst>
              </a:tr>
              <a:tr h="739906">
                <a:tc>
                  <a:txBody>
                    <a:bodyPr/>
                    <a:lstStyle/>
                    <a:p>
                      <a:r>
                        <a:rPr lang="en-US" sz="2400" dirty="0">
                          <a:latin typeface="Arial" panose="020B0604020202020204" pitchFamily="34" charset="0"/>
                          <a:cs typeface="Arial" panose="020B0604020202020204" pitchFamily="34" charset="0"/>
                        </a:rPr>
                        <a:t>Allow outcomes to be explored over time </a:t>
                      </a:r>
                      <a:endParaRPr lang="en-GB" sz="2400" dirty="0">
                        <a:latin typeface="Arial" panose="020B0604020202020204" pitchFamily="34" charset="0"/>
                        <a:cs typeface="Arial" panose="020B0604020202020204" pitchFamily="34" charset="0"/>
                      </a:endParaRPr>
                    </a:p>
                  </a:txBody>
                  <a:tcPr marL="68591" marR="68591" marT="34287" marB="34287"/>
                </a:tc>
                <a:tc>
                  <a:txBody>
                    <a:bodyPr/>
                    <a:lstStyle/>
                    <a:p>
                      <a:r>
                        <a:rPr lang="en-US" sz="2400" dirty="0">
                          <a:latin typeface="Arial" panose="020B0604020202020204" pitchFamily="34" charset="0"/>
                          <a:cs typeface="Arial" panose="020B0604020202020204" pitchFamily="34" charset="0"/>
                        </a:rPr>
                        <a:t>Can take a very long time to complete </a:t>
                      </a:r>
                      <a:endParaRPr lang="en-GB" sz="2400" dirty="0">
                        <a:latin typeface="Arial" panose="020B0604020202020204" pitchFamily="34" charset="0"/>
                        <a:cs typeface="Arial" panose="020B0604020202020204" pitchFamily="34" charset="0"/>
                      </a:endParaRPr>
                    </a:p>
                  </a:txBody>
                  <a:tcPr marL="68591" marR="68591" marT="34287" marB="34287"/>
                </a:tc>
                <a:extLst>
                  <a:ext uri="{0D108BD9-81ED-4DB2-BD59-A6C34878D82A}">
                    <a16:rowId xmlns:a16="http://schemas.microsoft.com/office/drawing/2014/main" val="10001"/>
                  </a:ext>
                </a:extLst>
              </a:tr>
              <a:tr h="1378540">
                <a:tc>
                  <a:txBody>
                    <a:bodyPr/>
                    <a:lstStyle/>
                    <a:p>
                      <a:r>
                        <a:rPr lang="en-US" sz="2400" dirty="0">
                          <a:latin typeface="Arial" panose="020B0604020202020204" pitchFamily="34" charset="0"/>
                          <a:cs typeface="Arial" panose="020B0604020202020204" pitchFamily="34" charset="0"/>
                        </a:rPr>
                        <a:t> The incidence of disease in both exposed and unexposed groups can be measured </a:t>
                      </a:r>
                      <a:endParaRPr lang="en-GB" sz="2400" dirty="0">
                        <a:latin typeface="Arial" panose="020B0604020202020204" pitchFamily="34" charset="0"/>
                        <a:cs typeface="Arial" panose="020B0604020202020204" pitchFamily="34" charset="0"/>
                      </a:endParaRPr>
                    </a:p>
                  </a:txBody>
                  <a:tcPr marL="68591" marR="68591" marT="34287" marB="34287"/>
                </a:tc>
                <a:tc>
                  <a:txBody>
                    <a:bodyPr/>
                    <a:lstStyle/>
                    <a:p>
                      <a:r>
                        <a:rPr lang="en-US" sz="2400" dirty="0">
                          <a:latin typeface="Arial" panose="020B0604020202020204" pitchFamily="34" charset="0"/>
                          <a:cs typeface="Arial" panose="020B0604020202020204" pitchFamily="34" charset="0"/>
                        </a:rPr>
                        <a:t>Diseases with long laten periods may need many years of follow-up</a:t>
                      </a:r>
                      <a:endParaRPr lang="en-GB" sz="2400" dirty="0">
                        <a:latin typeface="Arial" panose="020B0604020202020204" pitchFamily="34" charset="0"/>
                        <a:cs typeface="Arial" panose="020B0604020202020204" pitchFamily="34" charset="0"/>
                      </a:endParaRPr>
                    </a:p>
                  </a:txBody>
                  <a:tcPr marL="68591" marR="68591" marT="34287" marB="34287"/>
                </a:tc>
                <a:extLst>
                  <a:ext uri="{0D108BD9-81ED-4DB2-BD59-A6C34878D82A}">
                    <a16:rowId xmlns:a16="http://schemas.microsoft.com/office/drawing/2014/main" val="10002"/>
                  </a:ext>
                </a:extLst>
              </a:tr>
              <a:tr h="1115961">
                <a:tc>
                  <a:txBody>
                    <a:bodyPr/>
                    <a:lstStyle/>
                    <a:p>
                      <a:r>
                        <a:rPr lang="en-US" sz="2400" dirty="0">
                          <a:latin typeface="Arial" panose="020B0604020202020204" pitchFamily="34" charset="0"/>
                          <a:cs typeface="Arial" panose="020B0604020202020204" pitchFamily="34" charset="0"/>
                        </a:rPr>
                        <a:t>Useful for rare exposures</a:t>
                      </a:r>
                      <a:endParaRPr lang="en-GB" sz="2400" dirty="0">
                        <a:latin typeface="Arial" panose="020B0604020202020204" pitchFamily="34" charset="0"/>
                        <a:cs typeface="Arial" panose="020B0604020202020204" pitchFamily="34" charset="0"/>
                      </a:endParaRPr>
                    </a:p>
                  </a:txBody>
                  <a:tcPr marL="68591" marR="68591" marT="34287" marB="34287"/>
                </a:tc>
                <a:tc>
                  <a:txBody>
                    <a:bodyPr/>
                    <a:lstStyle/>
                    <a:p>
                      <a:r>
                        <a:rPr lang="en-US" sz="2400" dirty="0">
                          <a:latin typeface="Arial" panose="020B0604020202020204" pitchFamily="34" charset="0"/>
                          <a:cs typeface="Arial" panose="020B0604020202020204" pitchFamily="34" charset="0"/>
                        </a:rPr>
                        <a:t>Not useful for rare diseases</a:t>
                      </a:r>
                    </a:p>
                    <a:p>
                      <a:endParaRPr lang="en-US"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Can be very expensive</a:t>
                      </a:r>
                      <a:endParaRPr lang="en-GB" sz="2400" dirty="0">
                        <a:latin typeface="Arial" panose="020B0604020202020204" pitchFamily="34" charset="0"/>
                        <a:cs typeface="Arial" panose="020B0604020202020204" pitchFamily="34" charset="0"/>
                      </a:endParaRPr>
                    </a:p>
                  </a:txBody>
                  <a:tcPr marL="68591" marR="68591" marT="34287" marB="34287"/>
                </a:tc>
                <a:extLst>
                  <a:ext uri="{0D108BD9-81ED-4DB2-BD59-A6C34878D82A}">
                    <a16:rowId xmlns:a16="http://schemas.microsoft.com/office/drawing/2014/main" val="10003"/>
                  </a:ext>
                </a:extLst>
              </a:tr>
              <a:tr h="853382">
                <a:tc>
                  <a:txBody>
                    <a:bodyPr/>
                    <a:lstStyle/>
                    <a:p>
                      <a:r>
                        <a:rPr lang="en-US" sz="2400" dirty="0">
                          <a:latin typeface="Arial" panose="020B0604020202020204" pitchFamily="34" charset="0"/>
                          <a:cs typeface="Arial" panose="020B0604020202020204" pitchFamily="34" charset="0"/>
                        </a:rPr>
                        <a:t>Can examine the effects of more than one exposure</a:t>
                      </a:r>
                      <a:endParaRPr lang="en-GB" sz="2400" dirty="0">
                        <a:latin typeface="Arial" panose="020B0604020202020204" pitchFamily="34" charset="0"/>
                        <a:cs typeface="Arial" panose="020B0604020202020204" pitchFamily="34" charset="0"/>
                      </a:endParaRPr>
                    </a:p>
                  </a:txBody>
                  <a:tcPr marL="68591" marR="68591" marT="34287" marB="34287"/>
                </a:tc>
                <a:tc>
                  <a:txBody>
                    <a:bodyPr/>
                    <a:lstStyle/>
                    <a:p>
                      <a:r>
                        <a:rPr lang="en-US" sz="2400" dirty="0">
                          <a:latin typeface="Arial" panose="020B0604020202020204" pitchFamily="34" charset="0"/>
                          <a:cs typeface="Arial" panose="020B0604020202020204" pitchFamily="34" charset="0"/>
                        </a:rPr>
                        <a:t>Careful follow-up of all subjects is vital</a:t>
                      </a:r>
                      <a:endParaRPr lang="en-GB" sz="2400" dirty="0">
                        <a:latin typeface="Arial" panose="020B0604020202020204" pitchFamily="34" charset="0"/>
                        <a:cs typeface="Arial" panose="020B0604020202020204" pitchFamily="34" charset="0"/>
                      </a:endParaRPr>
                    </a:p>
                  </a:txBody>
                  <a:tcPr marL="68591" marR="68591" marT="34287" marB="34287"/>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252621494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a:extLst>
              <a:ext uri="{FF2B5EF4-FFF2-40B4-BE49-F238E27FC236}">
                <a16:creationId xmlns:a16="http://schemas.microsoft.com/office/drawing/2014/main" id="{886B27E7-5053-C93C-A20C-2B8008B9D862}"/>
              </a:ext>
            </a:extLst>
          </p:cNvPr>
          <p:cNvSpPr>
            <a:spLocks noGrp="1"/>
          </p:cNvSpPr>
          <p:nvPr>
            <p:ph type="title"/>
          </p:nvPr>
        </p:nvSpPr>
        <p:spPr>
          <a:xfrm>
            <a:off x="1981200" y="58739"/>
            <a:ext cx="8229600" cy="706437"/>
          </a:xfrm>
        </p:spPr>
        <p:txBody>
          <a:bodyPr>
            <a:normAutofit/>
          </a:bodyPr>
          <a:lstStyle/>
          <a:p>
            <a:r>
              <a:rPr lang="en-GB" altLang="en-US" sz="4400" dirty="0">
                <a:latin typeface="Arial" panose="020B0604020202020204" pitchFamily="34" charset="0"/>
                <a:cs typeface="Arial" panose="020B0604020202020204" pitchFamily="34" charset="0"/>
              </a:rPr>
              <a:t>Cross-sectional study </a:t>
            </a:r>
          </a:p>
        </p:txBody>
      </p:sp>
      <p:sp>
        <p:nvSpPr>
          <p:cNvPr id="4" name="TextBox 3">
            <a:extLst>
              <a:ext uri="{FF2B5EF4-FFF2-40B4-BE49-F238E27FC236}">
                <a16:creationId xmlns:a16="http://schemas.microsoft.com/office/drawing/2014/main" id="{40FF09D2-3A5F-D118-E914-9573062B02FE}"/>
              </a:ext>
            </a:extLst>
          </p:cNvPr>
          <p:cNvSpPr txBox="1"/>
          <p:nvPr/>
        </p:nvSpPr>
        <p:spPr>
          <a:xfrm>
            <a:off x="435306" y="520039"/>
            <a:ext cx="11221375" cy="6186309"/>
          </a:xfrm>
          <a:prstGeom prst="rect">
            <a:avLst/>
          </a:prstGeom>
          <a:noFill/>
        </p:spPr>
        <p:txBody>
          <a:bodyPr wrap="square">
            <a:spAutoFit/>
          </a:bodyPr>
          <a:lstStyle/>
          <a:p>
            <a:pPr>
              <a:defRPr/>
            </a:pPr>
            <a:endParaRPr lang="en-GB" sz="2000" dirty="0">
              <a:latin typeface="Arial" panose="020B0604020202020204" pitchFamily="34" charset="0"/>
              <a:cs typeface="Arial" panose="020B0604020202020204" pitchFamily="34" charset="0"/>
            </a:endParaRPr>
          </a:p>
          <a:p>
            <a:pPr>
              <a:defRPr/>
            </a:pPr>
            <a:r>
              <a:rPr lang="en-GB" sz="2000" b="1" i="1" dirty="0">
                <a:solidFill>
                  <a:srgbClr val="FF0000"/>
                </a:solidFill>
                <a:highlight>
                  <a:srgbClr val="FFFFFF"/>
                </a:highlight>
                <a:latin typeface="Arial" panose="020B0604020202020204" pitchFamily="34" charset="0"/>
                <a:cs typeface="Arial" panose="020B0604020202020204" pitchFamily="34" charset="0"/>
              </a:rPr>
              <a:t>Pericardial and myocardial involvement after SARS-CoV-2 infection post 10 weeks: a cross-sectional descriptive study in 139 healthcare workers</a:t>
            </a:r>
          </a:p>
          <a:p>
            <a:pPr>
              <a:defRPr/>
            </a:pPr>
            <a:endParaRPr lang="en-GB" sz="2000" dirty="0">
              <a:latin typeface="Arial" panose="020B0604020202020204" pitchFamily="34" charset="0"/>
              <a:cs typeface="Arial" panose="020B0604020202020204" pitchFamily="34" charset="0"/>
            </a:endParaRPr>
          </a:p>
          <a:p>
            <a:pPr>
              <a:defRPr/>
            </a:pPr>
            <a:r>
              <a:rPr lang="en-GB" sz="2000" dirty="0">
                <a:latin typeface="Arial" panose="020B0604020202020204" pitchFamily="34" charset="0"/>
                <a:cs typeface="Arial" panose="020B0604020202020204" pitchFamily="34" charset="0"/>
              </a:rPr>
              <a:t>A type of observational research that analyses data of variables collected </a:t>
            </a:r>
            <a:r>
              <a:rPr lang="en-GB" sz="2000" u="sng" dirty="0">
                <a:latin typeface="Arial" panose="020B0604020202020204" pitchFamily="34" charset="0"/>
                <a:cs typeface="Arial" panose="020B0604020202020204" pitchFamily="34" charset="0"/>
              </a:rPr>
              <a:t>at one given point in time </a:t>
            </a:r>
            <a:r>
              <a:rPr lang="en-GB" sz="2000" dirty="0">
                <a:latin typeface="Arial" panose="020B0604020202020204" pitchFamily="34" charset="0"/>
                <a:cs typeface="Arial" panose="020B0604020202020204" pitchFamily="34" charset="0"/>
              </a:rPr>
              <a:t>across a sample population or a pre-defined subset.</a:t>
            </a:r>
          </a:p>
          <a:p>
            <a:pPr marL="457200" indent="-457200">
              <a:buFont typeface="Candara" panose="020E0502030303020204" pitchFamily="34" charset="0"/>
              <a:buChar char="*"/>
              <a:defRPr/>
            </a:pPr>
            <a:endParaRPr lang="en-GB" sz="2000" dirty="0">
              <a:latin typeface="Arial" panose="020B0604020202020204" pitchFamily="34" charset="0"/>
              <a:cs typeface="Arial" panose="020B0604020202020204" pitchFamily="34" charset="0"/>
            </a:endParaRPr>
          </a:p>
          <a:p>
            <a:pPr marL="457200" indent="-457200">
              <a:buFont typeface="Candara" panose="020E0502030303020204" pitchFamily="34" charset="0"/>
              <a:buChar char="*"/>
              <a:defRPr/>
            </a:pPr>
            <a:r>
              <a:rPr lang="en-GB" sz="2000" dirty="0">
                <a:latin typeface="Arial" panose="020B0604020202020204" pitchFamily="34" charset="0"/>
                <a:cs typeface="Arial" panose="020B0604020202020204" pitchFamily="34" charset="0"/>
              </a:rPr>
              <a:t>Cross-sectional studies can be descriptive: </a:t>
            </a:r>
          </a:p>
          <a:p>
            <a:pPr marL="914400" lvl="1" indent="-457200">
              <a:buFont typeface="Candara" panose="020E0502030303020204" pitchFamily="34" charset="0"/>
              <a:buChar char="*"/>
              <a:defRPr/>
            </a:pPr>
            <a:r>
              <a:rPr lang="en-GB" sz="2000" dirty="0">
                <a:latin typeface="Arial" panose="020B0604020202020204" pitchFamily="34" charset="0"/>
                <a:cs typeface="Arial" panose="020B0604020202020204" pitchFamily="34" charset="0"/>
              </a:rPr>
              <a:t>e.g. the prevalence of dementia in a population.</a:t>
            </a:r>
          </a:p>
          <a:p>
            <a:pPr marL="914400" lvl="1" indent="-457200">
              <a:buFont typeface="Candara" panose="020E0502030303020204" pitchFamily="34" charset="0"/>
              <a:buChar char="*"/>
              <a:defRPr/>
            </a:pPr>
            <a:r>
              <a:rPr lang="en-GB" sz="2000" dirty="0">
                <a:latin typeface="Arial" panose="020B0604020202020204" pitchFamily="34" charset="0"/>
                <a:cs typeface="Arial" panose="020B0604020202020204" pitchFamily="34" charset="0"/>
              </a:rPr>
              <a:t>Also called prevalence studies help to determine </a:t>
            </a:r>
          </a:p>
          <a:p>
            <a:pPr marL="914400" lvl="1" indent="-457200">
              <a:buFont typeface="Candara" panose="020E0502030303020204" pitchFamily="34" charset="0"/>
              <a:buChar char="*"/>
              <a:defRPr/>
            </a:pPr>
            <a:r>
              <a:rPr lang="en-GB" sz="2000" dirty="0">
                <a:latin typeface="Arial" panose="020B0604020202020204" pitchFamily="34" charset="0"/>
                <a:cs typeface="Arial" panose="020B0604020202020204" pitchFamily="34" charset="0"/>
              </a:rPr>
              <a:t>How common is a condition or problem?</a:t>
            </a:r>
          </a:p>
          <a:p>
            <a:pPr marL="914400" lvl="1" indent="-457200">
              <a:buFont typeface="Candara" panose="020E0502030303020204" pitchFamily="34" charset="0"/>
              <a:buChar char="*"/>
              <a:defRPr/>
            </a:pPr>
            <a:r>
              <a:rPr lang="en-GB" sz="2000" dirty="0">
                <a:latin typeface="Arial" panose="020B0604020202020204" pitchFamily="34" charset="0"/>
                <a:cs typeface="Arial" panose="020B0604020202020204" pitchFamily="34" charset="0"/>
              </a:rPr>
              <a:t>Are conditions and exposures associated?</a:t>
            </a:r>
          </a:p>
          <a:p>
            <a:pPr marL="914400" lvl="1" indent="-457200">
              <a:buFont typeface="Candara" panose="020E0502030303020204" pitchFamily="34" charset="0"/>
              <a:buChar char="*"/>
              <a:defRPr/>
            </a:pPr>
            <a:r>
              <a:rPr lang="en-GB" sz="2000" dirty="0">
                <a:latin typeface="Arial" panose="020B0604020202020204" pitchFamily="34" charset="0"/>
                <a:cs typeface="Arial" panose="020B0604020202020204" pitchFamily="34" charset="0"/>
              </a:rPr>
              <a:t>Snapshot in time</a:t>
            </a:r>
          </a:p>
          <a:p>
            <a:pPr marL="914400" lvl="1" indent="-457200">
              <a:buFont typeface="Candara" panose="020E0502030303020204" pitchFamily="34" charset="0"/>
              <a:buChar char="*"/>
              <a:defRPr/>
            </a:pPr>
            <a:r>
              <a:rPr lang="en-GB" sz="2000" dirty="0">
                <a:latin typeface="Arial" panose="020B0604020202020204" pitchFamily="34" charset="0"/>
                <a:cs typeface="Arial" panose="020B0604020202020204" pitchFamily="34" charset="0"/>
              </a:rPr>
              <a:t>Measures prevalence in individuals</a:t>
            </a:r>
          </a:p>
          <a:p>
            <a:pPr marL="914400" lvl="1" indent="-457200">
              <a:buFont typeface="Candara" panose="020E0502030303020204" pitchFamily="34" charset="0"/>
              <a:buChar char="*"/>
              <a:defRPr/>
            </a:pPr>
            <a:r>
              <a:rPr lang="en-GB" sz="2000" dirty="0">
                <a:latin typeface="Arial" panose="020B0604020202020204" pitchFamily="34" charset="0"/>
                <a:cs typeface="Arial" panose="020B0604020202020204" pitchFamily="34" charset="0"/>
              </a:rPr>
              <a:t>Measures exposure and effect at same time</a:t>
            </a:r>
          </a:p>
          <a:p>
            <a:pPr marL="914400" lvl="1" indent="-457200">
              <a:buFont typeface="Candara" panose="020E0502030303020204" pitchFamily="34" charset="0"/>
              <a:buChar char="*"/>
              <a:defRPr/>
            </a:pPr>
            <a:r>
              <a:rPr lang="en-GB" sz="2000" dirty="0">
                <a:latin typeface="Arial" panose="020B0604020202020204" pitchFamily="34" charset="0"/>
                <a:cs typeface="Arial" panose="020B0604020202020204" pitchFamily="34" charset="0"/>
              </a:rPr>
              <a:t>Comparisons made between sub-groups</a:t>
            </a:r>
          </a:p>
          <a:p>
            <a:pPr marL="914400" lvl="1" indent="-457200">
              <a:buFont typeface="Candara" panose="020E0502030303020204" pitchFamily="34" charset="0"/>
              <a:buChar char="*"/>
              <a:defRPr/>
            </a:pPr>
            <a:r>
              <a:rPr lang="en-GB" sz="2000" dirty="0">
                <a:latin typeface="Arial" panose="020B0604020202020204" pitchFamily="34" charset="0"/>
                <a:cs typeface="Arial" panose="020B0604020202020204" pitchFamily="34" charset="0"/>
              </a:rPr>
              <a:t>Output: prevalence</a:t>
            </a:r>
          </a:p>
          <a:p>
            <a:pPr marL="457200" indent="-457200">
              <a:buFont typeface="Candara" panose="020E0502030303020204" pitchFamily="34" charset="0"/>
              <a:buChar char="*"/>
              <a:defRPr/>
            </a:pPr>
            <a:endParaRPr lang="en-GB" sz="2400" dirty="0"/>
          </a:p>
          <a:p>
            <a:pPr>
              <a:defRPr/>
            </a:pPr>
            <a:endParaRPr lang="en-GB" sz="3200" dirty="0">
              <a:solidFill>
                <a:srgbClr val="FFFF00"/>
              </a:solidFill>
            </a:endParaRPr>
          </a:p>
        </p:txBody>
      </p:sp>
    </p:spTree>
    <p:extLst>
      <p:ext uri="{BB962C8B-B14F-4D97-AF65-F5344CB8AC3E}">
        <p14:creationId xmlns:p14="http://schemas.microsoft.com/office/powerpoint/2010/main" val="1021545539"/>
      </p:ext>
    </p:extLst>
  </p:cSld>
  <p:clrMapOvr>
    <a:masterClrMapping/>
  </p:clrMapOvr>
  <p:transition spd="slow">
    <p:fade/>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Content Placeholder 1">
            <a:extLst>
              <a:ext uri="{FF2B5EF4-FFF2-40B4-BE49-F238E27FC236}">
                <a16:creationId xmlns:a16="http://schemas.microsoft.com/office/drawing/2014/main" id="{C663F356-0FE5-FA84-4B98-B2A9D8E93BF0}"/>
              </a:ext>
            </a:extLst>
          </p:cNvPr>
          <p:cNvSpPr>
            <a:spLocks noGrp="1"/>
          </p:cNvSpPr>
          <p:nvPr>
            <p:ph idx="1"/>
          </p:nvPr>
        </p:nvSpPr>
        <p:spPr>
          <a:xfrm>
            <a:off x="976545" y="1196975"/>
            <a:ext cx="9440632" cy="4178836"/>
          </a:xfrm>
        </p:spPr>
        <p:txBody>
          <a:bodyPr>
            <a:normAutofit lnSpcReduction="10000"/>
          </a:bodyPr>
          <a:lstStyle/>
          <a:p>
            <a:pPr>
              <a:lnSpc>
                <a:spcPct val="100000"/>
              </a:lnSpc>
              <a:buClr>
                <a:srgbClr val="FFFF00"/>
              </a:buClr>
            </a:pPr>
            <a:endParaRPr lang="en-GB" altLang="en-US" sz="2400" dirty="0">
              <a:latin typeface="Arial" panose="020B0604020202020204" pitchFamily="34" charset="0"/>
              <a:cs typeface="Arial" panose="020B0604020202020204" pitchFamily="34" charset="0"/>
            </a:endParaRPr>
          </a:p>
          <a:p>
            <a:pPr marL="342900" indent="-342900">
              <a:lnSpc>
                <a:spcPct val="100000"/>
              </a:lnSpc>
              <a:buFont typeface="Wingdings" panose="05000000000000000000" pitchFamily="2" charset="2"/>
              <a:buChar char="Ø"/>
            </a:pPr>
            <a:r>
              <a:rPr lang="en-GB" altLang="en-US" dirty="0">
                <a:latin typeface="Arial" panose="020B0604020202020204" pitchFamily="34" charset="0"/>
                <a:cs typeface="Arial" panose="020B0604020202020204" pitchFamily="34" charset="0"/>
              </a:rPr>
              <a:t>To determine “burden of disease”</a:t>
            </a:r>
          </a:p>
          <a:p>
            <a:pPr marL="342900" indent="-342900">
              <a:lnSpc>
                <a:spcPct val="100000"/>
              </a:lnSpc>
              <a:buFont typeface="Wingdings" panose="05000000000000000000" pitchFamily="2" charset="2"/>
              <a:buChar char="Ø"/>
            </a:pPr>
            <a:r>
              <a:rPr lang="en-GB" altLang="en-US" dirty="0">
                <a:latin typeface="Arial" panose="020B0604020202020204" pitchFamily="34" charset="0"/>
                <a:cs typeface="Arial" panose="020B0604020202020204" pitchFamily="34" charset="0"/>
              </a:rPr>
              <a:t>Planning of services</a:t>
            </a:r>
          </a:p>
          <a:p>
            <a:pPr marL="342900" indent="-342900">
              <a:lnSpc>
                <a:spcPct val="100000"/>
              </a:lnSpc>
              <a:buFont typeface="Wingdings" panose="05000000000000000000" pitchFamily="2" charset="2"/>
              <a:buChar char="Ø"/>
            </a:pPr>
            <a:r>
              <a:rPr lang="en-GB" altLang="en-US" dirty="0">
                <a:latin typeface="Arial" panose="020B0604020202020204" pitchFamily="34" charset="0"/>
                <a:cs typeface="Arial" panose="020B0604020202020204" pitchFamily="34" charset="0"/>
              </a:rPr>
              <a:t>Investigate exposures that are fixed characteristics of individuals</a:t>
            </a:r>
          </a:p>
          <a:p>
            <a:pPr marL="342900" indent="-342900">
              <a:lnSpc>
                <a:spcPct val="100000"/>
              </a:lnSpc>
              <a:buFont typeface="Wingdings" panose="05000000000000000000" pitchFamily="2" charset="2"/>
              <a:buChar char="Ø"/>
            </a:pPr>
            <a:r>
              <a:rPr lang="en-GB" altLang="en-US" dirty="0">
                <a:latin typeface="Arial" panose="020B0604020202020204" pitchFamily="34" charset="0"/>
                <a:cs typeface="Arial" panose="020B0604020202020204" pitchFamily="34" charset="0"/>
              </a:rPr>
              <a:t>Evaluation of interventions</a:t>
            </a:r>
          </a:p>
          <a:p>
            <a:pPr marL="342900" indent="-342900">
              <a:lnSpc>
                <a:spcPct val="100000"/>
              </a:lnSpc>
              <a:buFont typeface="Wingdings" panose="05000000000000000000" pitchFamily="2" charset="2"/>
              <a:buChar char="Ø"/>
            </a:pPr>
            <a:r>
              <a:rPr lang="en-GB" altLang="en-US" dirty="0">
                <a:latin typeface="Arial" panose="020B0604020202020204" pitchFamily="34" charset="0"/>
                <a:cs typeface="Arial" panose="020B0604020202020204" pitchFamily="34" charset="0"/>
              </a:rPr>
              <a:t>Raising question of association</a:t>
            </a:r>
          </a:p>
          <a:p>
            <a:pPr marL="342900" indent="-342900">
              <a:lnSpc>
                <a:spcPct val="100000"/>
              </a:lnSpc>
              <a:buFont typeface="Wingdings" panose="05000000000000000000" pitchFamily="2" charset="2"/>
              <a:buChar char="Ø"/>
            </a:pPr>
            <a:r>
              <a:rPr lang="en-GB" altLang="en-US" dirty="0">
                <a:latin typeface="Arial" panose="020B0604020202020204" pitchFamily="34" charset="0"/>
                <a:cs typeface="Arial" panose="020B0604020202020204" pitchFamily="34" charset="0"/>
              </a:rPr>
              <a:t>Often first stage in investigating of sudden outbreaks</a:t>
            </a:r>
          </a:p>
        </p:txBody>
      </p:sp>
      <p:sp>
        <p:nvSpPr>
          <p:cNvPr id="48131" name="Title 2">
            <a:extLst>
              <a:ext uri="{FF2B5EF4-FFF2-40B4-BE49-F238E27FC236}">
                <a16:creationId xmlns:a16="http://schemas.microsoft.com/office/drawing/2014/main" id="{01B88F1C-3A9E-E767-5876-9A59646421A8}"/>
              </a:ext>
            </a:extLst>
          </p:cNvPr>
          <p:cNvSpPr>
            <a:spLocks noGrp="1"/>
          </p:cNvSpPr>
          <p:nvPr>
            <p:ph type="title"/>
          </p:nvPr>
        </p:nvSpPr>
        <p:spPr>
          <a:xfrm>
            <a:off x="674703" y="274638"/>
            <a:ext cx="9536097" cy="850900"/>
          </a:xfrm>
        </p:spPr>
        <p:txBody>
          <a:bodyPr>
            <a:noAutofit/>
          </a:bodyPr>
          <a:lstStyle/>
          <a:p>
            <a:r>
              <a:rPr lang="en-GB" altLang="en-US" b="1" dirty="0">
                <a:latin typeface="Arial" panose="020B0604020202020204" pitchFamily="34" charset="0"/>
                <a:cs typeface="Arial" panose="020B0604020202020204" pitchFamily="34" charset="0"/>
              </a:rPr>
              <a:t>Uses of Cross-sectional studies</a:t>
            </a:r>
            <a:endParaRPr lang="en-GB" alt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16684695"/>
      </p:ext>
    </p:extLst>
  </p:cSld>
  <p:clrMapOvr>
    <a:masterClrMapping/>
  </p:clrMapOvr>
  <p:transition spd="slow">
    <p:fade/>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Title 1">
            <a:extLst>
              <a:ext uri="{FF2B5EF4-FFF2-40B4-BE49-F238E27FC236}">
                <a16:creationId xmlns:a16="http://schemas.microsoft.com/office/drawing/2014/main" id="{2AD93843-B314-9ADB-877B-57F7BBB01805}"/>
              </a:ext>
            </a:extLst>
          </p:cNvPr>
          <p:cNvSpPr>
            <a:spLocks noGrp="1"/>
          </p:cNvSpPr>
          <p:nvPr>
            <p:ph type="title"/>
          </p:nvPr>
        </p:nvSpPr>
        <p:spPr>
          <a:xfrm>
            <a:off x="1981200" y="274638"/>
            <a:ext cx="8229600" cy="553998"/>
          </a:xfrm>
        </p:spPr>
        <p:txBody>
          <a:bodyPr>
            <a:noAutofit/>
          </a:bodyPr>
          <a:lstStyle/>
          <a:p>
            <a:r>
              <a:rPr lang="en-GB" altLang="en-US" b="1" dirty="0">
                <a:latin typeface="Arial" panose="020B0604020202020204" pitchFamily="34" charset="0"/>
                <a:cs typeface="Arial" panose="020B0604020202020204" pitchFamily="34" charset="0"/>
              </a:rPr>
              <a:t>Activity 2</a:t>
            </a:r>
          </a:p>
        </p:txBody>
      </p:sp>
      <p:sp>
        <p:nvSpPr>
          <p:cNvPr id="49155" name="Content Placeholder 2">
            <a:extLst>
              <a:ext uri="{FF2B5EF4-FFF2-40B4-BE49-F238E27FC236}">
                <a16:creationId xmlns:a16="http://schemas.microsoft.com/office/drawing/2014/main" id="{38C226F5-0488-EB49-21C4-D8B65B7CD8C4}"/>
              </a:ext>
            </a:extLst>
          </p:cNvPr>
          <p:cNvSpPr>
            <a:spLocks noGrp="1"/>
          </p:cNvSpPr>
          <p:nvPr>
            <p:ph idx="1"/>
          </p:nvPr>
        </p:nvSpPr>
        <p:spPr>
          <a:xfrm>
            <a:off x="1774826" y="1484313"/>
            <a:ext cx="8435975" cy="2154436"/>
          </a:xfrm>
        </p:spPr>
        <p:txBody>
          <a:bodyPr>
            <a:normAutofit lnSpcReduction="10000"/>
          </a:bodyPr>
          <a:lstStyle/>
          <a:p>
            <a:pPr>
              <a:buFont typeface="Wingdings" panose="05000000000000000000" pitchFamily="2" charset="2"/>
              <a:buChar char="§"/>
            </a:pPr>
            <a:r>
              <a:rPr lang="en-GB" altLang="en-US" dirty="0">
                <a:latin typeface="Arial" panose="020B0604020202020204" pitchFamily="34" charset="0"/>
                <a:cs typeface="Arial" panose="020B0604020202020204" pitchFamily="34" charset="0"/>
              </a:rPr>
              <a:t>In pairs and look for a health-related cross-sectional study article and share the title, aim of the study, method and findings</a:t>
            </a:r>
          </a:p>
          <a:p>
            <a:pPr>
              <a:buFont typeface="Wingdings" panose="05000000000000000000" pitchFamily="2" charset="2"/>
              <a:buChar char="§"/>
            </a:pPr>
            <a:endParaRPr lang="en-GB" altLang="en-US" b="1"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altLang="en-US" b="1" dirty="0">
                <a:latin typeface="Arial" panose="020B0604020202020204" pitchFamily="34" charset="0"/>
                <a:cs typeface="Arial" panose="020B0604020202020204" pitchFamily="34" charset="0"/>
              </a:rPr>
              <a:t>Feedback your findings to the whole class</a:t>
            </a:r>
          </a:p>
        </p:txBody>
      </p:sp>
    </p:spTree>
    <p:extLst>
      <p:ext uri="{BB962C8B-B14F-4D97-AF65-F5344CB8AC3E}">
        <p14:creationId xmlns:p14="http://schemas.microsoft.com/office/powerpoint/2010/main" val="2852090134"/>
      </p:ext>
    </p:extLst>
  </p:cSld>
  <p:clrMapOvr>
    <a:masterClrMapping/>
  </p:clrMapOvr>
  <p:transition spd="slow">
    <p:fade/>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Title 1">
            <a:extLst>
              <a:ext uri="{FF2B5EF4-FFF2-40B4-BE49-F238E27FC236}">
                <a16:creationId xmlns:a16="http://schemas.microsoft.com/office/drawing/2014/main" id="{ECA60A78-A73F-AB6A-5F99-63632FDB60E6}"/>
              </a:ext>
            </a:extLst>
          </p:cNvPr>
          <p:cNvSpPr>
            <a:spLocks noGrp="1"/>
          </p:cNvSpPr>
          <p:nvPr>
            <p:ph type="title"/>
          </p:nvPr>
        </p:nvSpPr>
        <p:spPr>
          <a:xfrm>
            <a:off x="710153" y="-146198"/>
            <a:ext cx="11481847" cy="1325563"/>
          </a:xfrm>
        </p:spPr>
        <p:txBody>
          <a:bodyPr>
            <a:normAutofit/>
          </a:bodyPr>
          <a:lstStyle/>
          <a:p>
            <a:r>
              <a:rPr lang="en-US" altLang="en-US" b="1" dirty="0">
                <a:latin typeface="Arial" panose="020B0604020202020204" pitchFamily="34" charset="0"/>
                <a:cs typeface="Arial" panose="020B0604020202020204" pitchFamily="34" charset="0"/>
              </a:rPr>
              <a:t>Cross-sectional study: advantages and disadvantages </a:t>
            </a:r>
            <a:endParaRPr lang="en-GB" altLang="en-US" b="1" dirty="0">
              <a:latin typeface="Arial" panose="020B0604020202020204" pitchFamily="34" charset="0"/>
              <a:cs typeface="Arial" panose="020B0604020202020204" pitchFamily="34" charset="0"/>
            </a:endParaRPr>
          </a:p>
        </p:txBody>
      </p:sp>
      <p:graphicFrame>
        <p:nvGraphicFramePr>
          <p:cNvPr id="4" name="Table 4">
            <a:extLst>
              <a:ext uri="{FF2B5EF4-FFF2-40B4-BE49-F238E27FC236}">
                <a16:creationId xmlns:a16="http://schemas.microsoft.com/office/drawing/2014/main" id="{AD509A0D-F7B9-EF68-E89C-20C7C82FB855}"/>
              </a:ext>
            </a:extLst>
          </p:cNvPr>
          <p:cNvGraphicFramePr>
            <a:graphicFrameLocks noGrp="1"/>
          </p:cNvGraphicFramePr>
          <p:nvPr>
            <p:ph idx="1"/>
          </p:nvPr>
        </p:nvGraphicFramePr>
        <p:xfrm>
          <a:off x="1703389" y="1196975"/>
          <a:ext cx="8785225" cy="5001156"/>
        </p:xfrm>
        <a:graphic>
          <a:graphicData uri="http://schemas.openxmlformats.org/drawingml/2006/table">
            <a:tbl>
              <a:tblPr firstRow="1" bandRow="1">
                <a:tableStyleId>{5C22544A-7EE6-4342-B048-85BDC9FD1C3A}</a:tableStyleId>
              </a:tblPr>
              <a:tblGrid>
                <a:gridCol w="4374918">
                  <a:extLst>
                    <a:ext uri="{9D8B030D-6E8A-4147-A177-3AD203B41FA5}">
                      <a16:colId xmlns:a16="http://schemas.microsoft.com/office/drawing/2014/main" val="20000"/>
                    </a:ext>
                  </a:extLst>
                </a:gridCol>
                <a:gridCol w="4410307">
                  <a:extLst>
                    <a:ext uri="{9D8B030D-6E8A-4147-A177-3AD203B41FA5}">
                      <a16:colId xmlns:a16="http://schemas.microsoft.com/office/drawing/2014/main" val="20001"/>
                    </a:ext>
                  </a:extLst>
                </a:gridCol>
              </a:tblGrid>
              <a:tr h="386130">
                <a:tc>
                  <a:txBody>
                    <a:bodyPr/>
                    <a:lstStyle/>
                    <a:p>
                      <a:r>
                        <a:rPr lang="en-US" sz="2000" dirty="0">
                          <a:solidFill>
                            <a:schemeClr val="tx1"/>
                          </a:solidFill>
                          <a:latin typeface="Arial" panose="020B0604020202020204" pitchFamily="34" charset="0"/>
                          <a:cs typeface="Arial" panose="020B0604020202020204" pitchFamily="34" charset="0"/>
                        </a:rPr>
                        <a:t>Advantages </a:t>
                      </a:r>
                      <a:endParaRPr lang="en-GB" sz="2000" dirty="0">
                        <a:solidFill>
                          <a:schemeClr val="tx1"/>
                        </a:solidFill>
                        <a:latin typeface="Arial" panose="020B0604020202020204" pitchFamily="34" charset="0"/>
                        <a:cs typeface="Arial" panose="020B0604020202020204" pitchFamily="34" charset="0"/>
                      </a:endParaRPr>
                    </a:p>
                  </a:txBody>
                  <a:tcPr marL="68582" marR="68582" marT="34284" marB="34284"/>
                </a:tc>
                <a:tc>
                  <a:txBody>
                    <a:bodyPr/>
                    <a:lstStyle/>
                    <a:p>
                      <a:r>
                        <a:rPr lang="en-US" sz="2000" dirty="0">
                          <a:solidFill>
                            <a:schemeClr val="tx1"/>
                          </a:solidFill>
                          <a:latin typeface="Arial" panose="020B0604020202020204" pitchFamily="34" charset="0"/>
                          <a:cs typeface="Arial" panose="020B0604020202020204" pitchFamily="34" charset="0"/>
                        </a:rPr>
                        <a:t>Disadvantages</a:t>
                      </a:r>
                      <a:endParaRPr lang="en-GB" sz="2000" dirty="0">
                        <a:solidFill>
                          <a:schemeClr val="tx1"/>
                        </a:solidFill>
                        <a:latin typeface="Arial" panose="020B0604020202020204" pitchFamily="34" charset="0"/>
                        <a:cs typeface="Arial" panose="020B0604020202020204" pitchFamily="34" charset="0"/>
                      </a:endParaRPr>
                    </a:p>
                  </a:txBody>
                  <a:tcPr marL="68582" marR="68582" marT="34284" marB="34284"/>
                </a:tc>
                <a:extLst>
                  <a:ext uri="{0D108BD9-81ED-4DB2-BD59-A6C34878D82A}">
                    <a16:rowId xmlns:a16="http://schemas.microsoft.com/office/drawing/2014/main" val="10000"/>
                  </a:ext>
                </a:extLst>
              </a:tr>
              <a:tr h="386130">
                <a:tc>
                  <a:txBody>
                    <a:bodyPr/>
                    <a:lstStyle/>
                    <a:p>
                      <a:r>
                        <a:rPr lang="en-US" sz="2000" dirty="0">
                          <a:latin typeface="Arial" panose="020B0604020202020204" pitchFamily="34" charset="0"/>
                          <a:cs typeface="Arial" panose="020B0604020202020204" pitchFamily="34" charset="0"/>
                        </a:rPr>
                        <a:t>Relatively quick and easy to conduct</a:t>
                      </a:r>
                    </a:p>
                  </a:txBody>
                  <a:tcPr marL="68582" marR="68582" marT="34284" marB="34284"/>
                </a:tc>
                <a:tc>
                  <a:txBody>
                    <a:bodyPr/>
                    <a:lstStyle/>
                    <a:p>
                      <a:r>
                        <a:rPr lang="en-US" sz="2000" dirty="0">
                          <a:latin typeface="Arial" panose="020B0604020202020204" pitchFamily="34" charset="0"/>
                          <a:cs typeface="Arial" panose="020B0604020202020204" pitchFamily="34" charset="0"/>
                        </a:rPr>
                        <a:t>Time sequence of events difficult to ascertain.</a:t>
                      </a:r>
                    </a:p>
                  </a:txBody>
                  <a:tcPr marL="68582" marR="68582" marT="34284" marB="34284"/>
                </a:tc>
                <a:extLst>
                  <a:ext uri="{0D108BD9-81ED-4DB2-BD59-A6C34878D82A}">
                    <a16:rowId xmlns:a16="http://schemas.microsoft.com/office/drawing/2014/main" val="10001"/>
                  </a:ext>
                </a:extLst>
              </a:tr>
              <a:tr h="683154">
                <a:tc>
                  <a:txBody>
                    <a:bodyPr/>
                    <a:lstStyle/>
                    <a:p>
                      <a:r>
                        <a:rPr lang="en-US" sz="2000" dirty="0">
                          <a:latin typeface="Arial" panose="020B0604020202020204" pitchFamily="34" charset="0"/>
                          <a:cs typeface="Arial" panose="020B0604020202020204" pitchFamily="34" charset="0"/>
                        </a:rPr>
                        <a:t>Good for descriptive analyses and for generating hypotheses</a:t>
                      </a:r>
                      <a:endParaRPr lang="en-GB" sz="2000" dirty="0">
                        <a:latin typeface="Arial" panose="020B0604020202020204" pitchFamily="34" charset="0"/>
                        <a:cs typeface="Arial" panose="020B0604020202020204" pitchFamily="34" charset="0"/>
                      </a:endParaRPr>
                    </a:p>
                  </a:txBody>
                  <a:tcPr marL="68582" marR="68582" marT="34284" marB="34284"/>
                </a:tc>
                <a:tc>
                  <a:txBody>
                    <a:bodyPr/>
                    <a:lstStyle/>
                    <a:p>
                      <a:r>
                        <a:rPr lang="en-US" sz="2000" dirty="0">
                          <a:latin typeface="Arial" panose="020B0604020202020204" pitchFamily="34" charset="0"/>
                          <a:cs typeface="Arial" panose="020B0604020202020204" pitchFamily="34" charset="0"/>
                        </a:rPr>
                        <a:t>Can only measure prevalence, not incidence.</a:t>
                      </a:r>
                    </a:p>
                  </a:txBody>
                  <a:tcPr marL="68582" marR="68582" marT="34284" marB="34284"/>
                </a:tc>
                <a:extLst>
                  <a:ext uri="{0D108BD9-81ED-4DB2-BD59-A6C34878D82A}">
                    <a16:rowId xmlns:a16="http://schemas.microsoft.com/office/drawing/2014/main" val="10002"/>
                  </a:ext>
                </a:extLst>
              </a:tr>
              <a:tr h="683154">
                <a:tc>
                  <a:txBody>
                    <a:bodyPr/>
                    <a:lstStyle/>
                    <a:p>
                      <a:r>
                        <a:rPr lang="en-US" sz="2000" dirty="0">
                          <a:latin typeface="Arial" panose="020B0604020202020204" pitchFamily="34" charset="0"/>
                          <a:cs typeface="Arial" panose="020B0604020202020204" pitchFamily="34" charset="0"/>
                        </a:rPr>
                        <a:t>Good for investigating many exposure and outcome variables.</a:t>
                      </a:r>
                    </a:p>
                  </a:txBody>
                  <a:tcPr marL="68582" marR="68582" marT="34284" marB="34284"/>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000" dirty="0">
                          <a:latin typeface="Arial" panose="020B0604020202020204" pitchFamily="34" charset="0"/>
                          <a:cs typeface="Arial" panose="020B0604020202020204" pitchFamily="34" charset="0"/>
                        </a:rPr>
                        <a:t>Not useful for rare diseases or exposures.</a:t>
                      </a:r>
                    </a:p>
                    <a:p>
                      <a:endParaRPr lang="en-GB" sz="2000" dirty="0">
                        <a:latin typeface="Arial" panose="020B0604020202020204" pitchFamily="34" charset="0"/>
                        <a:cs typeface="Arial" panose="020B0604020202020204" pitchFamily="34" charset="0"/>
                      </a:endParaRPr>
                    </a:p>
                  </a:txBody>
                  <a:tcPr marL="68582" marR="68582" marT="34284" marB="34284"/>
                </a:tc>
                <a:extLst>
                  <a:ext uri="{0D108BD9-81ED-4DB2-BD59-A6C34878D82A}">
                    <a16:rowId xmlns:a16="http://schemas.microsoft.com/office/drawing/2014/main" val="10003"/>
                  </a:ext>
                </a:extLst>
              </a:tr>
              <a:tr h="980178">
                <a:tc>
                  <a:txBody>
                    <a:bodyPr/>
                    <a:lstStyle/>
                    <a:p>
                      <a:r>
                        <a:rPr lang="en-US" sz="2000" dirty="0">
                          <a:latin typeface="Arial" panose="020B0604020202020204" pitchFamily="34" charset="0"/>
                          <a:cs typeface="Arial" panose="020B0604020202020204" pitchFamily="34" charset="0"/>
                        </a:rPr>
                        <a:t>Can </a:t>
                      </a:r>
                      <a:r>
                        <a:rPr lang="en-US" sz="2000" dirty="0" err="1">
                          <a:latin typeface="Arial" panose="020B0604020202020204" pitchFamily="34" charset="0"/>
                          <a:cs typeface="Arial" panose="020B0604020202020204" pitchFamily="34" charset="0"/>
                        </a:rPr>
                        <a:t>generalise</a:t>
                      </a:r>
                      <a:r>
                        <a:rPr lang="en-US" sz="2000" dirty="0">
                          <a:latin typeface="Arial" panose="020B0604020202020204" pitchFamily="34" charset="0"/>
                          <a:cs typeface="Arial" panose="020B0604020202020204" pitchFamily="34" charset="0"/>
                        </a:rPr>
                        <a:t> to wider population (if sampling strategy is sound)</a:t>
                      </a:r>
                    </a:p>
                  </a:txBody>
                  <a:tcPr marL="68582" marR="68582" marT="34284" marB="34284"/>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000" dirty="0">
                          <a:latin typeface="Arial" panose="020B0604020202020204" pitchFamily="34" charset="0"/>
                          <a:cs typeface="Arial" panose="020B0604020202020204" pitchFamily="34" charset="0"/>
                        </a:rPr>
                        <a:t>Non-responders may be atypical and need more active follow-up.</a:t>
                      </a:r>
                    </a:p>
                    <a:p>
                      <a:endParaRPr lang="en-GB" sz="2000" dirty="0">
                        <a:latin typeface="Arial" panose="020B0604020202020204" pitchFamily="34" charset="0"/>
                        <a:cs typeface="Arial" panose="020B0604020202020204" pitchFamily="34" charset="0"/>
                      </a:endParaRPr>
                    </a:p>
                  </a:txBody>
                  <a:tcPr marL="68582" marR="68582" marT="34284" marB="34284"/>
                </a:tc>
                <a:extLst>
                  <a:ext uri="{0D108BD9-81ED-4DB2-BD59-A6C34878D82A}">
                    <a16:rowId xmlns:a16="http://schemas.microsoft.com/office/drawing/2014/main" val="10004"/>
                  </a:ext>
                </a:extLst>
              </a:tr>
              <a:tr h="980178">
                <a:tc>
                  <a:txBody>
                    <a:bodyPr/>
                    <a:lstStyle/>
                    <a:p>
                      <a:endParaRPr lang="en-GB" sz="2000" dirty="0">
                        <a:latin typeface="Arial" panose="020B0604020202020204" pitchFamily="34" charset="0"/>
                        <a:cs typeface="Arial" panose="020B0604020202020204" pitchFamily="34" charset="0"/>
                      </a:endParaRPr>
                    </a:p>
                  </a:txBody>
                  <a:tcPr marL="68582" marR="68582" marT="34284" marB="34284"/>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000" dirty="0">
                          <a:latin typeface="Arial" panose="020B0604020202020204" pitchFamily="34" charset="0"/>
                          <a:cs typeface="Arial" panose="020B0604020202020204" pitchFamily="34" charset="0"/>
                        </a:rPr>
                        <a:t>Poor sampling strategy will affect the generalisability and validity of the findings</a:t>
                      </a:r>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txBody>
                  <a:tcPr marL="68582" marR="68582" marT="34284" marB="34284"/>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136908232"/>
      </p:ext>
    </p:extLst>
  </p:cSld>
  <p:clrMapOvr>
    <a:masterClrMapping/>
  </p:clrMapOvr>
  <p:transition spd="slow">
    <p:fade/>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itle 1">
            <a:extLst>
              <a:ext uri="{FF2B5EF4-FFF2-40B4-BE49-F238E27FC236}">
                <a16:creationId xmlns:a16="http://schemas.microsoft.com/office/drawing/2014/main" id="{70AF2494-89A4-2842-9C19-DF886CD1F36B}"/>
              </a:ext>
            </a:extLst>
          </p:cNvPr>
          <p:cNvSpPr>
            <a:spLocks noGrp="1"/>
          </p:cNvSpPr>
          <p:nvPr>
            <p:ph type="title"/>
          </p:nvPr>
        </p:nvSpPr>
        <p:spPr>
          <a:xfrm>
            <a:off x="2173631" y="298196"/>
            <a:ext cx="7844739" cy="553998"/>
          </a:xfrm>
        </p:spPr>
        <p:txBody>
          <a:bodyPr>
            <a:noAutofit/>
          </a:bodyPr>
          <a:lstStyle/>
          <a:p>
            <a:r>
              <a:rPr lang="en-GB" altLang="en-US" b="1" dirty="0">
                <a:latin typeface="Arial" panose="020B0604020202020204" pitchFamily="34" charset="0"/>
                <a:cs typeface="Arial" panose="020B0604020202020204" pitchFamily="34" charset="0"/>
              </a:rPr>
              <a:t>Activity 3  </a:t>
            </a:r>
            <a:endParaRPr lang="en-GB" altLang="en-US" dirty="0"/>
          </a:p>
        </p:txBody>
      </p:sp>
      <p:sp>
        <p:nvSpPr>
          <p:cNvPr id="3" name="Content Placeholder 2">
            <a:extLst>
              <a:ext uri="{FF2B5EF4-FFF2-40B4-BE49-F238E27FC236}">
                <a16:creationId xmlns:a16="http://schemas.microsoft.com/office/drawing/2014/main" id="{61295A5F-4C44-1B16-75C9-CAB3F129952B}"/>
              </a:ext>
            </a:extLst>
          </p:cNvPr>
          <p:cNvSpPr>
            <a:spLocks noGrp="1"/>
          </p:cNvSpPr>
          <p:nvPr>
            <p:ph idx="1"/>
          </p:nvPr>
        </p:nvSpPr>
        <p:spPr>
          <a:xfrm>
            <a:off x="1143000" y="1628775"/>
            <a:ext cx="9765506" cy="3263900"/>
          </a:xfrm>
        </p:spPr>
        <p:txBody>
          <a:bodyPr>
            <a:normAutofit/>
          </a:bodyPr>
          <a:lstStyle/>
          <a:p>
            <a:pPr marL="0" indent="0">
              <a:buNone/>
              <a:defRPr/>
            </a:pPr>
            <a:r>
              <a:rPr lang="en-GB" dirty="0">
                <a:latin typeface="Arial" panose="020B0604020202020204" pitchFamily="34" charset="0"/>
                <a:cs typeface="Arial" panose="020B0604020202020204" pitchFamily="34" charset="0"/>
              </a:rPr>
              <a:t>In pairs, explain for 2 selected strengths and limitations of cross-sectional studies if you agree/disagree and why.</a:t>
            </a:r>
          </a:p>
          <a:p>
            <a:pPr marL="0" indent="0">
              <a:buNone/>
              <a:defRPr/>
            </a:pPr>
            <a:endParaRPr lang="en-GB" dirty="0">
              <a:latin typeface="Arial" panose="020B0604020202020204" pitchFamily="34" charset="0"/>
              <a:cs typeface="Arial" panose="020B0604020202020204" pitchFamily="34" charset="0"/>
            </a:endParaRPr>
          </a:p>
          <a:p>
            <a:pPr marL="0" indent="0">
              <a:buNone/>
              <a:defRPr/>
            </a:pPr>
            <a:r>
              <a:rPr lang="en-GB" b="1" dirty="0">
                <a:latin typeface="Arial" panose="020B0604020202020204" pitchFamily="34" charset="0"/>
                <a:cs typeface="Arial" panose="020B0604020202020204" pitchFamily="34" charset="0"/>
              </a:rPr>
              <a:t>Feedback your findings to the whole class</a:t>
            </a:r>
          </a:p>
          <a:p>
            <a:pPr>
              <a:defRPr/>
            </a:pPr>
            <a:endParaRPr lang="en-GB" dirty="0">
              <a:solidFill>
                <a:srgbClr val="0080FF"/>
              </a:solidFill>
            </a:endParaRPr>
          </a:p>
          <a:p>
            <a:pPr>
              <a:defRPr/>
            </a:pPr>
            <a:endParaRPr lang="en-GB" dirty="0">
              <a:solidFill>
                <a:srgbClr val="FFFF00"/>
              </a:solidFill>
            </a:endParaRPr>
          </a:p>
          <a:p>
            <a:pPr>
              <a:defRPr/>
            </a:pPr>
            <a:endParaRPr lang="en-GB" dirty="0"/>
          </a:p>
        </p:txBody>
      </p:sp>
    </p:spTree>
    <p:extLst>
      <p:ext uri="{BB962C8B-B14F-4D97-AF65-F5344CB8AC3E}">
        <p14:creationId xmlns:p14="http://schemas.microsoft.com/office/powerpoint/2010/main" val="1752378318"/>
      </p:ext>
    </p:extLst>
  </p:cSld>
  <p:clrMapOvr>
    <a:masterClrMapping/>
  </p:clrMapOvr>
  <p:transition spd="slow">
    <p:fade/>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a:extLst>
              <a:ext uri="{FF2B5EF4-FFF2-40B4-BE49-F238E27FC236}">
                <a16:creationId xmlns:a16="http://schemas.microsoft.com/office/drawing/2014/main" id="{4FBCC606-07FD-E3EC-1D0A-E0DAAAC5D730}"/>
              </a:ext>
            </a:extLst>
          </p:cNvPr>
          <p:cNvSpPr>
            <a:spLocks noGrp="1"/>
          </p:cNvSpPr>
          <p:nvPr>
            <p:ph type="title"/>
          </p:nvPr>
        </p:nvSpPr>
        <p:spPr>
          <a:xfrm>
            <a:off x="1981200" y="274639"/>
            <a:ext cx="8229600" cy="1031051"/>
          </a:xfrm>
        </p:spPr>
        <p:txBody>
          <a:bodyPr>
            <a:normAutofit fontScale="90000"/>
          </a:bodyPr>
          <a:lstStyle/>
          <a:p>
            <a:pPr algn="ctr"/>
            <a:r>
              <a:rPr lang="en-GB" altLang="en-US" sz="4800" b="1" dirty="0">
                <a:solidFill>
                  <a:schemeClr val="tx2"/>
                </a:solidFill>
                <a:latin typeface="Arial" panose="020B0604020202020204" pitchFamily="34" charset="0"/>
                <a:cs typeface="Arial" panose="020B0604020202020204" pitchFamily="34" charset="0"/>
              </a:rPr>
              <a:t>Observational studies</a:t>
            </a:r>
            <a:br>
              <a:rPr lang="en-GB" altLang="en-US" b="1" dirty="0">
                <a:latin typeface="Arial" panose="020B0604020202020204" pitchFamily="34" charset="0"/>
                <a:cs typeface="Arial" panose="020B0604020202020204" pitchFamily="34" charset="0"/>
              </a:rPr>
            </a:br>
            <a:r>
              <a:rPr lang="en-GB" altLang="en-US" sz="2700" dirty="0">
                <a:latin typeface="Arial" panose="020B0604020202020204" pitchFamily="34" charset="0"/>
                <a:cs typeface="Arial" panose="020B0604020202020204" pitchFamily="34" charset="0"/>
              </a:rPr>
              <a:t>(non interventional)</a:t>
            </a:r>
          </a:p>
        </p:txBody>
      </p:sp>
      <p:sp>
        <p:nvSpPr>
          <p:cNvPr id="3" name="Content Placeholder 2">
            <a:extLst>
              <a:ext uri="{FF2B5EF4-FFF2-40B4-BE49-F238E27FC236}">
                <a16:creationId xmlns:a16="http://schemas.microsoft.com/office/drawing/2014/main" id="{644313DA-70F9-94A6-E3F1-1B6F8B5C76E3}"/>
              </a:ext>
            </a:extLst>
          </p:cNvPr>
          <p:cNvSpPr>
            <a:spLocks noGrp="1"/>
          </p:cNvSpPr>
          <p:nvPr>
            <p:ph idx="1"/>
          </p:nvPr>
        </p:nvSpPr>
        <p:spPr>
          <a:xfrm>
            <a:off x="1074198" y="1600201"/>
            <a:ext cx="9800501" cy="3070841"/>
          </a:xfrm>
        </p:spPr>
        <p:txBody>
          <a:bodyPr>
            <a:noAutofit/>
          </a:bodyPr>
          <a:lstStyle/>
          <a:p>
            <a:pPr marL="0" indent="0">
              <a:lnSpc>
                <a:spcPct val="150000"/>
              </a:lnSpc>
              <a:buNone/>
              <a:defRPr/>
            </a:pPr>
            <a:r>
              <a:rPr lang="en-GB" sz="2200" b="1" i="1" dirty="0">
                <a:solidFill>
                  <a:srgbClr val="FF0000"/>
                </a:solidFill>
                <a:highlight>
                  <a:srgbClr val="FFFFFF"/>
                </a:highlight>
                <a:latin typeface="Arial" panose="020B0604020202020204" pitchFamily="34" charset="0"/>
                <a:cs typeface="Arial" panose="020B0604020202020204" pitchFamily="34" charset="0"/>
              </a:rPr>
              <a:t>All patients were interviewed at 1 and 3 months post discharge to assess persisting symptoms and health-related QOL following COVID-19 infection.</a:t>
            </a:r>
            <a:endParaRPr lang="en-GB" sz="2200" b="1" i="1" dirty="0">
              <a:solidFill>
                <a:srgbClr val="FF0000"/>
              </a:solidFill>
              <a:latin typeface="Arial" panose="020B0604020202020204" pitchFamily="34" charset="0"/>
              <a:cs typeface="Arial" panose="020B0604020202020204" pitchFamily="34" charset="0"/>
            </a:endParaRPr>
          </a:p>
          <a:p>
            <a:pPr marL="342900" indent="-342900">
              <a:lnSpc>
                <a:spcPct val="150000"/>
              </a:lnSpc>
              <a:buFont typeface="Wingdings" panose="05000000000000000000" pitchFamily="2" charset="2"/>
              <a:buChar char="§"/>
              <a:defRPr/>
            </a:pPr>
            <a:r>
              <a:rPr lang="en-GB" sz="2200" dirty="0">
                <a:latin typeface="Arial" panose="020B0604020202020204" pitchFamily="34" charset="0"/>
                <a:cs typeface="Arial" panose="020B0604020202020204" pitchFamily="34" charset="0"/>
              </a:rPr>
              <a:t>In an observational study, the researcher simply observes the exposure and disease status of each study participant. </a:t>
            </a:r>
          </a:p>
          <a:p>
            <a:pPr marL="342900" indent="-342900">
              <a:lnSpc>
                <a:spcPct val="150000"/>
              </a:lnSpc>
              <a:buFont typeface="Wingdings" panose="05000000000000000000" pitchFamily="2" charset="2"/>
              <a:buChar char="§"/>
              <a:defRPr/>
            </a:pPr>
            <a:r>
              <a:rPr lang="en-GB" sz="2200" dirty="0">
                <a:latin typeface="Arial" panose="020B0604020202020204" pitchFamily="34" charset="0"/>
                <a:cs typeface="Arial" panose="020B0604020202020204" pitchFamily="34" charset="0"/>
              </a:rPr>
              <a:t>The variables suspected of producing an effect are observed</a:t>
            </a:r>
          </a:p>
          <a:p>
            <a:pPr marL="342900" indent="-342900">
              <a:lnSpc>
                <a:spcPct val="150000"/>
              </a:lnSpc>
              <a:buFont typeface="Wingdings" panose="05000000000000000000" pitchFamily="2" charset="2"/>
              <a:buChar char="§"/>
              <a:defRPr/>
            </a:pPr>
            <a:r>
              <a:rPr lang="en-GB" sz="2200" dirty="0">
                <a:latin typeface="Arial" panose="020B0604020202020204" pitchFamily="34" charset="0"/>
                <a:cs typeface="Arial" panose="020B0604020202020204" pitchFamily="34" charset="0"/>
              </a:rPr>
              <a:t>Researcher/investigator measures but does not intervene.</a:t>
            </a:r>
          </a:p>
        </p:txBody>
      </p:sp>
    </p:spTree>
  </p:cSld>
  <p:clrMapOvr>
    <a:masterClrMapping/>
  </p:clrMapOvr>
  <p:transition spd="slow">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Title 1">
            <a:extLst>
              <a:ext uri="{FF2B5EF4-FFF2-40B4-BE49-F238E27FC236}">
                <a16:creationId xmlns:a16="http://schemas.microsoft.com/office/drawing/2014/main" id="{BF7F8C57-0F88-E20D-3CC2-F8315FAA06BF}"/>
              </a:ext>
            </a:extLst>
          </p:cNvPr>
          <p:cNvSpPr>
            <a:spLocks noGrp="1"/>
          </p:cNvSpPr>
          <p:nvPr>
            <p:ph type="title"/>
          </p:nvPr>
        </p:nvSpPr>
        <p:spPr>
          <a:xfrm>
            <a:off x="1981200" y="241300"/>
            <a:ext cx="8229600" cy="1143000"/>
          </a:xfrm>
        </p:spPr>
        <p:txBody>
          <a:bodyPr>
            <a:normAutofit/>
          </a:bodyPr>
          <a:lstStyle/>
          <a:p>
            <a:pPr algn="ctr"/>
            <a:r>
              <a:rPr lang="en-GB" altLang="en-US" sz="4400" dirty="0">
                <a:latin typeface="Arial" panose="020B0604020202020204" pitchFamily="34" charset="0"/>
                <a:cs typeface="Arial" panose="020B0604020202020204" pitchFamily="34" charset="0"/>
              </a:rPr>
              <a:t>Case report  </a:t>
            </a:r>
          </a:p>
        </p:txBody>
      </p:sp>
      <p:sp>
        <p:nvSpPr>
          <p:cNvPr id="53251" name="TextBox 3">
            <a:extLst>
              <a:ext uri="{FF2B5EF4-FFF2-40B4-BE49-F238E27FC236}">
                <a16:creationId xmlns:a16="http://schemas.microsoft.com/office/drawing/2014/main" id="{B94CF50D-63DA-BDE3-17CD-AC08CEE692F4}"/>
              </a:ext>
            </a:extLst>
          </p:cNvPr>
          <p:cNvSpPr txBox="1">
            <a:spLocks noChangeArrowheads="1"/>
          </p:cNvSpPr>
          <p:nvPr/>
        </p:nvSpPr>
        <p:spPr bwMode="auto">
          <a:xfrm>
            <a:off x="1064419" y="1384300"/>
            <a:ext cx="9603581" cy="35394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457200" indent="-457200">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marL="0" indent="0">
              <a:spcBef>
                <a:spcPct val="0"/>
              </a:spcBef>
              <a:buNone/>
            </a:pPr>
            <a:r>
              <a:rPr lang="en-GB" sz="2400" b="1" i="1" dirty="0">
                <a:solidFill>
                  <a:srgbClr val="FF0000"/>
                </a:solidFill>
                <a:highlight>
                  <a:srgbClr val="FFFFFF"/>
                </a:highlight>
                <a:latin typeface="Arial" panose="020B0604020202020204" pitchFamily="34" charset="0"/>
                <a:cs typeface="Arial" panose="020B0604020202020204" pitchFamily="34" charset="0"/>
              </a:rPr>
              <a:t>A report was published by eight physicians in New York city who had unexpectedly seen eight male patients with Kaposi's sarcoma (KS). Prior to this, KS was very rare in the U.S. and occurred primarily in the lower extremities of older patients. </a:t>
            </a:r>
            <a:endParaRPr lang="en-GB" altLang="en-US" sz="2400" b="1" i="1" dirty="0">
              <a:solidFill>
                <a:srgbClr val="FF0000"/>
              </a:solidFill>
              <a:highlight>
                <a:srgbClr val="FFFFFF"/>
              </a:highlight>
              <a:latin typeface="Arial" panose="020B0604020202020204" pitchFamily="34" charset="0"/>
              <a:cs typeface="Arial" panose="020B0604020202020204" pitchFamily="34" charset="0"/>
            </a:endParaRPr>
          </a:p>
          <a:p>
            <a:pPr>
              <a:spcBef>
                <a:spcPct val="0"/>
              </a:spcBef>
              <a:buFont typeface="Candara" panose="020E0502030303020204" pitchFamily="34" charset="0"/>
              <a:buChar char="*"/>
            </a:pPr>
            <a:endParaRPr lang="en-GB" altLang="en-US" dirty="0">
              <a:latin typeface="Arial" panose="020B0604020202020204" pitchFamily="34" charset="0"/>
            </a:endParaRPr>
          </a:p>
          <a:p>
            <a:pPr>
              <a:spcBef>
                <a:spcPct val="0"/>
              </a:spcBef>
              <a:buFont typeface="Candara" panose="020E0502030303020204" pitchFamily="34" charset="0"/>
              <a:buChar char="*"/>
            </a:pPr>
            <a:r>
              <a:rPr lang="en-GB" altLang="en-US" dirty="0">
                <a:latin typeface="Arial" panose="020B0604020202020204" pitchFamily="34" charset="0"/>
              </a:rPr>
              <a:t>Case reports usually include only a few participants who are given a similar intervention and follow-up.</a:t>
            </a:r>
          </a:p>
        </p:txBody>
      </p:sp>
    </p:spTree>
    <p:extLst>
      <p:ext uri="{BB962C8B-B14F-4D97-AF65-F5344CB8AC3E}">
        <p14:creationId xmlns:p14="http://schemas.microsoft.com/office/powerpoint/2010/main" val="2882090083"/>
      </p:ext>
    </p:extLst>
  </p:cSld>
  <p:clrMapOvr>
    <a:masterClrMapping/>
  </p:clrMapOvr>
  <p:transition spd="slow">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325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325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3FA650A6-68C5-0BEE-1688-A6174830396F}"/>
              </a:ext>
            </a:extLst>
          </p:cNvPr>
          <p:cNvSpPr>
            <a:spLocks noGrp="1"/>
          </p:cNvSpPr>
          <p:nvPr>
            <p:ph idx="1"/>
          </p:nvPr>
        </p:nvSpPr>
        <p:spPr>
          <a:xfrm>
            <a:off x="971550" y="1295400"/>
            <a:ext cx="9578761" cy="4751388"/>
          </a:xfrm>
        </p:spPr>
        <p:txBody>
          <a:bodyPr>
            <a:noAutofit/>
          </a:bodyPr>
          <a:lstStyle/>
          <a:p>
            <a:pPr marL="342900" indent="-342900">
              <a:buFont typeface="Wingdings" panose="05000000000000000000" pitchFamily="2" charset="2"/>
              <a:buChar char="Ø"/>
              <a:defRPr/>
            </a:pPr>
            <a:r>
              <a:rPr lang="en-GB" sz="2400" dirty="0">
                <a:latin typeface="Arial" panose="020B0604020202020204" pitchFamily="34" charset="0"/>
                <a:cs typeface="Arial" panose="020B0604020202020204" pitchFamily="34" charset="0"/>
              </a:rPr>
              <a:t>Unit of analysis is individual </a:t>
            </a:r>
          </a:p>
          <a:p>
            <a:pPr marL="342900" indent="-342900">
              <a:buFont typeface="Wingdings" panose="05000000000000000000" pitchFamily="2" charset="2"/>
              <a:buChar char="Ø"/>
              <a:defRPr/>
            </a:pPr>
            <a:r>
              <a:rPr lang="en-GB" sz="2400" dirty="0">
                <a:latin typeface="Arial" panose="020B0604020202020204" pitchFamily="34" charset="0"/>
                <a:cs typeface="Arial" panose="020B0604020202020204" pitchFamily="34" charset="0"/>
              </a:rPr>
              <a:t>Careful, detailed report by one or more professionals of the profile of a single patient or group of patients.</a:t>
            </a:r>
          </a:p>
          <a:p>
            <a:pPr marL="342900" indent="-342900">
              <a:buFont typeface="Wingdings" panose="05000000000000000000" pitchFamily="2" charset="2"/>
              <a:buChar char="Ø"/>
              <a:defRPr/>
            </a:pPr>
            <a:r>
              <a:rPr lang="en-GB" sz="2400" dirty="0">
                <a:latin typeface="Arial" panose="020B0604020202020204" pitchFamily="34" charset="0"/>
                <a:cs typeface="Arial" panose="020B0604020202020204" pitchFamily="34" charset="0"/>
              </a:rPr>
              <a:t>Case study research is useful in the recognition of new diseases, for registers of serious diseases/deaths, health services use, and the formulation of hypotheses concerning possible risk factors, patterns, and causes of disease, as it can link to their data.</a:t>
            </a:r>
          </a:p>
          <a:p>
            <a:pPr marL="342900" indent="-342900">
              <a:buFont typeface="Wingdings" panose="05000000000000000000" pitchFamily="2" charset="2"/>
              <a:buChar char="Ø"/>
              <a:defRPr/>
            </a:pPr>
            <a:r>
              <a:rPr lang="en-GB" sz="2400" dirty="0">
                <a:latin typeface="Arial" panose="020B0604020202020204" pitchFamily="34" charset="0"/>
                <a:cs typeface="Arial" panose="020B0604020202020204" pitchFamily="34" charset="0"/>
              </a:rPr>
              <a:t>Cannot differentiate between various explanations due to inadequate sample size (few cases only).</a:t>
            </a:r>
          </a:p>
          <a:p>
            <a:pPr marL="342900" indent="-342900">
              <a:buFont typeface="Wingdings" panose="05000000000000000000" pitchFamily="2" charset="2"/>
              <a:buChar char="Ø"/>
              <a:defRPr/>
            </a:pPr>
            <a:r>
              <a:rPr lang="en-GB" sz="2000"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Output based on multiple participants</a:t>
            </a:r>
            <a:r>
              <a:rPr lang="en-GB" sz="2000" dirty="0">
                <a:latin typeface="Arial" panose="020B0604020202020204" pitchFamily="34" charset="0"/>
                <a:cs typeface="Arial" panose="020B0604020202020204" pitchFamily="34" charset="0"/>
              </a:rPr>
              <a:t>:</a:t>
            </a:r>
            <a:r>
              <a:rPr lang="en-GB" sz="2400" b="1" dirty="0">
                <a:latin typeface="Arial" panose="020B0604020202020204" pitchFamily="34" charset="0"/>
                <a:cs typeface="Arial" panose="020B0604020202020204" pitchFamily="34" charset="0"/>
              </a:rPr>
              <a:t> </a:t>
            </a:r>
            <a:r>
              <a:rPr lang="en-GB" sz="2400" dirty="0">
                <a:latin typeface="Arial" panose="020B0604020202020204" pitchFamily="34" charset="0"/>
                <a:cs typeface="Arial" panose="020B0604020202020204" pitchFamily="34" charset="0"/>
              </a:rPr>
              <a:t>case numbers percentages, proportional morbidity/mortality ratio</a:t>
            </a:r>
          </a:p>
        </p:txBody>
      </p:sp>
      <p:sp>
        <p:nvSpPr>
          <p:cNvPr id="54275" name="Title 2">
            <a:extLst>
              <a:ext uri="{FF2B5EF4-FFF2-40B4-BE49-F238E27FC236}">
                <a16:creationId xmlns:a16="http://schemas.microsoft.com/office/drawing/2014/main" id="{E8AF462C-82BF-C8EE-29F6-FCD2713CF935}"/>
              </a:ext>
            </a:extLst>
          </p:cNvPr>
          <p:cNvSpPr>
            <a:spLocks noGrp="1"/>
          </p:cNvSpPr>
          <p:nvPr>
            <p:ph type="title"/>
          </p:nvPr>
        </p:nvSpPr>
        <p:spPr>
          <a:xfrm>
            <a:off x="1981200" y="274638"/>
            <a:ext cx="8229600" cy="850900"/>
          </a:xfrm>
        </p:spPr>
        <p:txBody>
          <a:bodyPr>
            <a:normAutofit/>
          </a:bodyPr>
          <a:lstStyle/>
          <a:p>
            <a:r>
              <a:rPr lang="en-GB" altLang="en-US" b="1" dirty="0">
                <a:latin typeface="Arial" panose="020B0604020202020204" pitchFamily="34" charset="0"/>
                <a:cs typeface="Arial" panose="020B0604020202020204" pitchFamily="34" charset="0"/>
              </a:rPr>
              <a:t>Case reports </a:t>
            </a:r>
            <a:r>
              <a:rPr lang="en-GB" altLang="en-US" b="1" dirty="0">
                <a:solidFill>
                  <a:srgbClr val="FF0000"/>
                </a:solidFill>
                <a:latin typeface="Arial" panose="020B0604020202020204" pitchFamily="34" charset="0"/>
                <a:cs typeface="Arial" panose="020B0604020202020204" pitchFamily="34" charset="0"/>
                <a:sym typeface="Wingdings" panose="05000000000000000000" pitchFamily="2" charset="2"/>
              </a:rPr>
              <a:t></a:t>
            </a:r>
            <a:r>
              <a:rPr lang="en-GB" altLang="en-US" b="1" dirty="0">
                <a:latin typeface="Arial" panose="020B0604020202020204" pitchFamily="34" charset="0"/>
                <a:cs typeface="Arial" panose="020B0604020202020204" pitchFamily="34" charset="0"/>
                <a:sym typeface="Wingdings" panose="05000000000000000000" pitchFamily="2" charset="2"/>
              </a:rPr>
              <a:t> </a:t>
            </a:r>
            <a:r>
              <a:rPr lang="en-GB" altLang="en-US" b="1" dirty="0">
                <a:latin typeface="Arial" panose="020B0604020202020204" pitchFamily="34" charset="0"/>
                <a:cs typeface="Arial" panose="020B0604020202020204" pitchFamily="34" charset="0"/>
              </a:rPr>
              <a:t>case studies </a:t>
            </a:r>
            <a:endParaRPr lang="en-GB" alt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72455648"/>
      </p:ext>
    </p:extLst>
  </p:cSld>
  <p:clrMapOvr>
    <a:masterClrMapping/>
  </p:clrMapOvr>
  <p:transition spd="slow">
    <p:fade/>
  </p:transition>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Title 1">
            <a:extLst>
              <a:ext uri="{FF2B5EF4-FFF2-40B4-BE49-F238E27FC236}">
                <a16:creationId xmlns:a16="http://schemas.microsoft.com/office/drawing/2014/main" id="{F36F3E33-8C02-83B2-FB06-7EBB229B2CCD}"/>
              </a:ext>
            </a:extLst>
          </p:cNvPr>
          <p:cNvSpPr>
            <a:spLocks noGrp="1"/>
          </p:cNvSpPr>
          <p:nvPr>
            <p:ph type="title"/>
          </p:nvPr>
        </p:nvSpPr>
        <p:spPr>
          <a:xfrm>
            <a:off x="710153" y="0"/>
            <a:ext cx="11481847" cy="1325563"/>
          </a:xfrm>
        </p:spPr>
        <p:txBody>
          <a:bodyPr>
            <a:normAutofit/>
          </a:bodyPr>
          <a:lstStyle/>
          <a:p>
            <a:pPr algn="ctr"/>
            <a:r>
              <a:rPr lang="en-GB" altLang="en-US" sz="4400" dirty="0">
                <a:latin typeface="Arial" panose="020B0604020202020204" pitchFamily="34" charset="0"/>
                <a:cs typeface="Arial" panose="020B0604020202020204" pitchFamily="34" charset="0"/>
              </a:rPr>
              <a:t>Case–control study </a:t>
            </a:r>
          </a:p>
        </p:txBody>
      </p:sp>
      <p:sp>
        <p:nvSpPr>
          <p:cNvPr id="56323" name="TextBox 3">
            <a:extLst>
              <a:ext uri="{FF2B5EF4-FFF2-40B4-BE49-F238E27FC236}">
                <a16:creationId xmlns:a16="http://schemas.microsoft.com/office/drawing/2014/main" id="{0B24626F-D297-6D02-0916-7DE63A6019EB}"/>
              </a:ext>
            </a:extLst>
          </p:cNvPr>
          <p:cNvSpPr txBox="1">
            <a:spLocks noChangeArrowheads="1"/>
          </p:cNvSpPr>
          <p:nvPr/>
        </p:nvSpPr>
        <p:spPr bwMode="auto">
          <a:xfrm>
            <a:off x="790113" y="1425576"/>
            <a:ext cx="9420687" cy="40934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457200" indent="-457200">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marL="0" indent="0">
              <a:spcBef>
                <a:spcPct val="0"/>
              </a:spcBef>
              <a:buNone/>
            </a:pPr>
            <a:r>
              <a:rPr lang="en-GB" sz="2400" b="1" i="1" dirty="0">
                <a:solidFill>
                  <a:srgbClr val="FF0000"/>
                </a:solidFill>
                <a:highlight>
                  <a:srgbClr val="FFFFFF"/>
                </a:highlight>
                <a:latin typeface="Arial" panose="020B0604020202020204" pitchFamily="34" charset="0"/>
                <a:cs typeface="Arial" panose="020B0604020202020204" pitchFamily="34" charset="0"/>
              </a:rPr>
              <a:t>A researcher looks at the rare cancer Kaposi's sarcoma. The researcher would find a group of individuals with Kaposi's sarcoma (the cases) and compare them to a group of patients who are similar to the cases in most ways but do not have Kaposi's sarcoma (controls).</a:t>
            </a:r>
            <a:endParaRPr lang="en-GB" altLang="en-US" sz="2400" b="1" i="1" dirty="0">
              <a:solidFill>
                <a:srgbClr val="FF0000"/>
              </a:solidFill>
              <a:highlight>
                <a:srgbClr val="FFFFFF"/>
              </a:highlight>
              <a:latin typeface="Arial" panose="020B0604020202020204" pitchFamily="34" charset="0"/>
              <a:cs typeface="Arial" panose="020B0604020202020204" pitchFamily="34" charset="0"/>
            </a:endParaRPr>
          </a:p>
          <a:p>
            <a:pPr>
              <a:spcBef>
                <a:spcPct val="0"/>
              </a:spcBef>
              <a:buFont typeface="Candara" panose="020E0502030303020204" pitchFamily="34" charset="0"/>
              <a:buChar char="*"/>
            </a:pPr>
            <a:endParaRPr lang="en-GB" altLang="en-US" sz="2800" dirty="0">
              <a:latin typeface="Arial" panose="020B0604020202020204" pitchFamily="34" charset="0"/>
            </a:endParaRPr>
          </a:p>
          <a:p>
            <a:pPr>
              <a:spcBef>
                <a:spcPct val="0"/>
              </a:spcBef>
              <a:buFont typeface="Candara" panose="020E0502030303020204" pitchFamily="34" charset="0"/>
              <a:buChar char="*"/>
            </a:pPr>
            <a:r>
              <a:rPr lang="en-GB" altLang="en-US" sz="2800" dirty="0">
                <a:latin typeface="Arial" panose="020B0604020202020204" pitchFamily="34" charset="0"/>
              </a:rPr>
              <a:t>A case–control study is a type of observational study in which two existing groups differing in outcome are identified and compared on the basis of some supposed causal attribute.</a:t>
            </a:r>
          </a:p>
        </p:txBody>
      </p:sp>
    </p:spTree>
    <p:extLst>
      <p:ext uri="{BB962C8B-B14F-4D97-AF65-F5344CB8AC3E}">
        <p14:creationId xmlns:p14="http://schemas.microsoft.com/office/powerpoint/2010/main" val="3258298849"/>
      </p:ext>
    </p:extLst>
  </p:cSld>
  <p:clrMapOvr>
    <a:masterClrMapping/>
  </p:clrMapOvr>
  <p:transition spd="slow">
    <p:fade/>
  </p:transition>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itle 1">
            <a:extLst>
              <a:ext uri="{FF2B5EF4-FFF2-40B4-BE49-F238E27FC236}">
                <a16:creationId xmlns:a16="http://schemas.microsoft.com/office/drawing/2014/main" id="{FF5B29B7-13C7-6495-231A-FD54F5FAC41A}"/>
              </a:ext>
            </a:extLst>
          </p:cNvPr>
          <p:cNvSpPr>
            <a:spLocks noGrp="1"/>
          </p:cNvSpPr>
          <p:nvPr>
            <p:ph type="title"/>
          </p:nvPr>
        </p:nvSpPr>
        <p:spPr>
          <a:xfrm>
            <a:off x="1981200" y="274639"/>
            <a:ext cx="8229600" cy="706437"/>
          </a:xfrm>
        </p:spPr>
        <p:txBody>
          <a:bodyPr>
            <a:normAutofit/>
          </a:bodyPr>
          <a:lstStyle/>
          <a:p>
            <a:pPr algn="ctr"/>
            <a:r>
              <a:rPr lang="en-GB" altLang="en-US" sz="4400" b="1" dirty="0">
                <a:latin typeface="Arial" panose="020B0604020202020204" pitchFamily="34" charset="0"/>
                <a:cs typeface="Arial" panose="020B0604020202020204" pitchFamily="34" charset="0"/>
              </a:rPr>
              <a:t>Case-control studies </a:t>
            </a:r>
            <a:endParaRPr lang="en-GB" altLang="en-US" sz="4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7BA9B2FC-858C-AF79-20F2-F80FF0030142}"/>
              </a:ext>
            </a:extLst>
          </p:cNvPr>
          <p:cNvSpPr txBox="1"/>
          <p:nvPr/>
        </p:nvSpPr>
        <p:spPr>
          <a:xfrm>
            <a:off x="911795" y="1323110"/>
            <a:ext cx="9299005" cy="4493538"/>
          </a:xfrm>
          <a:prstGeom prst="rect">
            <a:avLst/>
          </a:prstGeom>
          <a:noFill/>
        </p:spPr>
        <p:txBody>
          <a:bodyPr wrap="square">
            <a:spAutoFit/>
          </a:bodyPr>
          <a:lstStyle/>
          <a:p>
            <a:pPr marL="457200" indent="-457200">
              <a:buFont typeface="Wingdings" panose="05000000000000000000" pitchFamily="2" charset="2"/>
              <a:buChar char="§"/>
              <a:defRPr/>
            </a:pPr>
            <a:r>
              <a:rPr lang="en-GB" sz="2600" dirty="0">
                <a:latin typeface="Arial" panose="020B0604020202020204" pitchFamily="34" charset="0"/>
                <a:cs typeface="Arial" panose="020B0604020202020204" pitchFamily="34" charset="0"/>
              </a:rPr>
              <a:t>Case Control studies are similar to case series, except it looks retrospectively at individuals and compares with a similar group who did not have the intervention.</a:t>
            </a:r>
          </a:p>
          <a:p>
            <a:pPr>
              <a:defRPr/>
            </a:pPr>
            <a:endParaRPr lang="en-GB" sz="2600" dirty="0">
              <a:latin typeface="Arial" panose="020B0604020202020204" pitchFamily="34" charset="0"/>
              <a:cs typeface="Arial" panose="020B0604020202020204" pitchFamily="34" charset="0"/>
            </a:endParaRPr>
          </a:p>
          <a:p>
            <a:pPr marL="457200" indent="-457200">
              <a:buFont typeface="Wingdings" panose="05000000000000000000" pitchFamily="2" charset="2"/>
              <a:buChar char="§"/>
              <a:defRPr/>
            </a:pPr>
            <a:r>
              <a:rPr lang="en-GB" sz="2600" dirty="0">
                <a:latin typeface="Arial" panose="020B0604020202020204" pitchFamily="34" charset="0"/>
                <a:cs typeface="Arial" panose="020B0604020202020204" pitchFamily="34" charset="0"/>
              </a:rPr>
              <a:t>These studies are conducted in the early stages of research to help identify variables that might predict a condition. </a:t>
            </a:r>
          </a:p>
          <a:p>
            <a:pPr>
              <a:defRPr/>
            </a:pPr>
            <a:endParaRPr lang="en-GB" sz="2600" dirty="0">
              <a:latin typeface="Arial" panose="020B0604020202020204" pitchFamily="34" charset="0"/>
              <a:cs typeface="Arial" panose="020B0604020202020204" pitchFamily="34" charset="0"/>
            </a:endParaRPr>
          </a:p>
          <a:p>
            <a:pPr marL="457200" indent="-457200">
              <a:buFont typeface="Wingdings" panose="05000000000000000000" pitchFamily="2" charset="2"/>
              <a:buChar char="§"/>
              <a:defRPr/>
            </a:pPr>
            <a:r>
              <a:rPr lang="en-GB" sz="2600" dirty="0">
                <a:latin typeface="Arial" panose="020B0604020202020204" pitchFamily="34" charset="0"/>
                <a:cs typeface="Arial" panose="020B0604020202020204" pitchFamily="34" charset="0"/>
              </a:rPr>
              <a:t>One of the weaknesses in these designs is that there are small numbers of participants, and they are frequently not randomised or controlled for </a:t>
            </a:r>
            <a:r>
              <a:rPr lang="en-GB" sz="2600" dirty="0">
                <a:solidFill>
                  <a:srgbClr val="FF0000"/>
                </a:solidFill>
                <a:latin typeface="Arial" panose="020B0604020202020204" pitchFamily="34" charset="0"/>
                <a:cs typeface="Arial" panose="020B0604020202020204" pitchFamily="34" charset="0"/>
              </a:rPr>
              <a:t>confounding </a:t>
            </a:r>
            <a:r>
              <a:rPr lang="en-GB" sz="2600" dirty="0">
                <a:latin typeface="Arial" panose="020B0604020202020204" pitchFamily="34" charset="0"/>
                <a:cs typeface="Arial" panose="020B0604020202020204" pitchFamily="34" charset="0"/>
              </a:rPr>
              <a:t>variables</a:t>
            </a:r>
          </a:p>
        </p:txBody>
      </p:sp>
    </p:spTree>
    <p:extLst>
      <p:ext uri="{BB962C8B-B14F-4D97-AF65-F5344CB8AC3E}">
        <p14:creationId xmlns:p14="http://schemas.microsoft.com/office/powerpoint/2010/main" val="3251452397"/>
      </p:ext>
    </p:extLst>
  </p:cSld>
  <p:clrMapOvr>
    <a:masterClrMapping/>
  </p:clrMapOvr>
  <p:transition spd="slow">
    <p:fade/>
  </p:transition>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Title 1">
            <a:extLst>
              <a:ext uri="{FF2B5EF4-FFF2-40B4-BE49-F238E27FC236}">
                <a16:creationId xmlns:a16="http://schemas.microsoft.com/office/drawing/2014/main" id="{621E8328-E45E-EBE6-FA94-A6ED169D47D6}"/>
              </a:ext>
            </a:extLst>
          </p:cNvPr>
          <p:cNvSpPr>
            <a:spLocks noGrp="1"/>
          </p:cNvSpPr>
          <p:nvPr>
            <p:ph type="title"/>
          </p:nvPr>
        </p:nvSpPr>
        <p:spPr>
          <a:xfrm>
            <a:off x="2173631" y="298196"/>
            <a:ext cx="7844739" cy="553998"/>
          </a:xfrm>
        </p:spPr>
        <p:txBody>
          <a:bodyPr>
            <a:noAutofit/>
          </a:bodyPr>
          <a:lstStyle/>
          <a:p>
            <a:r>
              <a:rPr lang="en-GB" altLang="en-US" sz="4400" dirty="0">
                <a:latin typeface="Arial" panose="020B0604020202020204" pitchFamily="34" charset="0"/>
                <a:cs typeface="Arial" panose="020B0604020202020204" pitchFamily="34" charset="0"/>
              </a:rPr>
              <a:t>Activity 4 </a:t>
            </a:r>
          </a:p>
        </p:txBody>
      </p:sp>
      <p:sp>
        <p:nvSpPr>
          <p:cNvPr id="4" name="TextBox 3">
            <a:extLst>
              <a:ext uri="{FF2B5EF4-FFF2-40B4-BE49-F238E27FC236}">
                <a16:creationId xmlns:a16="http://schemas.microsoft.com/office/drawing/2014/main" id="{FBC5CEB4-9680-DFEE-FFC8-DE1B85E66AA7}"/>
              </a:ext>
            </a:extLst>
          </p:cNvPr>
          <p:cNvSpPr txBox="1"/>
          <p:nvPr/>
        </p:nvSpPr>
        <p:spPr>
          <a:xfrm>
            <a:off x="727969" y="1332421"/>
            <a:ext cx="8889229" cy="4832092"/>
          </a:xfrm>
          <a:prstGeom prst="rect">
            <a:avLst/>
          </a:prstGeom>
          <a:noFill/>
        </p:spPr>
        <p:txBody>
          <a:bodyPr wrap="square">
            <a:spAutoFit/>
          </a:bodyPr>
          <a:lstStyle/>
          <a:p>
            <a:pPr>
              <a:defRPr/>
            </a:pPr>
            <a:r>
              <a:rPr lang="en-GB" sz="2800" dirty="0">
                <a:latin typeface="Arial" panose="020B0604020202020204" pitchFamily="34" charset="0"/>
                <a:cs typeface="Arial" panose="020B0604020202020204" pitchFamily="34" charset="0"/>
              </a:rPr>
              <a:t>Work in groups look for one</a:t>
            </a:r>
          </a:p>
          <a:p>
            <a:pPr>
              <a:defRPr/>
            </a:pPr>
            <a:endParaRPr lang="en-GB" sz="2800" dirty="0">
              <a:latin typeface="Arial" panose="020B0604020202020204" pitchFamily="34" charset="0"/>
              <a:cs typeface="Arial" panose="020B0604020202020204" pitchFamily="34" charset="0"/>
            </a:endParaRPr>
          </a:p>
          <a:p>
            <a:pPr marL="457200" indent="-457200">
              <a:buFont typeface="Wingdings" panose="05000000000000000000" pitchFamily="2" charset="2"/>
              <a:buChar char="§"/>
              <a:defRPr/>
            </a:pPr>
            <a:r>
              <a:rPr lang="en-GB" sz="2800" dirty="0">
                <a:latin typeface="Arial" panose="020B0604020202020204" pitchFamily="34" charset="0"/>
                <a:cs typeface="Arial" panose="020B0604020202020204" pitchFamily="34" charset="0"/>
              </a:rPr>
              <a:t>Case control study article and</a:t>
            </a:r>
          </a:p>
          <a:p>
            <a:pPr marL="457200" indent="-457200">
              <a:buFont typeface="Wingdings" panose="05000000000000000000" pitchFamily="2" charset="2"/>
              <a:buChar char="§"/>
              <a:defRPr/>
            </a:pPr>
            <a:r>
              <a:rPr lang="en-GB" sz="2800" dirty="0">
                <a:latin typeface="Arial" panose="020B0604020202020204" pitchFamily="34" charset="0"/>
                <a:cs typeface="Arial" panose="020B0604020202020204" pitchFamily="34" charset="0"/>
              </a:rPr>
              <a:t>RCT study article related to a health topic</a:t>
            </a:r>
          </a:p>
          <a:p>
            <a:pPr>
              <a:defRPr/>
            </a:pPr>
            <a:endParaRPr lang="en-GB" sz="2800" dirty="0">
              <a:latin typeface="Arial" panose="020B0604020202020204" pitchFamily="34" charset="0"/>
              <a:cs typeface="Arial" panose="020B0604020202020204" pitchFamily="34" charset="0"/>
            </a:endParaRPr>
          </a:p>
          <a:p>
            <a:pPr>
              <a:defRPr/>
            </a:pPr>
            <a:r>
              <a:rPr lang="en-GB" sz="2800" dirty="0">
                <a:latin typeface="Arial" panose="020B0604020202020204" pitchFamily="34" charset="0"/>
                <a:cs typeface="Arial" panose="020B0604020202020204" pitchFamily="34" charset="0"/>
              </a:rPr>
              <a:t>Research the aims, method and the findings of the study</a:t>
            </a:r>
          </a:p>
          <a:p>
            <a:pPr>
              <a:defRPr/>
            </a:pPr>
            <a:endParaRPr lang="en-GB" sz="2800" dirty="0">
              <a:latin typeface="Arial" panose="020B0604020202020204" pitchFamily="34" charset="0"/>
              <a:cs typeface="Arial" panose="020B0604020202020204" pitchFamily="34" charset="0"/>
            </a:endParaRPr>
          </a:p>
          <a:p>
            <a:pPr>
              <a:defRPr/>
            </a:pPr>
            <a:r>
              <a:rPr lang="en-GB" sz="2800" b="1" dirty="0">
                <a:latin typeface="Arial" panose="020B0604020202020204" pitchFamily="34" charset="0"/>
                <a:cs typeface="Arial" panose="020B0604020202020204" pitchFamily="34" charset="0"/>
              </a:rPr>
              <a:t>Feedback your findings to the whole class</a:t>
            </a:r>
          </a:p>
          <a:p>
            <a:pPr>
              <a:defRPr/>
            </a:pPr>
            <a:endParaRPr lang="it-IT" sz="2800" dirty="0">
              <a:latin typeface="Arial" panose="020B0604020202020204" pitchFamily="34" charset="0"/>
              <a:cs typeface="Arial" panose="020B0604020202020204" pitchFamily="34" charset="0"/>
            </a:endParaRPr>
          </a:p>
          <a:p>
            <a:pPr>
              <a:defRPr/>
            </a:pPr>
            <a:endParaRPr lang="it-IT" sz="2800" dirty="0">
              <a:solidFill>
                <a:srgbClr val="FFFF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68530290"/>
      </p:ext>
    </p:extLst>
  </p:cSld>
  <p:clrMapOvr>
    <a:masterClrMapping/>
  </p:clrMapOvr>
  <p:transition spd="slow">
    <p:fade/>
  </p:transition>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Title 1">
            <a:extLst>
              <a:ext uri="{FF2B5EF4-FFF2-40B4-BE49-F238E27FC236}">
                <a16:creationId xmlns:a16="http://schemas.microsoft.com/office/drawing/2014/main" id="{3FCCA579-5330-D151-E1CB-6C76ADFE25B4}"/>
              </a:ext>
            </a:extLst>
          </p:cNvPr>
          <p:cNvSpPr>
            <a:spLocks noGrp="1"/>
          </p:cNvSpPr>
          <p:nvPr>
            <p:ph type="title"/>
          </p:nvPr>
        </p:nvSpPr>
        <p:spPr>
          <a:xfrm>
            <a:off x="1981200" y="131277"/>
            <a:ext cx="8229600" cy="850900"/>
          </a:xfrm>
        </p:spPr>
        <p:txBody>
          <a:bodyPr>
            <a:normAutofit/>
          </a:bodyPr>
          <a:lstStyle/>
          <a:p>
            <a:r>
              <a:rPr lang="en-GB" altLang="en-US" sz="4400" b="1" dirty="0">
                <a:latin typeface="Arial" panose="020B0604020202020204" pitchFamily="34" charset="0"/>
                <a:cs typeface="Arial" panose="020B0604020202020204" pitchFamily="34" charset="0"/>
              </a:rPr>
              <a:t>Ecological studies </a:t>
            </a:r>
          </a:p>
        </p:txBody>
      </p:sp>
      <p:sp>
        <p:nvSpPr>
          <p:cNvPr id="58371" name="TextBox 3">
            <a:extLst>
              <a:ext uri="{FF2B5EF4-FFF2-40B4-BE49-F238E27FC236}">
                <a16:creationId xmlns:a16="http://schemas.microsoft.com/office/drawing/2014/main" id="{090122CA-FA8C-1434-2F82-BD046EDA73E3}"/>
              </a:ext>
            </a:extLst>
          </p:cNvPr>
          <p:cNvSpPr txBox="1">
            <a:spLocks noChangeArrowheads="1"/>
          </p:cNvSpPr>
          <p:nvPr/>
        </p:nvSpPr>
        <p:spPr bwMode="auto">
          <a:xfrm>
            <a:off x="408372" y="796439"/>
            <a:ext cx="11650277" cy="52322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457200" indent="-457200">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marL="0" indent="0">
              <a:spcBef>
                <a:spcPct val="0"/>
              </a:spcBef>
              <a:buNone/>
            </a:pPr>
            <a:endParaRPr lang="en-GB" sz="2400" b="1" i="1" dirty="0">
              <a:solidFill>
                <a:srgbClr val="FF0000"/>
              </a:solidFill>
              <a:highlight>
                <a:srgbClr val="FFFFFF"/>
              </a:highlight>
              <a:latin typeface="Arial" panose="020B0604020202020204" pitchFamily="34" charset="0"/>
              <a:cs typeface="Arial" panose="020B0604020202020204" pitchFamily="34" charset="0"/>
            </a:endParaRPr>
          </a:p>
          <a:p>
            <a:pPr marL="0" indent="0">
              <a:spcBef>
                <a:spcPct val="0"/>
              </a:spcBef>
              <a:buNone/>
            </a:pPr>
            <a:r>
              <a:rPr lang="en-GB" sz="2400" b="1" i="1" dirty="0">
                <a:solidFill>
                  <a:srgbClr val="FF0000"/>
                </a:solidFill>
                <a:highlight>
                  <a:srgbClr val="FFFFFF"/>
                </a:highlight>
                <a:latin typeface="Arial" panose="020B0604020202020204" pitchFamily="34" charset="0"/>
                <a:cs typeface="Arial" panose="020B0604020202020204" pitchFamily="34" charset="0"/>
              </a:rPr>
              <a:t>A study investigating whether hospital admissions for cardiac disease in Luton increases on days when carbon monoxide levels are higher. Compare variations in  exposures and outcomes over time within the same community.</a:t>
            </a:r>
          </a:p>
          <a:p>
            <a:pPr marL="0" indent="0">
              <a:spcBef>
                <a:spcPct val="0"/>
              </a:spcBef>
              <a:buNone/>
            </a:pPr>
            <a:endParaRPr lang="en-GB" altLang="en-US" sz="2800" dirty="0">
              <a:latin typeface="Arial" panose="020B0604020202020204" pitchFamily="34" charset="0"/>
            </a:endParaRPr>
          </a:p>
          <a:p>
            <a:pPr>
              <a:spcBef>
                <a:spcPct val="0"/>
              </a:spcBef>
              <a:buFont typeface="Wingdings" panose="05000000000000000000" pitchFamily="2" charset="2"/>
              <a:buChar char="§"/>
            </a:pPr>
            <a:r>
              <a:rPr lang="en-GB" altLang="en-US" sz="2600" dirty="0">
                <a:latin typeface="Arial" panose="020B0604020202020204" pitchFamily="34" charset="0"/>
              </a:rPr>
              <a:t>In epidemiology, ecological studies are used to understand the relationship between outcome and exposure at a population level by using data.</a:t>
            </a:r>
          </a:p>
          <a:p>
            <a:pPr>
              <a:spcBef>
                <a:spcPct val="0"/>
              </a:spcBef>
              <a:buFont typeface="Wingdings" panose="05000000000000000000" pitchFamily="2" charset="2"/>
              <a:buChar char="§"/>
            </a:pPr>
            <a:r>
              <a:rPr lang="en-GB" altLang="en-US" sz="2600" dirty="0">
                <a:latin typeface="Arial" panose="020B0604020202020204" pitchFamily="34" charset="0"/>
              </a:rPr>
              <a:t>‘Population' represents a group of individuals with a shared characteristic such as geography, ethnicity, socio-economic status of employment.</a:t>
            </a:r>
          </a:p>
          <a:p>
            <a:pPr>
              <a:spcBef>
                <a:spcPct val="0"/>
              </a:spcBef>
              <a:buFont typeface="Wingdings" panose="05000000000000000000" pitchFamily="2" charset="2"/>
              <a:buChar char="§"/>
            </a:pPr>
            <a:r>
              <a:rPr lang="en-GB" sz="2600" dirty="0">
                <a:latin typeface="Arial" panose="020B0604020202020204" pitchFamily="34" charset="0"/>
                <a:cs typeface="Arial" panose="020B0604020202020204" pitchFamily="34" charset="0"/>
              </a:rPr>
              <a:t>It compares disease frequencies, between different groups during the same period of time and/or in the same population at different periods of time.</a:t>
            </a:r>
            <a:endParaRPr lang="en-GB" altLang="en-US" sz="2600" dirty="0">
              <a:latin typeface="Arial" panose="020B0604020202020204" pitchFamily="34" charset="0"/>
            </a:endParaRPr>
          </a:p>
          <a:p>
            <a:pPr>
              <a:spcBef>
                <a:spcPct val="0"/>
              </a:spcBef>
              <a:buFont typeface="Wingdings" panose="05000000000000000000" pitchFamily="2" charset="2"/>
              <a:buChar char="§"/>
            </a:pPr>
            <a:endParaRPr lang="en-GB" altLang="en-US" sz="2800" dirty="0">
              <a:latin typeface="Arial" panose="020B0604020202020204" pitchFamily="34" charset="0"/>
            </a:endParaRPr>
          </a:p>
        </p:txBody>
      </p:sp>
    </p:spTree>
    <p:extLst>
      <p:ext uri="{BB962C8B-B14F-4D97-AF65-F5344CB8AC3E}">
        <p14:creationId xmlns:p14="http://schemas.microsoft.com/office/powerpoint/2010/main" val="65255400"/>
      </p:ext>
    </p:extLst>
  </p:cSld>
  <p:clrMapOvr>
    <a:masterClrMapping/>
  </p:clrMapOvr>
  <p:transition spd="slow">
    <p:fade/>
  </p:transition>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Title 1">
            <a:extLst>
              <a:ext uri="{FF2B5EF4-FFF2-40B4-BE49-F238E27FC236}">
                <a16:creationId xmlns:a16="http://schemas.microsoft.com/office/drawing/2014/main" id="{AC8DECC7-86FA-80C7-1E07-9D84C45C2314}"/>
              </a:ext>
            </a:extLst>
          </p:cNvPr>
          <p:cNvSpPr>
            <a:spLocks noGrp="1"/>
          </p:cNvSpPr>
          <p:nvPr>
            <p:ph type="title"/>
          </p:nvPr>
        </p:nvSpPr>
        <p:spPr>
          <a:xfrm>
            <a:off x="2173631" y="298196"/>
            <a:ext cx="7844739" cy="553998"/>
          </a:xfrm>
        </p:spPr>
        <p:txBody>
          <a:bodyPr/>
          <a:lstStyle/>
          <a:p>
            <a:r>
              <a:rPr lang="en-GB" altLang="en-US" sz="3600" dirty="0">
                <a:latin typeface="Arial" panose="020B0604020202020204" pitchFamily="34" charset="0"/>
                <a:cs typeface="Arial" panose="020B0604020202020204" pitchFamily="34" charset="0"/>
              </a:rPr>
              <a:t>Summary: Activity </a:t>
            </a:r>
          </a:p>
        </p:txBody>
      </p:sp>
      <p:sp>
        <p:nvSpPr>
          <p:cNvPr id="78851" name="TextBox 3">
            <a:extLst>
              <a:ext uri="{FF2B5EF4-FFF2-40B4-BE49-F238E27FC236}">
                <a16:creationId xmlns:a16="http://schemas.microsoft.com/office/drawing/2014/main" id="{E306917D-35AB-45B6-7A9F-36598A0AF1BD}"/>
              </a:ext>
            </a:extLst>
          </p:cNvPr>
          <p:cNvSpPr txBox="1">
            <a:spLocks noChangeArrowheads="1"/>
          </p:cNvSpPr>
          <p:nvPr/>
        </p:nvSpPr>
        <p:spPr bwMode="auto">
          <a:xfrm>
            <a:off x="1847850" y="1341439"/>
            <a:ext cx="8496300" cy="3538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2800" dirty="0">
                <a:latin typeface="Arial" panose="020B0604020202020204" pitchFamily="34" charset="0"/>
              </a:rPr>
              <a:t>Watch the video below, then discuss</a:t>
            </a:r>
            <a:endParaRPr lang="en-GB" altLang="en-US" sz="2800" dirty="0">
              <a:latin typeface="Arial" panose="020B0604020202020204" pitchFamily="34" charset="0"/>
              <a:hlinkClick r:id="" action="ppaction://noaction"/>
            </a:endParaRPr>
          </a:p>
          <a:p>
            <a:pPr>
              <a:spcBef>
                <a:spcPct val="0"/>
              </a:spcBef>
              <a:buFontTx/>
              <a:buNone/>
            </a:pPr>
            <a:endParaRPr lang="en-GB" altLang="en-US" sz="2800" dirty="0">
              <a:latin typeface="Arial" panose="020B0604020202020204" pitchFamily="34" charset="0"/>
              <a:hlinkClick r:id="" action="ppaction://noaction"/>
            </a:endParaRPr>
          </a:p>
          <a:p>
            <a:pPr>
              <a:spcBef>
                <a:spcPct val="0"/>
              </a:spcBef>
              <a:buNone/>
            </a:pPr>
            <a:r>
              <a:rPr lang="en-GB" altLang="en-US" sz="2800" dirty="0">
                <a:latin typeface="Arial" panose="020B0604020202020204" pitchFamily="34" charset="0"/>
                <a:hlinkClick r:id="" action="ppaction://noaction"/>
              </a:rPr>
              <a:t>Epidemiological Studies - made easy! – YouTube</a:t>
            </a:r>
            <a:endParaRPr lang="en-GB" altLang="en-US" sz="2800" dirty="0">
              <a:latin typeface="Arial" panose="020B0604020202020204" pitchFamily="34" charset="0"/>
            </a:endParaRPr>
          </a:p>
          <a:p>
            <a:pPr>
              <a:spcBef>
                <a:spcPct val="0"/>
              </a:spcBef>
              <a:buFont typeface="Wingdings" panose="05000000000000000000" pitchFamily="2" charset="2"/>
              <a:buChar char="§"/>
            </a:pPr>
            <a:r>
              <a:rPr lang="en-GB" altLang="en-US" sz="2800" dirty="0">
                <a:latin typeface="Arial" panose="020B0604020202020204" pitchFamily="34" charset="0"/>
                <a:hlinkClick r:id="rId2"/>
              </a:rPr>
              <a:t>https://www.youtube.com/watch?v=C52KHVzlZ40</a:t>
            </a:r>
            <a:r>
              <a:rPr lang="en-GB" altLang="en-US" sz="2800" dirty="0">
                <a:latin typeface="Arial" panose="020B0604020202020204" pitchFamily="34" charset="0"/>
              </a:rPr>
              <a:t> </a:t>
            </a:r>
          </a:p>
          <a:p>
            <a:pPr>
              <a:spcBef>
                <a:spcPct val="0"/>
              </a:spcBef>
              <a:buFont typeface="Wingdings" panose="05000000000000000000" pitchFamily="2" charset="2"/>
              <a:buChar char="§"/>
            </a:pPr>
            <a:endParaRPr lang="en-GB" altLang="en-US" sz="2800" dirty="0">
              <a:latin typeface="Arial" panose="020B0604020202020204" pitchFamily="34" charset="0"/>
            </a:endParaRPr>
          </a:p>
          <a:p>
            <a:pPr>
              <a:spcBef>
                <a:spcPct val="0"/>
              </a:spcBef>
              <a:buNone/>
            </a:pPr>
            <a:r>
              <a:rPr lang="en-GB" altLang="en-US" sz="2800" b="1" dirty="0">
                <a:latin typeface="Arial" panose="020B0604020202020204" pitchFamily="34" charset="0"/>
              </a:rPr>
              <a:t>Feedback to the whole class</a:t>
            </a:r>
          </a:p>
          <a:p>
            <a:pPr>
              <a:spcBef>
                <a:spcPct val="0"/>
              </a:spcBef>
              <a:buFont typeface="Wingdings" panose="05000000000000000000" pitchFamily="2" charset="2"/>
              <a:buChar char="§"/>
            </a:pPr>
            <a:endParaRPr lang="en-GB" altLang="en-US" sz="2800" dirty="0">
              <a:latin typeface="Arial" panose="020B0604020202020204" pitchFamily="34" charset="0"/>
            </a:endParaRPr>
          </a:p>
          <a:p>
            <a:pPr>
              <a:spcBef>
                <a:spcPct val="0"/>
              </a:spcBef>
              <a:buFont typeface="Wingdings" panose="05000000000000000000" pitchFamily="2" charset="2"/>
              <a:buChar char="§"/>
            </a:pPr>
            <a:endParaRPr lang="en-GB" altLang="en-US" sz="2800" dirty="0">
              <a:solidFill>
                <a:srgbClr val="FFFF00"/>
              </a:solidFill>
              <a:latin typeface="Arial" panose="020B0604020202020204" pitchFamily="34" charset="0"/>
            </a:endParaRPr>
          </a:p>
        </p:txBody>
      </p:sp>
    </p:spTree>
  </p:cSld>
  <p:clrMapOvr>
    <a:masterClrMapping/>
  </p:clrMapOvr>
  <p:transition spd="slow">
    <p:fade/>
  </p:transition>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6C366EEE-8980-724A-E901-D5955E33E072}"/>
              </a:ext>
            </a:extLst>
          </p:cNvPr>
          <p:cNvSpPr>
            <a:spLocks noGrp="1"/>
          </p:cNvSpPr>
          <p:nvPr>
            <p:ph idx="1"/>
          </p:nvPr>
        </p:nvSpPr>
        <p:spPr>
          <a:xfrm>
            <a:off x="200025" y="1437029"/>
            <a:ext cx="11089528" cy="3699328"/>
          </a:xfrm>
        </p:spPr>
        <p:txBody>
          <a:bodyPr>
            <a:noAutofit/>
          </a:bodyPr>
          <a:lstStyle/>
          <a:p>
            <a:pPr marL="0" indent="0">
              <a:buClr>
                <a:srgbClr val="FFFF00"/>
              </a:buClr>
              <a:buNone/>
              <a:defRPr/>
            </a:pPr>
            <a:r>
              <a:rPr lang="en-GB" sz="2600" b="1" dirty="0">
                <a:latin typeface="Arial" panose="020B0604020202020204" pitchFamily="34" charset="0"/>
                <a:cs typeface="Arial" panose="020B0604020202020204" pitchFamily="34" charset="0"/>
              </a:rPr>
              <a:t>Output: </a:t>
            </a:r>
            <a:r>
              <a:rPr lang="en-GB" sz="2600" dirty="0">
                <a:latin typeface="Arial" panose="020B0604020202020204" pitchFamily="34" charset="0"/>
                <a:cs typeface="Arial" panose="020B0604020202020204" pitchFamily="34" charset="0"/>
              </a:rPr>
              <a:t>prevalence, mortality rates, proportion of the population exposed to  a particular factor.</a:t>
            </a:r>
            <a:r>
              <a:rPr lang="en-GB" sz="2600" i="1" dirty="0">
                <a:latin typeface="Arial" panose="020B0604020202020204" pitchFamily="34" charset="0"/>
                <a:cs typeface="Arial" panose="020B0604020202020204" pitchFamily="34" charset="0"/>
              </a:rPr>
              <a:t> </a:t>
            </a:r>
            <a:r>
              <a:rPr lang="en-GB" sz="2600" b="1" i="1" dirty="0">
                <a:solidFill>
                  <a:schemeClr val="accent1"/>
                </a:solidFill>
                <a:latin typeface="Arial" panose="020B0604020202020204" pitchFamily="34" charset="0"/>
                <a:cs typeface="Arial" panose="020B0604020202020204" pitchFamily="34" charset="0"/>
              </a:rPr>
              <a:t>Find the rates for the example used in existing publications?</a:t>
            </a:r>
          </a:p>
          <a:p>
            <a:pPr marL="0" indent="0">
              <a:buClr>
                <a:srgbClr val="FFFF00"/>
              </a:buClr>
              <a:buNone/>
              <a:defRPr/>
            </a:pPr>
            <a:r>
              <a:rPr lang="en-GB" sz="2600" b="1" dirty="0">
                <a:latin typeface="Arial" panose="020B0604020202020204" pitchFamily="34" charset="0"/>
                <a:cs typeface="Arial" panose="020B0604020202020204" pitchFamily="34" charset="0"/>
              </a:rPr>
              <a:t>Used</a:t>
            </a:r>
            <a:r>
              <a:rPr lang="en-GB" sz="2600" dirty="0">
                <a:latin typeface="Arial" panose="020B0604020202020204" pitchFamily="34" charset="0"/>
                <a:cs typeface="Arial" panose="020B0604020202020204" pitchFamily="34" charset="0"/>
              </a:rPr>
              <a:t>: To examine a relationship between an alleged risk factors and a disease and formulation of an hypothesis.</a:t>
            </a:r>
          </a:p>
          <a:p>
            <a:pPr marL="0" indent="0">
              <a:buClr>
                <a:srgbClr val="FFFF00"/>
              </a:buClr>
              <a:buNone/>
              <a:defRPr/>
            </a:pPr>
            <a:endParaRPr lang="en-GB" sz="2600" dirty="0">
              <a:latin typeface="Arial" panose="020B0604020202020204" pitchFamily="34" charset="0"/>
              <a:cs typeface="Arial" panose="020B0604020202020204" pitchFamily="34" charset="0"/>
            </a:endParaRPr>
          </a:p>
          <a:p>
            <a:pPr>
              <a:buClr>
                <a:schemeClr val="tx1"/>
              </a:buClr>
              <a:buFont typeface="Wingdings" panose="05000000000000000000" pitchFamily="2" charset="2"/>
              <a:buChar char="§"/>
              <a:defRPr/>
            </a:pPr>
            <a:r>
              <a:rPr lang="en-GB" sz="2400" b="1" dirty="0">
                <a:latin typeface="Arial" panose="020B0604020202020204" pitchFamily="34" charset="0"/>
                <a:cs typeface="Arial" panose="020B0604020202020204" pitchFamily="34" charset="0"/>
              </a:rPr>
              <a:t>Research the strength and limitation of ecological studies and feedback your findings to the whole class</a:t>
            </a:r>
            <a:r>
              <a:rPr lang="en-GB" sz="2400" b="1" i="1" dirty="0">
                <a:latin typeface="Arial" panose="020B0604020202020204" pitchFamily="34" charset="0"/>
                <a:cs typeface="Arial" panose="020B0604020202020204" pitchFamily="34" charset="0"/>
              </a:rPr>
              <a:t>.</a:t>
            </a:r>
          </a:p>
          <a:p>
            <a:pPr>
              <a:buClr>
                <a:srgbClr val="FFFF00"/>
              </a:buClr>
              <a:defRPr/>
            </a:pPr>
            <a:endParaRPr lang="en-GB" sz="2600" dirty="0">
              <a:latin typeface="Arial" panose="020B0604020202020204" pitchFamily="34" charset="0"/>
              <a:cs typeface="Arial" panose="020B0604020202020204" pitchFamily="34" charset="0"/>
            </a:endParaRPr>
          </a:p>
          <a:p>
            <a:pPr marL="0" indent="0">
              <a:buClr>
                <a:srgbClr val="FFFF00"/>
              </a:buClr>
              <a:buNone/>
              <a:defRPr/>
            </a:pPr>
            <a:endParaRPr lang="en-GB" sz="2600" dirty="0">
              <a:latin typeface="Arial" panose="020B0604020202020204" pitchFamily="34" charset="0"/>
              <a:cs typeface="Arial" panose="020B0604020202020204" pitchFamily="34" charset="0"/>
            </a:endParaRPr>
          </a:p>
        </p:txBody>
      </p:sp>
      <p:sp>
        <p:nvSpPr>
          <p:cNvPr id="59395" name="Title 2">
            <a:extLst>
              <a:ext uri="{FF2B5EF4-FFF2-40B4-BE49-F238E27FC236}">
                <a16:creationId xmlns:a16="http://schemas.microsoft.com/office/drawing/2014/main" id="{0ABFE054-95F1-A55A-11EC-E3D8CF72DDF1}"/>
              </a:ext>
            </a:extLst>
          </p:cNvPr>
          <p:cNvSpPr>
            <a:spLocks noGrp="1"/>
          </p:cNvSpPr>
          <p:nvPr>
            <p:ph type="title"/>
          </p:nvPr>
        </p:nvSpPr>
        <p:spPr>
          <a:xfrm>
            <a:off x="1981200" y="0"/>
            <a:ext cx="8229600" cy="777875"/>
          </a:xfrm>
        </p:spPr>
        <p:txBody>
          <a:bodyPr/>
          <a:lstStyle/>
          <a:p>
            <a:r>
              <a:rPr lang="en-GB" altLang="en-US" b="1" dirty="0">
                <a:latin typeface="Arial" panose="020B0604020202020204" pitchFamily="34" charset="0"/>
                <a:cs typeface="Arial" panose="020B0604020202020204" pitchFamily="34" charset="0"/>
              </a:rPr>
              <a:t>Ecological studies </a:t>
            </a:r>
            <a:endParaRPr lang="en-GB" alt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19112480"/>
      </p:ext>
    </p:extLst>
  </p:cSld>
  <p:clrMapOvr>
    <a:masterClrMapping/>
  </p:clrMapOvr>
  <p:transition spd="slow">
    <p:fade/>
  </p:transition>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DE1C23BB-D7C0-020B-1E5E-8A72F05C8AE9}"/>
              </a:ext>
            </a:extLst>
          </p:cNvPr>
          <p:cNvGraphicFramePr>
            <a:graphicFrameLocks noGrp="1"/>
          </p:cNvGraphicFramePr>
          <p:nvPr>
            <p:ph idx="1"/>
          </p:nvPr>
        </p:nvGraphicFramePr>
        <p:xfrm>
          <a:off x="1847851" y="2420939"/>
          <a:ext cx="8056563" cy="1977140"/>
        </p:xfrm>
        <a:graphic>
          <a:graphicData uri="http://schemas.openxmlformats.org/drawingml/2006/table">
            <a:tbl>
              <a:tblPr firstRow="1" bandRow="1">
                <a:tableStyleId>{5C22544A-7EE6-4342-B048-85BDC9FD1C3A}</a:tableStyleId>
              </a:tblPr>
              <a:tblGrid>
                <a:gridCol w="2685521">
                  <a:extLst>
                    <a:ext uri="{9D8B030D-6E8A-4147-A177-3AD203B41FA5}">
                      <a16:colId xmlns:a16="http://schemas.microsoft.com/office/drawing/2014/main" val="20000"/>
                    </a:ext>
                  </a:extLst>
                </a:gridCol>
                <a:gridCol w="2685521">
                  <a:extLst>
                    <a:ext uri="{9D8B030D-6E8A-4147-A177-3AD203B41FA5}">
                      <a16:colId xmlns:a16="http://schemas.microsoft.com/office/drawing/2014/main" val="20001"/>
                    </a:ext>
                  </a:extLst>
                </a:gridCol>
                <a:gridCol w="2685521">
                  <a:extLst>
                    <a:ext uri="{9D8B030D-6E8A-4147-A177-3AD203B41FA5}">
                      <a16:colId xmlns:a16="http://schemas.microsoft.com/office/drawing/2014/main" val="20002"/>
                    </a:ext>
                  </a:extLst>
                </a:gridCol>
              </a:tblGrid>
              <a:tr h="546629">
                <a:tc>
                  <a:txBody>
                    <a:bodyPr/>
                    <a:lstStyle/>
                    <a:p>
                      <a:endParaRPr lang="en-GB" sz="2600" dirty="0">
                        <a:latin typeface="Arial" panose="020B0604020202020204" pitchFamily="34" charset="0"/>
                        <a:cs typeface="Arial" panose="020B0604020202020204" pitchFamily="34" charset="0"/>
                      </a:endParaRPr>
                    </a:p>
                  </a:txBody>
                  <a:tcPr marL="91436" marR="91436" marT="45701" marB="45701"/>
                </a:tc>
                <a:tc>
                  <a:txBody>
                    <a:bodyPr/>
                    <a:lstStyle/>
                    <a:p>
                      <a:r>
                        <a:rPr lang="en-GB" sz="2600" dirty="0">
                          <a:solidFill>
                            <a:schemeClr val="tx1"/>
                          </a:solidFill>
                          <a:latin typeface="Arial" panose="020B0604020202020204" pitchFamily="34" charset="0"/>
                          <a:cs typeface="Arial" panose="020B0604020202020204" pitchFamily="34" charset="0"/>
                        </a:rPr>
                        <a:t>Cross-sectional</a:t>
                      </a:r>
                    </a:p>
                  </a:txBody>
                  <a:tcPr marL="91436" marR="91436" marT="45701" marB="45701"/>
                </a:tc>
                <a:tc>
                  <a:txBody>
                    <a:bodyPr/>
                    <a:lstStyle/>
                    <a:p>
                      <a:r>
                        <a:rPr lang="en-GB" sz="2600" dirty="0">
                          <a:solidFill>
                            <a:schemeClr val="tx1"/>
                          </a:solidFill>
                          <a:latin typeface="Arial" panose="020B0604020202020204" pitchFamily="34" charset="0"/>
                          <a:cs typeface="Arial" panose="020B0604020202020204" pitchFamily="34" charset="0"/>
                        </a:rPr>
                        <a:t>Ecological</a:t>
                      </a:r>
                    </a:p>
                  </a:txBody>
                  <a:tcPr marL="91436" marR="91436" marT="45701" marB="45701"/>
                </a:tc>
                <a:extLst>
                  <a:ext uri="{0D108BD9-81ED-4DB2-BD59-A6C34878D82A}">
                    <a16:rowId xmlns:a16="http://schemas.microsoft.com/office/drawing/2014/main" val="10000"/>
                  </a:ext>
                </a:extLst>
              </a:tr>
              <a:tr h="546629">
                <a:tc>
                  <a:txBody>
                    <a:bodyPr/>
                    <a:lstStyle/>
                    <a:p>
                      <a:r>
                        <a:rPr lang="en-GB" sz="2600" dirty="0">
                          <a:latin typeface="Arial" panose="020B0604020202020204" pitchFamily="34" charset="0"/>
                          <a:cs typeface="Arial" panose="020B0604020202020204" pitchFamily="34" charset="0"/>
                        </a:rPr>
                        <a:t>Focus</a:t>
                      </a:r>
                    </a:p>
                  </a:txBody>
                  <a:tcPr marL="91436" marR="91436" marT="45701" marB="45701"/>
                </a:tc>
                <a:tc>
                  <a:txBody>
                    <a:bodyPr/>
                    <a:lstStyle/>
                    <a:p>
                      <a:r>
                        <a:rPr lang="en-GB" sz="2600" dirty="0">
                          <a:latin typeface="Arial" panose="020B0604020202020204" pitchFamily="34" charset="0"/>
                          <a:cs typeface="Arial" panose="020B0604020202020204" pitchFamily="34" charset="0"/>
                        </a:rPr>
                        <a:t>Individual</a:t>
                      </a:r>
                    </a:p>
                  </a:txBody>
                  <a:tcPr marL="91436" marR="91436" marT="45701" marB="45701"/>
                </a:tc>
                <a:tc>
                  <a:txBody>
                    <a:bodyPr/>
                    <a:lstStyle/>
                    <a:p>
                      <a:r>
                        <a:rPr lang="en-GB" sz="2600" dirty="0">
                          <a:latin typeface="Arial" panose="020B0604020202020204" pitchFamily="34" charset="0"/>
                          <a:cs typeface="Arial" panose="020B0604020202020204" pitchFamily="34" charset="0"/>
                        </a:rPr>
                        <a:t>Population</a:t>
                      </a:r>
                    </a:p>
                  </a:txBody>
                  <a:tcPr marL="91436" marR="91436" marT="45701" marB="45701"/>
                </a:tc>
                <a:extLst>
                  <a:ext uri="{0D108BD9-81ED-4DB2-BD59-A6C34878D82A}">
                    <a16:rowId xmlns:a16="http://schemas.microsoft.com/office/drawing/2014/main" val="10001"/>
                  </a:ext>
                </a:extLst>
              </a:tr>
              <a:tr h="546629">
                <a:tc>
                  <a:txBody>
                    <a:bodyPr/>
                    <a:lstStyle/>
                    <a:p>
                      <a:r>
                        <a:rPr lang="en-GB" sz="2600" dirty="0">
                          <a:latin typeface="Arial" panose="020B0604020202020204" pitchFamily="34" charset="0"/>
                          <a:cs typeface="Arial" panose="020B0604020202020204" pitchFamily="34" charset="0"/>
                        </a:rPr>
                        <a:t>Source</a:t>
                      </a:r>
                    </a:p>
                  </a:txBody>
                  <a:tcPr marL="91436" marR="91436" marT="45701" marB="45701"/>
                </a:tc>
                <a:tc>
                  <a:txBody>
                    <a:bodyPr/>
                    <a:lstStyle/>
                    <a:p>
                      <a:r>
                        <a:rPr lang="en-GB" sz="2600" dirty="0">
                          <a:latin typeface="Arial" panose="020B0604020202020204" pitchFamily="34" charset="0"/>
                          <a:cs typeface="Arial" panose="020B0604020202020204" pitchFamily="34" charset="0"/>
                        </a:rPr>
                        <a:t>Subjects/records</a:t>
                      </a:r>
                    </a:p>
                  </a:txBody>
                  <a:tcPr marL="91436" marR="91436" marT="45701" marB="45701"/>
                </a:tc>
                <a:tc>
                  <a:txBody>
                    <a:bodyPr/>
                    <a:lstStyle/>
                    <a:p>
                      <a:r>
                        <a:rPr lang="en-GB" sz="2600" dirty="0">
                          <a:latin typeface="Arial" panose="020B0604020202020204" pitchFamily="34" charset="0"/>
                          <a:cs typeface="Arial" panose="020B0604020202020204" pitchFamily="34" charset="0"/>
                        </a:rPr>
                        <a:t>Available records</a:t>
                      </a:r>
                    </a:p>
                  </a:txBody>
                  <a:tcPr marL="91436" marR="91436" marT="45701" marB="45701"/>
                </a:tc>
                <a:extLst>
                  <a:ext uri="{0D108BD9-81ED-4DB2-BD59-A6C34878D82A}">
                    <a16:rowId xmlns:a16="http://schemas.microsoft.com/office/drawing/2014/main" val="10002"/>
                  </a:ext>
                </a:extLst>
              </a:tr>
            </a:tbl>
          </a:graphicData>
        </a:graphic>
      </p:graphicFrame>
      <p:sp>
        <p:nvSpPr>
          <p:cNvPr id="62484" name="Title 2">
            <a:extLst>
              <a:ext uri="{FF2B5EF4-FFF2-40B4-BE49-F238E27FC236}">
                <a16:creationId xmlns:a16="http://schemas.microsoft.com/office/drawing/2014/main" id="{2FF823AD-A599-087E-0A37-8CF34B6900A0}"/>
              </a:ext>
            </a:extLst>
          </p:cNvPr>
          <p:cNvSpPr>
            <a:spLocks noGrp="1"/>
          </p:cNvSpPr>
          <p:nvPr>
            <p:ph type="title"/>
          </p:nvPr>
        </p:nvSpPr>
        <p:spPr>
          <a:xfrm>
            <a:off x="701337" y="274638"/>
            <a:ext cx="9787278" cy="1143000"/>
          </a:xfrm>
        </p:spPr>
        <p:txBody>
          <a:bodyPr>
            <a:noAutofit/>
          </a:bodyPr>
          <a:lstStyle/>
          <a:p>
            <a:r>
              <a:rPr lang="en-GB" altLang="en-US" b="1" dirty="0">
                <a:latin typeface="Arial" panose="020B0604020202020204" pitchFamily="34" charset="0"/>
                <a:cs typeface="Arial" panose="020B0604020202020204" pitchFamily="34" charset="0"/>
              </a:rPr>
              <a:t>Difference between cross-sectional and ecological studies</a:t>
            </a:r>
          </a:p>
        </p:txBody>
      </p:sp>
      <p:graphicFrame>
        <p:nvGraphicFramePr>
          <p:cNvPr id="5" name="Table 4">
            <a:extLst>
              <a:ext uri="{FF2B5EF4-FFF2-40B4-BE49-F238E27FC236}">
                <a16:creationId xmlns:a16="http://schemas.microsoft.com/office/drawing/2014/main" id="{43E1C770-7908-330E-7E2D-F66A3E934D6B}"/>
              </a:ext>
            </a:extLst>
          </p:cNvPr>
          <p:cNvGraphicFramePr>
            <a:graphicFrameLocks noGrp="1"/>
          </p:cNvGraphicFramePr>
          <p:nvPr/>
        </p:nvGraphicFramePr>
        <p:xfrm>
          <a:off x="1847851" y="3984625"/>
          <a:ext cx="8072439" cy="1036638"/>
        </p:xfrm>
        <a:graphic>
          <a:graphicData uri="http://schemas.openxmlformats.org/drawingml/2006/table">
            <a:tbl>
              <a:tblPr firstRow="1" bandRow="1">
                <a:tableStyleId>{5C22544A-7EE6-4342-B048-85BDC9FD1C3A}</a:tableStyleId>
              </a:tblPr>
              <a:tblGrid>
                <a:gridCol w="2690813">
                  <a:extLst>
                    <a:ext uri="{9D8B030D-6E8A-4147-A177-3AD203B41FA5}">
                      <a16:colId xmlns:a16="http://schemas.microsoft.com/office/drawing/2014/main" val="20000"/>
                    </a:ext>
                  </a:extLst>
                </a:gridCol>
                <a:gridCol w="2690813">
                  <a:extLst>
                    <a:ext uri="{9D8B030D-6E8A-4147-A177-3AD203B41FA5}">
                      <a16:colId xmlns:a16="http://schemas.microsoft.com/office/drawing/2014/main" val="20001"/>
                    </a:ext>
                  </a:extLst>
                </a:gridCol>
                <a:gridCol w="2690813">
                  <a:extLst>
                    <a:ext uri="{9D8B030D-6E8A-4147-A177-3AD203B41FA5}">
                      <a16:colId xmlns:a16="http://schemas.microsoft.com/office/drawing/2014/main" val="20002"/>
                    </a:ext>
                  </a:extLst>
                </a:gridCol>
              </a:tblGrid>
              <a:tr h="1036638">
                <a:tc>
                  <a:txBody>
                    <a:bodyPr/>
                    <a:lstStyle/>
                    <a:p>
                      <a:r>
                        <a:rPr lang="en-GB" sz="2600" b="0" dirty="0">
                          <a:solidFill>
                            <a:schemeClr val="tx1"/>
                          </a:solidFill>
                          <a:latin typeface="Arial" panose="020B0604020202020204" pitchFamily="34" charset="0"/>
                          <a:cs typeface="Arial" panose="020B0604020202020204" pitchFamily="34" charset="0"/>
                        </a:rPr>
                        <a:t>Time Period</a:t>
                      </a:r>
                    </a:p>
                  </a:txBody>
                  <a:tcPr marL="91441" marR="91441" marT="45765" marB="45765"/>
                </a:tc>
                <a:tc>
                  <a:txBody>
                    <a:bodyPr/>
                    <a:lstStyle/>
                    <a:p>
                      <a:r>
                        <a:rPr lang="en-GB" sz="2600" b="0" dirty="0">
                          <a:solidFill>
                            <a:schemeClr val="tx1"/>
                          </a:solidFill>
                          <a:latin typeface="Arial" panose="020B0604020202020204" pitchFamily="34" charset="0"/>
                          <a:cs typeface="Arial" panose="020B0604020202020204" pitchFamily="34" charset="0"/>
                        </a:rPr>
                        <a:t>Snapshot</a:t>
                      </a:r>
                    </a:p>
                  </a:txBody>
                  <a:tcPr marL="91441" marR="91441" marT="45765" marB="45765"/>
                </a:tc>
                <a:tc>
                  <a:txBody>
                    <a:bodyPr/>
                    <a:lstStyle/>
                    <a:p>
                      <a:r>
                        <a:rPr lang="en-GB" sz="2600" b="0" dirty="0">
                          <a:solidFill>
                            <a:schemeClr val="tx1"/>
                          </a:solidFill>
                          <a:latin typeface="Arial" panose="020B0604020202020204" pitchFamily="34" charset="0"/>
                          <a:cs typeface="Arial" panose="020B0604020202020204" pitchFamily="34" charset="0"/>
                        </a:rPr>
                        <a:t>Snapshot/trends</a:t>
                      </a:r>
                    </a:p>
                  </a:txBody>
                  <a:tcPr marL="91441" marR="91441" marT="45765" marB="45765"/>
                </a:tc>
                <a:extLst>
                  <a:ext uri="{0D108BD9-81ED-4DB2-BD59-A6C34878D82A}">
                    <a16:rowId xmlns:a16="http://schemas.microsoft.com/office/drawing/2014/main" val="10000"/>
                  </a:ext>
                </a:extLst>
              </a:tr>
            </a:tbl>
          </a:graphicData>
        </a:graphic>
      </p:graphicFrame>
    </p:spTree>
    <p:extLst>
      <p:ext uri="{BB962C8B-B14F-4D97-AF65-F5344CB8AC3E}">
        <p14:creationId xmlns:p14="http://schemas.microsoft.com/office/powerpoint/2010/main" val="3811096708"/>
      </p:ext>
    </p:extLst>
  </p:cSld>
  <p:clrMapOvr>
    <a:masterClrMapping/>
  </p:clrMapOvr>
  <p:transition spd="slow">
    <p:fade/>
  </p:transition>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Title 1">
            <a:extLst>
              <a:ext uri="{FF2B5EF4-FFF2-40B4-BE49-F238E27FC236}">
                <a16:creationId xmlns:a16="http://schemas.microsoft.com/office/drawing/2014/main" id="{580BF5A5-7443-6AD3-3ED3-9FE88DBBECAD}"/>
              </a:ext>
            </a:extLst>
          </p:cNvPr>
          <p:cNvSpPr>
            <a:spLocks noGrp="1"/>
          </p:cNvSpPr>
          <p:nvPr>
            <p:ph type="title"/>
          </p:nvPr>
        </p:nvSpPr>
        <p:spPr>
          <a:xfrm>
            <a:off x="1774825" y="124620"/>
            <a:ext cx="8229600" cy="850900"/>
          </a:xfrm>
        </p:spPr>
        <p:txBody>
          <a:bodyPr>
            <a:normAutofit fontScale="90000"/>
          </a:bodyPr>
          <a:lstStyle/>
          <a:p>
            <a:pPr algn="ctr"/>
            <a:r>
              <a:rPr lang="en-GB" altLang="en-US" sz="4400" dirty="0">
                <a:solidFill>
                  <a:schemeClr val="tx2"/>
                </a:solidFill>
                <a:latin typeface="Arial" panose="020B0604020202020204" pitchFamily="34" charset="0"/>
                <a:cs typeface="Arial" panose="020B0604020202020204" pitchFamily="34" charset="0"/>
              </a:rPr>
              <a:t>Experimental studies</a:t>
            </a:r>
            <a:br>
              <a:rPr lang="en-GB" altLang="en-US" sz="4400" dirty="0">
                <a:latin typeface="Arial" panose="020B0604020202020204" pitchFamily="34" charset="0"/>
                <a:cs typeface="Arial" panose="020B0604020202020204" pitchFamily="34" charset="0"/>
              </a:rPr>
            </a:br>
            <a:r>
              <a:rPr lang="en-GB" altLang="en-US" sz="4400" dirty="0">
                <a:latin typeface="Arial" panose="020B0604020202020204" pitchFamily="34" charset="0"/>
                <a:cs typeface="Arial" panose="020B0604020202020204" pitchFamily="34" charset="0"/>
              </a:rPr>
              <a:t>Randomised controlled trial </a:t>
            </a:r>
          </a:p>
        </p:txBody>
      </p:sp>
      <p:sp>
        <p:nvSpPr>
          <p:cNvPr id="64515" name="TextBox 3">
            <a:extLst>
              <a:ext uri="{FF2B5EF4-FFF2-40B4-BE49-F238E27FC236}">
                <a16:creationId xmlns:a16="http://schemas.microsoft.com/office/drawing/2014/main" id="{9DB9EADC-AAA1-8283-604A-C9BA63241D57}"/>
              </a:ext>
            </a:extLst>
          </p:cNvPr>
          <p:cNvSpPr txBox="1">
            <a:spLocks noChangeArrowheads="1"/>
          </p:cNvSpPr>
          <p:nvPr/>
        </p:nvSpPr>
        <p:spPr bwMode="auto">
          <a:xfrm>
            <a:off x="443883" y="975520"/>
            <a:ext cx="11629055" cy="48320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457200" indent="-457200">
              <a:spcBef>
                <a:spcPct val="20000"/>
              </a:spcBef>
              <a:buFont typeface="Arial" panose="020B0604020202020204" pitchFamily="34" charset="0"/>
              <a:buChar char="•"/>
              <a:defRPr sz="3200">
                <a:solidFill>
                  <a:schemeClr val="tx1"/>
                </a:solidFill>
                <a:latin typeface="Myriad Pro"/>
              </a:defRPr>
            </a:lvl1pPr>
            <a:lvl2pPr marL="914400" indent="-45720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marL="0" indent="0">
              <a:spcBef>
                <a:spcPct val="0"/>
              </a:spcBef>
              <a:buNone/>
            </a:pPr>
            <a:r>
              <a:rPr lang="en-GB" sz="2000" b="1" i="1" dirty="0">
                <a:solidFill>
                  <a:srgbClr val="FF0000"/>
                </a:solidFill>
                <a:highlight>
                  <a:srgbClr val="FFFFFF"/>
                </a:highlight>
                <a:latin typeface="Cambria" panose="02040503050406030204" pitchFamily="18" charset="0"/>
                <a:cs typeface="Segoe UI"/>
              </a:rPr>
              <a:t> </a:t>
            </a:r>
            <a:r>
              <a:rPr lang="en-GB" sz="2400" b="1" i="1" dirty="0">
                <a:solidFill>
                  <a:srgbClr val="FF0000"/>
                </a:solidFill>
                <a:highlight>
                  <a:srgbClr val="FFFFFF"/>
                </a:highlight>
                <a:latin typeface="Arial" panose="020B0604020202020204" pitchFamily="34" charset="0"/>
                <a:cs typeface="Arial" panose="020B0604020202020204" pitchFamily="34" charset="0"/>
              </a:rPr>
              <a:t>RCT to Estimate the Effect of Community Interventions for Childhood Asthma, such as in schools;</a:t>
            </a:r>
          </a:p>
          <a:p>
            <a:pPr marL="0" indent="0">
              <a:spcBef>
                <a:spcPct val="0"/>
              </a:spcBef>
              <a:buNone/>
            </a:pPr>
            <a:endParaRPr lang="en-GB" altLang="en-US" sz="2000" b="1" i="1" dirty="0">
              <a:solidFill>
                <a:srgbClr val="FF0000"/>
              </a:solidFill>
              <a:highlight>
                <a:srgbClr val="FFFFFF"/>
              </a:highlight>
              <a:latin typeface="Cambria" panose="02040503050406030204" pitchFamily="18" charset="0"/>
              <a:cs typeface="Segoe UI"/>
            </a:endParaRPr>
          </a:p>
          <a:p>
            <a:pPr>
              <a:spcBef>
                <a:spcPct val="0"/>
              </a:spcBef>
              <a:buFont typeface="Wingdings" panose="05000000000000000000" pitchFamily="2" charset="2"/>
              <a:buChar char="§"/>
            </a:pPr>
            <a:r>
              <a:rPr lang="en-GB" altLang="en-US" sz="2800" dirty="0">
                <a:latin typeface="Arial" panose="020B0604020202020204" pitchFamily="34" charset="0"/>
              </a:rPr>
              <a:t>The randomised control trial (RCT) is a trial in which subjects are randomly assigned to one of two groups: </a:t>
            </a:r>
          </a:p>
          <a:p>
            <a:pPr lvl="1">
              <a:spcBef>
                <a:spcPct val="0"/>
              </a:spcBef>
              <a:buFont typeface="Wingdings" panose="05000000000000000000" pitchFamily="2" charset="2"/>
              <a:buChar char="§"/>
            </a:pPr>
            <a:r>
              <a:rPr lang="en-GB" altLang="en-US" dirty="0">
                <a:latin typeface="Arial" panose="020B0604020202020204" pitchFamily="34" charset="0"/>
              </a:rPr>
              <a:t>One (the experimental group) receiving the intervention that is being tested, </a:t>
            </a:r>
          </a:p>
          <a:p>
            <a:pPr lvl="1">
              <a:spcBef>
                <a:spcPct val="0"/>
              </a:spcBef>
              <a:buFont typeface="Wingdings" panose="05000000000000000000" pitchFamily="2" charset="2"/>
              <a:buChar char="§"/>
            </a:pPr>
            <a:r>
              <a:rPr lang="en-GB" altLang="en-US" dirty="0">
                <a:latin typeface="Arial" panose="020B0604020202020204" pitchFamily="34" charset="0"/>
              </a:rPr>
              <a:t>And the other (the comparison group or control) receiving an alternative (conventional) treatment, no treatment, a placebo, or a standard intervention</a:t>
            </a:r>
          </a:p>
          <a:p>
            <a:pPr lvl="1">
              <a:spcBef>
                <a:spcPct val="0"/>
              </a:spcBef>
              <a:buFont typeface="Wingdings" panose="05000000000000000000" pitchFamily="2" charset="2"/>
              <a:buChar char="§"/>
            </a:pPr>
            <a:r>
              <a:rPr lang="en-GB" altLang="en-US" b="1" dirty="0">
                <a:latin typeface="Arial" panose="020B0604020202020204" pitchFamily="34" charset="0"/>
              </a:rPr>
              <a:t>What was the estimated effect?</a:t>
            </a:r>
            <a:r>
              <a:rPr lang="en-GB" altLang="en-US" dirty="0">
                <a:latin typeface="Arial" panose="020B0604020202020204" pitchFamily="34" charset="0"/>
              </a:rPr>
              <a:t>: </a:t>
            </a:r>
            <a:r>
              <a:rPr lang="en-GB" sz="1500" dirty="0">
                <a:hlinkClick r:id="rId3"/>
              </a:rPr>
              <a:t>Using Randomized Controlled Trials to Estimate the Effect of Community Interventions for Childhood Asthma - PubMed</a:t>
            </a:r>
            <a:endParaRPr lang="en-GB" altLang="en-US" sz="1500" dirty="0">
              <a:latin typeface="Arial" panose="020B0604020202020204" pitchFamily="34" charset="0"/>
            </a:endParaRPr>
          </a:p>
        </p:txBody>
      </p:sp>
    </p:spTree>
    <p:extLst>
      <p:ext uri="{BB962C8B-B14F-4D97-AF65-F5344CB8AC3E}">
        <p14:creationId xmlns:p14="http://schemas.microsoft.com/office/powerpoint/2010/main" val="4181384273"/>
      </p:ext>
    </p:extLst>
  </p:cSld>
  <p:clrMapOvr>
    <a:masterClrMapping/>
  </p:clrMapOvr>
  <p:transition spd="slow">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451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4515">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64515">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64515">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6451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Title 1">
            <a:extLst>
              <a:ext uri="{FF2B5EF4-FFF2-40B4-BE49-F238E27FC236}">
                <a16:creationId xmlns:a16="http://schemas.microsoft.com/office/drawing/2014/main" id="{052229C2-C9DD-D06B-38A5-4E8B1CB1CAF4}"/>
              </a:ext>
            </a:extLst>
          </p:cNvPr>
          <p:cNvSpPr>
            <a:spLocks noGrp="1"/>
          </p:cNvSpPr>
          <p:nvPr>
            <p:ph type="title"/>
          </p:nvPr>
        </p:nvSpPr>
        <p:spPr>
          <a:xfrm>
            <a:off x="358219" y="86519"/>
            <a:ext cx="11481847" cy="1325563"/>
          </a:xfrm>
        </p:spPr>
        <p:txBody>
          <a:bodyPr>
            <a:normAutofit/>
          </a:bodyPr>
          <a:lstStyle/>
          <a:p>
            <a:r>
              <a:rPr lang="en-GB" altLang="en-US" sz="4400" dirty="0">
                <a:latin typeface="Arial" panose="020B0604020202020204" pitchFamily="34" charset="0"/>
                <a:cs typeface="Arial" panose="020B0604020202020204" pitchFamily="34" charset="0"/>
              </a:rPr>
              <a:t>Randomized controlled trial </a:t>
            </a:r>
          </a:p>
        </p:txBody>
      </p:sp>
      <p:sp>
        <p:nvSpPr>
          <p:cNvPr id="4" name="TextBox 3">
            <a:extLst>
              <a:ext uri="{FF2B5EF4-FFF2-40B4-BE49-F238E27FC236}">
                <a16:creationId xmlns:a16="http://schemas.microsoft.com/office/drawing/2014/main" id="{E5068049-70E7-EB28-895C-7BDEDABC7A52}"/>
              </a:ext>
            </a:extLst>
          </p:cNvPr>
          <p:cNvSpPr txBox="1"/>
          <p:nvPr/>
        </p:nvSpPr>
        <p:spPr>
          <a:xfrm>
            <a:off x="358219" y="1605424"/>
            <a:ext cx="10251383" cy="3647152"/>
          </a:xfrm>
          <a:prstGeom prst="rect">
            <a:avLst/>
          </a:prstGeom>
          <a:noFill/>
        </p:spPr>
        <p:txBody>
          <a:bodyPr wrap="square">
            <a:spAutoFit/>
          </a:bodyPr>
          <a:lstStyle/>
          <a:p>
            <a:pPr marL="457200" indent="-457200">
              <a:buFont typeface="Wingdings" panose="05000000000000000000" pitchFamily="2" charset="2"/>
              <a:buChar char="§"/>
              <a:defRPr/>
            </a:pPr>
            <a:r>
              <a:rPr lang="en-GB" sz="3300" dirty="0">
                <a:latin typeface="Arial" panose="020B0604020202020204" pitchFamily="34" charset="0"/>
                <a:cs typeface="Arial" panose="020B0604020202020204" pitchFamily="34" charset="0"/>
              </a:rPr>
              <a:t>A large double blinded randomised controlled trial is the most reliable “test” or study design and provides the strongest support of a cause- and-effect relationship.</a:t>
            </a:r>
          </a:p>
          <a:p>
            <a:pPr>
              <a:defRPr/>
            </a:pPr>
            <a:endParaRPr lang="en-GB" sz="3300" dirty="0">
              <a:latin typeface="Arial" panose="020B0604020202020204" pitchFamily="34" charset="0"/>
              <a:cs typeface="Arial" panose="020B0604020202020204" pitchFamily="34" charset="0"/>
            </a:endParaRPr>
          </a:p>
          <a:p>
            <a:pPr marL="457200" indent="-457200">
              <a:buFont typeface="Wingdings" panose="05000000000000000000" pitchFamily="2" charset="2"/>
              <a:buChar char="§"/>
              <a:defRPr/>
            </a:pPr>
            <a:r>
              <a:rPr lang="en-GB" sz="3300" dirty="0">
                <a:latin typeface="Arial" panose="020B0604020202020204" pitchFamily="34" charset="0"/>
                <a:cs typeface="Arial" panose="020B0604020202020204" pitchFamily="34" charset="0"/>
              </a:rPr>
              <a:t>However, these studies are expensive and can be ethically challenging.</a:t>
            </a:r>
          </a:p>
        </p:txBody>
      </p:sp>
    </p:spTree>
  </p:cSld>
  <p:clrMapOvr>
    <a:masterClrMapping/>
  </p:clrMapOvr>
  <p:transition spd="slow">
    <p:fade/>
  </p:transition>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Title 1">
            <a:extLst>
              <a:ext uri="{FF2B5EF4-FFF2-40B4-BE49-F238E27FC236}">
                <a16:creationId xmlns:a16="http://schemas.microsoft.com/office/drawing/2014/main" id="{44388AB8-F2A4-D5E9-4E21-7C1855365CBB}"/>
              </a:ext>
            </a:extLst>
          </p:cNvPr>
          <p:cNvSpPr>
            <a:spLocks noGrp="1"/>
          </p:cNvSpPr>
          <p:nvPr>
            <p:ph type="title"/>
          </p:nvPr>
        </p:nvSpPr>
        <p:spPr>
          <a:xfrm>
            <a:off x="1981200" y="274639"/>
            <a:ext cx="8229600" cy="777875"/>
          </a:xfrm>
        </p:spPr>
        <p:txBody>
          <a:bodyPr/>
          <a:lstStyle/>
          <a:p>
            <a:r>
              <a:rPr lang="en-GB" altLang="en-US" b="1" dirty="0">
                <a:latin typeface="Arial" panose="020B0604020202020204" pitchFamily="34" charset="0"/>
                <a:cs typeface="Arial" panose="020B0604020202020204" pitchFamily="34" charset="0"/>
              </a:rPr>
              <a:t>Summary</a:t>
            </a:r>
          </a:p>
        </p:txBody>
      </p:sp>
      <p:sp>
        <p:nvSpPr>
          <p:cNvPr id="56323" name="Content Placeholder 2">
            <a:extLst>
              <a:ext uri="{FF2B5EF4-FFF2-40B4-BE49-F238E27FC236}">
                <a16:creationId xmlns:a16="http://schemas.microsoft.com/office/drawing/2014/main" id="{E89C12EF-BDD1-D0E9-0D48-0C63BCDDCF0F}"/>
              </a:ext>
            </a:extLst>
          </p:cNvPr>
          <p:cNvSpPr>
            <a:spLocks noGrp="1"/>
          </p:cNvSpPr>
          <p:nvPr>
            <p:ph idx="1"/>
          </p:nvPr>
        </p:nvSpPr>
        <p:spPr>
          <a:xfrm>
            <a:off x="1498600" y="452300"/>
            <a:ext cx="8712200" cy="2701509"/>
          </a:xfrm>
        </p:spPr>
        <p:txBody>
          <a:bodyPr>
            <a:noAutofit/>
          </a:bodyPr>
          <a:lstStyle/>
          <a:p>
            <a:pPr marL="342900" indent="-342900">
              <a:lnSpc>
                <a:spcPct val="150000"/>
              </a:lnSpc>
            </a:pPr>
            <a:endParaRPr lang="en-GB" altLang="en-US" sz="3300" dirty="0">
              <a:latin typeface="Arial" panose="020B0604020202020204" pitchFamily="34" charset="0"/>
              <a:cs typeface="Arial" panose="020B0604020202020204" pitchFamily="34" charset="0"/>
            </a:endParaRPr>
          </a:p>
          <a:p>
            <a:pPr marL="342900" indent="-342900">
              <a:lnSpc>
                <a:spcPct val="150000"/>
              </a:lnSpc>
            </a:pPr>
            <a:r>
              <a:rPr lang="en-GB" altLang="en-US" sz="3300" dirty="0">
                <a:latin typeface="Arial" panose="020B0604020202020204" pitchFamily="34" charset="0"/>
                <a:cs typeface="Arial" panose="020B0604020202020204" pitchFamily="34" charset="0"/>
              </a:rPr>
              <a:t>Definition of Research</a:t>
            </a:r>
          </a:p>
          <a:p>
            <a:pPr marL="342900" indent="-342900">
              <a:lnSpc>
                <a:spcPct val="150000"/>
              </a:lnSpc>
            </a:pPr>
            <a:r>
              <a:rPr lang="en-GB" altLang="en-US" sz="3300" dirty="0">
                <a:latin typeface="Arial" panose="020B0604020202020204" pitchFamily="34" charset="0"/>
                <a:cs typeface="Arial" panose="020B0604020202020204" pitchFamily="34" charset="0"/>
              </a:rPr>
              <a:t>Importance of research</a:t>
            </a:r>
          </a:p>
          <a:p>
            <a:pPr marL="342900" indent="-342900">
              <a:lnSpc>
                <a:spcPct val="150000"/>
              </a:lnSpc>
            </a:pPr>
            <a:r>
              <a:rPr lang="en-GB" altLang="en-US" sz="3300" dirty="0">
                <a:latin typeface="Arial" panose="020B0604020202020204" pitchFamily="34" charset="0"/>
                <a:cs typeface="Arial" panose="020B0604020202020204" pitchFamily="34" charset="0"/>
              </a:rPr>
              <a:t>Types of quantitative research</a:t>
            </a:r>
          </a:p>
          <a:p>
            <a:pPr marL="342900" indent="-342900">
              <a:lnSpc>
                <a:spcPct val="150000"/>
              </a:lnSpc>
            </a:pPr>
            <a:r>
              <a:rPr lang="en-GB" altLang="en-US" sz="3300" dirty="0">
                <a:latin typeface="Arial" panose="020B0604020202020204" pitchFamily="34" charset="0"/>
                <a:cs typeface="Arial" panose="020B0604020202020204" pitchFamily="34" charset="0"/>
              </a:rPr>
              <a:t>The meaning of evidence-based practice/treatment</a:t>
            </a:r>
          </a:p>
        </p:txBody>
      </p:sp>
    </p:spTree>
    <p:extLst>
      <p:ext uri="{BB962C8B-B14F-4D97-AF65-F5344CB8AC3E}">
        <p14:creationId xmlns:p14="http://schemas.microsoft.com/office/powerpoint/2010/main" val="743491906"/>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B0A9F9-A7EE-F764-EE94-39542DE850EC}"/>
              </a:ext>
            </a:extLst>
          </p:cNvPr>
          <p:cNvSpPr>
            <a:spLocks noGrp="1"/>
          </p:cNvSpPr>
          <p:nvPr>
            <p:ph type="title"/>
          </p:nvPr>
        </p:nvSpPr>
        <p:spPr>
          <a:xfrm>
            <a:off x="-191850" y="157957"/>
            <a:ext cx="11481847" cy="1325563"/>
          </a:xfrm>
        </p:spPr>
        <p:txBody>
          <a:bodyPr/>
          <a:lstStyle/>
          <a:p>
            <a:pPr algn="ctr"/>
            <a:r>
              <a:rPr lang="en-GB" b="1" dirty="0">
                <a:latin typeface="Arial" panose="020B0604020202020204" pitchFamily="34" charset="0"/>
                <a:cs typeface="Arial" panose="020B0604020202020204" pitchFamily="34" charset="0"/>
              </a:rPr>
              <a:t>Thinking about your own research</a:t>
            </a:r>
            <a:br>
              <a:rPr lang="en-GB" b="1" dirty="0">
                <a:latin typeface="Arial" panose="020B0604020202020204" pitchFamily="34" charset="0"/>
                <a:cs typeface="Arial" panose="020B0604020202020204" pitchFamily="34" charset="0"/>
              </a:rPr>
            </a:br>
            <a:r>
              <a:rPr lang="en-GB" sz="3000" b="1" dirty="0">
                <a:latin typeface="Arial" panose="020B0604020202020204" pitchFamily="34" charset="0"/>
                <a:cs typeface="Arial" panose="020B0604020202020204" pitchFamily="34" charset="0"/>
              </a:rPr>
              <a:t>Closing</a:t>
            </a:r>
            <a:r>
              <a:rPr lang="en-GB" b="1" dirty="0">
                <a:latin typeface="Arial" panose="020B0604020202020204" pitchFamily="34" charset="0"/>
                <a:cs typeface="Arial" panose="020B0604020202020204" pitchFamily="34" charset="0"/>
              </a:rPr>
              <a:t> </a:t>
            </a:r>
            <a:r>
              <a:rPr lang="en-GB" sz="3000" b="1" dirty="0">
                <a:latin typeface="Arial" panose="020B0604020202020204" pitchFamily="34" charset="0"/>
                <a:cs typeface="Arial" panose="020B0604020202020204" pitchFamily="34" charset="0"/>
              </a:rPr>
              <a:t>Activity</a:t>
            </a:r>
          </a:p>
        </p:txBody>
      </p:sp>
      <p:sp>
        <p:nvSpPr>
          <p:cNvPr id="3" name="Content Placeholder 2">
            <a:extLst>
              <a:ext uri="{FF2B5EF4-FFF2-40B4-BE49-F238E27FC236}">
                <a16:creationId xmlns:a16="http://schemas.microsoft.com/office/drawing/2014/main" id="{9315088F-D604-CDCE-9637-A94FD6FEC5A4}"/>
              </a:ext>
            </a:extLst>
          </p:cNvPr>
          <p:cNvSpPr>
            <a:spLocks noGrp="1"/>
          </p:cNvSpPr>
          <p:nvPr>
            <p:ph idx="1"/>
          </p:nvPr>
        </p:nvSpPr>
        <p:spPr>
          <a:xfrm>
            <a:off x="609600" y="1600201"/>
            <a:ext cx="10972800" cy="4271962"/>
          </a:xfrm>
        </p:spPr>
        <p:txBody>
          <a:bodyPr>
            <a:normAutofit lnSpcReduction="10000"/>
          </a:bodyPr>
          <a:lstStyle/>
          <a:p>
            <a:r>
              <a:rPr lang="en-GB" dirty="0"/>
              <a:t>Jot down a few words to capture your topic of interest</a:t>
            </a:r>
          </a:p>
          <a:p>
            <a:r>
              <a:rPr lang="en-GB" dirty="0"/>
              <a:t>Discuss with a person next to you why you are interested in this topic</a:t>
            </a:r>
          </a:p>
          <a:p>
            <a:r>
              <a:rPr lang="en-GB" dirty="0"/>
              <a:t>Start asking 2 main questions about your topic and write them down</a:t>
            </a:r>
          </a:p>
          <a:p>
            <a:r>
              <a:rPr lang="en-GB" dirty="0"/>
              <a:t>Think about the aim (purpose) of your research on this topic and write them down, e.g.,:</a:t>
            </a:r>
          </a:p>
          <a:p>
            <a:pPr lvl="1"/>
            <a:r>
              <a:rPr lang="en-GB" dirty="0"/>
              <a:t>To raise awareness</a:t>
            </a:r>
          </a:p>
          <a:p>
            <a:pPr lvl="1"/>
            <a:r>
              <a:rPr lang="en-GB" dirty="0"/>
              <a:t>To identify gaps services, policies, research</a:t>
            </a:r>
          </a:p>
          <a:p>
            <a:pPr lvl="1"/>
            <a:r>
              <a:rPr lang="en-GB" dirty="0"/>
              <a:t>To evaluate a service, policy</a:t>
            </a:r>
          </a:p>
          <a:p>
            <a:r>
              <a:rPr lang="en-GB" dirty="0"/>
              <a:t>Discuss this with your lecturer and take this with you and strengthen further</a:t>
            </a:r>
          </a:p>
        </p:txBody>
      </p:sp>
      <p:pic>
        <p:nvPicPr>
          <p:cNvPr id="1026" name="Picture 2" descr="How counterintuitive thinking can inject some fresh perspectives into your  research | Articles">
            <a:extLst>
              <a:ext uri="{FF2B5EF4-FFF2-40B4-BE49-F238E27FC236}">
                <a16:creationId xmlns:a16="http://schemas.microsoft.com/office/drawing/2014/main" id="{6FEEACEE-6730-B1F3-ED03-EF8967D708D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665900" y="820738"/>
            <a:ext cx="2102237" cy="12073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53092623"/>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E99FEE-42E4-4F3A-8404-B7C89C516440}"/>
              </a:ext>
            </a:extLst>
          </p:cNvPr>
          <p:cNvSpPr>
            <a:spLocks noGrp="1"/>
          </p:cNvSpPr>
          <p:nvPr>
            <p:ph type="title"/>
          </p:nvPr>
        </p:nvSpPr>
        <p:spPr/>
        <p:txBody>
          <a:bodyPr/>
          <a:lstStyle/>
          <a:p>
            <a:r>
              <a:rPr lang="en-GB" dirty="0"/>
              <a:t>What did you learn today?</a:t>
            </a:r>
          </a:p>
        </p:txBody>
      </p:sp>
      <p:pic>
        <p:nvPicPr>
          <p:cNvPr id="1026" name="Picture 2" descr="How to Learn Effectively : Understanding Learning Process | by Wafi Harowa  | Medium">
            <a:extLst>
              <a:ext uri="{FF2B5EF4-FFF2-40B4-BE49-F238E27FC236}">
                <a16:creationId xmlns:a16="http://schemas.microsoft.com/office/drawing/2014/main" id="{2A08AA6C-9782-DF14-2DC7-3D1067A1B49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62401" y="1575000"/>
            <a:ext cx="4489577" cy="370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931502"/>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Title 1">
            <a:extLst>
              <a:ext uri="{FF2B5EF4-FFF2-40B4-BE49-F238E27FC236}">
                <a16:creationId xmlns:a16="http://schemas.microsoft.com/office/drawing/2014/main" id="{BDB65A07-192B-969F-CB29-BA905C6D49C0}"/>
              </a:ext>
            </a:extLst>
          </p:cNvPr>
          <p:cNvSpPr>
            <a:spLocks noGrp="1"/>
          </p:cNvSpPr>
          <p:nvPr>
            <p:ph type="title"/>
          </p:nvPr>
        </p:nvSpPr>
        <p:spPr>
          <a:noFill/>
        </p:spPr>
        <p:txBody>
          <a:bodyPr anchorCtr="1"/>
          <a:lstStyle/>
          <a:p>
            <a:r>
              <a:rPr lang="en-GB" altLang="en-US" b="1">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72B2F1A5-20BD-F270-3749-056BF6F920B9}"/>
              </a:ext>
            </a:extLst>
          </p:cNvPr>
          <p:cNvSpPr txBox="1">
            <a:spLocks noGrp="1"/>
          </p:cNvSpPr>
          <p:nvPr>
            <p:ph idx="1"/>
          </p:nvPr>
        </p:nvSpPr>
        <p:spPr>
          <a:xfrm>
            <a:off x="1053737" y="1600201"/>
            <a:ext cx="9157063" cy="3916363"/>
          </a:xfrm>
        </p:spPr>
        <p:txBody>
          <a:bodyPr>
            <a:normAutofit fontScale="92500" lnSpcReduction="20000"/>
          </a:bodyPr>
          <a:lstStyle/>
          <a:p>
            <a:pPr marL="342900" indent="-342900">
              <a:defRPr/>
            </a:pPr>
            <a:r>
              <a:rPr lang="en-GB" sz="2400" dirty="0">
                <a:latin typeface="Arial" panose="020B0604020202020204" pitchFamily="34" charset="0"/>
                <a:cs typeface="Arial" panose="020B0604020202020204" pitchFamily="34" charset="0"/>
              </a:rPr>
              <a:t>Creswell, J.W. (2008). </a:t>
            </a:r>
            <a:r>
              <a:rPr lang="en-GB" sz="2400" i="1" dirty="0">
                <a:latin typeface="Arial" panose="020B0604020202020204" pitchFamily="34" charset="0"/>
                <a:cs typeface="Arial" panose="020B0604020202020204" pitchFamily="34" charset="0"/>
              </a:rPr>
              <a:t>Educational Research: Planning, conducting, and evaluating quantitative and qualitative research </a:t>
            </a:r>
            <a:r>
              <a:rPr lang="en-GB" sz="2400" dirty="0">
                <a:latin typeface="Arial" panose="020B0604020202020204" pitchFamily="34" charset="0"/>
                <a:cs typeface="Arial" panose="020B0604020202020204" pitchFamily="34" charset="0"/>
              </a:rPr>
              <a:t>(3rd ed.). Upper Saddle River: Pearson</a:t>
            </a:r>
          </a:p>
          <a:p>
            <a:pPr marL="342900" indent="-342900">
              <a:defRPr/>
            </a:pPr>
            <a:r>
              <a:rPr lang="en-GB" sz="2400" dirty="0">
                <a:latin typeface="Arial" panose="020B0604020202020204" pitchFamily="34" charset="0"/>
                <a:cs typeface="Arial" panose="020B0604020202020204" pitchFamily="34" charset="0"/>
              </a:rPr>
              <a:t>Cresswell, J. W., (2013) </a:t>
            </a:r>
            <a:r>
              <a:rPr lang="en-GB" sz="2400" i="1" dirty="0">
                <a:latin typeface="Arial" panose="020B0604020202020204" pitchFamily="34" charset="0"/>
                <a:cs typeface="Arial" panose="020B0604020202020204" pitchFamily="34" charset="0"/>
              </a:rPr>
              <a:t>Educational research: Planning, conducting and evaluating Quantitative and Qualitative Research</a:t>
            </a:r>
            <a:r>
              <a:rPr lang="en-GB" sz="2400" dirty="0">
                <a:latin typeface="Arial" panose="020B0604020202020204" pitchFamily="34" charset="0"/>
                <a:cs typeface="Arial" panose="020B0604020202020204" pitchFamily="34" charset="0"/>
              </a:rPr>
              <a:t>, London: Pearson </a:t>
            </a:r>
          </a:p>
          <a:p>
            <a:pPr marL="342900" indent="-342900">
              <a:defRPr/>
            </a:pPr>
            <a:r>
              <a:rPr lang="en-GB" sz="2400" dirty="0">
                <a:latin typeface="Arial" panose="020B0604020202020204" pitchFamily="34" charset="0"/>
                <a:cs typeface="Arial" panose="020B0604020202020204" pitchFamily="34" charset="0"/>
              </a:rPr>
              <a:t>Cresswell JW, Cresswell JD. (2017). </a:t>
            </a:r>
            <a:r>
              <a:rPr lang="en-GB" sz="2400" i="1" dirty="0">
                <a:latin typeface="Arial" panose="020B0604020202020204" pitchFamily="34" charset="0"/>
                <a:cs typeface="Arial" panose="020B0604020202020204" pitchFamily="34" charset="0"/>
              </a:rPr>
              <a:t>Research design: qualitative, quantitative and mixed method approaches</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Edn</a:t>
            </a:r>
            <a:r>
              <a:rPr lang="en-GB" sz="2400" dirty="0">
                <a:latin typeface="Arial" panose="020B0604020202020204" pitchFamily="34" charset="0"/>
                <a:cs typeface="Arial" panose="020B0604020202020204" pitchFamily="34" charset="0"/>
              </a:rPr>
              <a:t>: 5</a:t>
            </a:r>
            <a:r>
              <a:rPr lang="en-GB" sz="2400" baseline="30000" dirty="0">
                <a:latin typeface="Arial" panose="020B0604020202020204" pitchFamily="34" charset="0"/>
                <a:cs typeface="Arial" panose="020B0604020202020204" pitchFamily="34" charset="0"/>
              </a:rPr>
              <a:t>th</a:t>
            </a:r>
            <a:r>
              <a:rPr lang="en-GB" sz="2400" dirty="0">
                <a:latin typeface="Arial" panose="020B0604020202020204" pitchFamily="34" charset="0"/>
                <a:cs typeface="Arial" panose="020B0604020202020204" pitchFamily="34" charset="0"/>
              </a:rPr>
              <a:t>). Sage Publications Inc: London</a:t>
            </a:r>
            <a:r>
              <a:rPr lang="en-GB" sz="2400" i="1" dirty="0">
                <a:latin typeface="Arial" panose="020B0604020202020204" pitchFamily="34" charset="0"/>
                <a:cs typeface="Arial" panose="020B0604020202020204" pitchFamily="34" charset="0"/>
              </a:rPr>
              <a:t>.</a:t>
            </a:r>
          </a:p>
          <a:p>
            <a:pPr marL="342900" indent="-342900">
              <a:defRPr/>
            </a:pPr>
            <a:r>
              <a:rPr lang="en-GB" sz="2400" dirty="0" err="1">
                <a:latin typeface="Arial" panose="020B0604020202020204" pitchFamily="34" charset="0"/>
                <a:cs typeface="Arial" panose="020B0604020202020204" pitchFamily="34" charset="0"/>
              </a:rPr>
              <a:t>Jankowicz</a:t>
            </a:r>
            <a:r>
              <a:rPr lang="en-GB" sz="2400" dirty="0">
                <a:latin typeface="Arial" panose="020B0604020202020204" pitchFamily="34" charset="0"/>
                <a:cs typeface="Arial" panose="020B0604020202020204" pitchFamily="34" charset="0"/>
              </a:rPr>
              <a:t>, A. D., (2004) </a:t>
            </a:r>
            <a:r>
              <a:rPr lang="en-GB" sz="2400" i="1" dirty="0">
                <a:latin typeface="Arial" panose="020B0604020202020204" pitchFamily="34" charset="0"/>
                <a:cs typeface="Arial" panose="020B0604020202020204" pitchFamily="34" charset="0"/>
              </a:rPr>
              <a:t>Business </a:t>
            </a:r>
            <a:r>
              <a:rPr lang="en-GB" sz="2400" i="1" dirty="0" err="1">
                <a:latin typeface="Arial" panose="020B0604020202020204" pitchFamily="34" charset="0"/>
                <a:cs typeface="Arial" panose="020B0604020202020204" pitchFamily="34" charset="0"/>
              </a:rPr>
              <a:t>Rearch</a:t>
            </a:r>
            <a:r>
              <a:rPr lang="en-GB" sz="2400" i="1" dirty="0">
                <a:latin typeface="Arial" panose="020B0604020202020204" pitchFamily="34" charset="0"/>
                <a:cs typeface="Arial" panose="020B0604020202020204" pitchFamily="34" charset="0"/>
              </a:rPr>
              <a:t> Projects</a:t>
            </a:r>
            <a:r>
              <a:rPr lang="en-GB" sz="2400" dirty="0">
                <a:latin typeface="Arial" panose="020B0604020202020204" pitchFamily="34" charset="0"/>
                <a:cs typeface="Arial" panose="020B0604020202020204" pitchFamily="34" charset="0"/>
              </a:rPr>
              <a:t>, 4</a:t>
            </a:r>
            <a:r>
              <a:rPr lang="en-GB" sz="2400" baseline="30000" dirty="0">
                <a:latin typeface="Arial" panose="020B0604020202020204" pitchFamily="34" charset="0"/>
                <a:cs typeface="Arial" panose="020B0604020202020204" pitchFamily="34" charset="0"/>
              </a:rPr>
              <a:t>th</a:t>
            </a:r>
            <a:r>
              <a:rPr lang="en-GB" sz="2400" dirty="0">
                <a:latin typeface="Arial" panose="020B0604020202020204" pitchFamily="34" charset="0"/>
                <a:cs typeface="Arial" panose="020B0604020202020204" pitchFamily="34" charset="0"/>
              </a:rPr>
              <a:t> Ed, Andover: </a:t>
            </a:r>
            <a:r>
              <a:rPr lang="en-GB" sz="2400" dirty="0">
                <a:solidFill>
                  <a:srgbClr val="0F1111"/>
                </a:solidFill>
                <a:latin typeface="Arial" panose="020B0604020202020204" pitchFamily="34" charset="0"/>
                <a:cs typeface="Arial" panose="020B0604020202020204" pitchFamily="34" charset="0"/>
              </a:rPr>
              <a:t>Cengage Learning EMEA</a:t>
            </a:r>
          </a:p>
          <a:p>
            <a:pPr marL="342900" indent="-342900">
              <a:defRPr/>
            </a:pPr>
            <a:r>
              <a:rPr lang="en-GB" sz="2400" dirty="0">
                <a:latin typeface="Arial" panose="020B0604020202020204" pitchFamily="34" charset="0"/>
                <a:cs typeface="Arial" panose="020B0604020202020204" pitchFamily="34" charset="0"/>
              </a:rPr>
              <a:t>Maxwell JA. (2012). </a:t>
            </a:r>
            <a:r>
              <a:rPr lang="en-GB" sz="2400" i="1" dirty="0">
                <a:latin typeface="Arial" panose="020B0604020202020204" pitchFamily="34" charset="0"/>
                <a:cs typeface="Arial" panose="020B0604020202020204" pitchFamily="34" charset="0"/>
              </a:rPr>
              <a:t>Qualitative Research Design: An Interactive Approach: 41 (Applied Social Research Methods</a:t>
            </a:r>
            <a:r>
              <a:rPr lang="en-GB" sz="2400" dirty="0">
                <a:latin typeface="Arial" panose="020B0604020202020204" pitchFamily="34" charset="0"/>
                <a:cs typeface="Arial" panose="020B0604020202020204" pitchFamily="34" charset="0"/>
              </a:rPr>
              <a:t>). Sage Publications Inc: London.</a:t>
            </a:r>
          </a:p>
          <a:p>
            <a:pPr marL="0" indent="0">
              <a:buNone/>
              <a:defRPr/>
            </a:pPr>
            <a:endParaRPr lang="en-GB" sz="2400" dirty="0">
              <a:solidFill>
                <a:srgbClr val="0F1111"/>
              </a:solidFill>
              <a:latin typeface="Arial" panose="020B0604020202020204" pitchFamily="34" charset="0"/>
              <a:cs typeface="Arial" panose="020B0604020202020204" pitchFamily="34" charset="0"/>
            </a:endParaRPr>
          </a:p>
          <a:p>
            <a:pPr marL="0" indent="0">
              <a:buNone/>
              <a:defRPr/>
            </a:pPr>
            <a:endParaRPr lang="en-GB" dirty="0">
              <a:latin typeface="Arial" panose="020B0604020202020204" pitchFamily="34" charset="0"/>
              <a:cs typeface="Arial" panose="020B0604020202020204" pitchFamily="34" charset="0"/>
            </a:endParaRPr>
          </a:p>
        </p:txBody>
      </p:sp>
    </p:spTree>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TaxCatchAll xmlns="303dbf9b-b85b-46a0-94f1-894078c07ecd" xsi:nil="true"/>
    <lcf76f155ced4ddcb4097134ff3c332f xmlns="211f9404-bca0-4bcf-9c1d-965ccb6f8d2d">
      <Terms xmlns="http://schemas.microsoft.com/office/infopath/2007/PartnerControls"/>
    </lcf76f155ced4ddcb4097134ff3c332f>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005B358-F4C1-4779-9208-30E86E3F7A24}">
  <ds:schemaRefs>
    <ds:schemaRef ds:uri="http://schemas.microsoft.com/sharepoint/v3/contenttype/forms"/>
  </ds:schemaRefs>
</ds:datastoreItem>
</file>

<file path=customXml/itemProps2.xml><?xml version="1.0" encoding="utf-8"?>
<ds:datastoreItem xmlns:ds="http://schemas.openxmlformats.org/officeDocument/2006/customXml" ds:itemID="{5D040630-A62C-4063-B6E2-E8C2D35B5414}">
  <ds:schemaRefs>
    <ds:schemaRef ds:uri="http://schemas.microsoft.com/office/2006/metadata/properties"/>
    <ds:schemaRef ds:uri="http://schemas.microsoft.com/office/infopath/2007/PartnerControls"/>
    <ds:schemaRef ds:uri="303dbf9b-b85b-46a0-94f1-894078c07ecd"/>
    <ds:schemaRef ds:uri="211f9404-bca0-4bcf-9c1d-965ccb6f8d2d"/>
  </ds:schemaRefs>
</ds:datastoreItem>
</file>

<file path=customXml/itemProps3.xml><?xml version="1.0" encoding="utf-8"?>
<ds:datastoreItem xmlns:ds="http://schemas.openxmlformats.org/officeDocument/2006/customXml" ds:itemID="{A2BE3E23-B854-4D4E-9314-54BECDE7CCA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4474</Words>
  <Application>Microsoft Office PowerPoint</Application>
  <PresentationFormat>Widescreen</PresentationFormat>
  <Paragraphs>538</Paragraphs>
  <Slides>58</Slides>
  <Notes>27</Notes>
  <HiddenSlides>0</HiddenSlides>
  <MMClips>0</MMClips>
  <ScaleCrop>false</ScaleCrop>
  <HeadingPairs>
    <vt:vector size="6" baseType="variant">
      <vt:variant>
        <vt:lpstr>Fonts Used</vt:lpstr>
      </vt:variant>
      <vt:variant>
        <vt:i4>10</vt:i4>
      </vt:variant>
      <vt:variant>
        <vt:lpstr>Theme</vt:lpstr>
      </vt:variant>
      <vt:variant>
        <vt:i4>3</vt:i4>
      </vt:variant>
      <vt:variant>
        <vt:lpstr>Slide Titles</vt:lpstr>
      </vt:variant>
      <vt:variant>
        <vt:i4>58</vt:i4>
      </vt:variant>
    </vt:vector>
  </HeadingPairs>
  <TitlesOfParts>
    <vt:vector size="71" baseType="lpstr">
      <vt:lpstr>Aptos</vt:lpstr>
      <vt:lpstr>Arial</vt:lpstr>
      <vt:lpstr>Calibri</vt:lpstr>
      <vt:lpstr>Calibri Light</vt:lpstr>
      <vt:lpstr>Cambria</vt:lpstr>
      <vt:lpstr>Cambria Math</vt:lpstr>
      <vt:lpstr>Candara</vt:lpstr>
      <vt:lpstr>Segoe UI</vt:lpstr>
      <vt:lpstr>Verdana</vt:lpstr>
      <vt:lpstr>Wingdings</vt:lpstr>
      <vt:lpstr>UWTSD Holding Page</vt:lpstr>
      <vt:lpstr>UWTSD Text 2</vt:lpstr>
      <vt:lpstr>UWTSD Logo Variations place image in Background</vt:lpstr>
      <vt:lpstr>PowerPoint Presentation</vt:lpstr>
      <vt:lpstr>Getting to Know You!</vt:lpstr>
      <vt:lpstr>SESSION EXPECTATIONS</vt:lpstr>
      <vt:lpstr>SESSION EXPECTATIONS ctd</vt:lpstr>
      <vt:lpstr>Academic Integrity and Originality Producing and Submitting Your Own Work</vt:lpstr>
      <vt:lpstr>Strategic planning for your dissertation  Identifying and Developing Your Research Topic</vt:lpstr>
      <vt:lpstr>Which module area you would like to explore further?</vt:lpstr>
      <vt:lpstr>Aligning Your Interests, Career, and Research</vt:lpstr>
      <vt:lpstr>Learning outcomes</vt:lpstr>
      <vt:lpstr>Aims of the Session</vt:lpstr>
      <vt:lpstr>Research</vt:lpstr>
      <vt:lpstr>Definition of Research </vt:lpstr>
      <vt:lpstr>Characteristics of  good research</vt:lpstr>
      <vt:lpstr>Attributes of Good Research Projects</vt:lpstr>
      <vt:lpstr>Common aims for conducting research studies</vt:lpstr>
      <vt:lpstr>Difficulty in conducting research</vt:lpstr>
      <vt:lpstr>Activity 10min</vt:lpstr>
      <vt:lpstr>2 Types of research</vt:lpstr>
      <vt:lpstr>Primary Research</vt:lpstr>
      <vt:lpstr>Secondary Research</vt:lpstr>
      <vt:lpstr>Research Process</vt:lpstr>
      <vt:lpstr>Activity </vt:lpstr>
      <vt:lpstr>Delving deeper in research</vt:lpstr>
      <vt:lpstr>Research methodology  is ….</vt:lpstr>
      <vt:lpstr>Types of research methodology</vt:lpstr>
      <vt:lpstr>Research design is….</vt:lpstr>
      <vt:lpstr>Research methods are …. </vt:lpstr>
      <vt:lpstr>Types of research methods</vt:lpstr>
      <vt:lpstr> Quantitative Research   </vt:lpstr>
      <vt:lpstr>Types of Quantitative Research (interventional)</vt:lpstr>
      <vt:lpstr>Types of Quantitative Research</vt:lpstr>
      <vt:lpstr>Types of Quantitative Research</vt:lpstr>
      <vt:lpstr>Seminar Session  Examples discussed    Epidemiological studies (cohort, cross-sectional, case-control)  Observational studies (case series, case report, case studies)  Experimental studies (RTC)</vt:lpstr>
      <vt:lpstr>Epidemiological studies A cohort study….</vt:lpstr>
      <vt:lpstr>Activity 1 </vt:lpstr>
      <vt:lpstr>Which diagram shows which cohort study type?</vt:lpstr>
      <vt:lpstr>Cohort study</vt:lpstr>
      <vt:lpstr>Cross-sectional study </vt:lpstr>
      <vt:lpstr>Uses of Cross-sectional studies</vt:lpstr>
      <vt:lpstr>Activity 2</vt:lpstr>
      <vt:lpstr>Cross-sectional study: advantages and disadvantages </vt:lpstr>
      <vt:lpstr>Activity 3  </vt:lpstr>
      <vt:lpstr>Observational studies (non interventional)</vt:lpstr>
      <vt:lpstr>Case report  </vt:lpstr>
      <vt:lpstr>Case reports  case studies </vt:lpstr>
      <vt:lpstr>Case–control study </vt:lpstr>
      <vt:lpstr>Case-control studies </vt:lpstr>
      <vt:lpstr>Activity 4 </vt:lpstr>
      <vt:lpstr>Ecological studies </vt:lpstr>
      <vt:lpstr>Summary: Activity </vt:lpstr>
      <vt:lpstr>Ecological studies </vt:lpstr>
      <vt:lpstr>Difference between cross-sectional and ecological studies</vt:lpstr>
      <vt:lpstr>Experimental studies Randomised controlled trial </vt:lpstr>
      <vt:lpstr>Randomized controlled trial </vt:lpstr>
      <vt:lpstr>Summary</vt:lpstr>
      <vt:lpstr>Thinking about your own research Closing Activity</vt:lpstr>
      <vt:lpstr>What did you learn today?</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Diola Bijlhout</cp:lastModifiedBy>
  <cp:revision>55</cp:revision>
  <dcterms:created xsi:type="dcterms:W3CDTF">2021-03-09T15:35:42Z</dcterms:created>
  <dcterms:modified xsi:type="dcterms:W3CDTF">2026-09-24T17:19:09Z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