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8"/>
  </p:notesMasterIdLst>
  <p:handoutMasterIdLst>
    <p:handoutMasterId r:id="rId39"/>
  </p:handoutMasterIdLst>
  <p:sldIdLst>
    <p:sldId id="334" r:id="rId2"/>
    <p:sldId id="374" r:id="rId3"/>
    <p:sldId id="366" r:id="rId4"/>
    <p:sldId id="335" r:id="rId5"/>
    <p:sldId id="336" r:id="rId6"/>
    <p:sldId id="337" r:id="rId7"/>
    <p:sldId id="338" r:id="rId8"/>
    <p:sldId id="339" r:id="rId9"/>
    <p:sldId id="340" r:id="rId10"/>
    <p:sldId id="341" r:id="rId11"/>
    <p:sldId id="343" r:id="rId12"/>
    <p:sldId id="344" r:id="rId13"/>
    <p:sldId id="345" r:id="rId14"/>
    <p:sldId id="346" r:id="rId15"/>
    <p:sldId id="347" r:id="rId16"/>
    <p:sldId id="348" r:id="rId17"/>
    <p:sldId id="351" r:id="rId18"/>
    <p:sldId id="352" r:id="rId19"/>
    <p:sldId id="353" r:id="rId20"/>
    <p:sldId id="354" r:id="rId21"/>
    <p:sldId id="356" r:id="rId22"/>
    <p:sldId id="357" r:id="rId23"/>
    <p:sldId id="358" r:id="rId24"/>
    <p:sldId id="359" r:id="rId25"/>
    <p:sldId id="360" r:id="rId26"/>
    <p:sldId id="361" r:id="rId27"/>
    <p:sldId id="362" r:id="rId28"/>
    <p:sldId id="367" r:id="rId29"/>
    <p:sldId id="368" r:id="rId30"/>
    <p:sldId id="369" r:id="rId31"/>
    <p:sldId id="370" r:id="rId32"/>
    <p:sldId id="371" r:id="rId33"/>
    <p:sldId id="372" r:id="rId34"/>
    <p:sldId id="363" r:id="rId35"/>
    <p:sldId id="373" r:id="rId36"/>
    <p:sldId id="365" r:id="rId3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121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A7046B3-377B-47D0-9420-F78539FC161F}" type="slidenum">
              <a:rPr lang="en-GB" altLang="en-US" sz="1200"/>
              <a:pPr/>
              <a:t>1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3066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A7046B3-377B-47D0-9420-F78539FC161F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98233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8ABF1F1-5B24-4642-ABD9-757CEE7DE329}" type="slidenum">
              <a:rPr lang="en-GB" altLang="en-US" sz="1200"/>
              <a:pPr/>
              <a:t>4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34508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33B3979-47F8-451B-BDAD-F34A9AFF2DB4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43506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704B446-545F-4C80-A256-A0075512A1E1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8907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E2D7718-083B-4DF6-B3DA-722905D42345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21528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E50C626-5A80-472C-9FAA-C7FD6069A05F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03171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EB98F32-D0E3-44CD-95CF-CFBF452459D4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66421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9B2D4BE-9A06-4089-B076-D347B1437DB7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84319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7D3A80A-1220-442A-8099-1AA695FFA359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42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1DFBBC6-21F9-40B2-AFA6-B15456EC4421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30779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9B6ED86-CC5E-4C59-89A4-0F0082DC0302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04749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82E33A2-7AF6-4B6E-8693-8C27D7ED1D5B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05121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638D8E2-EDF9-4DD5-921C-E4297F53E335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16330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378BCEB-ACF5-4361-ACF1-B029F48076C1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53414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1D23E77-420F-418E-9E55-AAC4CF09C496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67606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26761AD-6427-4DDF-AE0A-AEAD476D4C1D}" type="slidenum">
              <a:rPr lang="en-GB" altLang="en-US" sz="1200"/>
              <a:pPr/>
              <a:t>20</a:t>
            </a:fld>
            <a:endParaRPr lang="en-GB" altLang="en-US" sz="120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33927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9B2D581-92A2-4AB0-B144-8912CCCE29CC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633686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33C6B90-93BE-45F8-8AA1-0DC2DAB49892}" type="slidenum">
              <a:rPr lang="en-GB" altLang="en-US" sz="1200"/>
              <a:pPr/>
              <a:t>22</a:t>
            </a:fld>
            <a:endParaRPr lang="en-GB" altLang="en-US" sz="120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311208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FCE86B6-939C-4773-BAAF-7A8E73FB46F0}" type="slidenum">
              <a:rPr lang="en-GB" altLang="en-US" sz="1200"/>
              <a:pPr/>
              <a:t>23</a:t>
            </a:fld>
            <a:endParaRPr lang="en-GB" altLang="en-US" sz="120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41190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AC591B5-2F4A-441C-B12E-D1B27DBD6AF2}" type="slidenum">
              <a:rPr lang="en-GB" altLang="en-US" sz="1200"/>
              <a:pPr/>
              <a:t>24</a:t>
            </a:fld>
            <a:endParaRPr lang="en-GB" altLang="en-US" sz="120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910331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6C6E67D-EF19-491F-80E3-E937A0EE49BF}" type="slidenum">
              <a:rPr lang="en-GB" altLang="en-US" sz="1200"/>
              <a:pPr/>
              <a:t>25</a:t>
            </a:fld>
            <a:endParaRPr lang="en-GB" altLang="en-US" sz="12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25344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BC78244-F872-46F7-9DA3-435639E3FF59}" type="slidenum">
              <a:rPr lang="en-GB" altLang="en-US" sz="1200"/>
              <a:pPr/>
              <a:t>26</a:t>
            </a:fld>
            <a:endParaRPr lang="en-GB" altLang="en-US" sz="120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87253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F59A5AE-0B56-47D4-B58E-DF1EB87581F7}" type="slidenum">
              <a:rPr lang="en-GB" altLang="en-US" sz="1200"/>
              <a:pPr/>
              <a:t>27</a:t>
            </a:fld>
            <a:endParaRPr lang="en-GB" altLang="en-US" sz="1200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594789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ED2E0B2-06E0-40B5-915D-16BB6171E928}" type="slidenum">
              <a:rPr lang="en-GB" altLang="en-US" sz="1200"/>
              <a:pPr/>
              <a:t>34</a:t>
            </a:fld>
            <a:endParaRPr lang="en-GB" altLang="en-US" sz="1200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63591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B052CB-4451-4003-B802-78763773A14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6365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25rWb_mZQQ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l.ac.uk/news/news-articles/1015/051015-dementia-uk-supermarkets" TargetMode="External"/><Relationship Id="rId2" Type="http://schemas.openxmlformats.org/officeDocument/2006/relationships/hyperlink" Target="http://www.sueryder.org/morris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a5IZnqkHW4" TargetMode="External"/><Relationship Id="rId2" Type="http://schemas.openxmlformats.org/officeDocument/2006/relationships/hyperlink" Target="https://www.youtube.com/watch?v=r25rWb_mZQ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altLang="en-US" sz="3200" b="1" dirty="0"/>
              <a:t>Environmental factors and Corporate Social Responsibility (CSR).</a:t>
            </a:r>
            <a:br>
              <a:rPr lang="en-GB" altLang="en-US" sz="3200" b="1" dirty="0"/>
            </a:br>
            <a:endParaRPr lang="en-GB" altLang="en-US" sz="3200" b="1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54E5BF7-BB20-4891-AEAA-A66D1D927DDF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2280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63FE9-4AD7-4E19-9064-52178376A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136525"/>
            <a:ext cx="8435975" cy="2212355"/>
          </a:xfrm>
        </p:spPr>
        <p:txBody>
          <a:bodyPr/>
          <a:lstStyle/>
          <a:p>
            <a:r>
              <a:rPr lang="en-GB" dirty="0"/>
              <a:t>Shell vs the Ogoni People of Nigeria and the murdering of Ken </a:t>
            </a:r>
            <a:r>
              <a:rPr lang="en-GB" dirty="0" err="1"/>
              <a:t>Saro</a:t>
            </a:r>
            <a:r>
              <a:rPr lang="en-GB" dirty="0"/>
              <a:t> </a:t>
            </a:r>
            <a:r>
              <a:rPr lang="en-GB" dirty="0" err="1"/>
              <a:t>Wiwa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3329C-760B-488A-A4D0-9939E5470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32855"/>
            <a:ext cx="8229600" cy="3384377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https://www.youtube.com/watch?v=CVAx44XG7BE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FEEC28-19FC-4D6A-AA35-F29A8296E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4FF96F-1477-408C-B23F-6EADE2C64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1492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170481"/>
            <a:ext cx="6358072" cy="449451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2800" dirty="0"/>
              <a:t>Learning Outcomes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281353" y="751667"/>
            <a:ext cx="8637563" cy="5009527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3200" dirty="0"/>
              <a:t>Understand the reasons why firms should act in a socially responsible manner</a:t>
            </a:r>
          </a:p>
          <a:p>
            <a:pPr eaLnBrk="1" hangingPunct="1"/>
            <a:endParaRPr lang="en-GB" altLang="en-US" sz="3200" dirty="0"/>
          </a:p>
          <a:p>
            <a:pPr eaLnBrk="1" hangingPunct="1"/>
            <a:r>
              <a:rPr lang="en-GB" altLang="en-US" sz="3200" dirty="0"/>
              <a:t>Reconcile social responsibility goals with profitability goals</a:t>
            </a:r>
          </a:p>
          <a:p>
            <a:pPr eaLnBrk="1" hangingPunct="1"/>
            <a:endParaRPr lang="en-GB" altLang="en-US" sz="3200" dirty="0"/>
          </a:p>
          <a:p>
            <a:pPr eaLnBrk="1" hangingPunct="1"/>
            <a:r>
              <a:rPr lang="en-GB" altLang="en-US" sz="3200" dirty="0"/>
              <a:t>Understand the concept of business ethics and problems of defining ethical behaviour</a:t>
            </a:r>
          </a:p>
          <a:p>
            <a:pPr eaLnBrk="1" hangingPunct="1"/>
            <a:endParaRPr lang="en-GB" altLang="en-US" sz="3200" dirty="0"/>
          </a:p>
          <a:p>
            <a:pPr eaLnBrk="1" hangingPunct="1"/>
            <a:r>
              <a:rPr lang="en-GB" altLang="en-US" sz="3200" dirty="0"/>
              <a:t>Recognise ecological issues associated with business activities</a:t>
            </a:r>
            <a:endParaRPr lang="en-GB" altLang="en-US" sz="3200" b="1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2F18400-88E1-41DF-B49D-1DF06FA5475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364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36525"/>
            <a:ext cx="8932985" cy="844203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2800" b="1" dirty="0"/>
              <a:t>ARGUMENTS WHY BUSINESS ORGANISATIONS SHOULD ACT RESPONSIBLY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0" y="980728"/>
            <a:ext cx="9101797" cy="5238939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600" dirty="0"/>
              <a:t>Philosophical - a responsible society requires contribution from firms to a just and fair society </a:t>
            </a:r>
          </a:p>
          <a:p>
            <a:pPr eaLnBrk="1" hangingPunct="1"/>
            <a:endParaRPr lang="en-GB" altLang="en-US" sz="3600" dirty="0"/>
          </a:p>
          <a:p>
            <a:pPr eaLnBrk="1" hangingPunct="1"/>
            <a:r>
              <a:rPr lang="en-GB" altLang="en-US" sz="3600" dirty="0"/>
              <a:t>Pragmatic - if firms don’t take account of society's values, they may end up isolated from the values of the customers they seek to attract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854A06-22EC-4381-B0A8-AB8D3B96469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4747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THE CUSTOMER IS KING?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Common assumption that “customer knows best”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But: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The customer may not appreciate what is “bad” for them (e.g. high fat food)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Does not pay for “external costs” of their consumption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No account taken of future ecological impacts of consumption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8820D5-4806-45A1-8D23-542C1504FD0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7027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MARKETS RULE?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Assumption that markets are the most efficient means of allocating resources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But many challenges to dominance of markets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Banking crisis 2008 – market greed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Markets may “crowd out” behaviour driven by morality (</a:t>
            </a:r>
            <a:r>
              <a:rPr lang="en-GB" altLang="en-US" sz="2400" dirty="0" err="1"/>
              <a:t>Sandel</a:t>
            </a:r>
            <a:r>
              <a:rPr lang="en-GB" altLang="en-US" sz="2400" dirty="0"/>
              <a:t>, 2009)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Markets may be dominated by powerful groups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Markets may be inefficient at allocating ecological resources between today’s needs and future needs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97F6E38-E98F-4049-94AC-B7C29B1CAA2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9071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EXTERNAL COSTS AND BENEFITS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850" y="1268413"/>
            <a:ext cx="5035550" cy="449278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External costs – customers don’t always pay full resource costs for their products, e.g. pollution caused by their cars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External benefits – seller may not benefit financially from goods and services it provides, e.g. sponsorship of a flower display</a:t>
            </a:r>
          </a:p>
        </p:txBody>
      </p:sp>
      <p:pic>
        <p:nvPicPr>
          <p:cNvPr id="25604" name="Picture 5" descr="traffic_jam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41382" y="1268413"/>
            <a:ext cx="3502618" cy="3660047"/>
          </a:xfrm>
        </p:spPr>
      </p:pic>
      <p:sp>
        <p:nvSpPr>
          <p:cNvPr id="25605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54E5BF7-BB20-4891-AEAA-A66D1D927DDF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7675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2800" b="1" dirty="0"/>
              <a:t>STAKEHOLDERS IN AN ORGANISATION</a:t>
            </a:r>
          </a:p>
        </p:txBody>
      </p:sp>
      <p:sp>
        <p:nvSpPr>
          <p:cNvPr id="27651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68313" y="1989138"/>
            <a:ext cx="2951162" cy="37449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All people who directly or indirectly have an interest in the activities of an organisation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More than just customers and shareholders!</a:t>
            </a:r>
          </a:p>
        </p:txBody>
      </p:sp>
      <p:sp>
        <p:nvSpPr>
          <p:cNvPr id="27653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54E5BF7-BB20-4891-AEAA-A66D1D927DDF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7652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1840" y="1125415"/>
            <a:ext cx="5852159" cy="4699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661" y="5906697"/>
            <a:ext cx="3706813" cy="1033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44172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27088" y="188913"/>
            <a:ext cx="7772400" cy="593751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CUSTOMERS AS STAKEHOLDERS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106515"/>
            <a:ext cx="4349750" cy="467039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Do customers really appreciate what is good / bad for them?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How valid is the maxim ‘The customer is King’?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Consider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Tobacco products?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Junk food?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Sunshine holidays?</a:t>
            </a:r>
            <a:endParaRPr lang="en-GB" altLang="en-US" sz="24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/>
          </a:p>
        </p:txBody>
      </p:sp>
      <p:pic>
        <p:nvPicPr>
          <p:cNvPr id="29700" name="Picture 1035" descr="burger_fries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38799" y="1697064"/>
            <a:ext cx="3148739" cy="3236886"/>
          </a:xfrm>
          <a:noFill/>
        </p:spPr>
      </p:pic>
      <p:sp>
        <p:nvSpPr>
          <p:cNvPr id="29703" name="Slide Number Placeholder 6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038586D-7A4B-490B-963A-336DF181A2D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9701" name="Text Box 1029"/>
          <p:cNvSpPr txBox="1">
            <a:spLocks noChangeArrowheads="1"/>
          </p:cNvSpPr>
          <p:nvPr/>
        </p:nvSpPr>
        <p:spPr bwMode="auto">
          <a:xfrm>
            <a:off x="5105400" y="2057400"/>
            <a:ext cx="3429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9702" name="Text Box 1033"/>
          <p:cNvSpPr txBox="1">
            <a:spLocks noChangeArrowheads="1"/>
          </p:cNvSpPr>
          <p:nvPr/>
        </p:nvSpPr>
        <p:spPr bwMode="auto">
          <a:xfrm>
            <a:off x="457200" y="5257800"/>
            <a:ext cx="8153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kumimoji="1" lang="en-US" altLang="en-US" sz="2800">
              <a:solidFill>
                <a:srgbClr val="9933FF"/>
              </a:solidFill>
              <a:latin typeface="Tahoma" panose="020B0604030504040204" pitchFamily="34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8535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60000" y="317797"/>
            <a:ext cx="5971058" cy="5400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b="1" dirty="0"/>
              <a:t>‘</a:t>
            </a:r>
            <a:r>
              <a:rPr lang="en-GB" altLang="en-US" sz="2800" b="1" dirty="0"/>
              <a:t>VULNERABLE CUSTOMERS</a:t>
            </a:r>
            <a:r>
              <a:rPr lang="en-GB" altLang="en-US" b="1" dirty="0"/>
              <a:t>’</a:t>
            </a:r>
          </a:p>
        </p:txBody>
      </p:sp>
      <p:sp>
        <p:nvSpPr>
          <p:cNvPr id="31747" name="Rectangle 1027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2400" dirty="0"/>
              <a:t>Can such a group be defined?</a:t>
            </a:r>
          </a:p>
          <a:p>
            <a:pPr lvl="1" eaLnBrk="1" hangingPunct="1"/>
            <a:r>
              <a:rPr lang="en-GB" altLang="en-US" sz="2400" dirty="0"/>
              <a:t>By demographics?</a:t>
            </a:r>
          </a:p>
          <a:p>
            <a:pPr lvl="1" eaLnBrk="1" hangingPunct="1"/>
            <a:r>
              <a:rPr lang="en-GB" altLang="en-US" sz="2400" dirty="0"/>
              <a:t>By usage situation?</a:t>
            </a:r>
          </a:p>
          <a:p>
            <a:pPr lvl="1" eaLnBrk="1" hangingPunct="1"/>
            <a:r>
              <a:rPr lang="en-GB" altLang="en-US" sz="2400" dirty="0"/>
              <a:t>By relationship to service provider?</a:t>
            </a:r>
          </a:p>
          <a:p>
            <a:pPr lvl="1" eaLnBrk="1" hangingPunct="1"/>
            <a:endParaRPr lang="en-GB" altLang="en-US" sz="2400" dirty="0"/>
          </a:p>
          <a:p>
            <a:pPr lvl="1" eaLnBrk="1" hangingPunct="1">
              <a:buFontTx/>
              <a:buNone/>
            </a:pPr>
            <a:r>
              <a:rPr lang="en-GB" altLang="en-US" sz="2400" dirty="0"/>
              <a:t>Does a buyer </a:t>
            </a:r>
            <a:r>
              <a:rPr lang="en-GB" altLang="en-US" sz="2400" dirty="0" err="1"/>
              <a:t>mis</a:t>
            </a:r>
            <a:r>
              <a:rPr lang="en-GB" altLang="en-US" sz="2400" dirty="0"/>
              <a:t>-buy?</a:t>
            </a:r>
          </a:p>
          <a:p>
            <a:pPr lvl="1" eaLnBrk="1" hangingPunct="1">
              <a:buFontTx/>
              <a:buNone/>
            </a:pPr>
            <a:r>
              <a:rPr lang="en-GB" altLang="en-US" sz="2400" dirty="0"/>
              <a:t>Or does a seller </a:t>
            </a:r>
            <a:r>
              <a:rPr lang="en-GB" altLang="en-US" sz="2400" dirty="0" err="1"/>
              <a:t>mis</a:t>
            </a:r>
            <a:r>
              <a:rPr lang="en-GB" altLang="en-US" sz="2400" dirty="0"/>
              <a:t>-sell?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00569A7-7BA7-4EE3-8BCA-13FF9AEA51A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82589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2987191" cy="681764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EMPLOYEES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54625"/>
            <a:ext cx="7772400" cy="3068664"/>
          </a:xfrm>
        </p:spPr>
        <p:txBody>
          <a:bodyPr/>
          <a:lstStyle/>
          <a:p>
            <a:pPr eaLnBrk="1" hangingPunct="1"/>
            <a:r>
              <a:rPr lang="en-GB" altLang="en-US" dirty="0"/>
              <a:t>What is a good employer?</a:t>
            </a:r>
          </a:p>
          <a:p>
            <a:pPr eaLnBrk="1" hangingPunct="1"/>
            <a:r>
              <a:rPr lang="en-GB" altLang="en-US" dirty="0"/>
              <a:t>Are happy employees better employees? </a:t>
            </a:r>
          </a:p>
          <a:p>
            <a:pPr eaLnBrk="1" hangingPunct="1"/>
            <a:r>
              <a:rPr lang="en-GB" altLang="en-US" dirty="0"/>
              <a:t>Need to strike a balance between the needs of the employer, employee and customer</a:t>
            </a:r>
          </a:p>
          <a:p>
            <a:pPr eaLnBrk="1" hangingPunct="1"/>
            <a:r>
              <a:rPr lang="en-GB" altLang="en-US" dirty="0"/>
              <a:t>Issues of enabling disadvantaged groups</a:t>
            </a:r>
          </a:p>
        </p:txBody>
      </p:sp>
      <p:sp>
        <p:nvSpPr>
          <p:cNvPr id="34821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42F5D4D-83B7-45C5-96A6-79B4D883577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34820" name="Text Box 5"/>
          <p:cNvSpPr txBox="1">
            <a:spLocks noChangeArrowheads="1"/>
          </p:cNvSpPr>
          <p:nvPr/>
        </p:nvSpPr>
        <p:spPr bwMode="auto">
          <a:xfrm>
            <a:off x="7086600" y="5554663"/>
            <a:ext cx="1447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40776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584308"/>
          </a:xfrm>
        </p:spPr>
        <p:txBody>
          <a:bodyPr/>
          <a:lstStyle/>
          <a:p>
            <a:pPr algn="ctr" eaLnBrk="1" hangingPunct="1"/>
            <a:r>
              <a:rPr lang="en-GB" altLang="en-US" sz="2800" dirty="0"/>
              <a:t>LOCAL COMMUNITIES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267286" y="968644"/>
            <a:ext cx="8260764" cy="4630469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3200" dirty="0"/>
              <a:t>Business response to local communities combines pragmatism and altruism. Mainly pragmatism?</a:t>
            </a:r>
          </a:p>
          <a:p>
            <a:pPr eaLnBrk="1" hangingPunct="1"/>
            <a:r>
              <a:rPr lang="en-GB" altLang="en-US" sz="3200" dirty="0"/>
              <a:t>Local communities are a:</a:t>
            </a:r>
          </a:p>
          <a:p>
            <a:pPr lvl="1" eaLnBrk="1" hangingPunct="1"/>
            <a:r>
              <a:rPr lang="en-GB" altLang="en-US" sz="3200" dirty="0"/>
              <a:t>Source of labour</a:t>
            </a:r>
          </a:p>
          <a:p>
            <a:pPr lvl="1" eaLnBrk="1" hangingPunct="1"/>
            <a:r>
              <a:rPr lang="en-GB" altLang="en-US" sz="3200" dirty="0"/>
              <a:t>Source of customers</a:t>
            </a:r>
          </a:p>
          <a:p>
            <a:pPr lvl="1" eaLnBrk="1" hangingPunct="1"/>
            <a:r>
              <a:rPr lang="en-GB" altLang="en-US" sz="3200" dirty="0"/>
              <a:t>Through planning authorities, a constraint on land use planning permission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98F8C5A-2B42-4148-BCB5-DBD5BF4FD39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09712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772400" cy="484645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GOVERNMENT STAKEHOLDER ROLES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77872"/>
            <a:ext cx="8064500" cy="361110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As legislator</a:t>
            </a:r>
          </a:p>
          <a:p>
            <a:pPr eaLnBrk="1" hangingPunct="1"/>
            <a:r>
              <a:rPr lang="en-GB" altLang="en-US" sz="3200" dirty="0"/>
              <a:t>As enabler</a:t>
            </a:r>
          </a:p>
          <a:p>
            <a:pPr eaLnBrk="1" hangingPunct="1"/>
            <a:r>
              <a:rPr lang="en-GB" altLang="en-US" sz="3200" dirty="0"/>
              <a:t>As enforcer</a:t>
            </a:r>
          </a:p>
          <a:p>
            <a:pPr eaLnBrk="1" hangingPunct="1"/>
            <a:r>
              <a:rPr lang="en-GB" altLang="en-US" sz="3200" dirty="0"/>
              <a:t>As taxing body</a:t>
            </a:r>
          </a:p>
          <a:p>
            <a:pPr eaLnBrk="1" hangingPunct="1"/>
            <a:r>
              <a:rPr lang="en-GB" altLang="en-US" sz="3200" dirty="0"/>
              <a:t>As funding source</a:t>
            </a:r>
          </a:p>
          <a:p>
            <a:pPr eaLnBrk="1" hangingPunct="1">
              <a:buFontTx/>
              <a:buNone/>
            </a:pPr>
            <a:r>
              <a:rPr lang="en-GB" altLang="en-US" sz="3200" dirty="0"/>
              <a:t>How democratically accountable are they?</a:t>
            </a: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8ACD000-C721-48D1-A802-D19E6164AB8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0729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60000" y="360000"/>
            <a:ext cx="5366624" cy="540000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CORPORATE GOVERNANCE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360000" y="1495155"/>
            <a:ext cx="8155350" cy="468180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dirty="0"/>
              <a:t>Concern with how organisations are run</a:t>
            </a:r>
          </a:p>
          <a:p>
            <a:pPr eaLnBrk="1" hangingPunct="1"/>
            <a:r>
              <a:rPr lang="en-GB" altLang="en-US" sz="3200" dirty="0"/>
              <a:t>Issues of fairness and integrity</a:t>
            </a:r>
          </a:p>
          <a:p>
            <a:pPr eaLnBrk="1" hangingPunct="1"/>
            <a:r>
              <a:rPr lang="en-GB" altLang="en-US" sz="3200" dirty="0"/>
              <a:t>But corporate governance is influenced by local culture</a:t>
            </a:r>
          </a:p>
          <a:p>
            <a:pPr eaLnBrk="1" hangingPunct="1"/>
            <a:r>
              <a:rPr lang="en-GB" altLang="en-US" sz="3200" dirty="0"/>
              <a:t>Are companies becoming less well governed, or is it our perceptions that are changing?</a:t>
            </a: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69AA2F7-02A8-4A94-A337-E427C655027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98608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50681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WHAT MAKES FOR GOOD GOVERNANCE?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937647"/>
            <a:ext cx="7772400" cy="480592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Arial" panose="020B0604020202020204" pitchFamily="34" charset="0"/>
              </a:rPr>
              <a:t>Internal control systems which prevent an abuse power by one individual or groups of individuals.  </a:t>
            </a:r>
            <a:endParaRPr lang="en-GB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 </a:t>
            </a:r>
            <a:r>
              <a:rPr lang="en-GB" altLang="en-US" sz="2400" dirty="0">
                <a:latin typeface="Arial" panose="020B0604020202020204" pitchFamily="34" charset="0"/>
              </a:rPr>
              <a:t>Structure for the board of directors which combines full-time executive directors with non-executive directors</a:t>
            </a:r>
            <a:endParaRPr lang="en-GB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Arial" panose="020B0604020202020204" pitchFamily="34" charset="0"/>
              </a:rPr>
              <a:t>Striking a balance when remunerating senior directors</a:t>
            </a:r>
            <a:endParaRPr lang="en-GB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anose="02020603050405020304" pitchFamily="18" charset="0"/>
              </a:rPr>
              <a:t>R</a:t>
            </a:r>
            <a:r>
              <a:rPr lang="en-GB" altLang="en-US" sz="2400" dirty="0">
                <a:latin typeface="Arial" panose="020B0604020202020204" pitchFamily="34" charset="0"/>
              </a:rPr>
              <a:t>ecognizing employees as important stakeholders in organisations</a:t>
            </a:r>
            <a:endParaRPr lang="en-GB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Arial" panose="020B0604020202020204" pitchFamily="34" charset="0"/>
              </a:rPr>
              <a:t>Arm's length relationship between a company and its auditors</a:t>
            </a: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E52FC74-9EDE-48F1-A0AE-E68CE8B7A45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77483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360000" y="136526"/>
            <a:ext cx="8326800" cy="544512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BUSINESS ETHICS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0" y="681038"/>
            <a:ext cx="9252520" cy="5495925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Ethics is essentially about the definition of what is right and wrong. </a:t>
            </a:r>
          </a:p>
          <a:p>
            <a:pPr eaLnBrk="1" hangingPunct="1"/>
            <a:r>
              <a:rPr lang="en-GB" altLang="en-US" sz="3600" dirty="0"/>
              <a:t>However, a difficulty occurs in trying to agree just what is right and wrong</a:t>
            </a:r>
          </a:p>
          <a:p>
            <a:pPr eaLnBrk="1" hangingPunct="1"/>
            <a:r>
              <a:rPr lang="en-GB" altLang="en-US" sz="3600" dirty="0"/>
              <a:t>E.g. - bribery - acceptable in many African countries, but unethical in most western countries</a:t>
            </a:r>
          </a:p>
          <a:p>
            <a:r>
              <a:rPr lang="en-GB" altLang="en-US" sz="3600" dirty="0">
                <a:hlinkClick r:id="rId3"/>
              </a:rPr>
              <a:t>https://www.youtube.com/watch?v=r25rWb_mZQQ</a:t>
            </a:r>
            <a:endParaRPr lang="en-GB" altLang="en-US" sz="3600" dirty="0"/>
          </a:p>
          <a:p>
            <a:endParaRPr lang="en-GB" altLang="en-US" sz="3600" dirty="0"/>
          </a:p>
          <a:p>
            <a:pPr marL="0" indent="0" eaLnBrk="1" hangingPunct="1">
              <a:buNone/>
            </a:pPr>
            <a:endParaRPr lang="en-GB" altLang="en-US" sz="2400" dirty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5998EB2-66B8-40D8-BD26-5FF2499CFDC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9029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4556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ECOLOGICAL RESPONSIBILITY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281354" y="1139484"/>
            <a:ext cx="8693834" cy="4485028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dirty="0"/>
              <a:t>Firms owe duties to stakeholders</a:t>
            </a:r>
          </a:p>
          <a:p>
            <a:pPr eaLnBrk="1" hangingPunct="1"/>
            <a:r>
              <a:rPr lang="en-GB" altLang="en-US" sz="3200" dirty="0"/>
              <a:t>Without ecological responsibility, firms may deplete their input of natural resources</a:t>
            </a:r>
          </a:p>
          <a:p>
            <a:pPr eaLnBrk="1" hangingPunct="1"/>
            <a:r>
              <a:rPr lang="en-GB" altLang="en-US" sz="3200" dirty="0"/>
              <a:t>Are ecological conditions </a:t>
            </a:r>
            <a:r>
              <a:rPr lang="en-GB" altLang="en-US" sz="3200" i="1" dirty="0"/>
              <a:t>actually</a:t>
            </a:r>
            <a:r>
              <a:rPr lang="en-GB" altLang="en-US" sz="3200" dirty="0"/>
              <a:t> getting worse?</a:t>
            </a:r>
          </a:p>
          <a:p>
            <a:pPr eaLnBrk="1" hangingPunct="1"/>
            <a:r>
              <a:rPr lang="en-GB" altLang="en-US" sz="3200" dirty="0"/>
              <a:t>Is a sound eco system a western ‘luxury’, or good economic sense?</a:t>
            </a: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9A74B34-78BC-4612-8878-5DD0891A6F6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2196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360000"/>
            <a:ext cx="7207707" cy="848868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2800" b="1" dirty="0"/>
              <a:t>WHO IS CONCERNED ABOUT ECOLOGICAL ISSUES?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542082"/>
            <a:ext cx="7772400" cy="3184902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sz="4000" dirty="0"/>
              <a:t>Customers</a:t>
            </a:r>
          </a:p>
          <a:p>
            <a:pPr eaLnBrk="1" hangingPunct="1"/>
            <a:r>
              <a:rPr lang="en-GB" altLang="en-US" sz="4000" dirty="0"/>
              <a:t>General public as stakeholders</a:t>
            </a:r>
          </a:p>
          <a:p>
            <a:pPr eaLnBrk="1" hangingPunct="1"/>
            <a:r>
              <a:rPr lang="en-GB" altLang="en-US" sz="4000" dirty="0"/>
              <a:t>Businesses themselves</a:t>
            </a:r>
          </a:p>
          <a:p>
            <a:pPr eaLnBrk="1" hangingPunct="1"/>
            <a:r>
              <a:rPr lang="en-GB" altLang="en-US" sz="4000" dirty="0"/>
              <a:t>Government agencies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E4CF051-C877-49DA-9012-CA5EC4DE5A6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58834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49450" y="359999"/>
            <a:ext cx="8334550" cy="786875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2800" b="1" dirty="0"/>
              <a:t>THE ECOLOGICAL IMPACTS OF BUSINESS ORGANISATIONS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1" y="1146874"/>
            <a:ext cx="9003322" cy="4614321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Becoming an increasingly important item on the agenda of business organisations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Businesses depend on the ecological environment for raw materials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Businesses are accused of harming the ecological environment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Changing focus of ecological concerns over time – acid rain, lead in petrol, global warming </a:t>
            </a:r>
            <a:r>
              <a:rPr lang="en-GB" altLang="en-US" sz="2800" dirty="0" err="1"/>
              <a:t>etc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Are ecological conditions </a:t>
            </a:r>
            <a:r>
              <a:rPr lang="en-GB" altLang="en-US" sz="2800" i="1" dirty="0"/>
              <a:t>actually</a:t>
            </a:r>
            <a:r>
              <a:rPr lang="en-GB" altLang="en-US" sz="2800" dirty="0"/>
              <a:t> getting worse, or just our perceptions changing?</a:t>
            </a: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DAF531-B203-4C10-B33C-0738B7832A7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86678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136525"/>
            <a:ext cx="7772400" cy="809589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ASSESSING ECOLOGICAL IMPACTS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505" y="836712"/>
            <a:ext cx="8741074" cy="4607485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600" dirty="0"/>
              <a:t>Can be difficult to assess, e.g.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3600" dirty="0"/>
              <a:t>Nuclear v coal powered electricity?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36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3600" dirty="0"/>
              <a:t>Biodiesel – fuel for 4x4 cars, but less food for world’s poor? 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36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sz="3600" dirty="0"/>
              <a:t>How do you calculate a ‘carbon footprint’? – direct and indirect effects </a:t>
            </a: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B00A58-81FC-48D0-A864-2E351B15CE0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43801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404813"/>
            <a:ext cx="6218587" cy="602577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HOW “GREEN” ARE CUSTOMERS?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317356"/>
            <a:ext cx="7991475" cy="417679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Gallup survey, UK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78% said they would ‘prefer an ecologically responsible holiday’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But this was only the 7</a:t>
            </a:r>
            <a:r>
              <a:rPr lang="en-GB" altLang="en-US" baseline="30000" dirty="0"/>
              <a:t>th</a:t>
            </a:r>
            <a:r>
              <a:rPr lang="en-GB" altLang="en-US" dirty="0"/>
              <a:t> most important factor after price, convenience, </a:t>
            </a:r>
            <a:r>
              <a:rPr lang="en-GB" altLang="en-US" dirty="0" err="1"/>
              <a:t>etc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How do you research customers’ true preferences?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Will customers forego other product features?</a:t>
            </a: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72DECC-EF79-4DFB-8C38-3B73BFE243E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25096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34047"/>
            <a:ext cx="7772400" cy="507892"/>
          </a:xfrm>
        </p:spPr>
        <p:txBody>
          <a:bodyPr/>
          <a:lstStyle/>
          <a:p>
            <a:pPr algn="ctr" eaLnBrk="1" hangingPunct="1"/>
            <a:r>
              <a:rPr lang="en-GB" altLang="en-US" sz="2800" dirty="0"/>
              <a:t>WHY ARE CONSUMERS ‘GREEN’?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1666068"/>
            <a:ext cx="3813175" cy="450930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‘Feel good’ factor?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 ‘higher order’ need (after Maslow)?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Is ecological concern an affluent, western ‘luxury’?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 ‘green” product may be seen as superior in itself</a:t>
            </a:r>
          </a:p>
        </p:txBody>
      </p:sp>
      <p:pic>
        <p:nvPicPr>
          <p:cNvPr id="60420" name="Picture 6" descr="Ecological deteregent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27538" y="984142"/>
            <a:ext cx="4716462" cy="5049946"/>
          </a:xfrm>
          <a:noFill/>
        </p:spPr>
      </p:pic>
      <p:sp>
        <p:nvSpPr>
          <p:cNvPr id="60421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D7C8816-821B-4339-BED0-273F077B032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44149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2" y="188913"/>
            <a:ext cx="8675688" cy="880470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HOW CAN BUSINESSES CAPITALISE ON ‘GREEN’ CONSUMERISM?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387098"/>
            <a:ext cx="8178800" cy="3502617"/>
          </a:xfrm>
        </p:spPr>
        <p:txBody>
          <a:bodyPr>
            <a:noAutofit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GB" altLang="en-US" sz="3600" dirty="0"/>
              <a:t>Some segments of buyers may pay a premium price for ‘green’ products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/>
              <a:t>Being ‘green’ may actually save a company money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600" dirty="0"/>
              <a:t>A company  adopting eco-friendly production methods ahead of compulsion can gain competitive advantage through experience  </a:t>
            </a: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9BB78B4-A066-433A-AF94-B9B44554134D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28827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519192" y="359999"/>
            <a:ext cx="8264807" cy="786875"/>
          </a:xfrm>
        </p:spPr>
        <p:txBody>
          <a:bodyPr/>
          <a:lstStyle/>
          <a:p>
            <a:pPr algn="ctr" eaLnBrk="1" hangingPunct="1"/>
            <a:r>
              <a:rPr lang="en-GB" altLang="en-US" sz="2800" b="1" dirty="0"/>
              <a:t>GOVERNMENT POLICIES ON ECOLOGICAL ISSUES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>
          <a:xfrm>
            <a:off x="519192" y="1905000"/>
            <a:ext cx="8116808" cy="3255936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sz="3200" dirty="0"/>
              <a:t>Understand political context of ecological policies affecting business</a:t>
            </a:r>
          </a:p>
          <a:p>
            <a:pPr eaLnBrk="1" hangingPunct="1">
              <a:buFontTx/>
              <a:buNone/>
            </a:pPr>
            <a:endParaRPr lang="en-GB" altLang="en-US" sz="3200" dirty="0"/>
          </a:p>
          <a:p>
            <a:pPr eaLnBrk="1" hangingPunct="1"/>
            <a:r>
              <a:rPr lang="en-GB" altLang="en-US" sz="3200" dirty="0"/>
              <a:t>Taxation policy</a:t>
            </a:r>
          </a:p>
          <a:p>
            <a:pPr eaLnBrk="1" hangingPunct="1">
              <a:buFontTx/>
              <a:buNone/>
            </a:pPr>
            <a:endParaRPr lang="en-GB" altLang="en-US" sz="3200" dirty="0"/>
          </a:p>
          <a:p>
            <a:pPr eaLnBrk="1" hangingPunct="1"/>
            <a:r>
              <a:rPr lang="en-GB" altLang="en-US" sz="3200" dirty="0"/>
              <a:t>‘NIMBY’ effect – e.g. wind farms a “good idea’”, but “Not in My Back Yard”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66E5FC1-B974-49C7-8620-FB744AB25D8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98538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6731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SPECIFIC GOVERNMENT INITIATIVES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484313"/>
            <a:ext cx="7772400" cy="3707619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Debt for Nature Swaps</a:t>
            </a:r>
          </a:p>
          <a:p>
            <a:pPr eaLnBrk="1" hangingPunct="1"/>
            <a:r>
              <a:rPr lang="en-GB" altLang="en-US" sz="2400" dirty="0"/>
              <a:t>Emissions Trading – Kyoto Protocol</a:t>
            </a:r>
          </a:p>
          <a:p>
            <a:pPr eaLnBrk="1" hangingPunct="1"/>
            <a:r>
              <a:rPr lang="en-GB" altLang="en-US" sz="2400" dirty="0"/>
              <a:t>Carbon-offset Forestry Projects</a:t>
            </a:r>
          </a:p>
          <a:p>
            <a:pPr eaLnBrk="1" hangingPunct="1"/>
            <a:r>
              <a:rPr lang="en-GB" altLang="en-US" sz="2400" dirty="0"/>
              <a:t>‘Eco-taxes’ – but many people doubtful about government’s true motivations for such taxes</a:t>
            </a:r>
          </a:p>
          <a:p>
            <a:pPr marL="0" indent="0" eaLnBrk="1" hangingPunct="1">
              <a:buNone/>
            </a:pPr>
            <a:endParaRPr lang="en-GB" altLang="en-US" sz="2400" dirty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517843-833A-4E3D-8DE1-21B98CDAC04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62781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684508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IMPROVED ENERGY EFFICIENCY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53189" y="1970868"/>
            <a:ext cx="4752975" cy="3957234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Paradox of improved resource efficiency (lower fuel consumption) leading to lower running costs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If demand is highly elastic, consumption of resources may actually rise (e.g. aircraft, cars)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Compare US favoured approach (emphasis on efficiency) with Kyoto approach (emissions trading)</a:t>
            </a:r>
          </a:p>
        </p:txBody>
      </p:sp>
      <p:pic>
        <p:nvPicPr>
          <p:cNvPr id="68612" name="Picture 6" descr="2007MitsubishiOutlander01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86400" y="1294108"/>
            <a:ext cx="2971800" cy="4314252"/>
          </a:xfrm>
          <a:noFill/>
        </p:spPr>
      </p:pic>
      <p:sp>
        <p:nvSpPr>
          <p:cNvPr id="68613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8DC7968-36A9-4AC9-9C2A-DF876FEF5BD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58433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529525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DISASTER RECOVERY PLANS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14041"/>
            <a:ext cx="3806825" cy="333264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Global warming has been associated with flooding and storm damage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What are the likely impacts on business organisations?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Businesses need to prepare disaster recovery plans</a:t>
            </a:r>
          </a:p>
        </p:txBody>
      </p:sp>
      <p:pic>
        <p:nvPicPr>
          <p:cNvPr id="70660" name="Picture 4" descr="river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1991533"/>
            <a:ext cx="3810000" cy="3255156"/>
          </a:xfrm>
          <a:noFill/>
        </p:spPr>
      </p:pic>
      <p:sp>
        <p:nvSpPr>
          <p:cNvPr id="70661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A06C3E-EAE4-4EFC-A47F-54665815FB7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14370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2E48D-5D54-4007-BAA5-E8D3C5B34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6405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Corporate Social Responsibility (CSR)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360BE-242F-455A-AB3D-5AF520722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52381"/>
            <a:ext cx="7886700" cy="3837592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i="1" dirty="0"/>
              <a:t>A company’s initiative to take responsibility for its impact on social and environmental well-being. </a:t>
            </a:r>
            <a:r>
              <a:rPr lang="en-GB" dirty="0"/>
              <a:t>Efforts may go beyond what regulators and pressure groups require, and may involve consideration of:</a:t>
            </a:r>
          </a:p>
          <a:p>
            <a:r>
              <a:rPr lang="en-GB" dirty="0"/>
              <a:t>Social Obligation: </a:t>
            </a:r>
          </a:p>
          <a:p>
            <a:pPr lvl="1"/>
            <a:r>
              <a:rPr lang="en-GB" dirty="0"/>
              <a:t>reactive response to changes in market </a:t>
            </a:r>
            <a:r>
              <a:rPr lang="en-GB" i="1" u="sng" dirty="0"/>
              <a:t>legislation</a:t>
            </a:r>
            <a:r>
              <a:rPr lang="en-GB" dirty="0"/>
              <a:t> </a:t>
            </a:r>
          </a:p>
          <a:p>
            <a:r>
              <a:rPr lang="en-GB" dirty="0"/>
              <a:t>Social Responsibility: </a:t>
            </a:r>
          </a:p>
          <a:p>
            <a:pPr lvl="1"/>
            <a:r>
              <a:rPr lang="en-GB" dirty="0"/>
              <a:t>firm conforms to current norms and values in society, potentially through </a:t>
            </a:r>
            <a:r>
              <a:rPr lang="en-GB" i="1" u="sng" dirty="0"/>
              <a:t>self-regulation</a:t>
            </a:r>
          </a:p>
          <a:p>
            <a:r>
              <a:rPr lang="en-GB" dirty="0"/>
              <a:t>Social Responsiveness: </a:t>
            </a:r>
          </a:p>
          <a:p>
            <a:pPr lvl="1"/>
            <a:r>
              <a:rPr lang="en-GB" dirty="0"/>
              <a:t>a proactive strategy that actively seeks future social change – firms may work with government and pressure groups</a:t>
            </a:r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44198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877EC-D80A-45E2-858C-E27B8BCDF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908721"/>
          </a:xfrm>
        </p:spPr>
        <p:txBody>
          <a:bodyPr/>
          <a:lstStyle/>
          <a:p>
            <a:pPr algn="ctr"/>
            <a:r>
              <a:rPr lang="en-GB" b="1" dirty="0"/>
              <a:t>Stakeholder Theory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FB378-8C94-448D-837D-2EEC892DD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9036496" cy="4663200"/>
          </a:xfrm>
        </p:spPr>
        <p:txBody>
          <a:bodyPr/>
          <a:lstStyle/>
          <a:p>
            <a:r>
              <a:rPr lang="en-GB" sz="2800" dirty="0"/>
              <a:t>Traditionally, businesses have primarily been concerned to act in the interest of their </a:t>
            </a:r>
            <a:r>
              <a:rPr lang="en-GB" sz="2800" i="1" u="sng" dirty="0"/>
              <a:t>shareholders</a:t>
            </a:r>
            <a:r>
              <a:rPr lang="en-GB" sz="2800" dirty="0"/>
              <a:t>.</a:t>
            </a:r>
          </a:p>
          <a:p>
            <a:r>
              <a:rPr lang="en-GB" sz="2800" dirty="0"/>
              <a:t>Increasingly, business is beginning to take ‘</a:t>
            </a:r>
            <a:r>
              <a:rPr lang="en-GB" sz="2800" i="1" u="sng" dirty="0"/>
              <a:t>Stakeholder</a:t>
            </a:r>
            <a:r>
              <a:rPr lang="en-GB" sz="2800" dirty="0"/>
              <a:t> theory’ seriously</a:t>
            </a:r>
          </a:p>
          <a:p>
            <a:r>
              <a:rPr lang="en-GB" sz="2400" dirty="0"/>
              <a:t>‘Stakeholder theory’ suggests that as well as shareholders, there are a number of other groups to which a business has responsibilities when pursuing its aims and objectives </a:t>
            </a:r>
          </a:p>
          <a:p>
            <a:pPr lvl="1"/>
            <a:r>
              <a:rPr lang="en-GB" sz="2400" dirty="0"/>
              <a:t>Employees</a:t>
            </a:r>
          </a:p>
          <a:p>
            <a:pPr lvl="1"/>
            <a:r>
              <a:rPr lang="en-GB" sz="2400" dirty="0"/>
              <a:t>Communities in which the company does business</a:t>
            </a:r>
          </a:p>
          <a:p>
            <a:pPr lvl="1"/>
            <a:r>
              <a:rPr lang="en-GB" sz="2400" dirty="0"/>
              <a:t>The wider global ‘community’?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31846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2E0AF-8195-4B3B-82F7-AB64470D6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5546"/>
            <a:ext cx="7886700" cy="556592"/>
          </a:xfrm>
        </p:spPr>
        <p:txBody>
          <a:bodyPr/>
          <a:lstStyle/>
          <a:p>
            <a:pPr algn="ctr"/>
            <a:r>
              <a:rPr lang="en-GB" b="1" dirty="0"/>
              <a:t>CSR Dilemma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CBDB8-FBC6-4BFD-B39C-C275D2221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61103"/>
            <a:ext cx="7886700" cy="362887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The Business: </a:t>
            </a:r>
            <a:r>
              <a:rPr lang="en-GB" dirty="0"/>
              <a:t>wants to make profit – low costs, low prices, more volume in sales? </a:t>
            </a:r>
            <a:endParaRPr lang="en-GB" b="1" dirty="0"/>
          </a:p>
          <a:p>
            <a:r>
              <a:rPr lang="en-GB" b="1" dirty="0"/>
              <a:t>Shareholders</a:t>
            </a:r>
            <a:r>
              <a:rPr lang="en-GB" dirty="0"/>
              <a:t>: want to see the value of their shares rise –  is CSR important?</a:t>
            </a:r>
          </a:p>
          <a:p>
            <a:r>
              <a:rPr lang="en-GB" b="1" dirty="0"/>
              <a:t>Customers</a:t>
            </a:r>
            <a:r>
              <a:rPr lang="en-GB" dirty="0"/>
              <a:t>: want low prices and good quality…and responsible  behaviour on the part of the businesses? </a:t>
            </a:r>
          </a:p>
          <a:p>
            <a:r>
              <a:rPr lang="en-GB" b="1" dirty="0"/>
              <a:t>Community: </a:t>
            </a:r>
            <a:r>
              <a:rPr lang="en-GB" dirty="0"/>
              <a:t>has needs which are not exclusively satisfied in markets and expects businesses to be socially responsible.</a:t>
            </a:r>
            <a:endParaRPr lang="en-GB" b="1" dirty="0"/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09797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113CC-DE70-43B7-8B66-C20A1AAC2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576064"/>
          </a:xfrm>
        </p:spPr>
        <p:txBody>
          <a:bodyPr/>
          <a:lstStyle/>
          <a:p>
            <a:pPr algn="ctr"/>
            <a:r>
              <a:rPr lang="en-GB" b="1" dirty="0"/>
              <a:t>Examples of CSR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99C93-FE9F-4A49-B4AB-AB4489A20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6"/>
            <a:ext cx="8856984" cy="4797276"/>
          </a:xfrm>
        </p:spPr>
        <p:txBody>
          <a:bodyPr/>
          <a:lstStyle/>
          <a:p>
            <a:r>
              <a:rPr lang="en-GB" sz="2800" dirty="0"/>
              <a:t>Morrisons Carrier Bag Charging- The proceeds are used to support the Morrison foundation, its national charity partner </a:t>
            </a:r>
            <a:r>
              <a:rPr lang="en-GB" sz="2800" b="1" dirty="0">
                <a:hlinkClick r:id="rId2"/>
              </a:rPr>
              <a:t>Sue Ryder</a:t>
            </a:r>
            <a:r>
              <a:rPr lang="en-GB" sz="2800" b="1" dirty="0"/>
              <a:t> </a:t>
            </a:r>
            <a:r>
              <a:rPr lang="en-GB" sz="2800" dirty="0"/>
              <a:t>and University College London to support the development of a new world class </a:t>
            </a:r>
            <a:r>
              <a:rPr lang="en-GB" sz="2800" b="1" dirty="0">
                <a:hlinkClick r:id="rId3"/>
              </a:rPr>
              <a:t>dementia research centre</a:t>
            </a:r>
            <a:r>
              <a:rPr lang="en-GB" sz="2800" b="1" dirty="0"/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dirty="0"/>
              <a:t>VW Group through </a:t>
            </a:r>
            <a:r>
              <a:rPr lang="en-GB" sz="2800" dirty="0" err="1"/>
              <a:t>Škoda</a:t>
            </a:r>
            <a:r>
              <a:rPr lang="en-GB" sz="2800" dirty="0"/>
              <a:t> Auto India </a:t>
            </a:r>
            <a:r>
              <a:rPr lang="en-GB" sz="2800" dirty="0" err="1"/>
              <a:t>Pvt.</a:t>
            </a:r>
            <a:r>
              <a:rPr lang="en-GB" sz="2800" dirty="0"/>
              <a:t> Ltd. organizes regular health checks at “check-up camps” set up in local communities by providing counselling, medicines and health and prevention education.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7829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09083-11A5-4D96-9BE0-8DC9CBC0C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836712"/>
          </a:xfrm>
        </p:spPr>
        <p:txBody>
          <a:bodyPr/>
          <a:lstStyle/>
          <a:p>
            <a:pPr algn="ctr"/>
            <a:r>
              <a:rPr lang="en-GB" b="1" dirty="0"/>
              <a:t>Benefits to Business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AE70C-BA33-47BD-B932-551F53FB5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713" y="620688"/>
            <a:ext cx="7978637" cy="486928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CSR attracts the media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CSR may help in attracting &amp; motivating employees 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Firms that react fastest to regulation may gain a competitive advantage at a later date 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Businesses may find it beneficial to position themselves as ‘good corporate citizens’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44709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7AA2A-19D8-48FB-86A5-EEEA68964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Limits of CSR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4A78F-4AD1-4A0A-8C68-CE99B68AB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7"/>
            <a:ext cx="9036496" cy="4797276"/>
          </a:xfrm>
        </p:spPr>
        <p:txBody>
          <a:bodyPr/>
          <a:lstStyle/>
          <a:p>
            <a:r>
              <a:rPr lang="en-GB" sz="2800" dirty="0"/>
              <a:t>Weak evidence </a:t>
            </a:r>
          </a:p>
          <a:p>
            <a:pPr lvl="1"/>
            <a:r>
              <a:rPr lang="en-GB" dirty="0"/>
              <a:t>It can be difficult to prove that a firm lives up to its ethical commitments</a:t>
            </a:r>
          </a:p>
          <a:p>
            <a:r>
              <a:rPr lang="en-GB" sz="2800" dirty="0"/>
              <a:t>Small firms? </a:t>
            </a:r>
          </a:p>
          <a:p>
            <a:pPr lvl="1"/>
            <a:r>
              <a:rPr lang="en-GB" dirty="0"/>
              <a:t>Can they bear the costs?</a:t>
            </a:r>
          </a:p>
          <a:p>
            <a:r>
              <a:rPr lang="en-GB" sz="2800" dirty="0"/>
              <a:t>Green wash sham? </a:t>
            </a:r>
          </a:p>
          <a:p>
            <a:pPr lvl="1"/>
            <a:r>
              <a:rPr lang="en-GB" dirty="0"/>
              <a:t>Are firms just cynically manipulating the public for good public relations?</a:t>
            </a:r>
          </a:p>
          <a:p>
            <a:r>
              <a:rPr lang="en-GB" sz="2800" dirty="0"/>
              <a:t>Cultural variations</a:t>
            </a:r>
          </a:p>
          <a:p>
            <a:pPr lvl="1"/>
            <a:r>
              <a:rPr lang="en-GB" dirty="0"/>
              <a:t>For example in the middle eastern countries.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03442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7772400" cy="70162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SUMMARY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441342"/>
            <a:ext cx="7772400" cy="4122696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/>
              <a:t>You should now understand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Arguments for and against firms acting in a socially responsible manner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firms seek to reconcile social responsibility goals with profitability goals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 concept of business ethics and problems of defining ethical behaviour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 two way relationship between business organisations and the ecological environment</a:t>
            </a:r>
          </a:p>
          <a:p>
            <a:r>
              <a:rPr lang="en-GB" sz="2400" dirty="0"/>
              <a:t>Many firms now adopt CSR strategies</a:t>
            </a:r>
          </a:p>
          <a:p>
            <a:r>
              <a:rPr lang="en-GB" sz="2400" dirty="0"/>
              <a:t>Some companies may agree to changes in their practices to become socially responsible among its stakeholders. </a:t>
            </a:r>
          </a:p>
          <a:p>
            <a:r>
              <a:rPr lang="en-GB" sz="2400" dirty="0"/>
              <a:t>CSR may improve a company’s public image</a:t>
            </a:r>
          </a:p>
          <a:p>
            <a:r>
              <a:rPr lang="en-GB" sz="2400" dirty="0"/>
              <a:t>CSR may result in higher sales.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</p:txBody>
      </p:sp>
      <p:sp>
        <p:nvSpPr>
          <p:cNvPr id="727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F90C65-CAF2-4C8A-86BA-CEA744DDF1B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62899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Video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https://www.youtube.com/watch?v=r25rWb_mZQQ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https://www.youtube.com/watch?v=ga5IZnqkHW4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734655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680" y="360000"/>
            <a:ext cx="8156319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NEXT SESSION…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627680" y="1260001"/>
            <a:ext cx="7245459" cy="1940399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This session has focussed on ethics and socially responsible behaviour. The next session will concentrate more specifically on legal responsibilities</a:t>
            </a:r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B2CCA0F-069E-4E04-9DD1-A9D5B00BF72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31541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1055</TotalTime>
  <Words>1718</Words>
  <Application>Microsoft Office PowerPoint</Application>
  <PresentationFormat>On-screen Show (4:3)</PresentationFormat>
  <Paragraphs>256</Paragraphs>
  <Slides>36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Arial</vt:lpstr>
      <vt:lpstr>Calibri</vt:lpstr>
      <vt:lpstr>Myriad Pro</vt:lpstr>
      <vt:lpstr>Tahoma</vt:lpstr>
      <vt:lpstr>Times New Roman</vt:lpstr>
      <vt:lpstr>Verdana</vt:lpstr>
      <vt:lpstr>Wingdings</vt:lpstr>
      <vt:lpstr>20140311PresentationUWTSDTemplate</vt:lpstr>
      <vt:lpstr>Environmental factors and Corporate Social Responsibility (CSR). </vt:lpstr>
      <vt:lpstr>Shell vs the Ogoni People of Nigeria and the murdering of Ken Saro Wiwa</vt:lpstr>
      <vt:lpstr>Learning Outcomes</vt:lpstr>
      <vt:lpstr>ARGUMENTS WHY BUSINESS ORGANISATIONS SHOULD ACT RESPONSIBLY</vt:lpstr>
      <vt:lpstr>THE CUSTOMER IS KING?</vt:lpstr>
      <vt:lpstr>MARKETS RULE?</vt:lpstr>
      <vt:lpstr>EXTERNAL COSTS AND BENEFITS</vt:lpstr>
      <vt:lpstr>STAKEHOLDERS IN AN ORGANISATION</vt:lpstr>
      <vt:lpstr>CUSTOMERS AS STAKEHOLDERS</vt:lpstr>
      <vt:lpstr>‘VULNERABLE CUSTOMERS’</vt:lpstr>
      <vt:lpstr>EMPLOYEES</vt:lpstr>
      <vt:lpstr>LOCAL COMMUNITIES</vt:lpstr>
      <vt:lpstr>GOVERNMENT STAKEHOLDER ROLES</vt:lpstr>
      <vt:lpstr>CORPORATE GOVERNANCE</vt:lpstr>
      <vt:lpstr>WHAT MAKES FOR GOOD GOVERNANCE?</vt:lpstr>
      <vt:lpstr>BUSINESS ETHICS</vt:lpstr>
      <vt:lpstr>ECOLOGICAL RESPONSIBILITY</vt:lpstr>
      <vt:lpstr>WHO IS CONCERNED ABOUT ECOLOGICAL ISSUES?</vt:lpstr>
      <vt:lpstr>THE ECOLOGICAL IMPACTS OF BUSINESS ORGANISATIONS</vt:lpstr>
      <vt:lpstr>ASSESSING ECOLOGICAL IMPACTS</vt:lpstr>
      <vt:lpstr>HOW “GREEN” ARE CUSTOMERS?</vt:lpstr>
      <vt:lpstr>WHY ARE CONSUMERS ‘GREEN’?</vt:lpstr>
      <vt:lpstr>HOW CAN BUSINESSES CAPITALISE ON ‘GREEN’ CONSUMERISM?</vt:lpstr>
      <vt:lpstr>GOVERNMENT POLICIES ON ECOLOGICAL ISSUES</vt:lpstr>
      <vt:lpstr>SPECIFIC GOVERNMENT INITIATIVES</vt:lpstr>
      <vt:lpstr>IMPROVED ENERGY EFFICIENCY</vt:lpstr>
      <vt:lpstr>DISASTER RECOVERY PLANS</vt:lpstr>
      <vt:lpstr>Corporate Social Responsibility (CSR) </vt:lpstr>
      <vt:lpstr>Stakeholder Theory</vt:lpstr>
      <vt:lpstr>CSR Dilemma</vt:lpstr>
      <vt:lpstr>Examples of CSR Activities</vt:lpstr>
      <vt:lpstr>Benefits to Business</vt:lpstr>
      <vt:lpstr>Limits of CSR</vt:lpstr>
      <vt:lpstr>SUMMARY</vt:lpstr>
      <vt:lpstr>Video Links</vt:lpstr>
      <vt:lpstr>NEXT SESSION…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Security</cp:lastModifiedBy>
  <cp:revision>81</cp:revision>
  <cp:lastPrinted>2018-07-09T15:27:01Z</cp:lastPrinted>
  <dcterms:created xsi:type="dcterms:W3CDTF">2002-10-07T19:43:58Z</dcterms:created>
  <dcterms:modified xsi:type="dcterms:W3CDTF">2020-06-04T05:35:50Z</dcterms:modified>
</cp:coreProperties>
</file>