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2" r:id="rId4"/>
  </p:sldMasterIdLst>
  <p:notesMasterIdLst>
    <p:notesMasterId r:id="rId13"/>
  </p:notesMasterIdLst>
  <p:sldIdLst>
    <p:sldId id="256" r:id="rId5"/>
    <p:sldId id="257" r:id="rId6"/>
    <p:sldId id="258" r:id="rId7"/>
    <p:sldId id="265" r:id="rId8"/>
    <p:sldId id="266" r:id="rId9"/>
    <p:sldId id="262" r:id="rId10"/>
    <p:sldId id="263" r:id="rId11"/>
    <p:sldId id="264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20CFE68-59EC-B254-9474-6124508E58B3}" v="103" dt="2024-07-11T17:32:37.517"/>
    <p1510:client id="{A43E24BB-3DA8-D301-EB9E-B1AE5D94B924}" v="2388" dt="2024-07-11T17:14:53.86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>
        <p:scale>
          <a:sx n="89" d="100"/>
          <a:sy n="89" d="100"/>
        </p:scale>
        <p:origin x="1434" y="4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18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D471B13-21F7-4A43-8994-421B808AFF97}" type="datetimeFigureOut">
              <a:rPr lang="en-GB" smtClean="0"/>
              <a:t>11/07/2024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DFFF0DF-D103-4EA1-884C-27097EC516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60568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DFFF0DF-D103-4EA1-884C-27097EC51619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774904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The first time you step onto the ice can be challenge. </a:t>
            </a:r>
            <a:endParaRPr lang="en-US"/>
          </a:p>
          <a:p>
            <a:r>
              <a:rPr lang="en-US" dirty="0"/>
              <a:t>Start with some off-ice warm-up exercises to get the body and mind ready.</a:t>
            </a:r>
          </a:p>
          <a:p>
            <a:r>
              <a:rPr lang="en-US" dirty="0"/>
              <a:t>Warming up helps reduce injuries and enhances performance before skating.</a:t>
            </a:r>
          </a:p>
          <a:p>
            <a:r>
              <a:rPr lang="en-US" dirty="0"/>
              <a:t>Stretch your arms, back, and leg muscles for a few minutes.</a:t>
            </a:r>
          </a:p>
          <a:p>
            <a:r>
              <a:rPr lang="en-US" dirty="0"/>
              <a:t>Also, keep in mind that figure skating is a mental as well as a physical sport. </a:t>
            </a:r>
          </a:p>
          <a:p>
            <a:r>
              <a:rPr lang="en-US" dirty="0"/>
              <a:t>After preparing mentally yourself and after warm-up exercises step onto ice.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DFFF0DF-D103-4EA1-884C-27097EC51619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098925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Despite it seeming like your legs do most of the work, ice skating impacts all your major muscle groups—from your quads and calves to your core and your shoulders.</a:t>
            </a:r>
          </a:p>
          <a:p>
            <a:r>
              <a:rPr lang="en-US" dirty="0"/>
              <a:t>Ice skating builds muscles in your legs which make them stronger, and less prone to injury. Apart from muscle strength, skating also helps improve endurance.</a:t>
            </a:r>
          </a:p>
          <a:p>
            <a:endParaRPr lang="en-US" dirty="0"/>
          </a:p>
          <a:p>
            <a:r>
              <a:rPr lang="en-US" dirty="0"/>
              <a:t>Ice skating can improve balance and coordination, This is because you’re using your core to maintain stability and the muscles in your ankles and lower legs to maneuver around.</a:t>
            </a:r>
          </a:p>
          <a:p>
            <a:r>
              <a:rPr lang="en-US" dirty="0"/>
              <a:t>Ice skating is a good cardiovascular workout, which improves your overall health and wellbeing, While advanced skaters will likely burn more calories than beginners taking it slow, taking to the rink is a great way to get your heart pumping and the blood circulating through your body.</a:t>
            </a:r>
          </a:p>
          <a:p>
            <a:endParaRPr lang="en-US" dirty="0"/>
          </a:p>
          <a:p>
            <a:r>
              <a:rPr lang="en-US" dirty="0"/>
              <a:t>Ice skating, whether for recreation, sports, or leisure, has long been celebrated as a unifying activity that brings people together. Artificial ice rinks have amplified this sense of community, providing a platform where individuals of all ages and backgrounds can bond, create lasting memories, and strengthen the social fabric of their neighborhoods.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DFFF0DF-D103-4EA1-884C-27097EC51619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658689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solidFill>
                  <a:srgbClr val="26323E"/>
                </a:solidFill>
              </a:rPr>
              <a:t>Most rinks use heated water to resurface the ice. Hot water flows more evenly onto the ice and bonds more strongly to the old ice than does cold water.</a:t>
            </a:r>
          </a:p>
          <a:p>
            <a:r>
              <a:rPr lang="en-GB" dirty="0">
                <a:solidFill>
                  <a:srgbClr val="26323E"/>
                </a:solidFill>
              </a:rPr>
              <a:t>Around 3,000 years ago, the first ice skates were made from animal bones, primarily from cows, sheep, or horses. </a:t>
            </a:r>
          </a:p>
          <a:p>
            <a:r>
              <a:rPr lang="en-GB" dirty="0">
                <a:solidFill>
                  <a:srgbClr val="26323E"/>
                </a:solidFill>
              </a:rPr>
              <a:t> Evidence of people skating on ice for competitive purposes dates the Middle Ages and then the early 1700s in the Netherlands, France, and Britain.</a:t>
            </a:r>
          </a:p>
          <a:p>
            <a:r>
              <a:rPr lang="en-GB" dirty="0">
                <a:solidFill>
                  <a:srgbClr val="26323E"/>
                </a:solidFill>
              </a:rPr>
              <a:t>The Dutch played a significant role in advancing ice skate concepts. In the 13th century, they began using wooden platforms with iron blades to navigate frozen canals and waterways for transportation during winter months.</a:t>
            </a:r>
            <a:endParaRPr lang="en-GB" dirty="0"/>
          </a:p>
          <a:p>
            <a:endParaRPr lang="en-GB" dirty="0">
              <a:solidFill>
                <a:srgbClr val="26323E"/>
              </a:solidFill>
              <a:highlight>
                <a:srgbClr val="FFFFFF"/>
              </a:highlight>
            </a:endParaRPr>
          </a:p>
          <a:p>
            <a:endParaRPr lang="en-GB" dirty="0">
              <a:solidFill>
                <a:srgbClr val="26323E"/>
              </a:solidFill>
              <a:highlight>
                <a:srgbClr val="FFFFFF"/>
              </a:highlight>
            </a:endParaRPr>
          </a:p>
          <a:p>
            <a:endParaRPr lang="en-GB" dirty="0">
              <a:solidFill>
                <a:srgbClr val="26323E"/>
              </a:solidFill>
              <a:highlight>
                <a:srgbClr val="FFFFFF"/>
              </a:highlight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DFFF0DF-D103-4EA1-884C-27097EC51619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020572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DFFF0DF-D103-4EA1-884C-27097EC51619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33914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AD96F2-02BD-E71F-EFBD-14FECCF2D33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7172325" cy="3152251"/>
          </a:xfrm>
        </p:spPr>
        <p:txBody>
          <a:bodyPr anchor="b">
            <a:normAutofit/>
          </a:bodyPr>
          <a:lstStyle>
            <a:lvl1pPr algn="l"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BE90113-E8E1-4E48-41BC-583802BFC95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920137"/>
            <a:ext cx="7172325" cy="1122363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AC7EE5-BFF0-D779-4261-E239DB450A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7/11/2024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789492-34ED-FE24-4F29-E4C8F5497B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B0C886-7F1E-7BC1-9A9E-B24C2AC2F0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C74AEE6-9CA7-5247-DC34-99634247DF50}"/>
              </a:ext>
            </a:extLst>
          </p:cNvPr>
          <p:cNvCxnSpPr>
            <a:cxnSpLocks/>
          </p:cNvCxnSpPr>
          <p:nvPr/>
        </p:nvCxnSpPr>
        <p:spPr>
          <a:xfrm>
            <a:off x="1638300" y="4596637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45788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4532FD-157B-437C-E9D5-B66E8B3B19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790A51-A7E8-7A6A-5FD0-F9B250BE41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78C8B8-F999-7D95-435D-17CE6ACCDC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7/11/2024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427265-C89C-937F-1DA3-F377F68770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6EB89E-4530-3632-3485-F481DB042E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9498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18056A-761D-1DBC-276A-2A46D153C0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1613" y="1355763"/>
            <a:ext cx="6972300" cy="2255794"/>
          </a:xfrm>
        </p:spPr>
        <p:txBody>
          <a:bodyPr anchor="t">
            <a:normAutofit/>
          </a:bodyPr>
          <a:lstStyle>
            <a:lvl1pPr>
              <a:lnSpc>
                <a:spcPct val="110000"/>
              </a:lnSpc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93904B3-6AC1-19D5-3EAE-2009A3B4CE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24000" y="4921820"/>
            <a:ext cx="5524500" cy="1150934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A2A86D-493D-5BF6-8AA6-F1231E3BAE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7/11/2024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CCCD76-6623-164A-7BFA-207AFA0576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A64312-1F20-5486-62B0-A8BB8829D6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4703F1C9-9114-4426-6F07-F7FF9CCD5FC4}"/>
              </a:ext>
            </a:extLst>
          </p:cNvPr>
          <p:cNvCxnSpPr>
            <a:cxnSpLocks/>
          </p:cNvCxnSpPr>
          <p:nvPr/>
        </p:nvCxnSpPr>
        <p:spPr>
          <a:xfrm>
            <a:off x="1638300" y="4596637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384114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BCFC4C-4D16-E5A8-F934-8B158F6F27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9BDE54-F935-945D-3E4F-B659695E84D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52500" y="2286002"/>
            <a:ext cx="5067300" cy="3890961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28F3710-E06B-05DE-937A-C92E52569E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286001"/>
            <a:ext cx="5067300" cy="389096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7302EFD-42D3-11C1-677E-0E478B93F7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7/11/2024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24C2F08-0D93-B14B-6106-2925DF3E16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9A5DE81-F2AB-CCB9-8B68-5E4F31011F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7064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F2D81B-4E36-1511-E9A7-8FB931B41F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500" y="1004888"/>
            <a:ext cx="10287000" cy="900112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FA73DE-183B-9473-20AD-2D3BFED8439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52501" y="2085959"/>
            <a:ext cx="4886325" cy="590566"/>
          </a:xfrm>
        </p:spPr>
        <p:txBody>
          <a:bodyPr anchor="b">
            <a:normAutofit/>
          </a:bodyPr>
          <a:lstStyle>
            <a:lvl1pPr marL="0" indent="0">
              <a:buNone/>
              <a:defRPr sz="1800" b="0" cap="all" spc="300" baseline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70FB3D-60AC-DEF2-4472-31B4E076CBC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52501" y="3048001"/>
            <a:ext cx="4886325" cy="322263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16E5BDB-B29C-788F-E2FB-6C154E8FE82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53174" y="2085959"/>
            <a:ext cx="4886325" cy="590566"/>
          </a:xfrm>
        </p:spPr>
        <p:txBody>
          <a:bodyPr anchor="b">
            <a:normAutofit/>
          </a:bodyPr>
          <a:lstStyle>
            <a:lvl1pPr marL="0" indent="0">
              <a:buNone/>
              <a:defRPr sz="1800" b="0" cap="all" spc="300" baseline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513FF49-3276-24CA-BC81-FA92C0A9309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53174" y="3048000"/>
            <a:ext cx="4886325" cy="322263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E8FA1C8-C196-9BE1-F603-3FC17EDD91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7/11/2024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FB79692-E142-E1D7-AD17-30C5F13657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C90FCF2-7B78-2A2A-F878-58335FEA39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C2D0356-1ECF-682B-F87A-811BDD28B2CB}"/>
              </a:ext>
            </a:extLst>
          </p:cNvPr>
          <p:cNvCxnSpPr>
            <a:cxnSpLocks/>
          </p:cNvCxnSpPr>
          <p:nvPr/>
        </p:nvCxnSpPr>
        <p:spPr>
          <a:xfrm>
            <a:off x="1052513" y="2876817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B906CA06-9701-E645-C0A5-594B227B288F}"/>
              </a:ext>
            </a:extLst>
          </p:cNvPr>
          <p:cNvCxnSpPr>
            <a:cxnSpLocks/>
          </p:cNvCxnSpPr>
          <p:nvPr/>
        </p:nvCxnSpPr>
        <p:spPr>
          <a:xfrm>
            <a:off x="6435725" y="2876817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800938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4214DA-C0D4-E152-7F42-F6352C961E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914400"/>
            <a:ext cx="9715500" cy="9906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EC2AA04-1E84-460C-F560-A228F930F0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7/11/2024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AB260E-3910-7D1B-5074-24F5F0AB53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C2020F1-A878-9B80-6B4F-7D71406BBF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72126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B7652D6-7AE9-3E3B-5C1B-2B4399B150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7/11/2024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9A7127E-2A63-6F45-4C40-8358436307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56FB79-D9D1-5381-0019-E24F8B4DAA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70184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DC23B5-7DA9-0E4F-DA39-4624DB8A25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369065"/>
            <a:ext cx="3266536" cy="2312979"/>
          </a:xfrm>
        </p:spPr>
        <p:txBody>
          <a:bodyPr anchor="b">
            <a:no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4A5E77-518A-1FB9-B473-E19CADE046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24423" y="987425"/>
            <a:ext cx="5615077" cy="4873625"/>
          </a:xfrm>
        </p:spPr>
        <p:txBody>
          <a:bodyPr anchor="ctr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65344F-7D06-2406-D113-D24587835D6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524000" y="3947801"/>
            <a:ext cx="3266536" cy="2382838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22BE708-BAD0-A0A6-9332-9D2179E673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7/11/2024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8A70050-9362-4EC4-6B73-3A38445B71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6CDA991-8608-CAB4-33FA-03D380D2F0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37362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07B837-332D-9100-E007-7DE2794814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3999" y="1385457"/>
            <a:ext cx="3312543" cy="2304288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E0DE983-0B0E-07CC-8C57-4EA529E27D1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624423" y="957263"/>
            <a:ext cx="5372189" cy="49625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4CAB867-3FC6-5007-61B0-D9B7E5B0CED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524000" y="3958315"/>
            <a:ext cx="3312542" cy="1961473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FC7E0F-BFE1-7134-163B-B777970B76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7/11/2024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D395D0B-4F98-F3BE-FB23-22D8C5D41F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2FB2E3D-2188-B7A9-0ECE-9781473584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68241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2F4143-3C41-D626-8F64-36A9C9F1A6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500" y="914400"/>
            <a:ext cx="9962791" cy="9906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452C4FB-B560-A0FC-6435-952981BC9A1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952500" y="2285997"/>
            <a:ext cx="9962791" cy="3890965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7CEC4F-0A90-11E2-E43E-B9E765AFBD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7/11/2024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B2A5B4-1D77-B0AC-49E7-CAE9556B1C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396EF9-2FDA-8E87-D546-8840CEBF03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24423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4085AB7-38B3-7F80-0B2D-7960F563752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24513" y="1052423"/>
            <a:ext cx="1771292" cy="4917056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ADBDC3-E9EA-8699-B2E4-4C7784455BA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06414" y="1052424"/>
            <a:ext cx="7873043" cy="4917056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1DBEDE-3A67-6FCA-25F3-B91F7C82ED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7/11/2024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9EFF51-4318-20EA-3A3A-8FE203B1A7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CD9703-5BAD-DE95-98D9-0F30E7C093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6562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5258B98-3BD5-0A20-B0E7-944EAEB2654A}"/>
              </a:ext>
            </a:extLst>
          </p:cNvPr>
          <p:cNvSpPr/>
          <p:nvPr/>
        </p:nvSpPr>
        <p:spPr>
          <a:xfrm>
            <a:off x="0" y="3510612"/>
            <a:ext cx="12192000" cy="3347388"/>
          </a:xfrm>
          <a:prstGeom prst="rect">
            <a:avLst/>
          </a:prstGeom>
          <a:gradFill>
            <a:gsLst>
              <a:gs pos="14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404C1-E8A5-65FC-C068-21EA0397ED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500" y="757238"/>
            <a:ext cx="10287000" cy="11477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DCFD78-F171-BA47-AAF3-C6EB75F94C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52500" y="2285997"/>
            <a:ext cx="10287000" cy="389096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965A77-B1AB-D608-A6C5-F0F99B6913D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568087" y="4756249"/>
            <a:ext cx="24763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00" b="1" cap="all" spc="300" baseline="0">
                <a:solidFill>
                  <a:schemeClr val="tx1"/>
                </a:solidFill>
              </a:defRPr>
            </a:lvl1pPr>
          </a:lstStyle>
          <a:p>
            <a:fld id="{9D0D92BC-42A9-434B-8530-ADBF4485E407}" type="datetimeFigureOut">
              <a:rPr lang="en-US" smtClean="0"/>
              <a:pPr/>
              <a:t>7/11/2024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DE34E5-5E9B-7786-05B5-B93241EE2F4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589519" y="1758059"/>
            <a:ext cx="243344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00" b="1" cap="all" spc="3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25CD4B-611E-32FA-419D-326099EEF34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39542" y="3246437"/>
            <a:ext cx="5333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 b="1" cap="all" baseline="0">
                <a:solidFill>
                  <a:schemeClr val="tx1"/>
                </a:solidFill>
                <a:latin typeface="+mj-lt"/>
              </a:defRPr>
            </a:lvl1pPr>
          </a:lstStyle>
          <a:p>
            <a:fld id="{A0289F9E-9962-4B7B-BA18-A15907CCC6B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5431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  <p:sldLayoutId id="2147483708" r:id="rId2"/>
    <p:sldLayoutId id="2147483709" r:id="rId3"/>
    <p:sldLayoutId id="2147483710" r:id="rId4"/>
    <p:sldLayoutId id="2147483711" r:id="rId5"/>
    <p:sldLayoutId id="2147483705" r:id="rId6"/>
    <p:sldLayoutId id="2147483701" r:id="rId7"/>
    <p:sldLayoutId id="2147483702" r:id="rId8"/>
    <p:sldLayoutId id="2147483703" r:id="rId9"/>
    <p:sldLayoutId id="2147483704" r:id="rId10"/>
    <p:sldLayoutId id="2147483706" r:id="rId11"/>
  </p:sldLayoutIdLst>
  <p:txStyles>
    <p:titleStyle>
      <a:lvl1pPr algn="l" defTabSz="914400" rtl="0" eaLnBrk="1" latinLnBrk="0" hangingPunct="1">
        <a:lnSpc>
          <a:spcPct val="120000"/>
        </a:lnSpc>
        <a:spcBef>
          <a:spcPct val="0"/>
        </a:spcBef>
        <a:buNone/>
        <a:defRPr sz="2800" b="1" kern="1200" cap="all" spc="6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256032" indent="0" algn="l" defTabSz="914400" rtl="0" eaLnBrk="1" latinLnBrk="0" hangingPunct="1">
        <a:lnSpc>
          <a:spcPct val="120000"/>
        </a:lnSpc>
        <a:spcBef>
          <a:spcPts val="500"/>
        </a:spcBef>
        <a:buFontTx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2pPr>
      <a:lvl3pPr marL="521208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39496" indent="0" algn="l" defTabSz="914400" rtl="0" eaLnBrk="1" latinLnBrk="0" hangingPunct="1">
        <a:lnSpc>
          <a:spcPct val="120000"/>
        </a:lnSpc>
        <a:spcBef>
          <a:spcPts val="500"/>
        </a:spcBef>
        <a:buFontTx/>
        <a:buNone/>
        <a:defRPr sz="1200" b="1" kern="1200">
          <a:solidFill>
            <a:schemeClr val="tx1"/>
          </a:solidFill>
          <a:latin typeface="+mn-lt"/>
          <a:ea typeface="+mn-ea"/>
          <a:cs typeface="+mn-cs"/>
        </a:defRPr>
      </a:lvl4pPr>
      <a:lvl5pPr marL="832104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polyglidesyntheticice.com/blogs/news/how-to-figure-skat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9F55FD1-95FA-98DA-84AA-145D29A533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Wavy 3D art">
            <a:extLst>
              <a:ext uri="{FF2B5EF4-FFF2-40B4-BE49-F238E27FC236}">
                <a16:creationId xmlns:a16="http://schemas.microsoft.com/office/drawing/2014/main" id="{F9091F54-AF73-D5F5-6BC2-E31F76D37D1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t="20450" b="6969"/>
          <a:stretch/>
        </p:blipFill>
        <p:spPr>
          <a:xfrm>
            <a:off x="-1" y="10"/>
            <a:ext cx="12192001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3AC9EE06-57AF-0FF5-450C-2A606C23B8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906214"/>
            <a:ext cx="12192000" cy="4957314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  <a:alpha val="0"/>
                </a:schemeClr>
              </a:gs>
              <a:gs pos="61814">
                <a:schemeClr val="accent1">
                  <a:lumMod val="60000"/>
                  <a:lumOff val="40000"/>
                  <a:alpha val="89000"/>
                </a:schemeClr>
              </a:gs>
              <a:gs pos="94000">
                <a:schemeClr val="accent1">
                  <a:lumMod val="60000"/>
                  <a:lumOff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7B91A4-F798-84D7-05A6-4F519863930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714445"/>
            <a:ext cx="7355457" cy="1560167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2"/>
                </a:solidFill>
              </a:rPr>
              <a:t>My Favourite Hobby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3F8F6CC-585C-A7BE-B6B0-3729E7F335E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920137"/>
            <a:ext cx="7172325" cy="1122363"/>
          </a:xfr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pPr algn="l"/>
            <a:r>
              <a:rPr lang="en-GB" sz="1800" dirty="0">
                <a:solidFill>
                  <a:schemeClr val="tx2"/>
                </a:solidFill>
              </a:rPr>
              <a:t>Shatalova Nataliia</a:t>
            </a:r>
          </a:p>
          <a:p>
            <a:pPr algn="l"/>
            <a:r>
              <a:rPr lang="en-GB" sz="1800" dirty="0">
                <a:solidFill>
                  <a:schemeClr val="tx2"/>
                </a:solidFill>
              </a:rPr>
              <a:t>ID: </a:t>
            </a:r>
            <a:r>
              <a:rPr lang="en-GB" dirty="0">
                <a:solidFill>
                  <a:schemeClr val="tx2"/>
                </a:solidFill>
              </a:rPr>
              <a:t>2335732</a:t>
            </a:r>
            <a:endParaRPr lang="en-GB" sz="1800" dirty="0">
              <a:solidFill>
                <a:schemeClr val="tx2"/>
              </a:solidFill>
            </a:endParaRPr>
          </a:p>
          <a:p>
            <a:pPr algn="l"/>
            <a:r>
              <a:rPr lang="en-GB" sz="1800" dirty="0">
                <a:solidFill>
                  <a:schemeClr val="tx2"/>
                </a:solidFill>
              </a:rPr>
              <a:t>Learning in the Digital Era</a:t>
            </a:r>
          </a:p>
          <a:p>
            <a:endParaRPr lang="en-GB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313FECB8-44EE-4A45-9F7B-66ECF1C3C8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612574" y="4602416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553694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Ice skating shoes">
            <a:extLst>
              <a:ext uri="{FF2B5EF4-FFF2-40B4-BE49-F238E27FC236}">
                <a16:creationId xmlns:a16="http://schemas.microsoft.com/office/drawing/2014/main" id="{0EC66826-4D32-F621-B95F-8E9237A664D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3168" y="412182"/>
            <a:ext cx="5520143" cy="5563468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5CF7B54-7253-8E1B-B68B-579EF33798FD}"/>
              </a:ext>
            </a:extLst>
          </p:cNvPr>
          <p:cNvSpPr txBox="1"/>
          <p:nvPr/>
        </p:nvSpPr>
        <p:spPr>
          <a:xfrm>
            <a:off x="747622" y="2898944"/>
            <a:ext cx="4603101" cy="307776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dirty="0">
                <a:solidFill>
                  <a:srgbClr val="1A1514"/>
                </a:solidFill>
                <a:latin typeface="Calibri"/>
                <a:ea typeface="Calibri"/>
                <a:cs typeface="Calibri"/>
              </a:rPr>
              <a:t>  Six years ago, my son introduced me to the world of figure skating, and it has since become my </a:t>
            </a:r>
            <a:r>
              <a:rPr lang="en-US" sz="1600" err="1">
                <a:solidFill>
                  <a:srgbClr val="1A1514"/>
                </a:solidFill>
                <a:latin typeface="Calibri"/>
                <a:ea typeface="Calibri"/>
                <a:cs typeface="Calibri"/>
              </a:rPr>
              <a:t>favourite</a:t>
            </a:r>
            <a:r>
              <a:rPr lang="en-US" sz="1600" dirty="0">
                <a:solidFill>
                  <a:srgbClr val="1A1514"/>
                </a:solidFill>
                <a:latin typeface="Calibri"/>
                <a:ea typeface="Calibri"/>
                <a:cs typeface="Calibri"/>
              </a:rPr>
              <a:t> hobby. To me, figure skating is akin to meditation - once I step onto the ice rink, all my worries melt away.</a:t>
            </a:r>
            <a:endParaRPr lang="en-GB" sz="1600">
              <a:solidFill>
                <a:srgbClr val="1A1514"/>
              </a:solidFill>
              <a:latin typeface="Calibri"/>
              <a:ea typeface="Calibri"/>
              <a:cs typeface="Calibri"/>
            </a:endParaRPr>
          </a:p>
          <a:p>
            <a:endParaRPr lang="en-US" sz="1600" dirty="0">
              <a:solidFill>
                <a:srgbClr val="1A1514"/>
              </a:solidFill>
              <a:latin typeface="Calibri"/>
              <a:ea typeface="Calibri"/>
              <a:cs typeface="Calibri"/>
            </a:endParaRPr>
          </a:p>
          <a:p>
            <a:r>
              <a:rPr lang="en-US" sz="1600" dirty="0">
                <a:solidFill>
                  <a:srgbClr val="1A1514"/>
                </a:solidFill>
                <a:latin typeface="Calibri"/>
                <a:ea typeface="Calibri"/>
                <a:cs typeface="Calibri"/>
              </a:rPr>
              <a:t> In 2018, my son developed an interest in amateur figure skating. Witnessing his initial struggles to even stand on the ice, I decided to join him in learning the sport. Ever since then, figure skating has been a passion we both share.</a:t>
            </a:r>
            <a:endParaRPr lang="en-GB" sz="1600" dirty="0">
              <a:solidFill>
                <a:srgbClr val="1A1514"/>
              </a:solidFill>
              <a:latin typeface="Calibri"/>
              <a:ea typeface="Calibri"/>
              <a:cs typeface="Calibri"/>
            </a:endParaRPr>
          </a:p>
          <a:p>
            <a:pPr algn="l"/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09B22DC-DDCB-9BA9-F013-8CCFF0B816A8}"/>
              </a:ext>
            </a:extLst>
          </p:cNvPr>
          <p:cNvSpPr txBox="1"/>
          <p:nvPr/>
        </p:nvSpPr>
        <p:spPr>
          <a:xfrm>
            <a:off x="1226476" y="881126"/>
            <a:ext cx="3300044" cy="138499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endParaRPr lang="en-US" sz="2800" b="1" dirty="0">
              <a:latin typeface="Trade Gothic Next Cond"/>
              <a:ea typeface="Calibri"/>
              <a:cs typeface="Calibri"/>
            </a:endParaRPr>
          </a:p>
          <a:p>
            <a:pPr algn="ctr"/>
            <a:r>
              <a:rPr lang="en-US" sz="2800" b="1" dirty="0">
                <a:solidFill>
                  <a:srgbClr val="1A1514"/>
                </a:solidFill>
                <a:latin typeface="Trade Gothic Next Cond"/>
                <a:ea typeface="Calibri"/>
                <a:cs typeface="Calibri"/>
              </a:rPr>
              <a:t> My </a:t>
            </a:r>
            <a:r>
              <a:rPr lang="en-US" sz="2800" b="1" dirty="0" err="1">
                <a:solidFill>
                  <a:srgbClr val="1A1514"/>
                </a:solidFill>
                <a:latin typeface="Trade Gothic Next Cond"/>
                <a:ea typeface="Calibri"/>
                <a:cs typeface="Calibri"/>
              </a:rPr>
              <a:t>Favourite</a:t>
            </a:r>
            <a:r>
              <a:rPr lang="en-US" sz="2800" b="1" dirty="0">
                <a:solidFill>
                  <a:srgbClr val="1A1514"/>
                </a:solidFill>
                <a:latin typeface="Trade Gothic Next Cond"/>
                <a:ea typeface="Calibri"/>
                <a:cs typeface="Calibri"/>
              </a:rPr>
              <a:t> Hobby is Figure Skating.</a:t>
            </a:r>
            <a:endParaRPr lang="en-US" sz="2800" b="1" dirty="0">
              <a:latin typeface="Trade Gothic Next Cond"/>
            </a:endParaRPr>
          </a:p>
        </p:txBody>
      </p:sp>
    </p:spTree>
    <p:extLst>
      <p:ext uri="{BB962C8B-B14F-4D97-AF65-F5344CB8AC3E}">
        <p14:creationId xmlns:p14="http://schemas.microsoft.com/office/powerpoint/2010/main" val="10513944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4ABD0A-644D-F485-B1F5-E791D71256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2499" y="983575"/>
            <a:ext cx="6665534" cy="4981406"/>
          </a:xfrm>
        </p:spPr>
        <p:txBody>
          <a:bodyPr>
            <a:normAutofit/>
          </a:bodyPr>
          <a:lstStyle/>
          <a:p>
            <a:r>
              <a:rPr lang="en-GB" sz="1600" b="0" cap="none" dirty="0">
                <a:latin typeface="Arial"/>
                <a:ea typeface="+mj-lt"/>
                <a:cs typeface="+mj-lt"/>
              </a:rPr>
              <a:t> </a:t>
            </a:r>
            <a:br>
              <a:rPr lang="en-GB" sz="1600" b="0" i="1" cap="none" dirty="0">
                <a:latin typeface="Arial"/>
                <a:cs typeface="Arial"/>
              </a:rPr>
            </a:br>
            <a:br>
              <a:rPr lang="en-GB" sz="1400" b="0" i="1" cap="none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400" b="0" i="1" cap="none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Content Placeholder 4" descr="Close-up of ice skates worn by person skating on ice outdoors">
            <a:extLst>
              <a:ext uri="{FF2B5EF4-FFF2-40B4-BE49-F238E27FC236}">
                <a16:creationId xmlns:a16="http://schemas.microsoft.com/office/drawing/2014/main" id="{68FDA64B-6568-5D03-F8D9-DDDD1E93840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02721" y="2234406"/>
            <a:ext cx="2923415" cy="2377623"/>
          </a:xfrm>
        </p:spPr>
      </p:pic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5FBD8FC3-3510-7555-7AB5-28B241F8B9D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22249284"/>
              </p:ext>
            </p:extLst>
          </p:nvPr>
        </p:nvGraphicFramePr>
        <p:xfrm>
          <a:off x="3521302" y="319809"/>
          <a:ext cx="8400963" cy="6370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14292">
                  <a:extLst>
                    <a:ext uri="{9D8B030D-6E8A-4147-A177-3AD203B41FA5}">
                      <a16:colId xmlns:a16="http://schemas.microsoft.com/office/drawing/2014/main" val="2476196119"/>
                    </a:ext>
                  </a:extLst>
                </a:gridCol>
                <a:gridCol w="6486671">
                  <a:extLst>
                    <a:ext uri="{9D8B030D-6E8A-4147-A177-3AD203B41FA5}">
                      <a16:colId xmlns:a16="http://schemas.microsoft.com/office/drawing/2014/main" val="3539908789"/>
                    </a:ext>
                  </a:extLst>
                </a:gridCol>
              </a:tblGrid>
              <a:tr h="1674045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 b="0" dirty="0">
                          <a:solidFill>
                            <a:schemeClr val="bg2">
                              <a:lumMod val="10000"/>
                            </a:schemeClr>
                          </a:solidFill>
                          <a:latin typeface="Calibri"/>
                        </a:rPr>
                        <a:t>History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lvl="0" indent="0">
                        <a:buNone/>
                      </a:pPr>
                      <a:r>
                        <a:rPr lang="en-GB" sz="1600" b="0" i="0" u="none" strike="noStrike" noProof="0" dirty="0">
                          <a:solidFill>
                            <a:schemeClr val="bg2">
                              <a:lumMod val="10000"/>
                            </a:schemeClr>
                          </a:solidFill>
                          <a:latin typeface="Calibri"/>
                        </a:rPr>
                        <a:t> Figure skating involves skating "figures" on ice.  </a:t>
                      </a:r>
                      <a:endParaRPr lang="en-GB" sz="1600" b="0" i="1" u="none" strike="noStrike" noProof="0" dirty="0">
                        <a:solidFill>
                          <a:srgbClr val="1A1514"/>
                        </a:solidFill>
                        <a:latin typeface="Calibri"/>
                      </a:endParaRPr>
                    </a:p>
                    <a:p>
                      <a:pPr marL="0" lvl="0" indent="0">
                        <a:buNone/>
                      </a:pPr>
                      <a:r>
                        <a:rPr lang="en-GB" sz="1600" b="0" i="0" u="none" strike="noStrike" noProof="0" dirty="0">
                          <a:solidFill>
                            <a:schemeClr val="bg2">
                              <a:lumMod val="10000"/>
                            </a:schemeClr>
                          </a:solidFill>
                          <a:latin typeface="Calibri"/>
                        </a:rPr>
                        <a:t>Ice Skating is one of the oldest </a:t>
                      </a:r>
                      <a:r>
                        <a:rPr lang="en-GB" sz="1600" b="0" i="1" u="none" strike="noStrike" noProof="0" dirty="0">
                          <a:solidFill>
                            <a:schemeClr val="bg2">
                              <a:lumMod val="10000"/>
                            </a:schemeClr>
                          </a:solidFill>
                          <a:latin typeface="Calibri"/>
                        </a:rPr>
                        <a:t>sports. The first-time figure skating  appeared at the Olympics was during the London games in 1908.    Figure skaters complete at various level from beginner up to the Olympic level. </a:t>
                      </a:r>
                      <a:endParaRPr lang="en-GB" sz="1600" b="0" i="1" u="none" strike="noStrike" noProof="0" dirty="0">
                        <a:solidFill>
                          <a:srgbClr val="1A1514"/>
                        </a:solidFill>
                        <a:latin typeface="Calibri"/>
                      </a:endParaRPr>
                    </a:p>
                    <a:p>
                      <a:pPr marL="0" lvl="0" indent="0">
                        <a:buNone/>
                      </a:pPr>
                      <a:r>
                        <a:rPr lang="en-GB" sz="1600" b="0" i="1" u="none" strike="noStrike" noProof="0" dirty="0">
                          <a:solidFill>
                            <a:schemeClr val="bg2">
                              <a:lumMod val="10000"/>
                            </a:schemeClr>
                          </a:solidFill>
                          <a:latin typeface="Calibri"/>
                        </a:rPr>
                        <a:t>Figure skating involves various  jumps, spins, and dance movements.</a:t>
                      </a:r>
                      <a:br>
                        <a:rPr lang="en-GB" sz="1600" b="0" i="1" u="none" strike="noStrike" noProof="0" dirty="0">
                          <a:solidFill>
                            <a:srgbClr val="1A1514"/>
                          </a:solidFill>
                          <a:latin typeface="Calibri"/>
                        </a:rPr>
                      </a:br>
                      <a:endParaRPr lang="en-GB" sz="1600" b="0" i="1" u="none" strike="noStrike" noProof="0">
                        <a:solidFill>
                          <a:srgbClr val="1A1514"/>
                        </a:solidFill>
                        <a:latin typeface="Calibri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44008251"/>
                  </a:ext>
                </a:extLst>
              </a:tr>
              <a:tr h="2354133">
                <a:tc>
                  <a:txBody>
                    <a:bodyPr/>
                    <a:lstStyle/>
                    <a:p>
                      <a:pPr lvl="0" algn="l">
                        <a:buNone/>
                      </a:pPr>
                      <a:r>
                        <a:rPr lang="en-GB" sz="1600" b="0" i="1" u="none" strike="noStrike" noProof="0" dirty="0">
                          <a:solidFill>
                            <a:schemeClr val="bg2">
                              <a:lumMod val="10000"/>
                            </a:schemeClr>
                          </a:solidFill>
                          <a:latin typeface="Calibri"/>
                        </a:rPr>
                        <a:t> Jumps in figure skating</a:t>
                      </a:r>
                      <a:endParaRPr lang="en-US" sz="1600" b="0" dirty="0">
                        <a:solidFill>
                          <a:schemeClr val="bg2">
                            <a:lumMod val="10000"/>
                          </a:schemeClr>
                        </a:solidFill>
                        <a:latin typeface="Calibri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 b="0" i="0" u="none" strike="noStrike" noProof="0" dirty="0">
                          <a:solidFill>
                            <a:schemeClr val="bg2">
                              <a:lumMod val="10000"/>
                            </a:schemeClr>
                          </a:solidFill>
                          <a:latin typeface="Calibri"/>
                        </a:rPr>
                        <a:t>Single, double, triple, and quadruple jumps have been performed in figure skating. 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 sz="1600" b="0" i="0" u="none" strike="noStrike" noProof="0" dirty="0">
                          <a:solidFill>
                            <a:schemeClr val="bg2">
                              <a:lumMod val="10000"/>
                            </a:schemeClr>
                          </a:solidFill>
                          <a:latin typeface="Calibri"/>
                        </a:rPr>
                        <a:t>Axel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 sz="1600" b="0" i="0" u="none" strike="noStrike" noProof="0" dirty="0">
                          <a:solidFill>
                            <a:schemeClr val="bg2">
                              <a:lumMod val="10000"/>
                            </a:schemeClr>
                          </a:solidFill>
                          <a:latin typeface="Calibri"/>
                        </a:rPr>
                        <a:t>Euler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 sz="1600" b="0" i="0" u="none" strike="noStrike" noProof="0" dirty="0">
                          <a:solidFill>
                            <a:schemeClr val="bg2">
                              <a:lumMod val="10000"/>
                            </a:schemeClr>
                          </a:solidFill>
                          <a:latin typeface="Calibri"/>
                        </a:rPr>
                        <a:t>Flip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 sz="1600" b="0" i="0" u="none" strike="noStrike" noProof="0" dirty="0">
                          <a:solidFill>
                            <a:schemeClr val="bg2">
                              <a:lumMod val="10000"/>
                            </a:schemeClr>
                          </a:solidFill>
                          <a:latin typeface="Calibri"/>
                        </a:rPr>
                        <a:t>Loop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 sz="1600" b="0" i="0" u="none" strike="noStrike" noProof="0" dirty="0">
                          <a:solidFill>
                            <a:schemeClr val="bg2">
                              <a:lumMod val="10000"/>
                            </a:schemeClr>
                          </a:solidFill>
                          <a:latin typeface="Calibri"/>
                        </a:rPr>
                        <a:t>Lutz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 sz="1600" b="0" i="0" u="none" strike="noStrike" noProof="0" dirty="0">
                          <a:solidFill>
                            <a:schemeClr val="bg2">
                              <a:lumMod val="10000"/>
                            </a:schemeClr>
                          </a:solidFill>
                          <a:latin typeface="Calibri"/>
                        </a:rPr>
                        <a:t>Salchow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US" sz="1600" b="0" i="0" u="none" strike="noStrike" noProof="0" dirty="0">
                          <a:solidFill>
                            <a:schemeClr val="bg2">
                              <a:lumMod val="10000"/>
                            </a:schemeClr>
                          </a:solidFill>
                          <a:latin typeface="Calibri"/>
                        </a:rPr>
                        <a:t>Toe loop</a:t>
                      </a:r>
                    </a:p>
                    <a:p>
                      <a:pPr lvl="0">
                        <a:buNone/>
                      </a:pPr>
                      <a:endParaRPr lang="en-US" sz="1600" b="0" i="0" u="none" strike="noStrike" noProof="0" dirty="0">
                        <a:solidFill>
                          <a:schemeClr val="bg2">
                            <a:lumMod val="10000"/>
                          </a:schemeClr>
                        </a:solidFill>
                        <a:latin typeface="Calibri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45042271"/>
                  </a:ext>
                </a:extLst>
              </a:tr>
              <a:tr h="1900743">
                <a:tc>
                  <a:txBody>
                    <a:bodyPr/>
                    <a:lstStyle/>
                    <a:p>
                      <a:r>
                        <a:rPr lang="en-US" sz="1600" b="0" dirty="0">
                          <a:solidFill>
                            <a:schemeClr val="bg2">
                              <a:lumMod val="10000"/>
                            </a:schemeClr>
                          </a:solidFill>
                          <a:latin typeface="Calibri"/>
                        </a:rPr>
                        <a:t>Interesting facts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lvl="0" indent="-285750">
                        <a:buFont typeface="Wingdings"/>
                        <a:buChar char="Ø"/>
                      </a:pPr>
                      <a:r>
                        <a:rPr lang="en-US" sz="1600" b="0" i="0" u="none" strike="noStrike" noProof="0" dirty="0">
                          <a:solidFill>
                            <a:schemeClr val="bg2">
                              <a:lumMod val="10000"/>
                            </a:schemeClr>
                          </a:solidFill>
                          <a:latin typeface="Calibri"/>
                        </a:rPr>
                        <a:t>The oldest known ice rink in the world is located in London and was built in 1876.</a:t>
                      </a:r>
                    </a:p>
                    <a:p>
                      <a:pPr marL="285750" lvl="0" indent="-285750">
                        <a:buFont typeface="Wingdings"/>
                        <a:buChar char="Ø"/>
                      </a:pPr>
                      <a:r>
                        <a:rPr lang="en-US" sz="1600" b="0" i="0" u="none" strike="noStrike" noProof="0" dirty="0">
                          <a:solidFill>
                            <a:schemeClr val="bg2">
                              <a:lumMod val="10000"/>
                            </a:schemeClr>
                          </a:solidFill>
                          <a:latin typeface="Calibri"/>
                        </a:rPr>
                        <a:t>The fastest speed ever recorded while ice skating is almost 50 miles per hour.</a:t>
                      </a:r>
                    </a:p>
                    <a:p>
                      <a:pPr marL="285750" lvl="0" indent="-285750">
                        <a:buFont typeface="Wingdings"/>
                        <a:buChar char="Ø"/>
                      </a:pPr>
                      <a:r>
                        <a:rPr lang="en-US" sz="1600" b="0" i="0" dirty="0">
                          <a:solidFill>
                            <a:schemeClr val="bg2">
                              <a:lumMod val="10000"/>
                            </a:schemeClr>
                          </a:solidFill>
                          <a:latin typeface="Calibri"/>
                        </a:rPr>
                        <a:t>The first skating moves were made on animal bones</a:t>
                      </a:r>
                      <a:endParaRPr lang="en-US" sz="1600" b="0" i="0" u="none" strike="noStrike" noProof="0" dirty="0">
                        <a:solidFill>
                          <a:schemeClr val="bg2">
                            <a:lumMod val="10000"/>
                          </a:schemeClr>
                        </a:solidFill>
                        <a:latin typeface="Calibri"/>
                      </a:endParaRPr>
                    </a:p>
                    <a:p>
                      <a:pPr marL="285750" lvl="0" indent="-285750">
                        <a:buFont typeface="Wingdings"/>
                        <a:buChar char="Ø"/>
                      </a:pPr>
                      <a:endParaRPr lang="en-US" sz="1600" b="0" i="0" u="none" strike="noStrike" noProof="0" dirty="0">
                        <a:solidFill>
                          <a:schemeClr val="bg2">
                            <a:lumMod val="10000"/>
                          </a:schemeClr>
                        </a:solidFill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600" b="0" i="0" u="none" strike="noStrike" noProof="0" dirty="0">
                        <a:solidFill>
                          <a:schemeClr val="bg2">
                            <a:lumMod val="10000"/>
                          </a:schemeClr>
                        </a:solidFill>
                        <a:latin typeface="Calibri"/>
                      </a:endParaRPr>
                    </a:p>
                    <a:p>
                      <a:pPr lvl="0">
                        <a:buNone/>
                      </a:pPr>
                      <a:endParaRPr lang="en-US" sz="1600" b="0" i="0" u="none" strike="noStrike" noProof="0" dirty="0">
                        <a:solidFill>
                          <a:schemeClr val="bg2">
                            <a:lumMod val="10000"/>
                          </a:schemeClr>
                        </a:solidFill>
                        <a:latin typeface="Calibri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9234358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234103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TextBox 22">
            <a:extLst>
              <a:ext uri="{FF2B5EF4-FFF2-40B4-BE49-F238E27FC236}">
                <a16:creationId xmlns:a16="http://schemas.microsoft.com/office/drawing/2014/main" id="{3E213560-FEA9-BF42-D398-E8EFFE312F96}"/>
              </a:ext>
            </a:extLst>
          </p:cNvPr>
          <p:cNvSpPr txBox="1"/>
          <p:nvPr/>
        </p:nvSpPr>
        <p:spPr>
          <a:xfrm>
            <a:off x="3408038" y="2641761"/>
            <a:ext cx="4171279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endParaRPr lang="en-GB" dirty="0"/>
          </a:p>
        </p:txBody>
      </p:sp>
      <p:pic>
        <p:nvPicPr>
          <p:cNvPr id="2" name="Picture 1" descr="A pair of white ice skates&#10;&#10;Description automatically generated">
            <a:extLst>
              <a:ext uri="{FF2B5EF4-FFF2-40B4-BE49-F238E27FC236}">
                <a16:creationId xmlns:a16="http://schemas.microsoft.com/office/drawing/2014/main" id="{B85AAD5F-2775-F446-D144-3B13BAC1DA4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15355" y="1625450"/>
            <a:ext cx="1066800" cy="101917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81B849A-B3F2-F5EF-2E07-B5256B0BECBE}"/>
              </a:ext>
            </a:extLst>
          </p:cNvPr>
          <p:cNvSpPr txBox="1"/>
          <p:nvPr/>
        </p:nvSpPr>
        <p:spPr>
          <a:xfrm>
            <a:off x="4010903" y="644710"/>
            <a:ext cx="4170947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 dirty="0"/>
              <a:t>Preparing for the benefits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26E35D2-7270-DD0E-226A-168A307A2E80}"/>
              </a:ext>
            </a:extLst>
          </p:cNvPr>
          <p:cNvSpPr txBox="1"/>
          <p:nvPr/>
        </p:nvSpPr>
        <p:spPr>
          <a:xfrm>
            <a:off x="795672" y="1166079"/>
            <a:ext cx="10587789" cy="501675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 sz="1600" dirty="0">
              <a:latin typeface="Calibri"/>
              <a:ea typeface="+mn-lt"/>
              <a:cs typeface="+mn-lt"/>
            </a:endParaRPr>
          </a:p>
          <a:p>
            <a:r>
              <a:rPr lang="en-US" sz="1600" dirty="0">
                <a:solidFill>
                  <a:schemeClr val="bg2">
                    <a:lumMod val="10000"/>
                  </a:schemeClr>
                </a:solidFill>
                <a:latin typeface="Calibri"/>
                <a:cs typeface="Calibri"/>
              </a:rPr>
              <a:t>Of course, a pair of ice skates is the most essential gear for figure skating</a:t>
            </a:r>
            <a:endParaRPr lang="en-US" sz="1600">
              <a:solidFill>
                <a:schemeClr val="bg2">
                  <a:lumMod val="10000"/>
                </a:schemeClr>
              </a:solidFill>
              <a:latin typeface="Calibri"/>
              <a:cs typeface="Calibri"/>
            </a:endParaRPr>
          </a:p>
          <a:p>
            <a:r>
              <a:rPr lang="en-US" sz="1600" dirty="0">
                <a:solidFill>
                  <a:schemeClr val="bg2">
                    <a:lumMod val="10000"/>
                  </a:schemeClr>
                </a:solidFill>
                <a:latin typeface="Calibri"/>
                <a:cs typeface="Calibri"/>
              </a:rPr>
              <a:t>The right skates help you with control and reduce the risk of injuries..</a:t>
            </a:r>
            <a:endParaRPr lang="en-US" sz="1600">
              <a:solidFill>
                <a:schemeClr val="bg2">
                  <a:lumMod val="10000"/>
                </a:schemeClr>
              </a:solidFill>
              <a:latin typeface="Calibri"/>
              <a:cs typeface="Calibri"/>
            </a:endParaRPr>
          </a:p>
          <a:p>
            <a:endParaRPr lang="en-US" sz="1600" dirty="0">
              <a:latin typeface="Calibri"/>
              <a:cs typeface="Calibri"/>
            </a:endParaRPr>
          </a:p>
          <a:p>
            <a:r>
              <a:rPr lang="en-US" sz="1600" dirty="0">
                <a:solidFill>
                  <a:schemeClr val="bg2">
                    <a:lumMod val="10000"/>
                  </a:schemeClr>
                </a:solidFill>
                <a:latin typeface="Calibri"/>
                <a:cs typeface="Calibri"/>
              </a:rPr>
              <a:t>The first time you step onto the ice can be thrilling and nerve-racking.</a:t>
            </a:r>
            <a:endParaRPr lang="en-US" sz="1600">
              <a:solidFill>
                <a:schemeClr val="bg2">
                  <a:lumMod val="10000"/>
                </a:schemeClr>
              </a:solidFill>
              <a:latin typeface="Calibri"/>
              <a:cs typeface="Calibri"/>
            </a:endParaRPr>
          </a:p>
          <a:p>
            <a:r>
              <a:rPr lang="en-US" sz="1600" dirty="0">
                <a:solidFill>
                  <a:schemeClr val="bg2">
                    <a:lumMod val="10000"/>
                  </a:schemeClr>
                </a:solidFill>
                <a:latin typeface="Calibri"/>
                <a:cs typeface="Calibri"/>
              </a:rPr>
              <a:t>Start with some off-ice warm-up exercises to get the body and mind ready.</a:t>
            </a:r>
            <a:endParaRPr lang="en-US" sz="1600">
              <a:solidFill>
                <a:schemeClr val="bg2">
                  <a:lumMod val="10000"/>
                </a:schemeClr>
              </a:solidFill>
              <a:latin typeface="Calibri"/>
              <a:cs typeface="Calibri"/>
            </a:endParaRPr>
          </a:p>
          <a:p>
            <a:endParaRPr lang="en-US" sz="1600" dirty="0">
              <a:latin typeface="Calibri"/>
              <a:cs typeface="Calibri"/>
            </a:endParaRPr>
          </a:p>
          <a:p>
            <a:r>
              <a:rPr lang="en-US" sz="1600" dirty="0">
                <a:solidFill>
                  <a:schemeClr val="bg2">
                    <a:lumMod val="10000"/>
                  </a:schemeClr>
                </a:solidFill>
                <a:latin typeface="Calibri"/>
                <a:cs typeface="Calibri"/>
              </a:rPr>
              <a:t>Learning to stand and balance on skates is the first challenge.</a:t>
            </a:r>
            <a:endParaRPr lang="en-US" sz="1600">
              <a:solidFill>
                <a:schemeClr val="bg2">
                  <a:lumMod val="10000"/>
                </a:schemeClr>
              </a:solidFill>
              <a:latin typeface="Calibri"/>
              <a:cs typeface="Calibri"/>
            </a:endParaRPr>
          </a:p>
          <a:p>
            <a:endParaRPr lang="en-US" sz="1600" dirty="0">
              <a:latin typeface="Calibri"/>
              <a:cs typeface="Calibri"/>
            </a:endParaRPr>
          </a:p>
          <a:p>
            <a:r>
              <a:rPr lang="en-US" sz="1600" dirty="0">
                <a:solidFill>
                  <a:schemeClr val="bg2">
                    <a:lumMod val="10000"/>
                  </a:schemeClr>
                </a:solidFill>
                <a:latin typeface="Calibri"/>
                <a:cs typeface="Calibri"/>
              </a:rPr>
              <a:t>Here some tips:</a:t>
            </a:r>
            <a:endParaRPr lang="en-US" sz="1600">
              <a:solidFill>
                <a:schemeClr val="bg2">
                  <a:lumMod val="10000"/>
                </a:schemeClr>
              </a:solidFill>
              <a:latin typeface="Calibri"/>
              <a:cs typeface="Calibri"/>
            </a:endParaRPr>
          </a:p>
          <a:p>
            <a:endParaRPr lang="en-US" sz="1600" dirty="0">
              <a:latin typeface="Calibri"/>
              <a:cs typeface="Calibri"/>
            </a:endParaRPr>
          </a:p>
          <a:p>
            <a:pPr marL="285750" indent="-285750">
              <a:buFont typeface="Arial,Sans-Serif"/>
              <a:buChar char="•"/>
            </a:pPr>
            <a:r>
              <a:rPr lang="en-US" sz="1600" dirty="0">
                <a:solidFill>
                  <a:schemeClr val="bg2">
                    <a:lumMod val="10000"/>
                  </a:schemeClr>
                </a:solidFill>
                <a:latin typeface="Calibri"/>
                <a:cs typeface="Calibri"/>
              </a:rPr>
              <a:t>Use the side railing to get accustomed to being on the ice</a:t>
            </a:r>
            <a:endParaRPr lang="en-US" sz="1600">
              <a:solidFill>
                <a:schemeClr val="bg2">
                  <a:lumMod val="10000"/>
                </a:schemeClr>
              </a:solidFill>
              <a:latin typeface="Calibri"/>
              <a:cs typeface="Calibri"/>
            </a:endParaRPr>
          </a:p>
          <a:p>
            <a:pPr marL="285750" indent="-285750">
              <a:buFont typeface="Arial,Sans-Serif"/>
              <a:buChar char="•"/>
            </a:pPr>
            <a:r>
              <a:rPr lang="en-US" sz="1600" dirty="0">
                <a:solidFill>
                  <a:schemeClr val="bg2">
                    <a:lumMod val="10000"/>
                  </a:schemeClr>
                </a:solidFill>
                <a:latin typeface="Calibri"/>
                <a:cs typeface="Calibri"/>
              </a:rPr>
              <a:t>Once you feel at ease skating, work on the necessary forward and backward glides</a:t>
            </a:r>
            <a:endParaRPr lang="en-US" sz="1600">
              <a:solidFill>
                <a:schemeClr val="bg2">
                  <a:lumMod val="10000"/>
                </a:schemeClr>
              </a:solidFill>
              <a:latin typeface="Calibri"/>
              <a:cs typeface="Calibri"/>
            </a:endParaRPr>
          </a:p>
          <a:p>
            <a:pPr marL="285750" indent="-285750">
              <a:buFont typeface="Arial,Sans-Serif"/>
              <a:buChar char="•"/>
            </a:pPr>
            <a:r>
              <a:rPr lang="en-US" sz="1600" dirty="0">
                <a:solidFill>
                  <a:schemeClr val="bg2">
                    <a:lumMod val="10000"/>
                  </a:schemeClr>
                </a:solidFill>
                <a:latin typeface="Calibri"/>
                <a:cs typeface="Calibri"/>
              </a:rPr>
              <a:t>Keep your feet centered and your knees slightly bent</a:t>
            </a:r>
            <a:endParaRPr lang="en-US" sz="1600">
              <a:solidFill>
                <a:schemeClr val="bg2">
                  <a:lumMod val="10000"/>
                </a:schemeClr>
              </a:solidFill>
              <a:latin typeface="Calibri"/>
              <a:cs typeface="Calibri"/>
            </a:endParaRPr>
          </a:p>
          <a:p>
            <a:pPr marL="285750" indent="-285750">
              <a:buFont typeface="Arial,Sans-Serif"/>
              <a:buChar char="•"/>
            </a:pPr>
            <a:r>
              <a:rPr lang="en-US" sz="1600" dirty="0">
                <a:solidFill>
                  <a:schemeClr val="bg2">
                    <a:lumMod val="10000"/>
                  </a:schemeClr>
                </a:solidFill>
                <a:latin typeface="Calibri"/>
                <a:cs typeface="Calibri"/>
              </a:rPr>
              <a:t>Use a skating aid, if available, to keep you balanced and upright</a:t>
            </a:r>
            <a:endParaRPr lang="en-US" sz="1600">
              <a:solidFill>
                <a:schemeClr val="bg2">
                  <a:lumMod val="10000"/>
                </a:schemeClr>
              </a:solidFill>
              <a:latin typeface="Calibri"/>
              <a:cs typeface="Calibri"/>
            </a:endParaRPr>
          </a:p>
          <a:p>
            <a:pPr marL="285750" indent="-285750">
              <a:buFont typeface="Arial,Sans-Serif"/>
              <a:buChar char="•"/>
            </a:pPr>
            <a:r>
              <a:rPr lang="en-US" sz="1600" dirty="0">
                <a:solidFill>
                  <a:schemeClr val="bg2">
                    <a:lumMod val="10000"/>
                  </a:schemeClr>
                </a:solidFill>
                <a:latin typeface="Calibri"/>
                <a:cs typeface="Calibri"/>
              </a:rPr>
              <a:t>Make small movements, not sudden ones</a:t>
            </a:r>
            <a:endParaRPr lang="en-US" sz="1600">
              <a:solidFill>
                <a:schemeClr val="bg2">
                  <a:lumMod val="10000"/>
                </a:schemeClr>
              </a:solidFill>
              <a:latin typeface="Calibri"/>
              <a:cs typeface="Calibri"/>
            </a:endParaRPr>
          </a:p>
          <a:p>
            <a:pPr marL="285750" indent="-285750">
              <a:buFont typeface="Arial,Sans-Serif"/>
              <a:buChar char="•"/>
            </a:pPr>
            <a:r>
              <a:rPr lang="en-US" sz="1600" dirty="0">
                <a:solidFill>
                  <a:schemeClr val="bg2">
                    <a:lumMod val="10000"/>
                  </a:schemeClr>
                </a:solidFill>
                <a:latin typeface="Calibri"/>
                <a:cs typeface="Calibri"/>
              </a:rPr>
              <a:t>Use your weight to help you get round the rink</a:t>
            </a:r>
            <a:endParaRPr lang="en-US" sz="1600">
              <a:solidFill>
                <a:schemeClr val="bg2">
                  <a:lumMod val="10000"/>
                </a:schemeClr>
              </a:solidFill>
              <a:latin typeface="Calibri"/>
              <a:cs typeface="Calibri"/>
            </a:endParaRPr>
          </a:p>
          <a:p>
            <a:pPr marL="285750" indent="-285750">
              <a:buFont typeface="Arial,Sans-Serif"/>
              <a:buChar char="•"/>
            </a:pPr>
            <a:r>
              <a:rPr lang="en-US" sz="1600" dirty="0">
                <a:solidFill>
                  <a:schemeClr val="bg2">
                    <a:lumMod val="10000"/>
                  </a:schemeClr>
                </a:solidFill>
                <a:latin typeface="Calibri"/>
                <a:cs typeface="Calibri"/>
              </a:rPr>
              <a:t>Be aware of your surrounding</a:t>
            </a:r>
            <a:endParaRPr lang="en-US" sz="1600">
              <a:solidFill>
                <a:schemeClr val="bg2">
                  <a:lumMod val="10000"/>
                </a:schemeClr>
              </a:solidFill>
              <a:latin typeface="Calibri"/>
              <a:cs typeface="Calibri"/>
            </a:endParaRPr>
          </a:p>
          <a:p>
            <a:pPr marL="285750" indent="-285750">
              <a:buFont typeface="Arial,Sans-Serif"/>
              <a:buChar char="•"/>
            </a:pPr>
            <a:r>
              <a:rPr lang="en-US" sz="1600" dirty="0">
                <a:solidFill>
                  <a:schemeClr val="bg2">
                    <a:lumMod val="10000"/>
                  </a:schemeClr>
                </a:solidFill>
                <a:latin typeface="Calibri"/>
                <a:cs typeface="Calibri"/>
              </a:rPr>
              <a:t>Learn to get back up</a:t>
            </a:r>
            <a:br>
              <a:rPr lang="en-US" sz="1600" dirty="0">
                <a:solidFill>
                  <a:schemeClr val="bg2">
                    <a:lumMod val="10000"/>
                  </a:schemeClr>
                </a:solidFill>
                <a:latin typeface="Calibri"/>
                <a:cs typeface="Calibri"/>
              </a:rPr>
            </a:br>
            <a:endParaRPr lang="en-US" sz="160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1621925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TextBox 22">
            <a:extLst>
              <a:ext uri="{FF2B5EF4-FFF2-40B4-BE49-F238E27FC236}">
                <a16:creationId xmlns:a16="http://schemas.microsoft.com/office/drawing/2014/main" id="{3E213560-FEA9-BF42-D398-E8EFFE312F96}"/>
              </a:ext>
            </a:extLst>
          </p:cNvPr>
          <p:cNvSpPr txBox="1"/>
          <p:nvPr/>
        </p:nvSpPr>
        <p:spPr>
          <a:xfrm>
            <a:off x="3408038" y="2641761"/>
            <a:ext cx="4171279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8D4434A-8EA9-F6A9-4B6A-7803CAB4238E}"/>
              </a:ext>
            </a:extLst>
          </p:cNvPr>
          <p:cNvSpPr txBox="1"/>
          <p:nvPr/>
        </p:nvSpPr>
        <p:spPr>
          <a:xfrm>
            <a:off x="1633269" y="813758"/>
            <a:ext cx="893984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800" b="1" cap="all" dirty="0">
                <a:latin typeface="Trade Gothic Next Cond"/>
              </a:rPr>
              <a:t>What are the benefits from figure skating?</a:t>
            </a:r>
            <a:endParaRPr lang="en-US" sz="2800" dirty="0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1FE900D0-DEF5-B9A6-B796-00C6F8C76E4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53056684"/>
              </p:ext>
            </p:extLst>
          </p:nvPr>
        </p:nvGraphicFramePr>
        <p:xfrm>
          <a:off x="1049547" y="1739660"/>
          <a:ext cx="10092873" cy="356278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84278">
                  <a:extLst>
                    <a:ext uri="{9D8B030D-6E8A-4147-A177-3AD203B41FA5}">
                      <a16:colId xmlns:a16="http://schemas.microsoft.com/office/drawing/2014/main" val="2084690293"/>
                    </a:ext>
                  </a:extLst>
                </a:gridCol>
                <a:gridCol w="3142385">
                  <a:extLst>
                    <a:ext uri="{9D8B030D-6E8A-4147-A177-3AD203B41FA5}">
                      <a16:colId xmlns:a16="http://schemas.microsoft.com/office/drawing/2014/main" val="4047129281"/>
                    </a:ext>
                  </a:extLst>
                </a:gridCol>
                <a:gridCol w="3966210">
                  <a:extLst>
                    <a:ext uri="{9D8B030D-6E8A-4147-A177-3AD203B41FA5}">
                      <a16:colId xmlns:a16="http://schemas.microsoft.com/office/drawing/2014/main" val="2642724872"/>
                    </a:ext>
                  </a:extLst>
                </a:gridCol>
              </a:tblGrid>
              <a:tr h="508969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Physical benefits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Mental Benefits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dirty="0"/>
                        <a:t>Social benefits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70404993"/>
                  </a:ext>
                </a:extLst>
              </a:tr>
              <a:tr h="508969">
                <a:tc>
                  <a:txBody>
                    <a:bodyPr/>
                    <a:lstStyle/>
                    <a:p>
                      <a:r>
                        <a:rPr lang="en-US" sz="1600" b="0" dirty="0">
                          <a:solidFill>
                            <a:schemeClr val="bg2">
                              <a:lumMod val="10000"/>
                            </a:schemeClr>
                          </a:solidFill>
                          <a:latin typeface="Calibri"/>
                        </a:rPr>
                        <a:t>Stronger joints and muscles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b="0" dirty="0">
                          <a:solidFill>
                            <a:schemeClr val="bg2">
                              <a:lumMod val="10000"/>
                            </a:schemeClr>
                          </a:solidFill>
                          <a:latin typeface="Calibri"/>
                        </a:rPr>
                        <a:t>Reduce stress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 b="0" i="0" u="none" strike="noStrike" noProof="0" dirty="0">
                          <a:solidFill>
                            <a:schemeClr val="bg2">
                              <a:lumMod val="10000"/>
                            </a:schemeClr>
                          </a:solidFill>
                          <a:latin typeface="Calibri"/>
                        </a:rPr>
                        <a:t>A gathering place for all ages</a:t>
                      </a:r>
                      <a:endParaRPr lang="en-US" sz="1600" b="0" dirty="0">
                        <a:solidFill>
                          <a:schemeClr val="bg2">
                            <a:lumMod val="10000"/>
                          </a:schemeClr>
                        </a:solidFill>
                        <a:latin typeface="Calibri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10685289"/>
                  </a:ext>
                </a:extLst>
              </a:tr>
              <a:tr h="508969">
                <a:tc>
                  <a:txBody>
                    <a:bodyPr/>
                    <a:lstStyle/>
                    <a:p>
                      <a:r>
                        <a:rPr lang="en-US" sz="1600" b="0" dirty="0">
                          <a:solidFill>
                            <a:schemeClr val="bg2">
                              <a:lumMod val="10000"/>
                            </a:schemeClr>
                          </a:solidFill>
                          <a:latin typeface="Calibri"/>
                        </a:rPr>
                        <a:t>Hips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b="0" dirty="0">
                          <a:solidFill>
                            <a:schemeClr val="bg2">
                              <a:lumMod val="10000"/>
                            </a:schemeClr>
                          </a:solidFill>
                          <a:latin typeface="Calibri"/>
                        </a:rPr>
                        <a:t>Self confidence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 b="0" i="0" u="none" strike="noStrike" noProof="0" dirty="0">
                          <a:solidFill>
                            <a:schemeClr val="bg2">
                              <a:lumMod val="10000"/>
                            </a:schemeClr>
                          </a:solidFill>
                          <a:latin typeface="Calibri"/>
                        </a:rPr>
                        <a:t>Promoting Diversity and Inclusivity</a:t>
                      </a:r>
                      <a:endParaRPr lang="en-US" sz="1600" b="0" dirty="0">
                        <a:solidFill>
                          <a:schemeClr val="bg2">
                            <a:lumMod val="10000"/>
                          </a:schemeClr>
                        </a:solidFill>
                        <a:latin typeface="Calibri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71069999"/>
                  </a:ext>
                </a:extLst>
              </a:tr>
              <a:tr h="508969">
                <a:tc>
                  <a:txBody>
                    <a:bodyPr/>
                    <a:lstStyle/>
                    <a:p>
                      <a:r>
                        <a:rPr lang="en-US" sz="1600" b="0" dirty="0">
                          <a:solidFill>
                            <a:schemeClr val="bg2">
                              <a:lumMod val="10000"/>
                            </a:schemeClr>
                          </a:solidFill>
                          <a:latin typeface="Calibri"/>
                        </a:rPr>
                        <a:t>Abdominal muscles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b="0" dirty="0">
                          <a:solidFill>
                            <a:schemeClr val="bg2">
                              <a:lumMod val="10000"/>
                            </a:schemeClr>
                          </a:solidFill>
                          <a:latin typeface="Calibri"/>
                        </a:rPr>
                        <a:t>Improve your balance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600" b="0" i="0" u="none" strike="noStrike" noProof="0" dirty="0">
                          <a:solidFill>
                            <a:schemeClr val="bg2">
                              <a:lumMod val="10000"/>
                            </a:schemeClr>
                          </a:solidFill>
                          <a:latin typeface="Calibri"/>
                        </a:rPr>
                        <a:t>Supportive Networks and Friendships</a:t>
                      </a:r>
                      <a:endParaRPr lang="en-US" sz="1600" b="0" dirty="0">
                        <a:solidFill>
                          <a:schemeClr val="bg2">
                            <a:lumMod val="10000"/>
                          </a:schemeClr>
                        </a:solidFill>
                        <a:latin typeface="Calibri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47860040"/>
                  </a:ext>
                </a:extLst>
              </a:tr>
              <a:tr h="508969">
                <a:tc>
                  <a:txBody>
                    <a:bodyPr/>
                    <a:lstStyle/>
                    <a:p>
                      <a:r>
                        <a:rPr lang="en-US" sz="1600" b="0" dirty="0">
                          <a:solidFill>
                            <a:schemeClr val="bg2">
                              <a:lumMod val="10000"/>
                            </a:schemeClr>
                          </a:solidFill>
                          <a:latin typeface="Calibri"/>
                        </a:rPr>
                        <a:t>Hamstrings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600" b="0" i="0" u="none" strike="noStrike" noProof="0" dirty="0">
                          <a:solidFill>
                            <a:schemeClr val="bg2">
                              <a:lumMod val="10000"/>
                            </a:schemeClr>
                          </a:solidFill>
                          <a:latin typeface="Calibri"/>
                        </a:rPr>
                        <a:t>Improve your coordination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600" b="0" i="0" u="none" strike="noStrike" noProof="0" dirty="0">
                          <a:solidFill>
                            <a:schemeClr val="bg2">
                              <a:lumMod val="10000"/>
                            </a:schemeClr>
                          </a:solidFill>
                          <a:latin typeface="Calibri"/>
                        </a:rPr>
                        <a:t>Cultural Exchange and Community Events</a:t>
                      </a:r>
                      <a:endParaRPr lang="en-US" sz="1600" b="0" dirty="0">
                        <a:solidFill>
                          <a:schemeClr val="bg2">
                            <a:lumMod val="10000"/>
                          </a:schemeClr>
                        </a:solidFill>
                        <a:latin typeface="Calibri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95764775"/>
                  </a:ext>
                </a:extLst>
              </a:tr>
              <a:tr h="508969">
                <a:tc>
                  <a:txBody>
                    <a:bodyPr/>
                    <a:lstStyle/>
                    <a:p>
                      <a:r>
                        <a:rPr lang="en-US" sz="1600" b="0" dirty="0">
                          <a:solidFill>
                            <a:schemeClr val="bg2">
                              <a:lumMod val="10000"/>
                            </a:schemeClr>
                          </a:solidFill>
                          <a:latin typeface="Calibri"/>
                        </a:rPr>
                        <a:t>Burn calories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600" b="0" i="0" u="none" strike="noStrike" noProof="0" dirty="0">
                          <a:solidFill>
                            <a:schemeClr val="bg2">
                              <a:lumMod val="10000"/>
                            </a:schemeClr>
                          </a:solidFill>
                          <a:latin typeface="Calibri"/>
                        </a:rPr>
                        <a:t>A great cardiovascular workout</a:t>
                      </a:r>
                      <a:endParaRPr lang="en-US" sz="1600" b="0" dirty="0">
                        <a:solidFill>
                          <a:schemeClr val="bg2">
                            <a:lumMod val="10000"/>
                          </a:schemeClr>
                        </a:solidFill>
                        <a:latin typeface="Calibri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sz="1600" b="0" dirty="0">
                        <a:solidFill>
                          <a:schemeClr val="bg2">
                            <a:lumMod val="10000"/>
                          </a:schemeClr>
                        </a:solidFill>
                        <a:latin typeface="Calibri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05288080"/>
                  </a:ext>
                </a:extLst>
              </a:tr>
              <a:tr h="508969">
                <a:tc>
                  <a:txBody>
                    <a:bodyPr/>
                    <a:lstStyle/>
                    <a:p>
                      <a:r>
                        <a:rPr lang="en-US" sz="1600" b="0" dirty="0">
                          <a:solidFill>
                            <a:schemeClr val="bg2">
                              <a:lumMod val="10000"/>
                            </a:schemeClr>
                          </a:solidFill>
                          <a:latin typeface="Calibri"/>
                        </a:rPr>
                        <a:t>Improve muscles endurance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1600" b="0" dirty="0">
                        <a:solidFill>
                          <a:schemeClr val="bg2">
                            <a:lumMod val="10000"/>
                          </a:schemeClr>
                        </a:solidFill>
                        <a:latin typeface="Calibri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sz="1600" b="0" dirty="0">
                        <a:solidFill>
                          <a:schemeClr val="bg2">
                            <a:lumMod val="10000"/>
                          </a:schemeClr>
                        </a:solidFill>
                        <a:latin typeface="Calibri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3575946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328017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3DAD064D-86F0-42ED-B520-9968985791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3FEEDA-3DFC-7377-3B9D-66C60F3BA4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500" y="294457"/>
            <a:ext cx="4264686" cy="1092958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Fun facts about Figure skating</a:t>
            </a:r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7A4D85E-F98A-F670-16C3-7B2B0DA3A0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217781"/>
            <a:ext cx="6096000" cy="3640219"/>
          </a:xfrm>
          <a:prstGeom prst="rect">
            <a:avLst/>
          </a:prstGeom>
          <a:gradFill>
            <a:gsLst>
              <a:gs pos="14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928E01-7FBE-12AE-E9D3-074B2FBA92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52500" y="1710903"/>
            <a:ext cx="4191000" cy="3890965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342900" indent="-342900">
              <a:lnSpc>
                <a:spcPct val="110000"/>
              </a:lnSpc>
              <a:buFont typeface="+mj-lt"/>
              <a:buAutoNum type="arabicPeriod"/>
            </a:pPr>
            <a:r>
              <a:rPr lang="en-GB" sz="1600" dirty="0">
                <a:latin typeface="Calibri"/>
                <a:ea typeface="Calibri"/>
                <a:cs typeface="Arial"/>
              </a:rPr>
              <a:t> </a:t>
            </a:r>
            <a:r>
              <a:rPr lang="en-GB" sz="1600" dirty="0">
                <a:solidFill>
                  <a:schemeClr val="bg2">
                    <a:lumMod val="10000"/>
                  </a:schemeClr>
                </a:solidFill>
                <a:latin typeface="Calibri"/>
                <a:ea typeface="Calibri"/>
                <a:cs typeface="Arial"/>
              </a:rPr>
              <a:t>The rink is resurfaced with hot water.</a:t>
            </a:r>
          </a:p>
          <a:p>
            <a:pPr marL="342900" indent="-342900">
              <a:lnSpc>
                <a:spcPct val="110000"/>
              </a:lnSpc>
              <a:buFont typeface="+mj-lt"/>
              <a:buAutoNum type="arabicPeriod"/>
            </a:pPr>
            <a:r>
              <a:rPr lang="en-GB" sz="1600" i="0" dirty="0">
                <a:solidFill>
                  <a:schemeClr val="bg2">
                    <a:lumMod val="10000"/>
                  </a:schemeClr>
                </a:solidFill>
                <a:effectLst/>
                <a:highlight>
                  <a:srgbClr val="FFFFFF"/>
                </a:highlight>
                <a:latin typeface="Calibri"/>
                <a:ea typeface="Calibri"/>
                <a:cs typeface="Arial"/>
              </a:rPr>
              <a:t>The first skating moves were made on animal bones.</a:t>
            </a:r>
          </a:p>
          <a:p>
            <a:pPr marL="342900" indent="-342900">
              <a:lnSpc>
                <a:spcPct val="110000"/>
              </a:lnSpc>
              <a:buAutoNum type="arabicPeriod"/>
            </a:pPr>
            <a:r>
              <a:rPr lang="en-GB" sz="1600" dirty="0">
                <a:solidFill>
                  <a:schemeClr val="bg2">
                    <a:lumMod val="10000"/>
                  </a:schemeClr>
                </a:solidFill>
                <a:latin typeface="Calibri"/>
                <a:ea typeface="Calibri"/>
                <a:cs typeface="Arial"/>
              </a:rPr>
              <a:t>Ice skating is one of the oldest sports.</a:t>
            </a:r>
          </a:p>
          <a:p>
            <a:pPr marL="342900" indent="-342900">
              <a:lnSpc>
                <a:spcPct val="110000"/>
              </a:lnSpc>
              <a:buFont typeface="+mj-lt"/>
              <a:buAutoNum type="arabicPeriod"/>
            </a:pPr>
            <a:r>
              <a:rPr lang="en-GB" sz="1600" dirty="0">
                <a:solidFill>
                  <a:schemeClr val="bg2">
                    <a:lumMod val="10000"/>
                  </a:schemeClr>
                </a:solidFill>
                <a:latin typeface="Calibri"/>
                <a:ea typeface="Calibri"/>
                <a:cs typeface="Arial"/>
              </a:rPr>
              <a:t> Ice skate blades have two edges.</a:t>
            </a:r>
          </a:p>
          <a:p>
            <a:pPr marL="342900" indent="-342900">
              <a:lnSpc>
                <a:spcPct val="110000"/>
              </a:lnSpc>
              <a:buFont typeface="+mj-lt"/>
              <a:buAutoNum type="arabicPeriod"/>
            </a:pPr>
            <a:r>
              <a:rPr lang="en-GB" sz="1600" dirty="0">
                <a:solidFill>
                  <a:schemeClr val="bg2">
                    <a:lumMod val="10000"/>
                  </a:schemeClr>
                </a:solidFill>
                <a:latin typeface="Calibri"/>
                <a:ea typeface="Calibri"/>
                <a:cs typeface="Arial"/>
              </a:rPr>
              <a:t>Figure skating started by drawing figures on the ice.</a:t>
            </a:r>
          </a:p>
          <a:p>
            <a:pPr marL="342900" indent="-342900">
              <a:lnSpc>
                <a:spcPct val="110000"/>
              </a:lnSpc>
              <a:buFont typeface="+mj-lt"/>
              <a:buAutoNum type="arabicPeriod"/>
            </a:pPr>
            <a:r>
              <a:rPr lang="en-GB" sz="1600" dirty="0">
                <a:solidFill>
                  <a:schemeClr val="bg2">
                    <a:lumMod val="10000"/>
                  </a:schemeClr>
                </a:solidFill>
                <a:latin typeface="Calibri"/>
                <a:ea typeface="Calibri"/>
                <a:cs typeface="Arial"/>
              </a:rPr>
              <a:t> The largest indoor ice rink in the world is the Harbin ice and snow world in China. (750.000 square feet).</a:t>
            </a:r>
          </a:p>
          <a:p>
            <a:pPr marL="342900" indent="-342900">
              <a:lnSpc>
                <a:spcPct val="110000"/>
              </a:lnSpc>
              <a:buFont typeface="+mj-lt"/>
              <a:buAutoNum type="arabicPeriod"/>
            </a:pPr>
            <a:r>
              <a:rPr lang="en-GB" sz="1600" dirty="0">
                <a:solidFill>
                  <a:schemeClr val="bg2">
                    <a:lumMod val="10000"/>
                  </a:schemeClr>
                </a:solidFill>
                <a:latin typeface="Calibri"/>
                <a:ea typeface="Calibri"/>
                <a:cs typeface="Arial"/>
              </a:rPr>
              <a:t>The largest outdoor ice rink in Ottawa, Canada. ( 4,8 miles) </a:t>
            </a:r>
          </a:p>
          <a:p>
            <a:pPr marL="342900" indent="-342900">
              <a:lnSpc>
                <a:spcPct val="110000"/>
              </a:lnSpc>
              <a:buAutoNum type="arabicPeriod"/>
            </a:pPr>
            <a:r>
              <a:rPr lang="en-GB" sz="1600" dirty="0">
                <a:solidFill>
                  <a:schemeClr val="bg2">
                    <a:lumMod val="10000"/>
                  </a:schemeClr>
                </a:solidFill>
                <a:latin typeface="Calibri"/>
                <a:ea typeface="Calibri"/>
                <a:cs typeface="Calibri"/>
              </a:rPr>
              <a:t>The first metal skates were Dutch-made.</a:t>
            </a:r>
            <a:endParaRPr lang="en-GB" sz="1600">
              <a:solidFill>
                <a:schemeClr val="bg2">
                  <a:lumMod val="10000"/>
                </a:schemeClr>
              </a:solidFill>
              <a:latin typeface="Calibri"/>
              <a:ea typeface="Calibri"/>
              <a:cs typeface="Arial" panose="020B0604020202020204" pitchFamily="34" charset="0"/>
            </a:endParaRPr>
          </a:p>
          <a:p>
            <a:pPr marL="342900" indent="-342900">
              <a:lnSpc>
                <a:spcPct val="110000"/>
              </a:lnSpc>
              <a:buFont typeface="Arial" panose="020B0604020202020204" pitchFamily="34" charset="0"/>
              <a:buAutoNum type="arabicPeriod"/>
            </a:pPr>
            <a:endParaRPr lang="en-GB" sz="1600" dirty="0">
              <a:solidFill>
                <a:srgbClr val="1A1514"/>
              </a:solidFill>
              <a:latin typeface="Calibri"/>
              <a:ea typeface="Calibri"/>
              <a:cs typeface="Arial" panose="020B0604020202020204" pitchFamily="34" charset="0"/>
            </a:endParaRPr>
          </a:p>
          <a:p>
            <a:pPr marL="342900" indent="-342900">
              <a:lnSpc>
                <a:spcPct val="110000"/>
              </a:lnSpc>
              <a:buFont typeface="+mj-lt"/>
              <a:buAutoNum type="arabicPeriod"/>
            </a:pPr>
            <a:endParaRPr lang="en-GB" sz="1600" i="0" dirty="0">
              <a:effectLst/>
              <a:latin typeface="Calibri"/>
              <a:ea typeface="Calibri"/>
              <a:cs typeface="Arial" panose="020B0604020202020204" pitchFamily="34" charset="0"/>
            </a:endParaRPr>
          </a:p>
          <a:p>
            <a:pPr marL="342900" indent="-342900">
              <a:lnSpc>
                <a:spcPct val="110000"/>
              </a:lnSpc>
              <a:buFont typeface="+mj-lt"/>
              <a:buAutoNum type="arabicPeriod"/>
            </a:pPr>
            <a:endParaRPr lang="en-GB" sz="1600" i="0" cap="all" dirty="0">
              <a:effectLst/>
              <a:latin typeface="Calibri"/>
              <a:ea typeface="Calibri"/>
              <a:cs typeface="Arial" panose="020B0604020202020204" pitchFamily="34" charset="0"/>
            </a:endParaRPr>
          </a:p>
          <a:p>
            <a:pPr marL="342900" indent="-342900">
              <a:lnSpc>
                <a:spcPct val="110000"/>
              </a:lnSpc>
              <a:buFont typeface="+mj-lt"/>
              <a:buAutoNum type="arabicPeriod"/>
            </a:pPr>
            <a:endParaRPr lang="en-GB" sz="1500" i="0" dirty="0">
              <a:effectLst/>
              <a:highlight>
                <a:srgbClr val="FFFFFF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10000"/>
              </a:lnSpc>
              <a:buFont typeface="Trade Gothic Next Cond"/>
              <a:buAutoNum type="arabicPeriod"/>
            </a:pPr>
            <a:endParaRPr lang="en-GB" sz="1500" dirty="0">
              <a:highlight>
                <a:srgbClr val="FFFFFF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10000"/>
              </a:lnSpc>
              <a:buFont typeface="Trade Gothic Next Cond"/>
              <a:buAutoNum type="arabicPeriod"/>
            </a:pPr>
            <a:endParaRPr lang="en-GB" sz="1500" dirty="0">
              <a:highlight>
                <a:srgbClr val="FFFFFF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</a:pPr>
            <a:endParaRPr lang="en-GB" sz="1500" dirty="0"/>
          </a:p>
        </p:txBody>
      </p:sp>
      <p:pic>
        <p:nvPicPr>
          <p:cNvPr id="5" name="Picture 4" descr="Seated person tying laces of ice skate on foot">
            <a:extLst>
              <a:ext uri="{FF2B5EF4-FFF2-40B4-BE49-F238E27FC236}">
                <a16:creationId xmlns:a16="http://schemas.microsoft.com/office/drawing/2014/main" id="{73A3CBBA-9E30-EA28-13A5-03EEA88F7AA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-7188"/>
            <a:ext cx="6110378" cy="3853133"/>
          </a:xfrm>
          <a:prstGeom prst="rect">
            <a:avLst/>
          </a:prstGeom>
        </p:spPr>
      </p:pic>
      <p:pic>
        <p:nvPicPr>
          <p:cNvPr id="6" name="Picture 5" descr="Close-up of feet with ice skates on a frozen lake in winter">
            <a:extLst>
              <a:ext uri="{FF2B5EF4-FFF2-40B4-BE49-F238E27FC236}">
                <a16:creationId xmlns:a16="http://schemas.microsoft.com/office/drawing/2014/main" id="{99A3FD43-1D3C-9286-9BF9-7A8A19E09E5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001" y="3846687"/>
            <a:ext cx="6095998" cy="30321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66199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9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900" decel="100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900" decel="100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900" decel="100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900" decel="100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900" decel="100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900" decel="100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F5258B98-3BD5-0A20-B0E7-944EAEB265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510612"/>
            <a:ext cx="12192000" cy="3347388"/>
          </a:xfrm>
          <a:prstGeom prst="rect">
            <a:avLst/>
          </a:prstGeom>
          <a:gradFill>
            <a:gsLst>
              <a:gs pos="14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1C74AEE6-9CA7-5247-DC34-99634247DF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638300" y="4596637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0760E4C7-47B8-4356-ABCA-CC9C79E2D2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2" name="Picture 21" descr="Blood in a test tube">
            <a:extLst>
              <a:ext uri="{FF2B5EF4-FFF2-40B4-BE49-F238E27FC236}">
                <a16:creationId xmlns:a16="http://schemas.microsoft.com/office/drawing/2014/main" id="{809637CB-FC8E-3E9B-2B51-55B8C09A994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/>
          </a:blip>
          <a:srcRect t="2560" b="13190"/>
          <a:stretch/>
        </p:blipFill>
        <p:spPr>
          <a:xfrm>
            <a:off x="20" y="1571"/>
            <a:ext cx="12191980" cy="6856429"/>
          </a:xfrm>
          <a:prstGeom prst="rect">
            <a:avLst/>
          </a:prstGeom>
        </p:spPr>
      </p:pic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53174E83-2682-EA33-BF59-CACA1385E3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65342" y="1250342"/>
            <a:ext cx="4357316" cy="4357316"/>
          </a:xfrm>
          <a:custGeom>
            <a:avLst/>
            <a:gdLst>
              <a:gd name="connsiteX0" fmla="*/ 2178658 w 4357316"/>
              <a:gd name="connsiteY0" fmla="*/ 0 h 4357316"/>
              <a:gd name="connsiteX1" fmla="*/ 4357316 w 4357316"/>
              <a:gd name="connsiteY1" fmla="*/ 2178658 h 4357316"/>
              <a:gd name="connsiteX2" fmla="*/ 2178658 w 4357316"/>
              <a:gd name="connsiteY2" fmla="*/ 4357316 h 4357316"/>
              <a:gd name="connsiteX3" fmla="*/ 0 w 4357316"/>
              <a:gd name="connsiteY3" fmla="*/ 2178658 h 4357316"/>
              <a:gd name="connsiteX4" fmla="*/ 2178658 w 4357316"/>
              <a:gd name="connsiteY4" fmla="*/ 0 h 4357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357316" h="4357316">
                <a:moveTo>
                  <a:pt x="2178658" y="0"/>
                </a:moveTo>
                <a:cubicBezTo>
                  <a:pt x="3381898" y="0"/>
                  <a:pt x="4357316" y="975418"/>
                  <a:pt x="4357316" y="2178658"/>
                </a:cubicBezTo>
                <a:cubicBezTo>
                  <a:pt x="4357316" y="3381898"/>
                  <a:pt x="3381898" y="4357316"/>
                  <a:pt x="2178658" y="4357316"/>
                </a:cubicBezTo>
                <a:cubicBezTo>
                  <a:pt x="975418" y="4357316"/>
                  <a:pt x="0" y="3381898"/>
                  <a:pt x="0" y="2178658"/>
                </a:cubicBezTo>
                <a:cubicBezTo>
                  <a:pt x="0" y="975418"/>
                  <a:pt x="975418" y="0"/>
                  <a:pt x="2178658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60000"/>
                  <a:lumOff val="40000"/>
                  <a:alpha val="20000"/>
                </a:schemeClr>
              </a:gs>
              <a:gs pos="70000">
                <a:schemeClr val="accent1">
                  <a:lumMod val="60000"/>
                  <a:lumOff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377F92-D4D0-32A5-2CDC-42ED75B023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76161" y="2211978"/>
            <a:ext cx="3535679" cy="142572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/>
              <a:t>Conclusion</a:t>
            </a:r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8D8181E6-BF6C-7868-46D1-88E2970D08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58423" y="3951426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A1FF3511-277E-17FC-1B4F-D5F2E4D7F342}"/>
              </a:ext>
            </a:extLst>
          </p:cNvPr>
          <p:cNvSpPr txBox="1"/>
          <p:nvPr/>
        </p:nvSpPr>
        <p:spPr>
          <a:xfrm>
            <a:off x="345029" y="2554922"/>
            <a:ext cx="5049767" cy="175432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b="1" dirty="0">
                <a:solidFill>
                  <a:schemeClr val="bg1"/>
                </a:solidFill>
                <a:latin typeface="Trade Gothic Next Light"/>
                <a:ea typeface="+mn-lt"/>
                <a:cs typeface="+mn-lt"/>
              </a:rPr>
              <a:t>Figure skating is very important to me because </a:t>
            </a:r>
            <a:r>
              <a:rPr lang="en-GB" b="1" dirty="0">
                <a:solidFill>
                  <a:schemeClr val="bg1"/>
                </a:solidFill>
                <a:latin typeface="Calibri"/>
                <a:ea typeface="+mn-lt"/>
                <a:cs typeface="+mn-lt"/>
              </a:rPr>
              <a:t>it's a great way to stay fit. It improves my coordination and helps me to build discipline. Also, figure skating reduces stress, and when I am on the ice rink, I am in my own world full of happiness.</a:t>
            </a:r>
            <a:endParaRPr lang="en-US" b="1">
              <a:solidFill>
                <a:schemeClr val="bg1"/>
              </a:solidFill>
              <a:latin typeface="Calibri"/>
              <a:ea typeface="Calibri"/>
              <a:cs typeface="Calibri"/>
            </a:endParaRPr>
          </a:p>
          <a:p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89D037C-8E30-576F-B427-CD8D0FFDD752}"/>
              </a:ext>
            </a:extLst>
          </p:cNvPr>
          <p:cNvSpPr txBox="1"/>
          <p:nvPr/>
        </p:nvSpPr>
        <p:spPr>
          <a:xfrm>
            <a:off x="3335769" y="4582647"/>
            <a:ext cx="34280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Thank you all for your attention! </a:t>
            </a:r>
          </a:p>
        </p:txBody>
      </p:sp>
    </p:spTree>
    <p:extLst>
      <p:ext uri="{BB962C8B-B14F-4D97-AF65-F5344CB8AC3E}">
        <p14:creationId xmlns:p14="http://schemas.microsoft.com/office/powerpoint/2010/main" val="16553577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336DD8-BD7B-9E07-2711-BD7A2FCA15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52500" y="1710903"/>
            <a:ext cx="10287000" cy="389096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800" b="1" dirty="0">
                <a:solidFill>
                  <a:schemeClr val="bg2">
                    <a:lumMod val="10000"/>
                  </a:schemeClr>
                </a:solidFill>
                <a:latin typeface="Calibri"/>
                <a:ea typeface="Calibri"/>
                <a:cs typeface="Arial"/>
              </a:rPr>
              <a:t>List of references:</a:t>
            </a:r>
          </a:p>
          <a:p>
            <a:pPr marL="0" indent="0">
              <a:buNone/>
            </a:pPr>
            <a:r>
              <a:rPr lang="en-GB" b="0" i="0" dirty="0">
                <a:solidFill>
                  <a:schemeClr val="bg2">
                    <a:lumMod val="10000"/>
                  </a:schemeClr>
                </a:solidFill>
                <a:effectLst/>
                <a:latin typeface="Calibri"/>
                <a:ea typeface="Calibri"/>
                <a:cs typeface="Arial"/>
              </a:rPr>
              <a:t>Slide 4:</a:t>
            </a:r>
            <a:r>
              <a:rPr lang="en-GB" dirty="0">
                <a:solidFill>
                  <a:schemeClr val="bg2">
                    <a:lumMod val="10000"/>
                  </a:schemeClr>
                </a:solidFill>
                <a:latin typeface="Calibri"/>
                <a:ea typeface="Calibri"/>
                <a:cs typeface="Arial"/>
              </a:rPr>
              <a:t> Anita Clayton, January 10,2024, </a:t>
            </a:r>
            <a:r>
              <a:rPr lang="en-GB" dirty="0">
                <a:solidFill>
                  <a:schemeClr val="bg2">
                    <a:lumMod val="10000"/>
                  </a:schemeClr>
                </a:solidFill>
                <a:latin typeface="Calibri"/>
                <a:ea typeface="+mn-lt"/>
                <a:cs typeface="Arial"/>
              </a:rPr>
              <a:t>How to Figure Skate: Best Tips for Beginners to Learn </a:t>
            </a:r>
            <a:r>
              <a:rPr lang="en-GB" dirty="0">
                <a:solidFill>
                  <a:schemeClr val="bg2">
                    <a:lumMod val="10000"/>
                  </a:schemeClr>
                </a:solidFill>
                <a:latin typeface="Calibri"/>
                <a:ea typeface="+mn-lt"/>
                <a:cs typeface="+mn-l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https://www.polyglidesyntheticice.com/blogs/news/how-to-figure-skate</a:t>
            </a:r>
            <a:endParaRPr lang="en-GB">
              <a:solidFill>
                <a:schemeClr val="bg2">
                  <a:lumMod val="10000"/>
                </a:schemeClr>
              </a:solidFill>
              <a:latin typeface="Calibri"/>
              <a:ea typeface="Calibri"/>
              <a:cs typeface="Arial"/>
              <a:hlinkClick r:id="" action="ppaction://noaction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marL="0" indent="0">
              <a:buNone/>
            </a:pPr>
            <a:r>
              <a:rPr lang="en-GB" dirty="0">
                <a:solidFill>
                  <a:schemeClr val="bg2">
                    <a:lumMod val="10000"/>
                  </a:schemeClr>
                </a:solidFill>
                <a:latin typeface="Calibri"/>
                <a:ea typeface="Calibri"/>
                <a:cs typeface="Arial"/>
              </a:rPr>
              <a:t>Slide 5: </a:t>
            </a:r>
            <a:r>
              <a:rPr lang="en-GB" dirty="0">
                <a:solidFill>
                  <a:schemeClr val="bg2">
                    <a:lumMod val="10000"/>
                  </a:schemeClr>
                </a:solidFill>
                <a:latin typeface="Calibri"/>
                <a:ea typeface="+mn-lt"/>
                <a:cs typeface="Arial"/>
              </a:rPr>
              <a:t> Stacey Carter, 2 February 2022,  "Health and Wellbeing" </a:t>
            </a:r>
            <a:r>
              <a:rPr lang="en-GB" dirty="0">
                <a:solidFill>
                  <a:schemeClr val="bg2">
                    <a:lumMod val="10000"/>
                  </a:schemeClr>
                </a:solidFill>
                <a:latin typeface="Calibri"/>
                <a:ea typeface="+mn-lt"/>
                <a:cs typeface="+mn-lt"/>
              </a:rPr>
              <a:t>https://www.womanandhome.com/health-wellbeing/is-ice-skating-good-exercise/</a:t>
            </a:r>
            <a:endParaRPr lang="en-GB" b="0" i="0" dirty="0">
              <a:solidFill>
                <a:schemeClr val="bg2">
                  <a:lumMod val="10000"/>
                </a:schemeClr>
              </a:solidFill>
              <a:effectLst/>
              <a:latin typeface="Calibri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dirty="0">
                <a:solidFill>
                  <a:schemeClr val="bg2">
                    <a:lumMod val="10000"/>
                  </a:schemeClr>
                </a:solidFill>
                <a:latin typeface="Calibri"/>
                <a:ea typeface="Calibri"/>
                <a:cs typeface="Arial"/>
              </a:rPr>
              <a:t>Slide 6: Jim Loughran, "50 Interesting and Fun Ice Skating Facts",</a:t>
            </a:r>
            <a:r>
              <a:rPr lang="en-GB" dirty="0">
                <a:solidFill>
                  <a:schemeClr val="bg2">
                    <a:lumMod val="10000"/>
                  </a:schemeClr>
                </a:solidFill>
                <a:latin typeface="Calibri"/>
                <a:ea typeface="+mn-lt"/>
                <a:cs typeface="Arial"/>
              </a:rPr>
              <a:t> </a:t>
            </a:r>
            <a:r>
              <a:rPr lang="en-GB" dirty="0">
                <a:solidFill>
                  <a:schemeClr val="bg2">
                    <a:lumMod val="10000"/>
                  </a:schemeClr>
                </a:solidFill>
                <a:latin typeface="Calibri"/>
                <a:ea typeface="+mn-lt"/>
                <a:cs typeface="+mn-lt"/>
              </a:rPr>
              <a:t>https://www.polyglidesyntheticice.com/blogs/news/ice-skating-facts</a:t>
            </a:r>
            <a:endParaRPr lang="en-GB" b="1" i="0" dirty="0">
              <a:solidFill>
                <a:schemeClr val="bg2">
                  <a:lumMod val="10000"/>
                </a:schemeClr>
              </a:solidFill>
              <a:effectLst/>
              <a:latin typeface="Calibri"/>
              <a:cs typeface="Arial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1441066"/>
      </p:ext>
    </p:extLst>
  </p:cSld>
  <p:clrMapOvr>
    <a:masterClrMapping/>
  </p:clrMapOvr>
</p:sld>
</file>

<file path=ppt/theme/theme1.xml><?xml version="1.0" encoding="utf-8"?>
<a:theme xmlns:a="http://schemas.openxmlformats.org/drawingml/2006/main" name="AfterglowVTI">
  <a:themeElements>
    <a:clrScheme name="AnalogousFromRegularSeed_2SEEDS">
      <a:dk1>
        <a:srgbClr val="000000"/>
      </a:dk1>
      <a:lt1>
        <a:srgbClr val="FFFFFF"/>
      </a:lt1>
      <a:dk2>
        <a:srgbClr val="23323E"/>
      </a:dk2>
      <a:lt2>
        <a:srgbClr val="E8E3E2"/>
      </a:lt2>
      <a:accent1>
        <a:srgbClr val="3B94B1"/>
      </a:accent1>
      <a:accent2>
        <a:srgbClr val="46B4A1"/>
      </a:accent2>
      <a:accent3>
        <a:srgbClr val="4D74C3"/>
      </a:accent3>
      <a:accent4>
        <a:srgbClr val="B13B58"/>
      </a:accent4>
      <a:accent5>
        <a:srgbClr val="C3604D"/>
      </a:accent5>
      <a:accent6>
        <a:srgbClr val="B1803B"/>
      </a:accent6>
      <a:hlink>
        <a:srgbClr val="BF5F3F"/>
      </a:hlink>
      <a:folHlink>
        <a:srgbClr val="7F7F7F"/>
      </a:folHlink>
    </a:clrScheme>
    <a:fontScheme name="Trade Gothic">
      <a:majorFont>
        <a:latin typeface="Trade Gothic Next Cond"/>
        <a:ea typeface=""/>
        <a:cs typeface=""/>
      </a:majorFont>
      <a:minorFont>
        <a:latin typeface="Trade Gothic Next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fterglowVTI" id="{804DBEB7-1920-4C72-A0CB-091339F1875F}" vid="{D4C59F5A-9ECA-4C96-BDFD-0606A75324E3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81AB1221ACE1F46A9B011090C064A7D" ma:contentTypeVersion="9" ma:contentTypeDescription="Create a new document." ma:contentTypeScope="" ma:versionID="e07de108bea89f0f42a5d7e2f523ef40">
  <xsd:schema xmlns:xsd="http://www.w3.org/2001/XMLSchema" xmlns:xs="http://www.w3.org/2001/XMLSchema" xmlns:p="http://schemas.microsoft.com/office/2006/metadata/properties" xmlns:ns3="6b39b6f0-a755-40b3-9925-0d4bddb9b830" targetNamespace="http://schemas.microsoft.com/office/2006/metadata/properties" ma:root="true" ma:fieldsID="165efffa0a679dd9106ca5a170debb27" ns3:_="">
    <xsd:import namespace="6b39b6f0-a755-40b3-9925-0d4bddb9b830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MediaServiceSystemTags" minOccurs="0"/>
                <xsd:element ref="ns3:MediaServiceOCR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b39b6f0-a755-40b3-9925-0d4bddb9b830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13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C8241BA8-B4BD-4ED8-BD17-1C68CE302BE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6b39b6f0-a755-40b3-9925-0d4bddb9b83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B86EB3B9-1D78-4DCC-88EE-C60475CC180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7AF9E2C6-53F4-45C9-A9C8-20EC68469084}">
  <ds:schemaRefs>
    <ds:schemaRef ds:uri="http://schemas.microsoft.com/office/2006/documentManagement/types"/>
    <ds:schemaRef ds:uri="http://schemas.openxmlformats.org/package/2006/metadata/core-properties"/>
    <ds:schemaRef ds:uri="http://schemas.microsoft.com/office/2006/metadata/properties"/>
    <ds:schemaRef ds:uri="http://purl.org/dc/dcmitype/"/>
    <ds:schemaRef ds:uri="http://purl.org/dc/elements/1.1/"/>
    <ds:schemaRef ds:uri="6b39b6f0-a755-40b3-9925-0d4bddb9b830"/>
    <ds:schemaRef ds:uri="http://schemas.microsoft.com/office/infopath/2007/PartnerControls"/>
    <ds:schemaRef ds:uri="http://www.w3.org/XML/1998/namespace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167</TotalTime>
  <Words>563</Words>
  <Application>Microsoft Office PowerPoint</Application>
  <PresentationFormat>Widescreen</PresentationFormat>
  <Paragraphs>48</Paragraphs>
  <Slides>8</Slides>
  <Notes>5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AfterglowVTI</vt:lpstr>
      <vt:lpstr>My Favourite Hobby</vt:lpstr>
      <vt:lpstr>PowerPoint Presentation</vt:lpstr>
      <vt:lpstr>   </vt:lpstr>
      <vt:lpstr>PowerPoint Presentation</vt:lpstr>
      <vt:lpstr>PowerPoint Presentation</vt:lpstr>
      <vt:lpstr>Fun facts about Figure skating</vt:lpstr>
      <vt:lpstr>Conclusion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My Favourite Hobby</dc:title>
  <dc:creator>Nataliia Shatalova (2335732)</dc:creator>
  <cp:lastModifiedBy>Nataliia Shatalova (2335732)</cp:lastModifiedBy>
  <cp:revision>691</cp:revision>
  <dcterms:created xsi:type="dcterms:W3CDTF">2024-07-08T13:42:17Z</dcterms:created>
  <dcterms:modified xsi:type="dcterms:W3CDTF">2024-07-11T17:33:46Z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0x010100F81AB1221ACE1F46A9B011090C064A7D</vt:lpwstr>
  </property>
</Properties>
</file>