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4" r:id="rId1"/>
  </p:sldMasterIdLst>
  <p:notesMasterIdLst>
    <p:notesMasterId r:id="rId8"/>
  </p:notesMasterIdLst>
  <p:sldIdLst>
    <p:sldId id="256" r:id="rId2"/>
    <p:sldId id="257" r:id="rId3"/>
    <p:sldId id="259" r:id="rId4"/>
    <p:sldId id="260" r:id="rId5"/>
    <p:sldId id="261" r:id="rId6"/>
    <p:sldId id="262"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8762DDF-462A-DFC3-F6DF-1FE50F253273}" v="6" dt="2025-09-30T16:03:51.5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2288" autoAdjust="0"/>
  </p:normalViewPr>
  <p:slideViewPr>
    <p:cSldViewPr snapToGrid="0">
      <p:cViewPr varScale="1">
        <p:scale>
          <a:sx n="59" d="100"/>
          <a:sy n="59" d="100"/>
        </p:scale>
        <p:origin x="161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Zahra Shamrez Mahmood (2508995)" userId="S::2508995@student.uwtsd.ac.uk::11dcb645-fe64-427e-9643-5a6bb2604634" providerId="AD" clId="Web-{D8762DDF-462A-DFC3-F6DF-1FE50F253273}"/>
    <pc:docChg chg="modSld">
      <pc:chgData name="Zahra Shamrez Mahmood (2508995)" userId="S::2508995@student.uwtsd.ac.uk::11dcb645-fe64-427e-9643-5a6bb2604634" providerId="AD" clId="Web-{D8762DDF-462A-DFC3-F6DF-1FE50F253273}" dt="2025-09-30T16:03:51.575" v="5" actId="20577"/>
      <pc:docMkLst>
        <pc:docMk/>
      </pc:docMkLst>
      <pc:sldChg chg="modSp">
        <pc:chgData name="Zahra Shamrez Mahmood (2508995)" userId="S::2508995@student.uwtsd.ac.uk::11dcb645-fe64-427e-9643-5a6bb2604634" providerId="AD" clId="Web-{D8762DDF-462A-DFC3-F6DF-1FE50F253273}" dt="2025-09-30T16:03:51.575" v="5" actId="20577"/>
        <pc:sldMkLst>
          <pc:docMk/>
          <pc:sldMk cId="3126985321" sldId="260"/>
        </pc:sldMkLst>
        <pc:spChg chg="mod">
          <ac:chgData name="Zahra Shamrez Mahmood (2508995)" userId="S::2508995@student.uwtsd.ac.uk::11dcb645-fe64-427e-9643-5a6bb2604634" providerId="AD" clId="Web-{D8762DDF-462A-DFC3-F6DF-1FE50F253273}" dt="2025-09-30T16:03:51.575" v="5" actId="20577"/>
          <ac:spMkLst>
            <pc:docMk/>
            <pc:sldMk cId="3126985321" sldId="260"/>
            <ac:spMk id="2" creationId="{77D3584F-421F-493A-54AB-3BEE141215C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2F2C9B-0CE4-42BF-8C4A-CE8623C418F3}" type="datetimeFigureOut">
              <a:rPr lang="en-GB" smtClean="0"/>
              <a:t>30/09/2025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706D70-A395-4DAC-AA4F-C97F306852B9}" type="slidenum">
              <a:rPr lang="en-GB" smtClean="0"/>
              <a:t>‹#›</a:t>
            </a:fld>
            <a:endParaRPr lang="en-GB"/>
          </a:p>
        </p:txBody>
      </p:sp>
    </p:spTree>
    <p:extLst>
      <p:ext uri="{BB962C8B-B14F-4D97-AF65-F5344CB8AC3E}">
        <p14:creationId xmlns:p14="http://schemas.microsoft.com/office/powerpoint/2010/main" val="31089110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6706D70-A395-4DAC-AA4F-C97F306852B9}" type="slidenum">
              <a:rPr lang="en-GB" smtClean="0"/>
              <a:t>1</a:t>
            </a:fld>
            <a:endParaRPr lang="en-GB"/>
          </a:p>
        </p:txBody>
      </p:sp>
    </p:spTree>
    <p:extLst>
      <p:ext uri="{BB962C8B-B14F-4D97-AF65-F5344CB8AC3E}">
        <p14:creationId xmlns:p14="http://schemas.microsoft.com/office/powerpoint/2010/main" val="16320275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6706D70-A395-4DAC-AA4F-C97F306852B9}" type="slidenum">
              <a:rPr lang="en-GB" smtClean="0"/>
              <a:t>4</a:t>
            </a:fld>
            <a:endParaRPr lang="en-GB"/>
          </a:p>
        </p:txBody>
      </p:sp>
    </p:spTree>
    <p:extLst>
      <p:ext uri="{BB962C8B-B14F-4D97-AF65-F5344CB8AC3E}">
        <p14:creationId xmlns:p14="http://schemas.microsoft.com/office/powerpoint/2010/main" val="18403853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6706D70-A395-4DAC-AA4F-C97F306852B9}" type="slidenum">
              <a:rPr lang="en-GB" smtClean="0"/>
              <a:t>5</a:t>
            </a:fld>
            <a:endParaRPr lang="en-GB"/>
          </a:p>
        </p:txBody>
      </p:sp>
    </p:spTree>
    <p:extLst>
      <p:ext uri="{BB962C8B-B14F-4D97-AF65-F5344CB8AC3E}">
        <p14:creationId xmlns:p14="http://schemas.microsoft.com/office/powerpoint/2010/main" val="39723784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128FA71-3A18-48C0-980F-4B68F7F63042}" type="datetime1">
              <a:rPr lang="en-US" smtClean="0"/>
              <a:t>9/30/2025</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9267556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51C1210E-201E-4473-82AC-2466F5386C38}" type="datetime1">
              <a:rPr lang="en-US" smtClean="0"/>
              <a:t>9/30/2025</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9698012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B01EA198-6CAB-4B8F-B93F-1F9C8C4B6CE7}" type="datetime1">
              <a:rPr lang="en-US" smtClean="0"/>
              <a:t>9/30/2025</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7674851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A06041F-4525-44D5-AA4F-332294BF1F56}" type="datetime1">
              <a:rPr lang="en-US" smtClean="0"/>
              <a:t>9/30/2025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44842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F9557091-BBDF-4EB9-BA6B-2BB67AC4FC0F}" type="datetime1">
              <a:rPr lang="en-US" smtClean="0"/>
              <a:t>9/30/2025</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9491284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2D6B226B-77A6-410C-9796-083F278E0125}" type="datetime1">
              <a:rPr lang="en-US" smtClean="0"/>
              <a:t>9/30/2025</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7641253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23A578B-D289-4C40-8593-3D356C49DA58}" type="datetime1">
              <a:rPr lang="en-US" smtClean="0"/>
              <a:t>9/30/2025</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5435525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713DFAE3-14DB-48A7-A80F-80DDB072CE3D}" type="datetime1">
              <a:rPr lang="en-US" smtClean="0"/>
              <a:t>9/30/2025</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6056592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2C5EAEF-6478-4102-8F5D-A5FE9FC97ACB}" type="datetime1">
              <a:rPr lang="en-US" smtClean="0"/>
              <a:t>9/30/2025</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8493853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104EDB3-C0E8-45F8-9E1D-1B6C8D1880C0}" type="datetime1">
              <a:rPr lang="en-US" smtClean="0"/>
              <a:t>9/30/2025</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0676577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CF0EC4B-54ED-4041-B552-9BA760FA3DBA}" type="datetime1">
              <a:rPr lang="en-US" smtClean="0"/>
              <a:t>9/30/2025</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904492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67F45AC6-C491-4585-A584-9CE2AF7D5500}" type="datetime1">
              <a:rPr lang="en-US" smtClean="0"/>
              <a:t>9/30/2025</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2707334515"/>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23" r:id="rId6"/>
    <p:sldLayoutId id="2147483728" r:id="rId7"/>
    <p:sldLayoutId id="2147483724" r:id="rId8"/>
    <p:sldLayoutId id="2147483725" r:id="rId9"/>
    <p:sldLayoutId id="2147483726" r:id="rId10"/>
    <p:sldLayoutId id="2147483727" r:id="rId11"/>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5AB5C7EE-A919-646B-4F86-BACCBC52D9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5538EC-7087-9C37-220D-A814DE354EE8}"/>
              </a:ext>
            </a:extLst>
          </p:cNvPr>
          <p:cNvSpPr>
            <a:spLocks noGrp="1"/>
          </p:cNvSpPr>
          <p:nvPr>
            <p:ph type="ctrTitle"/>
          </p:nvPr>
        </p:nvSpPr>
        <p:spPr>
          <a:xfrm>
            <a:off x="8388642" y="1104181"/>
            <a:ext cx="3406543" cy="2779731"/>
          </a:xfrm>
        </p:spPr>
        <p:txBody>
          <a:bodyPr>
            <a:normAutofit/>
          </a:bodyPr>
          <a:lstStyle/>
          <a:p>
            <a:r>
              <a:rPr lang="en-GB" sz="3300"/>
              <a:t>Good afternoon </a:t>
            </a:r>
            <a:br>
              <a:rPr lang="en-GB" sz="3300"/>
            </a:br>
            <a:br>
              <a:rPr lang="en-GB" sz="3300"/>
            </a:br>
            <a:br>
              <a:rPr lang="en-GB" sz="3300"/>
            </a:br>
            <a:br>
              <a:rPr lang="en-GB" sz="3300"/>
            </a:br>
            <a:endParaRPr lang="en-GB" sz="3300"/>
          </a:p>
        </p:txBody>
      </p:sp>
      <p:sp>
        <p:nvSpPr>
          <p:cNvPr id="3" name="Subtitle 2">
            <a:extLst>
              <a:ext uri="{FF2B5EF4-FFF2-40B4-BE49-F238E27FC236}">
                <a16:creationId xmlns:a16="http://schemas.microsoft.com/office/drawing/2014/main" id="{D13AF984-DD3F-075A-F39A-BA47D973E613}"/>
              </a:ext>
            </a:extLst>
          </p:cNvPr>
          <p:cNvSpPr>
            <a:spLocks noGrp="1"/>
          </p:cNvSpPr>
          <p:nvPr>
            <p:ph type="subTitle" idx="1"/>
          </p:nvPr>
        </p:nvSpPr>
        <p:spPr>
          <a:xfrm>
            <a:off x="8388643" y="3901164"/>
            <a:ext cx="3406542" cy="1542104"/>
          </a:xfrm>
        </p:spPr>
        <p:txBody>
          <a:bodyPr>
            <a:normAutofit/>
          </a:bodyPr>
          <a:lstStyle/>
          <a:p>
            <a:r>
              <a:rPr lang="en-GB" dirty="0"/>
              <a:t>My name is Zahra Mahmood. Today I am here to present MS Word.</a:t>
            </a:r>
          </a:p>
          <a:p>
            <a:endParaRPr lang="en-GB" dirty="0"/>
          </a:p>
        </p:txBody>
      </p:sp>
      <p:pic>
        <p:nvPicPr>
          <p:cNvPr id="4" name="Video 3" descr="Animated Clouds And Sun">
            <a:extLst>
              <a:ext uri="{FF2B5EF4-FFF2-40B4-BE49-F238E27FC236}">
                <a16:creationId xmlns:a16="http://schemas.microsoft.com/office/drawing/2014/main" id="{72FC867F-B97E-D635-4404-7D62D0907431}"/>
              </a:ext>
            </a:extLst>
          </p:cNvPr>
          <p:cNvPicPr>
            <a:picLocks noChangeAspect="1"/>
          </p:cNvPicPr>
          <p:nvPr>
            <a:videoFile r:link="rId2"/>
            <p:extLst>
              <p:ext uri="{DAA4B4D4-6D71-4841-9C94-3DE7FCFB9230}">
                <p14:media xmlns:p14="http://schemas.microsoft.com/office/powerpoint/2010/main" r:embed="rId1"/>
              </p:ext>
            </p:extLst>
          </p:nvPr>
        </p:nvPicPr>
        <p:blipFill>
          <a:blip r:embed="rId5"/>
          <a:srcRect r="-1" b="283"/>
          <a:stretch>
            <a:fillRect/>
          </a:stretch>
        </p:blipFill>
        <p:spPr>
          <a:xfrm>
            <a:off x="396814" y="1266156"/>
            <a:ext cx="7712015" cy="4325688"/>
          </a:xfrm>
          <a:prstGeom prst="rect">
            <a:avLst/>
          </a:prstGeom>
        </p:spPr>
      </p:pic>
    </p:spTree>
    <p:extLst>
      <p:ext uri="{BB962C8B-B14F-4D97-AF65-F5344CB8AC3E}">
        <p14:creationId xmlns:p14="http://schemas.microsoft.com/office/powerpoint/2010/main" val="1456657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93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43917A-8546-0340-9D0A-70AE17A9EE3D}"/>
              </a:ext>
            </a:extLst>
          </p:cNvPr>
          <p:cNvSpPr>
            <a:spLocks noGrp="1"/>
          </p:cNvSpPr>
          <p:nvPr>
            <p:ph type="title"/>
          </p:nvPr>
        </p:nvSpPr>
        <p:spPr>
          <a:xfrm>
            <a:off x="612647" y="670560"/>
            <a:ext cx="10653579" cy="1010338"/>
          </a:xfrm>
        </p:spPr>
        <p:txBody>
          <a:bodyPr>
            <a:normAutofit fontScale="90000"/>
          </a:bodyPr>
          <a:lstStyle/>
          <a:p>
            <a:r>
              <a:rPr lang="en-GB" dirty="0"/>
              <a:t>What is MS Word</a:t>
            </a:r>
            <a:br>
              <a:rPr lang="en-GB" dirty="0"/>
            </a:br>
            <a:endParaRPr lang="en-GB" dirty="0"/>
          </a:p>
        </p:txBody>
      </p:sp>
      <p:sp>
        <p:nvSpPr>
          <p:cNvPr id="3" name="Content Placeholder 2">
            <a:extLst>
              <a:ext uri="{FF2B5EF4-FFF2-40B4-BE49-F238E27FC236}">
                <a16:creationId xmlns:a16="http://schemas.microsoft.com/office/drawing/2014/main" id="{9FF068D4-27E7-5A32-1AB3-9AD2D7B62FC2}"/>
              </a:ext>
            </a:extLst>
          </p:cNvPr>
          <p:cNvSpPr>
            <a:spLocks noGrp="1"/>
          </p:cNvSpPr>
          <p:nvPr>
            <p:ph idx="1"/>
          </p:nvPr>
        </p:nvSpPr>
        <p:spPr/>
        <p:txBody>
          <a:bodyPr>
            <a:normAutofit/>
          </a:bodyPr>
          <a:lstStyle/>
          <a:p>
            <a:r>
              <a:rPr lang="en-GB" dirty="0"/>
              <a:t>Word is an element of Microsoft Office which helps with the creation, editing, and formatting of documents. It includes facilities for spell and grammar checking, as well as text formatting. Read this blog and explore What is Microsoft Word, its features, functionalities, and significance in today's landscape. </a:t>
            </a:r>
          </a:p>
          <a:p>
            <a:r>
              <a:rPr lang="en-GB" b="1" dirty="0"/>
              <a:t>The Knowledge Academy  09 September 2025</a:t>
            </a:r>
            <a:endParaRPr lang="en-GB" dirty="0"/>
          </a:p>
        </p:txBody>
      </p:sp>
    </p:spTree>
    <p:extLst>
      <p:ext uri="{BB962C8B-B14F-4D97-AF65-F5344CB8AC3E}">
        <p14:creationId xmlns:p14="http://schemas.microsoft.com/office/powerpoint/2010/main" val="5729428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C5AC8-AF03-DE54-4823-6C0BFACCC875}"/>
              </a:ext>
            </a:extLst>
          </p:cNvPr>
          <p:cNvSpPr>
            <a:spLocks noGrp="1"/>
          </p:cNvSpPr>
          <p:nvPr>
            <p:ph type="title"/>
          </p:nvPr>
        </p:nvSpPr>
        <p:spPr>
          <a:xfrm>
            <a:off x="612648" y="548640"/>
            <a:ext cx="10653578" cy="5577840"/>
          </a:xfrm>
        </p:spPr>
        <p:txBody>
          <a:bodyPr>
            <a:normAutofit/>
          </a:bodyPr>
          <a:lstStyle/>
          <a:p>
            <a:r>
              <a:rPr lang="en-GB" dirty="0"/>
              <a:t>How MS Word used in sunrise residential care home.</a:t>
            </a:r>
            <a:br>
              <a:rPr lang="en-GB" dirty="0"/>
            </a:br>
            <a:br>
              <a:rPr lang="en-GB" dirty="0"/>
            </a:br>
            <a:r>
              <a:rPr lang="en-GB" dirty="0"/>
              <a:t>MS Word is an essential tool in healthcare, used for documentations ,research, and administrative tasks, enhancing efficiency and collaboration among healthcare professionals.</a:t>
            </a:r>
            <a:br>
              <a:rPr lang="en-GB" dirty="0"/>
            </a:br>
            <a:br>
              <a:rPr lang="en-GB" dirty="0"/>
            </a:br>
            <a:br>
              <a:rPr lang="en-GB" dirty="0"/>
            </a:br>
            <a:br>
              <a:rPr lang="en-GB" dirty="0"/>
            </a:br>
            <a:endParaRPr lang="en-GB" dirty="0"/>
          </a:p>
        </p:txBody>
      </p:sp>
    </p:spTree>
    <p:extLst>
      <p:ext uri="{BB962C8B-B14F-4D97-AF65-F5344CB8AC3E}">
        <p14:creationId xmlns:p14="http://schemas.microsoft.com/office/powerpoint/2010/main" val="36376384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D3584F-421F-493A-54AB-3BEE141215C1}"/>
              </a:ext>
            </a:extLst>
          </p:cNvPr>
          <p:cNvSpPr>
            <a:spLocks noGrp="1"/>
          </p:cNvSpPr>
          <p:nvPr>
            <p:ph type="title"/>
          </p:nvPr>
        </p:nvSpPr>
        <p:spPr>
          <a:xfrm>
            <a:off x="612648" y="548639"/>
            <a:ext cx="10653578" cy="6178731"/>
          </a:xfrm>
        </p:spPr>
        <p:txBody>
          <a:bodyPr>
            <a:normAutofit fontScale="90000"/>
          </a:bodyPr>
          <a:lstStyle/>
          <a:p>
            <a:r>
              <a:rPr lang="en-GB" dirty="0"/>
              <a:t>Benefit of MS word</a:t>
            </a:r>
            <a:br>
              <a:rPr lang="en-GB" dirty="0"/>
            </a:br>
            <a:br>
              <a:rPr lang="en-GB" dirty="0"/>
            </a:br>
            <a:r>
              <a:rPr lang="en-GB" sz="2400" dirty="0"/>
              <a:t>It is an efficient tool for care home staff, to support remote working.</a:t>
            </a:r>
            <a:br>
              <a:rPr lang="en-GB" sz="2400" dirty="0"/>
            </a:br>
            <a:r>
              <a:rPr lang="en-GB" sz="2400" dirty="0"/>
              <a:t>Increased efficiency for example less time travelling to attend meeting</a:t>
            </a:r>
            <a:br>
              <a:rPr lang="en-GB" sz="2400" dirty="0"/>
            </a:br>
            <a:r>
              <a:rPr lang="en-GB" sz="2400" dirty="0"/>
              <a:t>MS word helps care home by streamlining document creation for resident care plan, reports and staff training materials enhancing clarity and professionalism. </a:t>
            </a:r>
            <a:br>
              <a:rPr lang="en-GB" sz="2400" dirty="0"/>
            </a:br>
            <a:br>
              <a:rPr lang="en-GB" sz="2400" dirty="0"/>
            </a:br>
            <a:r>
              <a:rPr lang="en-GB" sz="2400" dirty="0"/>
              <a:t>Key benefits of MS word</a:t>
            </a:r>
            <a:br>
              <a:rPr lang="en-GB" sz="2400" dirty="0"/>
            </a:br>
            <a:br>
              <a:rPr lang="en-GB" sz="2400" dirty="0"/>
            </a:br>
            <a:r>
              <a:rPr lang="en-GB" sz="2400" dirty="0"/>
              <a:t>Professional documentation</a:t>
            </a:r>
            <a:br>
              <a:rPr lang="en-GB" sz="2400" dirty="0"/>
            </a:br>
            <a:r>
              <a:rPr lang="en-GB" sz="2400" dirty="0"/>
              <a:t>improved efficiency and reduced admin </a:t>
            </a:r>
            <a:r>
              <a:rPr lang="en-GB" sz="2400" dirty="0" err="1"/>
              <a:t>Burend</a:t>
            </a:r>
            <a:br>
              <a:rPr lang="en-GB" sz="2400" dirty="0"/>
            </a:br>
            <a:r>
              <a:rPr lang="en-GB" sz="2400" dirty="0"/>
              <a:t>Record keeping.</a:t>
            </a:r>
            <a:br>
              <a:rPr lang="en-GB" sz="2400" dirty="0"/>
            </a:br>
            <a:r>
              <a:rPr lang="en-GB" sz="2400" dirty="0"/>
              <a:t>Better collaboration and communication</a:t>
            </a:r>
            <a:br>
              <a:rPr lang="en-GB" sz="2400" dirty="0"/>
            </a:br>
            <a:r>
              <a:rPr lang="en-GB" sz="2400" dirty="0"/>
              <a:t>Flexibility and customization</a:t>
            </a:r>
            <a:br>
              <a:rPr lang="en-GB" sz="2400" dirty="0"/>
            </a:br>
            <a:br>
              <a:rPr lang="en-GB" sz="2400" dirty="0"/>
            </a:br>
            <a:br>
              <a:rPr lang="en-GB" sz="2400" dirty="0"/>
            </a:br>
            <a:r>
              <a:rPr lang="en-GB" sz="2400" dirty="0"/>
              <a:t>www.nhs.uk</a:t>
            </a:r>
            <a:br>
              <a:rPr lang="en-GB" sz="2400" dirty="0"/>
            </a:br>
            <a:br>
              <a:rPr lang="en-GB" sz="2400" dirty="0"/>
            </a:br>
            <a:br>
              <a:rPr lang="en-GB" sz="2400" dirty="0"/>
            </a:br>
            <a:endParaRPr lang="en-GB" sz="2400" dirty="0"/>
          </a:p>
        </p:txBody>
      </p:sp>
    </p:spTree>
    <p:extLst>
      <p:ext uri="{BB962C8B-B14F-4D97-AF65-F5344CB8AC3E}">
        <p14:creationId xmlns:p14="http://schemas.microsoft.com/office/powerpoint/2010/main" val="31269853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0060FB-9772-34A7-75C4-449B80B6587C}"/>
              </a:ext>
            </a:extLst>
          </p:cNvPr>
          <p:cNvSpPr>
            <a:spLocks noGrp="1"/>
          </p:cNvSpPr>
          <p:nvPr>
            <p:ph type="title"/>
          </p:nvPr>
        </p:nvSpPr>
        <p:spPr>
          <a:xfrm>
            <a:off x="769211" y="685800"/>
            <a:ext cx="9802536" cy="5313947"/>
          </a:xfrm>
        </p:spPr>
        <p:txBody>
          <a:bodyPr>
            <a:normAutofit/>
          </a:bodyPr>
          <a:lstStyle/>
          <a:p>
            <a:r>
              <a:rPr lang="en-GB" dirty="0"/>
              <a:t>Limitation of MS Word </a:t>
            </a:r>
            <a:br>
              <a:rPr lang="en-GB" dirty="0"/>
            </a:br>
            <a:br>
              <a:rPr lang="en-GB" dirty="0"/>
            </a:br>
            <a:br>
              <a:rPr lang="en-GB" sz="3100" dirty="0"/>
            </a:br>
            <a:endParaRPr lang="en-GB" sz="3100" dirty="0"/>
          </a:p>
        </p:txBody>
      </p:sp>
      <p:graphicFrame>
        <p:nvGraphicFramePr>
          <p:cNvPr id="9" name="Table 8">
            <a:extLst>
              <a:ext uri="{FF2B5EF4-FFF2-40B4-BE49-F238E27FC236}">
                <a16:creationId xmlns:a16="http://schemas.microsoft.com/office/drawing/2014/main" id="{C57125DC-E5C1-DD5D-5293-E3C8C16BA110}"/>
              </a:ext>
            </a:extLst>
          </p:cNvPr>
          <p:cNvGraphicFramePr>
            <a:graphicFrameLocks noGrp="1"/>
          </p:cNvGraphicFramePr>
          <p:nvPr/>
        </p:nvGraphicFramePr>
        <p:xfrm>
          <a:off x="2980340" y="1693785"/>
          <a:ext cx="5918583" cy="4637243"/>
        </p:xfrm>
        <a:graphic>
          <a:graphicData uri="http://schemas.openxmlformats.org/drawingml/2006/table">
            <a:tbl>
              <a:tblPr/>
              <a:tblGrid>
                <a:gridCol w="1972861">
                  <a:extLst>
                    <a:ext uri="{9D8B030D-6E8A-4147-A177-3AD203B41FA5}">
                      <a16:colId xmlns:a16="http://schemas.microsoft.com/office/drawing/2014/main" val="1843310387"/>
                    </a:ext>
                  </a:extLst>
                </a:gridCol>
                <a:gridCol w="1972861">
                  <a:extLst>
                    <a:ext uri="{9D8B030D-6E8A-4147-A177-3AD203B41FA5}">
                      <a16:colId xmlns:a16="http://schemas.microsoft.com/office/drawing/2014/main" val="1646249714"/>
                    </a:ext>
                  </a:extLst>
                </a:gridCol>
                <a:gridCol w="1972861">
                  <a:extLst>
                    <a:ext uri="{9D8B030D-6E8A-4147-A177-3AD203B41FA5}">
                      <a16:colId xmlns:a16="http://schemas.microsoft.com/office/drawing/2014/main" val="472681428"/>
                    </a:ext>
                  </a:extLst>
                </a:gridCol>
              </a:tblGrid>
              <a:tr h="573506">
                <a:tc>
                  <a:txBody>
                    <a:bodyPr/>
                    <a:lstStyle/>
                    <a:p>
                      <a:pPr algn="l" fontAlgn="t">
                        <a:lnSpc>
                          <a:spcPts val="1950"/>
                        </a:lnSpc>
                        <a:buNone/>
                      </a:pPr>
                      <a:r>
                        <a:rPr lang="en-GB" sz="1600" b="1">
                          <a:effectLst/>
                          <a:latin typeface="Roboto" panose="02000000000000000000" pitchFamily="2" charset="0"/>
                        </a:rPr>
                        <a:t>Category</a:t>
                      </a:r>
                    </a:p>
                  </a:txBody>
                  <a:tcPr marL="82585" marR="68821" marT="41292" marB="68821">
                    <a:lnL w="6096" cap="flat" cmpd="sng" algn="ctr">
                      <a:solidFill>
                        <a:srgbClr val="EDEDED"/>
                      </a:solidFill>
                      <a:prstDash val="solid"/>
                      <a:round/>
                      <a:headEnd type="none" w="med" len="med"/>
                      <a:tailEnd type="none" w="med" len="med"/>
                    </a:lnL>
                    <a:lnR>
                      <a:noFill/>
                    </a:lnR>
                    <a:lnT w="6096" cap="flat" cmpd="sng" algn="ctr">
                      <a:solidFill>
                        <a:srgbClr val="EDEDED"/>
                      </a:solidFill>
                      <a:prstDash val="solid"/>
                      <a:round/>
                      <a:headEnd type="none" w="med" len="med"/>
                      <a:tailEnd type="none" w="med" len="med"/>
                    </a:lnT>
                    <a:lnB>
                      <a:noFill/>
                    </a:lnB>
                    <a:solidFill>
                      <a:srgbClr val="FEE5CE"/>
                    </a:solidFill>
                  </a:tcPr>
                </a:tc>
                <a:tc>
                  <a:txBody>
                    <a:bodyPr/>
                    <a:lstStyle/>
                    <a:p>
                      <a:pPr algn="l" fontAlgn="t">
                        <a:lnSpc>
                          <a:spcPts val="1950"/>
                        </a:lnSpc>
                        <a:buNone/>
                      </a:pPr>
                      <a:r>
                        <a:rPr lang="en-GB" sz="1600" b="1">
                          <a:effectLst/>
                          <a:latin typeface="Roboto" panose="02000000000000000000" pitchFamily="2" charset="0"/>
                        </a:rPr>
                        <a:t>Limitation</a:t>
                      </a:r>
                    </a:p>
                  </a:txBody>
                  <a:tcPr marL="82585" marR="68821" marT="41292" marB="68821">
                    <a:lnL>
                      <a:noFill/>
                    </a:lnL>
                    <a:lnR>
                      <a:noFill/>
                    </a:lnR>
                    <a:lnT w="6096" cap="flat" cmpd="sng" algn="ctr">
                      <a:solidFill>
                        <a:srgbClr val="EDEDED"/>
                      </a:solidFill>
                      <a:prstDash val="solid"/>
                      <a:round/>
                      <a:headEnd type="none" w="med" len="med"/>
                      <a:tailEnd type="none" w="med" len="med"/>
                    </a:lnT>
                    <a:lnB>
                      <a:noFill/>
                    </a:lnB>
                    <a:solidFill>
                      <a:srgbClr val="FEE5CE"/>
                    </a:solidFill>
                  </a:tcPr>
                </a:tc>
                <a:tc>
                  <a:txBody>
                    <a:bodyPr/>
                    <a:lstStyle/>
                    <a:p>
                      <a:pPr algn="l" fontAlgn="t">
                        <a:lnSpc>
                          <a:spcPts val="1950"/>
                        </a:lnSpc>
                        <a:buNone/>
                      </a:pPr>
                      <a:r>
                        <a:rPr lang="en-GB" sz="1600" b="1">
                          <a:effectLst/>
                          <a:latin typeface="Roboto" panose="02000000000000000000" pitchFamily="2" charset="0"/>
                        </a:rPr>
                        <a:t>Impact on Care Homes</a:t>
                      </a:r>
                    </a:p>
                  </a:txBody>
                  <a:tcPr marL="82585" marR="82585" marT="41292" marB="68821">
                    <a:lnL>
                      <a:noFill/>
                    </a:lnL>
                    <a:lnR w="6096" cap="flat" cmpd="sng" algn="ctr">
                      <a:solidFill>
                        <a:srgbClr val="EDEDED"/>
                      </a:solidFill>
                      <a:prstDash val="solid"/>
                      <a:round/>
                      <a:headEnd type="none" w="med" len="med"/>
                      <a:tailEnd type="none" w="med" len="med"/>
                    </a:lnR>
                    <a:lnT w="6096" cap="flat" cmpd="sng" algn="ctr">
                      <a:solidFill>
                        <a:srgbClr val="EDEDED"/>
                      </a:solidFill>
                      <a:prstDash val="solid"/>
                      <a:round/>
                      <a:headEnd type="none" w="med" len="med"/>
                      <a:tailEnd type="none" w="med" len="med"/>
                    </a:lnT>
                    <a:lnB>
                      <a:noFill/>
                    </a:lnB>
                    <a:solidFill>
                      <a:srgbClr val="FEE5CE"/>
                    </a:solidFill>
                  </a:tcPr>
                </a:tc>
                <a:extLst>
                  <a:ext uri="{0D108BD9-81ED-4DB2-BD59-A6C34878D82A}">
                    <a16:rowId xmlns:a16="http://schemas.microsoft.com/office/drawing/2014/main" val="1839261033"/>
                  </a:ext>
                </a:extLst>
              </a:tr>
              <a:tr h="853377">
                <a:tc>
                  <a:txBody>
                    <a:bodyPr/>
                    <a:lstStyle/>
                    <a:p>
                      <a:pPr fontAlgn="t">
                        <a:buNone/>
                      </a:pPr>
                      <a:r>
                        <a:rPr lang="en-GB" sz="1600">
                          <a:effectLst/>
                        </a:rPr>
                        <a:t>Usability</a:t>
                      </a:r>
                    </a:p>
                  </a:txBody>
                  <a:tcPr marL="82585" marR="68821" marT="41292" marB="68821">
                    <a:lnL w="6096" cap="flat" cmpd="sng" algn="ctr">
                      <a:solidFill>
                        <a:srgbClr val="EDEDED"/>
                      </a:solidFill>
                      <a:prstDash val="solid"/>
                      <a:round/>
                      <a:headEnd type="none" w="med" len="med"/>
                      <a:tailEnd type="none" w="med" len="med"/>
                    </a:lnL>
                    <a:lnR>
                      <a:noFill/>
                    </a:lnR>
                    <a:lnT>
                      <a:noFill/>
                    </a:lnT>
                    <a:lnB w="6096" cap="flat" cmpd="sng" algn="ctr">
                      <a:solidFill>
                        <a:srgbClr val="EDEDED"/>
                      </a:solidFill>
                      <a:prstDash val="solid"/>
                      <a:round/>
                      <a:headEnd type="none" w="med" len="med"/>
                      <a:tailEnd type="none" w="med" len="med"/>
                    </a:lnB>
                    <a:solidFill>
                      <a:srgbClr val="FFFFFF"/>
                    </a:solidFill>
                  </a:tcPr>
                </a:tc>
                <a:tc>
                  <a:txBody>
                    <a:bodyPr/>
                    <a:lstStyle/>
                    <a:p>
                      <a:pPr fontAlgn="t">
                        <a:buNone/>
                      </a:pPr>
                      <a:r>
                        <a:rPr lang="en-GB" sz="1600">
                          <a:effectLst/>
                        </a:rPr>
                        <a:t>Formatting errors &amp; inefficient templates</a:t>
                      </a:r>
                    </a:p>
                  </a:txBody>
                  <a:tcPr marL="82585" marR="68821" marT="41292" marB="68821">
                    <a:lnL>
                      <a:noFill/>
                    </a:lnL>
                    <a:lnR>
                      <a:noFill/>
                    </a:lnR>
                    <a:lnT>
                      <a:noFill/>
                    </a:lnT>
                    <a:lnB w="6096" cap="flat" cmpd="sng" algn="ctr">
                      <a:solidFill>
                        <a:srgbClr val="EDEDED"/>
                      </a:solidFill>
                      <a:prstDash val="solid"/>
                      <a:round/>
                      <a:headEnd type="none" w="med" len="med"/>
                      <a:tailEnd type="none" w="med" len="med"/>
                    </a:lnB>
                    <a:solidFill>
                      <a:srgbClr val="FFFFFF"/>
                    </a:solidFill>
                  </a:tcPr>
                </a:tc>
                <a:tc>
                  <a:txBody>
                    <a:bodyPr/>
                    <a:lstStyle/>
                    <a:p>
                      <a:pPr fontAlgn="t">
                        <a:buNone/>
                      </a:pPr>
                      <a:r>
                        <a:rPr lang="en-GB" sz="1600">
                          <a:effectLst/>
                        </a:rPr>
                        <a:t>Slows documentation, increases error potential</a:t>
                      </a:r>
                    </a:p>
                  </a:txBody>
                  <a:tcPr marL="82585" marR="82585" marT="41292" marB="68821">
                    <a:lnL>
                      <a:noFill/>
                    </a:lnL>
                    <a:lnR w="6096" cap="flat" cmpd="sng" algn="ctr">
                      <a:solidFill>
                        <a:srgbClr val="EDEDED"/>
                      </a:solidFill>
                      <a:prstDash val="solid"/>
                      <a:round/>
                      <a:headEnd type="none" w="med" len="med"/>
                      <a:tailEnd type="none" w="med" len="med"/>
                    </a:lnR>
                    <a:lnT>
                      <a:noFill/>
                    </a:lnT>
                    <a:lnB w="6096" cap="flat" cmpd="sng" algn="ctr">
                      <a:solidFill>
                        <a:srgbClr val="EDEDED"/>
                      </a:solidFill>
                      <a:prstDash val="solid"/>
                      <a:round/>
                      <a:headEnd type="none" w="med" len="med"/>
                      <a:tailEnd type="none" w="med" len="med"/>
                    </a:lnB>
                    <a:solidFill>
                      <a:srgbClr val="FFFFFF"/>
                    </a:solidFill>
                  </a:tcPr>
                </a:tc>
                <a:extLst>
                  <a:ext uri="{0D108BD9-81ED-4DB2-BD59-A6C34878D82A}">
                    <a16:rowId xmlns:a16="http://schemas.microsoft.com/office/drawing/2014/main" val="2062371838"/>
                  </a:ext>
                </a:extLst>
              </a:tr>
              <a:tr h="853377">
                <a:tc>
                  <a:txBody>
                    <a:bodyPr/>
                    <a:lstStyle/>
                    <a:p>
                      <a:pPr fontAlgn="t">
                        <a:buNone/>
                      </a:pPr>
                      <a:r>
                        <a:rPr lang="en-GB" sz="1600">
                          <a:effectLst/>
                        </a:rPr>
                        <a:t>Collaboration</a:t>
                      </a:r>
                    </a:p>
                  </a:txBody>
                  <a:tcPr marL="82585" marR="68821" marT="41292" marB="68821">
                    <a:lnL w="6096" cap="flat" cmpd="sng" algn="ctr">
                      <a:solidFill>
                        <a:srgbClr val="EDEDED"/>
                      </a:solidFill>
                      <a:prstDash val="solid"/>
                      <a:round/>
                      <a:headEnd type="none" w="med" len="med"/>
                      <a:tailEnd type="none" w="med" len="med"/>
                    </a:lnL>
                    <a:lnR>
                      <a:noFill/>
                    </a:lnR>
                    <a:lnT w="6096" cap="flat" cmpd="sng" algn="ctr">
                      <a:solidFill>
                        <a:srgbClr val="EDEDED"/>
                      </a:solidFill>
                      <a:prstDash val="solid"/>
                      <a:round/>
                      <a:headEnd type="none" w="med" len="med"/>
                      <a:tailEnd type="none" w="med" len="med"/>
                    </a:lnT>
                    <a:lnB w="6096" cap="flat" cmpd="sng" algn="ctr">
                      <a:solidFill>
                        <a:srgbClr val="EDEDED"/>
                      </a:solidFill>
                      <a:prstDash val="solid"/>
                      <a:round/>
                      <a:headEnd type="none" w="med" len="med"/>
                      <a:tailEnd type="none" w="med" len="med"/>
                    </a:lnB>
                    <a:solidFill>
                      <a:srgbClr val="FFFFFF"/>
                    </a:solidFill>
                  </a:tcPr>
                </a:tc>
                <a:tc>
                  <a:txBody>
                    <a:bodyPr/>
                    <a:lstStyle/>
                    <a:p>
                      <a:pPr fontAlgn="t">
                        <a:buNone/>
                      </a:pPr>
                      <a:r>
                        <a:rPr lang="en-GB" sz="1600">
                          <a:effectLst/>
                        </a:rPr>
                        <a:t>Poor real-time editing &amp; version control</a:t>
                      </a:r>
                    </a:p>
                  </a:txBody>
                  <a:tcPr marL="82585" marR="68821" marT="41292" marB="68821">
                    <a:lnL>
                      <a:noFill/>
                    </a:lnL>
                    <a:lnR>
                      <a:noFill/>
                    </a:lnR>
                    <a:lnT w="6096" cap="flat" cmpd="sng" algn="ctr">
                      <a:solidFill>
                        <a:srgbClr val="EDEDED"/>
                      </a:solidFill>
                      <a:prstDash val="solid"/>
                      <a:round/>
                      <a:headEnd type="none" w="med" len="med"/>
                      <a:tailEnd type="none" w="med" len="med"/>
                    </a:lnT>
                    <a:lnB w="6096" cap="flat" cmpd="sng" algn="ctr">
                      <a:solidFill>
                        <a:srgbClr val="EDEDED"/>
                      </a:solidFill>
                      <a:prstDash val="solid"/>
                      <a:round/>
                      <a:headEnd type="none" w="med" len="med"/>
                      <a:tailEnd type="none" w="med" len="med"/>
                    </a:lnB>
                    <a:solidFill>
                      <a:srgbClr val="FFFFFF"/>
                    </a:solidFill>
                  </a:tcPr>
                </a:tc>
                <a:tc>
                  <a:txBody>
                    <a:bodyPr/>
                    <a:lstStyle/>
                    <a:p>
                      <a:pPr fontAlgn="t">
                        <a:buNone/>
                      </a:pPr>
                      <a:r>
                        <a:rPr lang="en-GB" sz="1600">
                          <a:effectLst/>
                        </a:rPr>
                        <a:t>Risk of miscommunication during care transitions</a:t>
                      </a:r>
                    </a:p>
                  </a:txBody>
                  <a:tcPr marL="82585" marR="82585" marT="41292" marB="68821">
                    <a:lnL>
                      <a:noFill/>
                    </a:lnL>
                    <a:lnR w="6096" cap="flat" cmpd="sng" algn="ctr">
                      <a:solidFill>
                        <a:srgbClr val="EDEDED"/>
                      </a:solidFill>
                      <a:prstDash val="solid"/>
                      <a:round/>
                      <a:headEnd type="none" w="med" len="med"/>
                      <a:tailEnd type="none" w="med" len="med"/>
                    </a:lnR>
                    <a:lnT w="6096" cap="flat" cmpd="sng" algn="ctr">
                      <a:solidFill>
                        <a:srgbClr val="EDEDED"/>
                      </a:solidFill>
                      <a:prstDash val="solid"/>
                      <a:round/>
                      <a:headEnd type="none" w="med" len="med"/>
                      <a:tailEnd type="none" w="med" len="med"/>
                    </a:lnT>
                    <a:lnB w="6096" cap="flat" cmpd="sng" algn="ctr">
                      <a:solidFill>
                        <a:srgbClr val="EDEDED"/>
                      </a:solidFill>
                      <a:prstDash val="solid"/>
                      <a:round/>
                      <a:headEnd type="none" w="med" len="med"/>
                      <a:tailEnd type="none" w="med" len="med"/>
                    </a:lnB>
                    <a:solidFill>
                      <a:srgbClr val="FFFFFF"/>
                    </a:solidFill>
                  </a:tcPr>
                </a:tc>
                <a:extLst>
                  <a:ext uri="{0D108BD9-81ED-4DB2-BD59-A6C34878D82A}">
                    <a16:rowId xmlns:a16="http://schemas.microsoft.com/office/drawing/2014/main" val="2310644427"/>
                  </a:ext>
                </a:extLst>
              </a:tr>
              <a:tr h="853377">
                <a:tc>
                  <a:txBody>
                    <a:bodyPr/>
                    <a:lstStyle/>
                    <a:p>
                      <a:pPr fontAlgn="t">
                        <a:buNone/>
                      </a:pPr>
                      <a:r>
                        <a:rPr lang="en-GB" sz="1600">
                          <a:effectLst/>
                        </a:rPr>
                        <a:t>Integration</a:t>
                      </a:r>
                    </a:p>
                  </a:txBody>
                  <a:tcPr marL="82585" marR="68821" marT="41292" marB="68821">
                    <a:lnL w="6096" cap="flat" cmpd="sng" algn="ctr">
                      <a:solidFill>
                        <a:srgbClr val="EDEDED"/>
                      </a:solidFill>
                      <a:prstDash val="solid"/>
                      <a:round/>
                      <a:headEnd type="none" w="med" len="med"/>
                      <a:tailEnd type="none" w="med" len="med"/>
                    </a:lnL>
                    <a:lnR>
                      <a:noFill/>
                    </a:lnR>
                    <a:lnT w="6096" cap="flat" cmpd="sng" algn="ctr">
                      <a:solidFill>
                        <a:srgbClr val="EDEDED"/>
                      </a:solidFill>
                      <a:prstDash val="solid"/>
                      <a:round/>
                      <a:headEnd type="none" w="med" len="med"/>
                      <a:tailEnd type="none" w="med" len="med"/>
                    </a:lnT>
                    <a:lnB w="6096" cap="flat" cmpd="sng" algn="ctr">
                      <a:solidFill>
                        <a:srgbClr val="EDEDED"/>
                      </a:solidFill>
                      <a:prstDash val="solid"/>
                      <a:round/>
                      <a:headEnd type="none" w="med" len="med"/>
                      <a:tailEnd type="none" w="med" len="med"/>
                    </a:lnB>
                    <a:solidFill>
                      <a:srgbClr val="FFFFFF"/>
                    </a:solidFill>
                  </a:tcPr>
                </a:tc>
                <a:tc>
                  <a:txBody>
                    <a:bodyPr/>
                    <a:lstStyle/>
                    <a:p>
                      <a:pPr fontAlgn="t">
                        <a:buNone/>
                      </a:pPr>
                      <a:r>
                        <a:rPr lang="en-GB" sz="1600">
                          <a:effectLst/>
                        </a:rPr>
                        <a:t>Limited EHR &amp; system connectivity</a:t>
                      </a:r>
                    </a:p>
                  </a:txBody>
                  <a:tcPr marL="82585" marR="68821" marT="41292" marB="68821">
                    <a:lnL>
                      <a:noFill/>
                    </a:lnL>
                    <a:lnR>
                      <a:noFill/>
                    </a:lnR>
                    <a:lnT w="6096" cap="flat" cmpd="sng" algn="ctr">
                      <a:solidFill>
                        <a:srgbClr val="EDEDED"/>
                      </a:solidFill>
                      <a:prstDash val="solid"/>
                      <a:round/>
                      <a:headEnd type="none" w="med" len="med"/>
                      <a:tailEnd type="none" w="med" len="med"/>
                    </a:lnT>
                    <a:lnB w="6096" cap="flat" cmpd="sng" algn="ctr">
                      <a:solidFill>
                        <a:srgbClr val="EDEDED"/>
                      </a:solidFill>
                      <a:prstDash val="solid"/>
                      <a:round/>
                      <a:headEnd type="none" w="med" len="med"/>
                      <a:tailEnd type="none" w="med" len="med"/>
                    </a:lnB>
                    <a:solidFill>
                      <a:srgbClr val="FFFFFF"/>
                    </a:solidFill>
                  </a:tcPr>
                </a:tc>
                <a:tc>
                  <a:txBody>
                    <a:bodyPr/>
                    <a:lstStyle/>
                    <a:p>
                      <a:pPr fontAlgn="t">
                        <a:buNone/>
                      </a:pPr>
                      <a:r>
                        <a:rPr lang="en-GB" sz="1600">
                          <a:effectLst/>
                        </a:rPr>
                        <a:t>Increases duplicate data entry, operational inefficiency</a:t>
                      </a:r>
                    </a:p>
                  </a:txBody>
                  <a:tcPr marL="82585" marR="82585" marT="41292" marB="68821">
                    <a:lnL>
                      <a:noFill/>
                    </a:lnL>
                    <a:lnR w="6096" cap="flat" cmpd="sng" algn="ctr">
                      <a:solidFill>
                        <a:srgbClr val="EDEDED"/>
                      </a:solidFill>
                      <a:prstDash val="solid"/>
                      <a:round/>
                      <a:headEnd type="none" w="med" len="med"/>
                      <a:tailEnd type="none" w="med" len="med"/>
                    </a:lnR>
                    <a:lnT w="6096" cap="flat" cmpd="sng" algn="ctr">
                      <a:solidFill>
                        <a:srgbClr val="EDEDED"/>
                      </a:solidFill>
                      <a:prstDash val="solid"/>
                      <a:round/>
                      <a:headEnd type="none" w="med" len="med"/>
                      <a:tailEnd type="none" w="med" len="med"/>
                    </a:lnT>
                    <a:lnB w="6096" cap="flat" cmpd="sng" algn="ctr">
                      <a:solidFill>
                        <a:srgbClr val="EDEDED"/>
                      </a:solidFill>
                      <a:prstDash val="solid"/>
                      <a:round/>
                      <a:headEnd type="none" w="med" len="med"/>
                      <a:tailEnd type="none" w="med" len="med"/>
                    </a:lnB>
                    <a:solidFill>
                      <a:srgbClr val="FFFFFF"/>
                    </a:solidFill>
                  </a:tcPr>
                </a:tc>
                <a:extLst>
                  <a:ext uri="{0D108BD9-81ED-4DB2-BD59-A6C34878D82A}">
                    <a16:rowId xmlns:a16="http://schemas.microsoft.com/office/drawing/2014/main" val="2973155170"/>
                  </a:ext>
                </a:extLst>
              </a:tr>
              <a:tr h="605622">
                <a:tc>
                  <a:txBody>
                    <a:bodyPr/>
                    <a:lstStyle/>
                    <a:p>
                      <a:pPr fontAlgn="t">
                        <a:buNone/>
                      </a:pPr>
                      <a:r>
                        <a:rPr lang="en-GB" sz="1600">
                          <a:effectLst/>
                        </a:rPr>
                        <a:t>Security</a:t>
                      </a:r>
                    </a:p>
                  </a:txBody>
                  <a:tcPr marL="82585" marR="68821" marT="41292" marB="68821">
                    <a:lnL w="6096" cap="flat" cmpd="sng" algn="ctr">
                      <a:solidFill>
                        <a:srgbClr val="EDEDED"/>
                      </a:solidFill>
                      <a:prstDash val="solid"/>
                      <a:round/>
                      <a:headEnd type="none" w="med" len="med"/>
                      <a:tailEnd type="none" w="med" len="med"/>
                    </a:lnL>
                    <a:lnR>
                      <a:noFill/>
                    </a:lnR>
                    <a:lnT w="6096" cap="flat" cmpd="sng" algn="ctr">
                      <a:solidFill>
                        <a:srgbClr val="EDEDED"/>
                      </a:solidFill>
                      <a:prstDash val="solid"/>
                      <a:round/>
                      <a:headEnd type="none" w="med" len="med"/>
                      <a:tailEnd type="none" w="med" len="med"/>
                    </a:lnT>
                    <a:lnB w="6096" cap="flat" cmpd="sng" algn="ctr">
                      <a:solidFill>
                        <a:srgbClr val="EDEDED"/>
                      </a:solidFill>
                      <a:prstDash val="solid"/>
                      <a:round/>
                      <a:headEnd type="none" w="med" len="med"/>
                      <a:tailEnd type="none" w="med" len="med"/>
                    </a:lnB>
                    <a:solidFill>
                      <a:srgbClr val="FFFFFF"/>
                    </a:solidFill>
                  </a:tcPr>
                </a:tc>
                <a:tc>
                  <a:txBody>
                    <a:bodyPr/>
                    <a:lstStyle/>
                    <a:p>
                      <a:pPr fontAlgn="t">
                        <a:buNone/>
                      </a:pPr>
                      <a:r>
                        <a:rPr lang="en-GB" sz="1600">
                          <a:effectLst/>
                        </a:rPr>
                        <a:t>Data breaches &amp; weak audit trails</a:t>
                      </a:r>
                    </a:p>
                  </a:txBody>
                  <a:tcPr marL="82585" marR="68821" marT="41292" marB="68821">
                    <a:lnL>
                      <a:noFill/>
                    </a:lnL>
                    <a:lnR>
                      <a:noFill/>
                    </a:lnR>
                    <a:lnT w="6096" cap="flat" cmpd="sng" algn="ctr">
                      <a:solidFill>
                        <a:srgbClr val="EDEDED"/>
                      </a:solidFill>
                      <a:prstDash val="solid"/>
                      <a:round/>
                      <a:headEnd type="none" w="med" len="med"/>
                      <a:tailEnd type="none" w="med" len="med"/>
                    </a:lnT>
                    <a:lnB w="6096" cap="flat" cmpd="sng" algn="ctr">
                      <a:solidFill>
                        <a:srgbClr val="EDEDED"/>
                      </a:solidFill>
                      <a:prstDash val="solid"/>
                      <a:round/>
                      <a:headEnd type="none" w="med" len="med"/>
                      <a:tailEnd type="none" w="med" len="med"/>
                    </a:lnB>
                    <a:solidFill>
                      <a:srgbClr val="FFFFFF"/>
                    </a:solidFill>
                  </a:tcPr>
                </a:tc>
                <a:tc>
                  <a:txBody>
                    <a:bodyPr/>
                    <a:lstStyle/>
                    <a:p>
                      <a:pPr fontAlgn="t">
                        <a:buNone/>
                      </a:pPr>
                      <a:r>
                        <a:rPr lang="en-GB" sz="1600">
                          <a:effectLst/>
                        </a:rPr>
                        <a:t>Regulatory risk, privacy violations</a:t>
                      </a:r>
                    </a:p>
                  </a:txBody>
                  <a:tcPr marL="82585" marR="82585" marT="41292" marB="68821">
                    <a:lnL>
                      <a:noFill/>
                    </a:lnL>
                    <a:lnR w="6096" cap="flat" cmpd="sng" algn="ctr">
                      <a:solidFill>
                        <a:srgbClr val="EDEDED"/>
                      </a:solidFill>
                      <a:prstDash val="solid"/>
                      <a:round/>
                      <a:headEnd type="none" w="med" len="med"/>
                      <a:tailEnd type="none" w="med" len="med"/>
                    </a:lnR>
                    <a:lnT w="6096" cap="flat" cmpd="sng" algn="ctr">
                      <a:solidFill>
                        <a:srgbClr val="EDEDED"/>
                      </a:solidFill>
                      <a:prstDash val="solid"/>
                      <a:round/>
                      <a:headEnd type="none" w="med" len="med"/>
                      <a:tailEnd type="none" w="med" len="med"/>
                    </a:lnT>
                    <a:lnB w="6096" cap="flat" cmpd="sng" algn="ctr">
                      <a:solidFill>
                        <a:srgbClr val="EDEDED"/>
                      </a:solidFill>
                      <a:prstDash val="solid"/>
                      <a:round/>
                      <a:headEnd type="none" w="med" len="med"/>
                      <a:tailEnd type="none" w="med" len="med"/>
                    </a:lnB>
                    <a:solidFill>
                      <a:srgbClr val="FFFFFF"/>
                    </a:solidFill>
                  </a:tcPr>
                </a:tc>
                <a:extLst>
                  <a:ext uri="{0D108BD9-81ED-4DB2-BD59-A6C34878D82A}">
                    <a16:rowId xmlns:a16="http://schemas.microsoft.com/office/drawing/2014/main" val="3858848425"/>
                  </a:ext>
                </a:extLst>
              </a:tr>
              <a:tr h="853377">
                <a:tc>
                  <a:txBody>
                    <a:bodyPr/>
                    <a:lstStyle/>
                    <a:p>
                      <a:pPr fontAlgn="t">
                        <a:buNone/>
                      </a:pPr>
                      <a:r>
                        <a:rPr lang="en-GB" sz="1600">
                          <a:effectLst/>
                        </a:rPr>
                        <a:t>Compliance</a:t>
                      </a:r>
                    </a:p>
                  </a:txBody>
                  <a:tcPr marL="82585" marR="68821" marT="41292" marB="68821">
                    <a:lnL w="6096" cap="flat" cmpd="sng" algn="ctr">
                      <a:solidFill>
                        <a:srgbClr val="EDEDED"/>
                      </a:solidFill>
                      <a:prstDash val="solid"/>
                      <a:round/>
                      <a:headEnd type="none" w="med" len="med"/>
                      <a:tailEnd type="none" w="med" len="med"/>
                    </a:lnL>
                    <a:lnR>
                      <a:noFill/>
                    </a:lnR>
                    <a:lnT w="6096" cap="flat" cmpd="sng" algn="ctr">
                      <a:solidFill>
                        <a:srgbClr val="EDEDED"/>
                      </a:solidFill>
                      <a:prstDash val="solid"/>
                      <a:round/>
                      <a:headEnd type="none" w="med" len="med"/>
                      <a:tailEnd type="none" w="med" len="med"/>
                    </a:lnT>
                    <a:lnB w="6096" cap="flat" cmpd="sng" algn="ctr">
                      <a:solidFill>
                        <a:srgbClr val="EDEDED"/>
                      </a:solidFill>
                      <a:prstDash val="solid"/>
                      <a:round/>
                      <a:headEnd type="none" w="med" len="med"/>
                      <a:tailEnd type="none" w="med" len="med"/>
                    </a:lnB>
                    <a:solidFill>
                      <a:srgbClr val="FFFFFF"/>
                    </a:solidFill>
                  </a:tcPr>
                </a:tc>
                <a:tc>
                  <a:txBody>
                    <a:bodyPr/>
                    <a:lstStyle/>
                    <a:p>
                      <a:pPr fontAlgn="t">
                        <a:buNone/>
                      </a:pPr>
                      <a:r>
                        <a:rPr lang="en-GB" sz="1600">
                          <a:effectLst/>
                        </a:rPr>
                        <a:t>Lack of automated checks</a:t>
                      </a:r>
                    </a:p>
                  </a:txBody>
                  <a:tcPr marL="82585" marR="68821" marT="41292" marB="68821">
                    <a:lnL>
                      <a:noFill/>
                    </a:lnL>
                    <a:lnR>
                      <a:noFill/>
                    </a:lnR>
                    <a:lnT w="6096" cap="flat" cmpd="sng" algn="ctr">
                      <a:solidFill>
                        <a:srgbClr val="EDEDED"/>
                      </a:solidFill>
                      <a:prstDash val="solid"/>
                      <a:round/>
                      <a:headEnd type="none" w="med" len="med"/>
                      <a:tailEnd type="none" w="med" len="med"/>
                    </a:lnT>
                    <a:lnB w="6096" cap="flat" cmpd="sng" algn="ctr">
                      <a:solidFill>
                        <a:srgbClr val="EDEDED"/>
                      </a:solidFill>
                      <a:prstDash val="solid"/>
                      <a:round/>
                      <a:headEnd type="none" w="med" len="med"/>
                      <a:tailEnd type="none" w="med" len="med"/>
                    </a:lnB>
                    <a:solidFill>
                      <a:srgbClr val="FFFFFF"/>
                    </a:solidFill>
                  </a:tcPr>
                </a:tc>
                <a:tc>
                  <a:txBody>
                    <a:bodyPr/>
                    <a:lstStyle/>
                    <a:p>
                      <a:pPr fontAlgn="t">
                        <a:buNone/>
                      </a:pPr>
                      <a:r>
                        <a:rPr lang="en-GB" sz="1600" dirty="0">
                          <a:effectLst/>
                        </a:rPr>
                        <a:t>Manual compliance monitoring, risk of non-adherence</a:t>
                      </a:r>
                    </a:p>
                  </a:txBody>
                  <a:tcPr marL="82585" marR="82585" marT="41292" marB="68821">
                    <a:lnL>
                      <a:noFill/>
                    </a:lnL>
                    <a:lnR w="6096" cap="flat" cmpd="sng" algn="ctr">
                      <a:solidFill>
                        <a:srgbClr val="EDEDED"/>
                      </a:solidFill>
                      <a:prstDash val="solid"/>
                      <a:round/>
                      <a:headEnd type="none" w="med" len="med"/>
                      <a:tailEnd type="none" w="med" len="med"/>
                    </a:lnR>
                    <a:lnT w="6096" cap="flat" cmpd="sng" algn="ctr">
                      <a:solidFill>
                        <a:srgbClr val="EDEDED"/>
                      </a:solidFill>
                      <a:prstDash val="solid"/>
                      <a:round/>
                      <a:headEnd type="none" w="med" len="med"/>
                      <a:tailEnd type="none" w="med" len="med"/>
                    </a:lnT>
                    <a:lnB w="6096" cap="flat" cmpd="sng" algn="ctr">
                      <a:solidFill>
                        <a:srgbClr val="EDEDED"/>
                      </a:solidFill>
                      <a:prstDash val="solid"/>
                      <a:round/>
                      <a:headEnd type="none" w="med" len="med"/>
                      <a:tailEnd type="none" w="med" len="med"/>
                    </a:lnB>
                    <a:solidFill>
                      <a:srgbClr val="FFFFFF"/>
                    </a:solidFill>
                  </a:tcPr>
                </a:tc>
                <a:extLst>
                  <a:ext uri="{0D108BD9-81ED-4DB2-BD59-A6C34878D82A}">
                    <a16:rowId xmlns:a16="http://schemas.microsoft.com/office/drawing/2014/main" val="1469410885"/>
                  </a:ext>
                </a:extLst>
              </a:tr>
            </a:tbl>
          </a:graphicData>
        </a:graphic>
      </p:graphicFrame>
    </p:spTree>
    <p:extLst>
      <p:ext uri="{BB962C8B-B14F-4D97-AF65-F5344CB8AC3E}">
        <p14:creationId xmlns:p14="http://schemas.microsoft.com/office/powerpoint/2010/main" val="2070519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EBB59-2DF0-C465-9664-3844FA6D24AD}"/>
              </a:ext>
            </a:extLst>
          </p:cNvPr>
          <p:cNvSpPr>
            <a:spLocks noGrp="1"/>
          </p:cNvSpPr>
          <p:nvPr>
            <p:ph type="title"/>
          </p:nvPr>
        </p:nvSpPr>
        <p:spPr>
          <a:xfrm>
            <a:off x="595884" y="-261258"/>
            <a:ext cx="11000232" cy="6701247"/>
          </a:xfrm>
        </p:spPr>
        <p:txBody>
          <a:bodyPr>
            <a:normAutofit fontScale="90000"/>
          </a:bodyPr>
          <a:lstStyle/>
          <a:p>
            <a:br>
              <a:rPr lang="en-GB" dirty="0"/>
            </a:br>
            <a:r>
              <a:rPr lang="en-GB" dirty="0"/>
              <a:t>Conclusion</a:t>
            </a:r>
            <a:br>
              <a:rPr lang="en-GB" dirty="0"/>
            </a:br>
            <a:r>
              <a:rPr lang="en-GB" b="0" dirty="0"/>
              <a:t>While Microsoft Word remains ubiquitous in healthcare documentation due to familiarity, cost, and basic versatility, its limitations in care home settings are non-trivial. Inefficiencies, risk of error, integration deficits, and compliance vulnerabilities highlight the need for </a:t>
            </a:r>
            <a:r>
              <a:rPr lang="en-GB" dirty="0"/>
              <a:t>supplementary or alternative solutions</a:t>
            </a:r>
            <a:r>
              <a:rPr lang="en-GB" b="0" dirty="0"/>
              <a:t>, such as specialized EHR platforms, cloud-based collaborative tools, or purpose-built care home software. </a:t>
            </a:r>
            <a:br>
              <a:rPr lang="en-GB" b="0" dirty="0"/>
            </a:br>
            <a:r>
              <a:rPr lang="en-GB" b="0" dirty="0">
                <a:solidFill>
                  <a:srgbClr val="00B0F0"/>
                </a:solidFill>
                <a:highlight>
                  <a:srgbClr val="FFFF00"/>
                </a:highlight>
              </a:rPr>
              <a:t>nationalcareers.service.gov.uk</a:t>
            </a:r>
            <a:br>
              <a:rPr lang="en-GB" b="0" dirty="0">
                <a:solidFill>
                  <a:srgbClr val="FF0000"/>
                </a:solidFill>
                <a:highlight>
                  <a:srgbClr val="FFFF00"/>
                </a:highlight>
              </a:rPr>
            </a:br>
            <a:endParaRPr lang="en-GB" dirty="0">
              <a:solidFill>
                <a:srgbClr val="FF0000"/>
              </a:solidFill>
              <a:highlight>
                <a:srgbClr val="FFFF00"/>
              </a:highlight>
            </a:endParaRPr>
          </a:p>
        </p:txBody>
      </p:sp>
    </p:spTree>
    <p:extLst>
      <p:ext uri="{BB962C8B-B14F-4D97-AF65-F5344CB8AC3E}">
        <p14:creationId xmlns:p14="http://schemas.microsoft.com/office/powerpoint/2010/main" val="3191800946"/>
      </p:ext>
    </p:extLst>
  </p:cSld>
  <p:clrMapOvr>
    <a:masterClrMapping/>
  </p:clrMapOvr>
</p:sld>
</file>

<file path=ppt/theme/theme1.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143</TotalTime>
  <Words>386</Words>
  <Application>Microsoft Office PowerPoint</Application>
  <PresentationFormat>Widescreen</PresentationFormat>
  <Paragraphs>30</Paragraphs>
  <Slides>6</Slides>
  <Notes>3</Notes>
  <HiddenSlides>0</HiddenSlides>
  <MMClips>1</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VanillaVTI</vt:lpstr>
      <vt:lpstr>Good afternoon     </vt:lpstr>
      <vt:lpstr>What is MS Word </vt:lpstr>
      <vt:lpstr>How MS Word used in sunrise residential care home.  MS Word is an essential tool in healthcare, used for documentations ,research, and administrative tasks, enhancing efficiency and collaboration among healthcare professionals.    </vt:lpstr>
      <vt:lpstr>Benefit of MS word  It is an efficient tool for care home staff, to support remote working. Increased efficiency for example less time travelling to attend meeting MS word helps care home by streamlining document creation for resident care plan, reports and staff training materials enhancing clarity and professionalism.   Key benefits of MS word  Professional documentation improved efficiency and reduced admin Burend Record keeping. Better collaboration and communication Flexibility and customization   www.nhs.uk   </vt:lpstr>
      <vt:lpstr>Limitation of MS Word    </vt:lpstr>
      <vt:lpstr> Conclusion While Microsoft Word remains ubiquitous in healthcare documentation due to familiarity, cost, and basic versatility, its limitations in care home settings are non-trivial. Inefficiencies, risk of error, integration deficits, and compliance vulnerabilities highlight the need for supplementary or alternative solutions, such as specialized EHR platforms, cloud-based collaborative tools, or purpose-built care home software.  nationalcareers.service.gov.uk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Zahra Mahmood</dc:creator>
  <cp:lastModifiedBy>Zahra Mahmood</cp:lastModifiedBy>
  <cp:revision>4</cp:revision>
  <dcterms:created xsi:type="dcterms:W3CDTF">2025-09-27T12:23:15Z</dcterms:created>
  <dcterms:modified xsi:type="dcterms:W3CDTF">2025-09-30T16:03:56Z</dcterms:modified>
</cp:coreProperties>
</file>