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charts/chart1.xml" ContentType="application/vnd.openxmlformats-officedocument.drawingml.chart+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handoutMasterIdLst>
    <p:handoutMasterId r:id="rId42"/>
  </p:handoutMasterIdLst>
  <p:sldIdLst>
    <p:sldId id="365" r:id="rId2"/>
    <p:sldId id="366" r:id="rId3"/>
    <p:sldId id="367" r:id="rId4"/>
    <p:sldId id="383" r:id="rId5"/>
    <p:sldId id="368" r:id="rId6"/>
    <p:sldId id="369" r:id="rId7"/>
    <p:sldId id="370" r:id="rId8"/>
    <p:sldId id="371" r:id="rId9"/>
    <p:sldId id="372" r:id="rId10"/>
    <p:sldId id="373" r:id="rId11"/>
    <p:sldId id="384" r:id="rId12"/>
    <p:sldId id="374" r:id="rId13"/>
    <p:sldId id="375" r:id="rId14"/>
    <p:sldId id="376" r:id="rId15"/>
    <p:sldId id="377" r:id="rId16"/>
    <p:sldId id="378" r:id="rId17"/>
    <p:sldId id="379" r:id="rId18"/>
    <p:sldId id="380" r:id="rId19"/>
    <p:sldId id="385" r:id="rId20"/>
    <p:sldId id="274" r:id="rId21"/>
    <p:sldId id="268" r:id="rId22"/>
    <p:sldId id="275" r:id="rId23"/>
    <p:sldId id="270" r:id="rId24"/>
    <p:sldId id="271" r:id="rId25"/>
    <p:sldId id="272" r:id="rId26"/>
    <p:sldId id="273" r:id="rId27"/>
    <p:sldId id="1882" r:id="rId28"/>
    <p:sldId id="1884" r:id="rId29"/>
    <p:sldId id="1885" r:id="rId30"/>
    <p:sldId id="1886" r:id="rId31"/>
    <p:sldId id="1887" r:id="rId32"/>
    <p:sldId id="1888" r:id="rId33"/>
    <p:sldId id="1889" r:id="rId34"/>
    <p:sldId id="1890" r:id="rId35"/>
    <p:sldId id="1891" r:id="rId36"/>
    <p:sldId id="1883" r:id="rId37"/>
    <p:sldId id="382" r:id="rId38"/>
    <p:sldId id="381" r:id="rId39"/>
    <p:sldId id="1892" r:id="rId4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62419-742E-F562-E72E-E88CACEBC90A}" v="1" dt="2025-11-30T23:36:18.806"/>
    <p1510:client id="{50CD5F31-914E-3718-A32B-34995DAFDCB4}" v="9" dt="2025-12-01T00:14:11.399"/>
    <p1510:client id="{C9D1BE64-03A7-6A17-8111-6D5A376827B4}" v="58" dt="2025-11-30T17:00:49.010"/>
    <p1510:client id="{DE532C76-1899-47BC-B89E-25AEAE9758EC}" v="7" dt="2025-11-30T01:34:17.043"/>
    <p1510:client id="{EE59334E-A191-C266-CC29-A2816A001388}" v="1" dt="2025-11-30T22:55:07.2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13_0.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overlay val="0"/>
    </c:title>
    <c:autoTitleDeleted val="0"/>
    <c:plotArea>
      <c:layout/>
      <c:barChart>
        <c:barDir val="col"/>
        <c:grouping val="clustered"/>
        <c:varyColors val="1"/>
        <c:ser>
          <c:idx val="0"/>
          <c:order val="0"/>
          <c:tx>
            <c:strRef>
              <c:f>Sheet1!$B$1</c:f>
              <c:strCache>
                <c:ptCount val="1"/>
                <c:pt idx="0">
                  <c:v>Employees</c:v>
                </c:pt>
              </c:strCache>
            </c:strRef>
          </c:tx>
          <c:invertIfNegative val="1"/>
          <c:cat>
            <c:strRef>
              <c:f>Sheet1!$A$2:$A$6</c:f>
              <c:strCache>
                <c:ptCount val="5"/>
                <c:pt idx="0">
                  <c:v>2019</c:v>
                </c:pt>
                <c:pt idx="1">
                  <c:v>2020</c:v>
                </c:pt>
                <c:pt idx="2">
                  <c:v>2021</c:v>
                </c:pt>
                <c:pt idx="3">
                  <c:v>2022</c:v>
                </c:pt>
                <c:pt idx="4">
                  <c:v>2023</c:v>
                </c:pt>
              </c:strCache>
            </c:strRef>
          </c:cat>
          <c:val>
            <c:numRef>
              <c:f>Sheet1!$B$2:$B$6</c:f>
              <c:numCache>
                <c:formatCode>General</c:formatCode>
                <c:ptCount val="5"/>
                <c:pt idx="0">
                  <c:v>1900</c:v>
                </c:pt>
                <c:pt idx="1">
                  <c:v>2000</c:v>
                </c:pt>
                <c:pt idx="2">
                  <c:v>2300</c:v>
                </c:pt>
                <c:pt idx="3">
                  <c:v>2600</c:v>
                </c:pt>
                <c:pt idx="4">
                  <c:v>3000</c:v>
                </c:pt>
              </c:numCache>
            </c:numRef>
          </c:val>
          <c:extLst>
            <c:ext xmlns:c16="http://schemas.microsoft.com/office/drawing/2014/chart" uri="{C3380CC4-5D6E-409C-BE32-E72D297353CC}">
              <c16:uniqueId val="{00000000-B2CB-4D86-84DF-070B8436F741}"/>
            </c:ext>
          </c:extLst>
        </c:ser>
        <c:dLbls>
          <c:showLegendKey val="0"/>
          <c:showVal val="0"/>
          <c:showCatName val="0"/>
          <c:showSerName val="0"/>
          <c:showPercent val="0"/>
          <c:showBubbleSize val="0"/>
        </c:dLbls>
        <c:gapWidth val="150"/>
        <c:axId val="-2068027336"/>
        <c:axId val="-2113994440"/>
      </c:barChart>
      <c:catAx>
        <c:axId val="-2068027336"/>
        <c:scaling>
          <c:orientation val="minMax"/>
        </c:scaling>
        <c:delete val="0"/>
        <c:axPos val="b"/>
        <c:numFmt formatCode="General" sourceLinked="0"/>
        <c:majorTickMark val="out"/>
        <c:minorTickMark val="none"/>
        <c:tickLblPos val="nextTo"/>
        <c:crossAx val="-2113994440"/>
        <c:crosses val="autoZero"/>
        <c:auto val="1"/>
        <c:lblAlgn val="ctr"/>
        <c:lblOffset val="100"/>
        <c:noMultiLvlLbl val="0"/>
      </c:catAx>
      <c:valAx>
        <c:axId val="-2113994440"/>
        <c:scaling>
          <c:orientation val="minMax"/>
        </c:scaling>
        <c:delete val="0"/>
        <c:axPos val="l"/>
        <c:majorGridlines/>
        <c:numFmt formatCode="General" sourceLinked="1"/>
        <c:majorTickMark val="out"/>
        <c:minorTickMark val="none"/>
        <c:tickLblPos val="nextTo"/>
        <c:crossAx val="-2068027336"/>
        <c:crosses val="autoZero"/>
        <c:crossBetween val="between"/>
      </c:valAx>
    </c:plotArea>
    <c:plotVisOnly val="1"/>
    <c:dispBlanksAs val="gap"/>
    <c:showDLblsOverMax val="1"/>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C0E8FB-2BA6-4DBA-8F2B-E80837946F4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82FA188-ECAF-4B8E-9DE0-76B01486F489}">
      <dgm:prSet custT="1"/>
      <dgm:spPr/>
      <dgm:t>
        <a:bodyPr/>
        <a:lstStyle/>
        <a:p>
          <a:r>
            <a:rPr lang="en-US" sz="1400" b="1"/>
            <a:t>Equity &amp; Justice Programme</a:t>
          </a:r>
          <a:endParaRPr lang="en-US" sz="1400"/>
        </a:p>
      </dgm:t>
    </dgm:pt>
    <dgm:pt modelId="{7B550B96-EA60-4A96-AB71-BA05D9F320D2}" type="parTrans" cxnId="{94575557-573F-4C12-B075-FFD285B27A2B}">
      <dgm:prSet/>
      <dgm:spPr/>
      <dgm:t>
        <a:bodyPr/>
        <a:lstStyle/>
        <a:p>
          <a:endParaRPr lang="en-US"/>
        </a:p>
      </dgm:t>
    </dgm:pt>
    <dgm:pt modelId="{0192E729-3ED3-45CA-98B4-BC173C6FC76B}" type="sibTrans" cxnId="{94575557-573F-4C12-B075-FFD285B27A2B}">
      <dgm:prSet/>
      <dgm:spPr/>
      <dgm:t>
        <a:bodyPr/>
        <a:lstStyle/>
        <a:p>
          <a:endParaRPr lang="en-US"/>
        </a:p>
      </dgm:t>
    </dgm:pt>
    <dgm:pt modelId="{4BD5C8DB-C811-43D1-9911-F6875EAEF05E}">
      <dgm:prSet custT="1"/>
      <dgm:spPr/>
      <dgm:t>
        <a:bodyPr/>
        <a:lstStyle/>
        <a:p>
          <a:r>
            <a:rPr lang="en-US" sz="1400"/>
            <a:t>Implemented the </a:t>
          </a:r>
          <a:r>
            <a:rPr lang="en-US" sz="1400" b="1"/>
            <a:t>Equity and Justice (EJ) </a:t>
          </a:r>
          <a:r>
            <a:rPr lang="en-US" sz="1400" b="1" err="1"/>
            <a:t>programme</a:t>
          </a:r>
          <a:r>
            <a:rPr lang="en-US" sz="1400"/>
            <a:t> focusing on pay equity, anti-racism training and inclusive leadership (Patagonia, 2022).</a:t>
          </a:r>
        </a:p>
      </dgm:t>
    </dgm:pt>
    <dgm:pt modelId="{C6952D11-7FDD-43ED-B190-B97053126759}" type="parTrans" cxnId="{6C123FF0-6B85-4E3F-8B7C-5DB086249621}">
      <dgm:prSet/>
      <dgm:spPr/>
      <dgm:t>
        <a:bodyPr/>
        <a:lstStyle/>
        <a:p>
          <a:endParaRPr lang="en-US"/>
        </a:p>
      </dgm:t>
    </dgm:pt>
    <dgm:pt modelId="{93FA2F8C-2192-4B77-80C8-6BD867714253}" type="sibTrans" cxnId="{6C123FF0-6B85-4E3F-8B7C-5DB086249621}">
      <dgm:prSet/>
      <dgm:spPr/>
      <dgm:t>
        <a:bodyPr/>
        <a:lstStyle/>
        <a:p>
          <a:endParaRPr lang="en-US"/>
        </a:p>
      </dgm:t>
    </dgm:pt>
    <dgm:pt modelId="{9A85D1CA-5F6B-4707-B405-A1D17FE608EF}">
      <dgm:prSet custT="1"/>
      <dgm:spPr/>
      <dgm:t>
        <a:bodyPr/>
        <a:lstStyle/>
        <a:p>
          <a:r>
            <a:rPr lang="en-US" sz="1400" b="1"/>
            <a:t>Pay Equity Achievement</a:t>
          </a:r>
          <a:endParaRPr lang="en-US" sz="1400"/>
        </a:p>
      </dgm:t>
    </dgm:pt>
    <dgm:pt modelId="{A297A599-76DB-4684-9E82-498105DD1875}" type="parTrans" cxnId="{40A14FEF-81E2-47E0-8069-ADF450D84CDB}">
      <dgm:prSet/>
      <dgm:spPr/>
      <dgm:t>
        <a:bodyPr/>
        <a:lstStyle/>
        <a:p>
          <a:endParaRPr lang="en-US"/>
        </a:p>
      </dgm:t>
    </dgm:pt>
    <dgm:pt modelId="{31E49F23-CEE7-49F4-B2D6-D59A229BD87B}" type="sibTrans" cxnId="{40A14FEF-81E2-47E0-8069-ADF450D84CDB}">
      <dgm:prSet/>
      <dgm:spPr/>
      <dgm:t>
        <a:bodyPr/>
        <a:lstStyle/>
        <a:p>
          <a:endParaRPr lang="en-US"/>
        </a:p>
      </dgm:t>
    </dgm:pt>
    <dgm:pt modelId="{80413C1A-4E8B-417F-A9E0-FD1AE78F134A}">
      <dgm:prSet custT="1"/>
      <dgm:spPr/>
      <dgm:t>
        <a:bodyPr/>
        <a:lstStyle/>
        <a:p>
          <a:r>
            <a:rPr lang="en-US" sz="1400"/>
            <a:t>Reached </a:t>
          </a:r>
          <a:r>
            <a:rPr lang="en-US" sz="1400" b="1"/>
            <a:t>100% gender pay equity</a:t>
          </a:r>
          <a:r>
            <a:rPr lang="en-US" sz="1400"/>
            <a:t> for comparable roles in the U.S. after a full wage review (Patagonia, 2023).</a:t>
          </a:r>
        </a:p>
      </dgm:t>
    </dgm:pt>
    <dgm:pt modelId="{93DC9806-E100-4EA8-813C-EBD4A3C4EDE4}" type="parTrans" cxnId="{B8A3C8B6-F92A-4F01-A8D4-3DF18722C879}">
      <dgm:prSet/>
      <dgm:spPr/>
      <dgm:t>
        <a:bodyPr/>
        <a:lstStyle/>
        <a:p>
          <a:endParaRPr lang="en-US"/>
        </a:p>
      </dgm:t>
    </dgm:pt>
    <dgm:pt modelId="{8B104D2D-F305-4495-8C08-9325880A3970}" type="sibTrans" cxnId="{B8A3C8B6-F92A-4F01-A8D4-3DF18722C879}">
      <dgm:prSet/>
      <dgm:spPr/>
      <dgm:t>
        <a:bodyPr/>
        <a:lstStyle/>
        <a:p>
          <a:endParaRPr lang="en-US"/>
        </a:p>
      </dgm:t>
    </dgm:pt>
    <dgm:pt modelId="{EB40DC81-E788-448C-ACBB-6638714327C0}">
      <dgm:prSet custT="1"/>
      <dgm:spPr/>
      <dgm:t>
        <a:bodyPr/>
        <a:lstStyle/>
        <a:p>
          <a:r>
            <a:rPr lang="en-US" sz="1400" b="1"/>
            <a:t>Diverse Recruitment Practices</a:t>
          </a:r>
          <a:endParaRPr lang="en-US" sz="1400"/>
        </a:p>
      </dgm:t>
    </dgm:pt>
    <dgm:pt modelId="{F059145C-0617-4423-92DF-1DF433AD4167}" type="parTrans" cxnId="{405FE6A3-32F2-431F-8DD9-6A9DD51C07B2}">
      <dgm:prSet/>
      <dgm:spPr/>
      <dgm:t>
        <a:bodyPr/>
        <a:lstStyle/>
        <a:p>
          <a:endParaRPr lang="en-US"/>
        </a:p>
      </dgm:t>
    </dgm:pt>
    <dgm:pt modelId="{91BC99FD-2CE2-4823-B9DF-9605A9D81783}" type="sibTrans" cxnId="{405FE6A3-32F2-431F-8DD9-6A9DD51C07B2}">
      <dgm:prSet/>
      <dgm:spPr/>
      <dgm:t>
        <a:bodyPr/>
        <a:lstStyle/>
        <a:p>
          <a:endParaRPr lang="en-US"/>
        </a:p>
      </dgm:t>
    </dgm:pt>
    <dgm:pt modelId="{4EC51F61-8F1D-42CE-9B83-26CF32AA100A}">
      <dgm:prSet custT="1"/>
      <dgm:spPr/>
      <dgm:t>
        <a:bodyPr/>
        <a:lstStyle/>
        <a:p>
          <a:r>
            <a:rPr lang="en-US" sz="1400"/>
            <a:t>Uses diverse hiring panels, structured interviews and partnerships (e.g., </a:t>
          </a:r>
          <a:r>
            <a:rPr lang="en-US" sz="1400" b="1"/>
            <a:t>Outdoor Afro</a:t>
          </a:r>
          <a:r>
            <a:rPr lang="en-US" sz="1400"/>
            <a:t>, </a:t>
          </a:r>
          <a:r>
            <a:rPr lang="en-US" sz="1400" b="1"/>
            <a:t>LatinxHikers</a:t>
          </a:r>
          <a:r>
            <a:rPr lang="en-US" sz="1400"/>
            <a:t>) to attract under-represented groups (REI Co-Op Report, 2023).</a:t>
          </a:r>
        </a:p>
      </dgm:t>
    </dgm:pt>
    <dgm:pt modelId="{B3620977-79C4-46A1-B391-BCC10D938BCF}" type="parTrans" cxnId="{5048B041-1E15-4DD2-A988-7BDF26350FBE}">
      <dgm:prSet/>
      <dgm:spPr/>
      <dgm:t>
        <a:bodyPr/>
        <a:lstStyle/>
        <a:p>
          <a:endParaRPr lang="en-US"/>
        </a:p>
      </dgm:t>
    </dgm:pt>
    <dgm:pt modelId="{D9FA7503-69D4-43F1-84CC-514DE9FF7AD6}" type="sibTrans" cxnId="{5048B041-1E15-4DD2-A988-7BDF26350FBE}">
      <dgm:prSet/>
      <dgm:spPr/>
      <dgm:t>
        <a:bodyPr/>
        <a:lstStyle/>
        <a:p>
          <a:endParaRPr lang="en-US"/>
        </a:p>
      </dgm:t>
    </dgm:pt>
    <dgm:pt modelId="{093D1081-592F-452B-9CB9-1F35F6901D00}">
      <dgm:prSet custT="1"/>
      <dgm:spPr/>
      <dgm:t>
        <a:bodyPr/>
        <a:lstStyle/>
        <a:p>
          <a:r>
            <a:rPr lang="en-US" sz="1400" b="1"/>
            <a:t>Workforce Demographics</a:t>
          </a:r>
          <a:endParaRPr lang="en-US" sz="1400"/>
        </a:p>
      </dgm:t>
    </dgm:pt>
    <dgm:pt modelId="{CD185315-817C-4B16-813D-5E783E87AFB1}" type="parTrans" cxnId="{9D3B7DC6-9D5C-4C88-9141-714F1CE6695F}">
      <dgm:prSet/>
      <dgm:spPr/>
      <dgm:t>
        <a:bodyPr/>
        <a:lstStyle/>
        <a:p>
          <a:endParaRPr lang="en-US"/>
        </a:p>
      </dgm:t>
    </dgm:pt>
    <dgm:pt modelId="{7B474E02-1A56-409D-9075-652BDC55B3D2}" type="sibTrans" cxnId="{9D3B7DC6-9D5C-4C88-9141-714F1CE6695F}">
      <dgm:prSet/>
      <dgm:spPr/>
      <dgm:t>
        <a:bodyPr/>
        <a:lstStyle/>
        <a:p>
          <a:endParaRPr lang="en-US"/>
        </a:p>
      </dgm:t>
    </dgm:pt>
    <dgm:pt modelId="{024C5F57-4E30-45F8-BA89-F84422041638}">
      <dgm:prSet custT="1"/>
      <dgm:spPr/>
      <dgm:t>
        <a:bodyPr/>
        <a:lstStyle/>
        <a:p>
          <a:r>
            <a:rPr lang="en-US" sz="1400"/>
            <a:t>Workforce includes </a:t>
          </a:r>
          <a:r>
            <a:rPr lang="en-US" sz="1400" b="1"/>
            <a:t>48% women in management</a:t>
          </a:r>
          <a:r>
            <a:rPr lang="en-US" sz="1400"/>
            <a:t> and </a:t>
          </a:r>
          <a:r>
            <a:rPr lang="en-US" sz="1400" b="1"/>
            <a:t>31% employees of colour</a:t>
          </a:r>
          <a:r>
            <a:rPr lang="en-US" sz="1400"/>
            <a:t> in the U.S. (Patagonia, 2023).</a:t>
          </a:r>
        </a:p>
      </dgm:t>
    </dgm:pt>
    <dgm:pt modelId="{394C45A9-28F2-4D28-955D-BF3B79AE7F89}" type="parTrans" cxnId="{8FD14E2A-BA3F-4CC9-8AED-477C51EFFE1C}">
      <dgm:prSet/>
      <dgm:spPr/>
      <dgm:t>
        <a:bodyPr/>
        <a:lstStyle/>
        <a:p>
          <a:endParaRPr lang="en-US"/>
        </a:p>
      </dgm:t>
    </dgm:pt>
    <dgm:pt modelId="{DCAFA1FE-D85B-4B72-ADF9-D32B7C16FACD}" type="sibTrans" cxnId="{8FD14E2A-BA3F-4CC9-8AED-477C51EFFE1C}">
      <dgm:prSet/>
      <dgm:spPr/>
      <dgm:t>
        <a:bodyPr/>
        <a:lstStyle/>
        <a:p>
          <a:endParaRPr lang="en-US"/>
        </a:p>
      </dgm:t>
    </dgm:pt>
    <dgm:pt modelId="{370F815A-E796-4B8B-815A-3D44AB33B7C9}">
      <dgm:prSet custT="1"/>
      <dgm:spPr/>
      <dgm:t>
        <a:bodyPr/>
        <a:lstStyle/>
        <a:p>
          <a:r>
            <a:rPr lang="en-US" sz="1400" b="1"/>
            <a:t>Employee Resource Groups (ERGs)</a:t>
          </a:r>
          <a:endParaRPr lang="en-US" sz="1400"/>
        </a:p>
      </dgm:t>
    </dgm:pt>
    <dgm:pt modelId="{018925F0-3534-452C-88D5-60E009F43156}" type="parTrans" cxnId="{CB9B6E83-9D0C-4C29-A2A8-62F78C4E4A8F}">
      <dgm:prSet/>
      <dgm:spPr/>
      <dgm:t>
        <a:bodyPr/>
        <a:lstStyle/>
        <a:p>
          <a:endParaRPr lang="en-US"/>
        </a:p>
      </dgm:t>
    </dgm:pt>
    <dgm:pt modelId="{8FE71531-8A88-42B5-ACF0-851B6EF36EDF}" type="sibTrans" cxnId="{CB9B6E83-9D0C-4C29-A2A8-62F78C4E4A8F}">
      <dgm:prSet/>
      <dgm:spPr/>
      <dgm:t>
        <a:bodyPr/>
        <a:lstStyle/>
        <a:p>
          <a:endParaRPr lang="en-US"/>
        </a:p>
      </dgm:t>
    </dgm:pt>
    <dgm:pt modelId="{46AB23D4-B0D1-4039-A876-59340EFB6E0D}">
      <dgm:prSet custT="1"/>
      <dgm:spPr/>
      <dgm:t>
        <a:bodyPr/>
        <a:lstStyle/>
        <a:p>
          <a:r>
            <a:rPr lang="en-US" sz="1400"/>
            <a:t>Supports ERGs for women, LGBTQ+ employees and environmental justice to strengthen belonging (Nishii, 2018; Shore et al., 2011).</a:t>
          </a:r>
        </a:p>
      </dgm:t>
    </dgm:pt>
    <dgm:pt modelId="{F3A94C31-A811-4A4C-B3C8-8E06CE0E2959}" type="parTrans" cxnId="{2C01CE98-0EB2-4FB2-9A68-E4187920E100}">
      <dgm:prSet/>
      <dgm:spPr/>
      <dgm:t>
        <a:bodyPr/>
        <a:lstStyle/>
        <a:p>
          <a:endParaRPr lang="en-US"/>
        </a:p>
      </dgm:t>
    </dgm:pt>
    <dgm:pt modelId="{83CFAFBE-5699-4281-9FB8-3442C55FAAD9}" type="sibTrans" cxnId="{2C01CE98-0EB2-4FB2-9A68-E4187920E100}">
      <dgm:prSet/>
      <dgm:spPr/>
      <dgm:t>
        <a:bodyPr/>
        <a:lstStyle/>
        <a:p>
          <a:endParaRPr lang="en-US"/>
        </a:p>
      </dgm:t>
    </dgm:pt>
    <dgm:pt modelId="{C68D9408-B464-4576-9C6F-DC498F8829D7}">
      <dgm:prSet custT="1"/>
      <dgm:spPr/>
      <dgm:t>
        <a:bodyPr/>
        <a:lstStyle/>
        <a:p>
          <a:r>
            <a:rPr lang="en-US" sz="1400" b="1"/>
            <a:t>Inclusion Training</a:t>
          </a:r>
          <a:endParaRPr lang="en-US" sz="1400"/>
        </a:p>
      </dgm:t>
    </dgm:pt>
    <dgm:pt modelId="{310A27FA-9E64-4A8D-9674-D0C344CDBE8F}" type="parTrans" cxnId="{A23BA5B9-57C6-44BF-ABF5-C0B2FED44225}">
      <dgm:prSet/>
      <dgm:spPr/>
      <dgm:t>
        <a:bodyPr/>
        <a:lstStyle/>
        <a:p>
          <a:endParaRPr lang="en-US"/>
        </a:p>
      </dgm:t>
    </dgm:pt>
    <dgm:pt modelId="{3F3FA051-9AB0-4358-8A86-ACF8128AC92B}" type="sibTrans" cxnId="{A23BA5B9-57C6-44BF-ABF5-C0B2FED44225}">
      <dgm:prSet/>
      <dgm:spPr/>
      <dgm:t>
        <a:bodyPr/>
        <a:lstStyle/>
        <a:p>
          <a:endParaRPr lang="en-US"/>
        </a:p>
      </dgm:t>
    </dgm:pt>
    <dgm:pt modelId="{116B90B7-18B2-4815-9798-756D8971DD46}">
      <dgm:prSet custT="1"/>
      <dgm:spPr/>
      <dgm:t>
        <a:bodyPr/>
        <a:lstStyle/>
        <a:p>
          <a:r>
            <a:rPr lang="en-US" sz="1400"/>
            <a:t>Provides anti-bias, allyship and accessibility training aligned with inclusion best practices (Nishii, 2018; Shore et al., 2011).</a:t>
          </a:r>
        </a:p>
      </dgm:t>
    </dgm:pt>
    <dgm:pt modelId="{16D68735-F1FA-4349-9EE4-082D20509785}" type="parTrans" cxnId="{31D5E201-B595-4F5B-B9B7-76296F57703A}">
      <dgm:prSet/>
      <dgm:spPr/>
      <dgm:t>
        <a:bodyPr/>
        <a:lstStyle/>
        <a:p>
          <a:endParaRPr lang="en-US"/>
        </a:p>
      </dgm:t>
    </dgm:pt>
    <dgm:pt modelId="{BA95A764-D12E-47F7-BDB3-371E992394A4}" type="sibTrans" cxnId="{31D5E201-B595-4F5B-B9B7-76296F57703A}">
      <dgm:prSet/>
      <dgm:spPr/>
      <dgm:t>
        <a:bodyPr/>
        <a:lstStyle/>
        <a:p>
          <a:endParaRPr lang="en-US"/>
        </a:p>
      </dgm:t>
    </dgm:pt>
    <dgm:pt modelId="{1E22D334-CE5F-4664-A9E6-3FFD8D03DED2}" type="pres">
      <dgm:prSet presAssocID="{57C0E8FB-2BA6-4DBA-8F2B-E80837946F4C}" presName="linear" presStyleCnt="0">
        <dgm:presLayoutVars>
          <dgm:animLvl val="lvl"/>
          <dgm:resizeHandles val="exact"/>
        </dgm:presLayoutVars>
      </dgm:prSet>
      <dgm:spPr/>
    </dgm:pt>
    <dgm:pt modelId="{0734296A-2D28-44D2-942C-E20509FB5915}" type="pres">
      <dgm:prSet presAssocID="{682FA188-ECAF-4B8E-9DE0-76B01486F489}" presName="parentText" presStyleLbl="node1" presStyleIdx="0" presStyleCnt="6">
        <dgm:presLayoutVars>
          <dgm:chMax val="0"/>
          <dgm:bulletEnabled val="1"/>
        </dgm:presLayoutVars>
      </dgm:prSet>
      <dgm:spPr/>
    </dgm:pt>
    <dgm:pt modelId="{F5C50C8F-A109-4614-86E5-0B04F7E2ED0D}" type="pres">
      <dgm:prSet presAssocID="{682FA188-ECAF-4B8E-9DE0-76B01486F489}" presName="childText" presStyleLbl="revTx" presStyleIdx="0" presStyleCnt="6">
        <dgm:presLayoutVars>
          <dgm:bulletEnabled val="1"/>
        </dgm:presLayoutVars>
      </dgm:prSet>
      <dgm:spPr/>
    </dgm:pt>
    <dgm:pt modelId="{1C5B37B0-DAA8-47B8-BFD4-396318A6AA0F}" type="pres">
      <dgm:prSet presAssocID="{9A85D1CA-5F6B-4707-B405-A1D17FE608EF}" presName="parentText" presStyleLbl="node1" presStyleIdx="1" presStyleCnt="6">
        <dgm:presLayoutVars>
          <dgm:chMax val="0"/>
          <dgm:bulletEnabled val="1"/>
        </dgm:presLayoutVars>
      </dgm:prSet>
      <dgm:spPr/>
    </dgm:pt>
    <dgm:pt modelId="{CCB82417-9FC8-4B74-AEAE-FF4C5BE1487A}" type="pres">
      <dgm:prSet presAssocID="{9A85D1CA-5F6B-4707-B405-A1D17FE608EF}" presName="childText" presStyleLbl="revTx" presStyleIdx="1" presStyleCnt="6">
        <dgm:presLayoutVars>
          <dgm:bulletEnabled val="1"/>
        </dgm:presLayoutVars>
      </dgm:prSet>
      <dgm:spPr/>
    </dgm:pt>
    <dgm:pt modelId="{29E7DB23-2ECE-4675-8F3A-B5F14795DBAC}" type="pres">
      <dgm:prSet presAssocID="{EB40DC81-E788-448C-ACBB-6638714327C0}" presName="parentText" presStyleLbl="node1" presStyleIdx="2" presStyleCnt="6">
        <dgm:presLayoutVars>
          <dgm:chMax val="0"/>
          <dgm:bulletEnabled val="1"/>
        </dgm:presLayoutVars>
      </dgm:prSet>
      <dgm:spPr/>
    </dgm:pt>
    <dgm:pt modelId="{2B58B3E3-BC8F-4BCD-90D4-FFECA48E6022}" type="pres">
      <dgm:prSet presAssocID="{EB40DC81-E788-448C-ACBB-6638714327C0}" presName="childText" presStyleLbl="revTx" presStyleIdx="2" presStyleCnt="6">
        <dgm:presLayoutVars>
          <dgm:bulletEnabled val="1"/>
        </dgm:presLayoutVars>
      </dgm:prSet>
      <dgm:spPr/>
    </dgm:pt>
    <dgm:pt modelId="{E194535C-12D9-4001-9D13-B9683CF12289}" type="pres">
      <dgm:prSet presAssocID="{093D1081-592F-452B-9CB9-1F35F6901D00}" presName="parentText" presStyleLbl="node1" presStyleIdx="3" presStyleCnt="6">
        <dgm:presLayoutVars>
          <dgm:chMax val="0"/>
          <dgm:bulletEnabled val="1"/>
        </dgm:presLayoutVars>
      </dgm:prSet>
      <dgm:spPr/>
    </dgm:pt>
    <dgm:pt modelId="{7A33B0E6-5189-4483-89A1-73E9330290F6}" type="pres">
      <dgm:prSet presAssocID="{093D1081-592F-452B-9CB9-1F35F6901D00}" presName="childText" presStyleLbl="revTx" presStyleIdx="3" presStyleCnt="6">
        <dgm:presLayoutVars>
          <dgm:bulletEnabled val="1"/>
        </dgm:presLayoutVars>
      </dgm:prSet>
      <dgm:spPr/>
    </dgm:pt>
    <dgm:pt modelId="{DB22F8A7-2A62-4768-82EA-B6DE2CE32A51}" type="pres">
      <dgm:prSet presAssocID="{370F815A-E796-4B8B-815A-3D44AB33B7C9}" presName="parentText" presStyleLbl="node1" presStyleIdx="4" presStyleCnt="6">
        <dgm:presLayoutVars>
          <dgm:chMax val="0"/>
          <dgm:bulletEnabled val="1"/>
        </dgm:presLayoutVars>
      </dgm:prSet>
      <dgm:spPr/>
    </dgm:pt>
    <dgm:pt modelId="{165F29D0-1787-4578-815C-9E8974776001}" type="pres">
      <dgm:prSet presAssocID="{370F815A-E796-4B8B-815A-3D44AB33B7C9}" presName="childText" presStyleLbl="revTx" presStyleIdx="4" presStyleCnt="6">
        <dgm:presLayoutVars>
          <dgm:bulletEnabled val="1"/>
        </dgm:presLayoutVars>
      </dgm:prSet>
      <dgm:spPr/>
    </dgm:pt>
    <dgm:pt modelId="{8FE3B43F-A40C-4750-98A1-69E5EA28424D}" type="pres">
      <dgm:prSet presAssocID="{C68D9408-B464-4576-9C6F-DC498F8829D7}" presName="parentText" presStyleLbl="node1" presStyleIdx="5" presStyleCnt="6">
        <dgm:presLayoutVars>
          <dgm:chMax val="0"/>
          <dgm:bulletEnabled val="1"/>
        </dgm:presLayoutVars>
      </dgm:prSet>
      <dgm:spPr/>
    </dgm:pt>
    <dgm:pt modelId="{862858BE-62BB-43F3-A7D3-27F937ADBBA9}" type="pres">
      <dgm:prSet presAssocID="{C68D9408-B464-4576-9C6F-DC498F8829D7}" presName="childText" presStyleLbl="revTx" presStyleIdx="5" presStyleCnt="6">
        <dgm:presLayoutVars>
          <dgm:bulletEnabled val="1"/>
        </dgm:presLayoutVars>
      </dgm:prSet>
      <dgm:spPr/>
    </dgm:pt>
  </dgm:ptLst>
  <dgm:cxnLst>
    <dgm:cxn modelId="{31D5E201-B595-4F5B-B9B7-76296F57703A}" srcId="{C68D9408-B464-4576-9C6F-DC498F8829D7}" destId="{116B90B7-18B2-4815-9798-756D8971DD46}" srcOrd="0" destOrd="0" parTransId="{16D68735-F1FA-4349-9EE4-082D20509785}" sibTransId="{BA95A764-D12E-47F7-BDB3-371E992394A4}"/>
    <dgm:cxn modelId="{E5EF7326-3589-4A99-834A-102E179A8FFB}" type="presOf" srcId="{80413C1A-4E8B-417F-A9E0-FD1AE78F134A}" destId="{CCB82417-9FC8-4B74-AEAE-FF4C5BE1487A}" srcOrd="0" destOrd="0" presId="urn:microsoft.com/office/officeart/2005/8/layout/vList2"/>
    <dgm:cxn modelId="{8FD14E2A-BA3F-4CC9-8AED-477C51EFFE1C}" srcId="{093D1081-592F-452B-9CB9-1F35F6901D00}" destId="{024C5F57-4E30-45F8-BA89-F84422041638}" srcOrd="0" destOrd="0" parTransId="{394C45A9-28F2-4D28-955D-BF3B79AE7F89}" sibTransId="{DCAFA1FE-D85B-4B72-ADF9-D32B7C16FACD}"/>
    <dgm:cxn modelId="{4E31545B-0A22-404A-AC38-3632069AE937}" type="presOf" srcId="{57C0E8FB-2BA6-4DBA-8F2B-E80837946F4C}" destId="{1E22D334-CE5F-4664-A9E6-3FFD8D03DED2}" srcOrd="0" destOrd="0" presId="urn:microsoft.com/office/officeart/2005/8/layout/vList2"/>
    <dgm:cxn modelId="{5048B041-1E15-4DD2-A988-7BDF26350FBE}" srcId="{EB40DC81-E788-448C-ACBB-6638714327C0}" destId="{4EC51F61-8F1D-42CE-9B83-26CF32AA100A}" srcOrd="0" destOrd="0" parTransId="{B3620977-79C4-46A1-B391-BCC10D938BCF}" sibTransId="{D9FA7503-69D4-43F1-84CC-514DE9FF7AD6}"/>
    <dgm:cxn modelId="{2B733256-6D92-469A-928D-F17AF9943BC5}" type="presOf" srcId="{116B90B7-18B2-4815-9798-756D8971DD46}" destId="{862858BE-62BB-43F3-A7D3-27F937ADBBA9}" srcOrd="0" destOrd="0" presId="urn:microsoft.com/office/officeart/2005/8/layout/vList2"/>
    <dgm:cxn modelId="{94575557-573F-4C12-B075-FFD285B27A2B}" srcId="{57C0E8FB-2BA6-4DBA-8F2B-E80837946F4C}" destId="{682FA188-ECAF-4B8E-9DE0-76B01486F489}" srcOrd="0" destOrd="0" parTransId="{7B550B96-EA60-4A96-AB71-BA05D9F320D2}" sibTransId="{0192E729-3ED3-45CA-98B4-BC173C6FC76B}"/>
    <dgm:cxn modelId="{F6BB497A-D862-46F8-84D8-0326C5D917A9}" type="presOf" srcId="{9A85D1CA-5F6B-4707-B405-A1D17FE608EF}" destId="{1C5B37B0-DAA8-47B8-BFD4-396318A6AA0F}" srcOrd="0" destOrd="0" presId="urn:microsoft.com/office/officeart/2005/8/layout/vList2"/>
    <dgm:cxn modelId="{CB9B6E83-9D0C-4C29-A2A8-62F78C4E4A8F}" srcId="{57C0E8FB-2BA6-4DBA-8F2B-E80837946F4C}" destId="{370F815A-E796-4B8B-815A-3D44AB33B7C9}" srcOrd="4" destOrd="0" parTransId="{018925F0-3534-452C-88D5-60E009F43156}" sibTransId="{8FE71531-8A88-42B5-ACF0-851B6EF36EDF}"/>
    <dgm:cxn modelId="{B684E785-107B-4489-AB1B-461A460CE63D}" type="presOf" srcId="{4EC51F61-8F1D-42CE-9B83-26CF32AA100A}" destId="{2B58B3E3-BC8F-4BCD-90D4-FFECA48E6022}" srcOrd="0" destOrd="0" presId="urn:microsoft.com/office/officeart/2005/8/layout/vList2"/>
    <dgm:cxn modelId="{32926D8C-3A83-43FB-835D-57DBFCBDD847}" type="presOf" srcId="{370F815A-E796-4B8B-815A-3D44AB33B7C9}" destId="{DB22F8A7-2A62-4768-82EA-B6DE2CE32A51}" srcOrd="0" destOrd="0" presId="urn:microsoft.com/office/officeart/2005/8/layout/vList2"/>
    <dgm:cxn modelId="{E7751B8E-4735-4F65-928D-2746CB0D5418}" type="presOf" srcId="{4BD5C8DB-C811-43D1-9911-F6875EAEF05E}" destId="{F5C50C8F-A109-4614-86E5-0B04F7E2ED0D}" srcOrd="0" destOrd="0" presId="urn:microsoft.com/office/officeart/2005/8/layout/vList2"/>
    <dgm:cxn modelId="{2C01CE98-0EB2-4FB2-9A68-E4187920E100}" srcId="{370F815A-E796-4B8B-815A-3D44AB33B7C9}" destId="{46AB23D4-B0D1-4039-A876-59340EFB6E0D}" srcOrd="0" destOrd="0" parTransId="{F3A94C31-A811-4A4C-B3C8-8E06CE0E2959}" sibTransId="{83CFAFBE-5699-4281-9FB8-3442C55FAAD9}"/>
    <dgm:cxn modelId="{405FE6A3-32F2-431F-8DD9-6A9DD51C07B2}" srcId="{57C0E8FB-2BA6-4DBA-8F2B-E80837946F4C}" destId="{EB40DC81-E788-448C-ACBB-6638714327C0}" srcOrd="2" destOrd="0" parTransId="{F059145C-0617-4423-92DF-1DF433AD4167}" sibTransId="{91BC99FD-2CE2-4823-B9DF-9605A9D81783}"/>
    <dgm:cxn modelId="{B8A3C8B6-F92A-4F01-A8D4-3DF18722C879}" srcId="{9A85D1CA-5F6B-4707-B405-A1D17FE608EF}" destId="{80413C1A-4E8B-417F-A9E0-FD1AE78F134A}" srcOrd="0" destOrd="0" parTransId="{93DC9806-E100-4EA8-813C-EBD4A3C4EDE4}" sibTransId="{8B104D2D-F305-4495-8C08-9325880A3970}"/>
    <dgm:cxn modelId="{A23BA5B9-57C6-44BF-ABF5-C0B2FED44225}" srcId="{57C0E8FB-2BA6-4DBA-8F2B-E80837946F4C}" destId="{C68D9408-B464-4576-9C6F-DC498F8829D7}" srcOrd="5" destOrd="0" parTransId="{310A27FA-9E64-4A8D-9674-D0C344CDBE8F}" sibTransId="{3F3FA051-9AB0-4358-8A86-ACF8128AC92B}"/>
    <dgm:cxn modelId="{B211CCBB-C6E9-4972-B969-7D8E51E05345}" type="presOf" srcId="{682FA188-ECAF-4B8E-9DE0-76B01486F489}" destId="{0734296A-2D28-44D2-942C-E20509FB5915}" srcOrd="0" destOrd="0" presId="urn:microsoft.com/office/officeart/2005/8/layout/vList2"/>
    <dgm:cxn modelId="{C5150DC3-02D0-4503-8E50-755B81E0B035}" type="presOf" srcId="{024C5F57-4E30-45F8-BA89-F84422041638}" destId="{7A33B0E6-5189-4483-89A1-73E9330290F6}" srcOrd="0" destOrd="0" presId="urn:microsoft.com/office/officeart/2005/8/layout/vList2"/>
    <dgm:cxn modelId="{9D3B7DC6-9D5C-4C88-9141-714F1CE6695F}" srcId="{57C0E8FB-2BA6-4DBA-8F2B-E80837946F4C}" destId="{093D1081-592F-452B-9CB9-1F35F6901D00}" srcOrd="3" destOrd="0" parTransId="{CD185315-817C-4B16-813D-5E783E87AFB1}" sibTransId="{7B474E02-1A56-409D-9075-652BDC55B3D2}"/>
    <dgm:cxn modelId="{1C180CCF-EAC8-4D37-A874-38BA95689DFD}" type="presOf" srcId="{EB40DC81-E788-448C-ACBB-6638714327C0}" destId="{29E7DB23-2ECE-4675-8F3A-B5F14795DBAC}" srcOrd="0" destOrd="0" presId="urn:microsoft.com/office/officeart/2005/8/layout/vList2"/>
    <dgm:cxn modelId="{C83573D3-8742-492E-9CFF-F6843CE6C85D}" type="presOf" srcId="{093D1081-592F-452B-9CB9-1F35F6901D00}" destId="{E194535C-12D9-4001-9D13-B9683CF12289}" srcOrd="0" destOrd="0" presId="urn:microsoft.com/office/officeart/2005/8/layout/vList2"/>
    <dgm:cxn modelId="{CDA491E3-A3CD-46FE-9C90-5D038F3776D2}" type="presOf" srcId="{C68D9408-B464-4576-9C6F-DC498F8829D7}" destId="{8FE3B43F-A40C-4750-98A1-69E5EA28424D}" srcOrd="0" destOrd="0" presId="urn:microsoft.com/office/officeart/2005/8/layout/vList2"/>
    <dgm:cxn modelId="{40A14FEF-81E2-47E0-8069-ADF450D84CDB}" srcId="{57C0E8FB-2BA6-4DBA-8F2B-E80837946F4C}" destId="{9A85D1CA-5F6B-4707-B405-A1D17FE608EF}" srcOrd="1" destOrd="0" parTransId="{A297A599-76DB-4684-9E82-498105DD1875}" sibTransId="{31E49F23-CEE7-49F4-B2D6-D59A229BD87B}"/>
    <dgm:cxn modelId="{6C123FF0-6B85-4E3F-8B7C-5DB086249621}" srcId="{682FA188-ECAF-4B8E-9DE0-76B01486F489}" destId="{4BD5C8DB-C811-43D1-9911-F6875EAEF05E}" srcOrd="0" destOrd="0" parTransId="{C6952D11-7FDD-43ED-B190-B97053126759}" sibTransId="{93FA2F8C-2192-4B77-80C8-6BD867714253}"/>
    <dgm:cxn modelId="{95AB14F5-11C4-4DFD-BE3B-1ABAFE8A72C3}" type="presOf" srcId="{46AB23D4-B0D1-4039-A876-59340EFB6E0D}" destId="{165F29D0-1787-4578-815C-9E8974776001}" srcOrd="0" destOrd="0" presId="urn:microsoft.com/office/officeart/2005/8/layout/vList2"/>
    <dgm:cxn modelId="{1CF8C1DD-DB57-45CF-B4D6-EF283DB44B4C}" type="presParOf" srcId="{1E22D334-CE5F-4664-A9E6-3FFD8D03DED2}" destId="{0734296A-2D28-44D2-942C-E20509FB5915}" srcOrd="0" destOrd="0" presId="urn:microsoft.com/office/officeart/2005/8/layout/vList2"/>
    <dgm:cxn modelId="{F342AB33-DBBD-4D55-81C2-F19D97741423}" type="presParOf" srcId="{1E22D334-CE5F-4664-A9E6-3FFD8D03DED2}" destId="{F5C50C8F-A109-4614-86E5-0B04F7E2ED0D}" srcOrd="1" destOrd="0" presId="urn:microsoft.com/office/officeart/2005/8/layout/vList2"/>
    <dgm:cxn modelId="{9A408BE2-5FFA-4874-94DF-CDBDD11E3A07}" type="presParOf" srcId="{1E22D334-CE5F-4664-A9E6-3FFD8D03DED2}" destId="{1C5B37B0-DAA8-47B8-BFD4-396318A6AA0F}" srcOrd="2" destOrd="0" presId="urn:microsoft.com/office/officeart/2005/8/layout/vList2"/>
    <dgm:cxn modelId="{ECC761B1-33CF-4539-AD84-292EDB7E58C2}" type="presParOf" srcId="{1E22D334-CE5F-4664-A9E6-3FFD8D03DED2}" destId="{CCB82417-9FC8-4B74-AEAE-FF4C5BE1487A}" srcOrd="3" destOrd="0" presId="urn:microsoft.com/office/officeart/2005/8/layout/vList2"/>
    <dgm:cxn modelId="{F451B0C0-2061-49AE-813B-6AF8A53DE5E2}" type="presParOf" srcId="{1E22D334-CE5F-4664-A9E6-3FFD8D03DED2}" destId="{29E7DB23-2ECE-4675-8F3A-B5F14795DBAC}" srcOrd="4" destOrd="0" presId="urn:microsoft.com/office/officeart/2005/8/layout/vList2"/>
    <dgm:cxn modelId="{58A42FD1-9774-40AE-ABFE-B9F12B239361}" type="presParOf" srcId="{1E22D334-CE5F-4664-A9E6-3FFD8D03DED2}" destId="{2B58B3E3-BC8F-4BCD-90D4-FFECA48E6022}" srcOrd="5" destOrd="0" presId="urn:microsoft.com/office/officeart/2005/8/layout/vList2"/>
    <dgm:cxn modelId="{2A5D7DA2-E09A-4F33-A6D7-AE023CD39520}" type="presParOf" srcId="{1E22D334-CE5F-4664-A9E6-3FFD8D03DED2}" destId="{E194535C-12D9-4001-9D13-B9683CF12289}" srcOrd="6" destOrd="0" presId="urn:microsoft.com/office/officeart/2005/8/layout/vList2"/>
    <dgm:cxn modelId="{30E8AF69-3B98-424E-8C04-C5834A826D67}" type="presParOf" srcId="{1E22D334-CE5F-4664-A9E6-3FFD8D03DED2}" destId="{7A33B0E6-5189-4483-89A1-73E9330290F6}" srcOrd="7" destOrd="0" presId="urn:microsoft.com/office/officeart/2005/8/layout/vList2"/>
    <dgm:cxn modelId="{BE0AD3BA-5AEB-459B-843C-CD8685BC28BD}" type="presParOf" srcId="{1E22D334-CE5F-4664-A9E6-3FFD8D03DED2}" destId="{DB22F8A7-2A62-4768-82EA-B6DE2CE32A51}" srcOrd="8" destOrd="0" presId="urn:microsoft.com/office/officeart/2005/8/layout/vList2"/>
    <dgm:cxn modelId="{E60FA614-775E-46D3-80BE-FF3FBDA534FE}" type="presParOf" srcId="{1E22D334-CE5F-4664-A9E6-3FFD8D03DED2}" destId="{165F29D0-1787-4578-815C-9E8974776001}" srcOrd="9" destOrd="0" presId="urn:microsoft.com/office/officeart/2005/8/layout/vList2"/>
    <dgm:cxn modelId="{F7F3434E-AB60-4E0F-A311-E570CAD92F2A}" type="presParOf" srcId="{1E22D334-CE5F-4664-A9E6-3FFD8D03DED2}" destId="{8FE3B43F-A40C-4750-98A1-69E5EA28424D}" srcOrd="10" destOrd="0" presId="urn:microsoft.com/office/officeart/2005/8/layout/vList2"/>
    <dgm:cxn modelId="{80BC69BA-5865-4EF6-BF54-C5892F749FDE}" type="presParOf" srcId="{1E22D334-CE5F-4664-A9E6-3FFD8D03DED2}" destId="{862858BE-62BB-43F3-A7D3-27F937ADBBA9}" srcOrd="1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C04377-4D82-4516-8178-5BF0CDEF0B3E}" type="doc">
      <dgm:prSet loTypeId="urn:microsoft.com/office/officeart/2005/8/layout/lProcess2" loCatId="list" qsTypeId="urn:microsoft.com/office/officeart/2005/8/quickstyle/simple1" qsCatId="simple" csTypeId="urn:microsoft.com/office/officeart/2005/8/colors/colorful5" csCatId="colorful"/>
      <dgm:spPr/>
      <dgm:t>
        <a:bodyPr/>
        <a:lstStyle/>
        <a:p>
          <a:endParaRPr lang="en-US"/>
        </a:p>
      </dgm:t>
    </dgm:pt>
    <dgm:pt modelId="{3A47259B-17EC-4595-BFE2-1E53B871A196}">
      <dgm:prSet/>
      <dgm:spPr/>
      <dgm:t>
        <a:bodyPr/>
        <a:lstStyle/>
        <a:p>
          <a:r>
            <a:rPr lang="en-US" b="1"/>
            <a:t>Team culture </a:t>
          </a:r>
          <a:endParaRPr lang="en-US"/>
        </a:p>
      </dgm:t>
    </dgm:pt>
    <dgm:pt modelId="{D75A9AC3-D0F6-40D0-88D3-F4CFF29C795A}" type="parTrans" cxnId="{6B5BAF71-5BA3-4077-BD9D-D91369A099B9}">
      <dgm:prSet/>
      <dgm:spPr/>
      <dgm:t>
        <a:bodyPr/>
        <a:lstStyle/>
        <a:p>
          <a:endParaRPr lang="en-US"/>
        </a:p>
      </dgm:t>
    </dgm:pt>
    <dgm:pt modelId="{E61D1F19-4E76-44F4-9767-DF62900BC45A}" type="sibTrans" cxnId="{6B5BAF71-5BA3-4077-BD9D-D91369A099B9}">
      <dgm:prSet/>
      <dgm:spPr/>
      <dgm:t>
        <a:bodyPr/>
        <a:lstStyle/>
        <a:p>
          <a:endParaRPr lang="en-US"/>
        </a:p>
      </dgm:t>
    </dgm:pt>
    <dgm:pt modelId="{1B55648A-A765-47FC-8EA5-36ED08D762F1}">
      <dgm:prSet/>
      <dgm:spPr/>
      <dgm:t>
        <a:bodyPr/>
        <a:lstStyle/>
        <a:p>
          <a:r>
            <a:rPr lang="en-US"/>
            <a:t>Line managers operationalise DEI by shaping daily team culture, ensuring fairness, inclusion and psychological safety (Ferdman &amp; Deane, 2014).</a:t>
          </a:r>
        </a:p>
      </dgm:t>
    </dgm:pt>
    <dgm:pt modelId="{001E748D-EA26-40B6-A872-26A284685332}" type="parTrans" cxnId="{ABB0A47C-7523-46EB-ACE9-FFE7382F76DB}">
      <dgm:prSet/>
      <dgm:spPr/>
      <dgm:t>
        <a:bodyPr/>
        <a:lstStyle/>
        <a:p>
          <a:endParaRPr lang="en-US"/>
        </a:p>
      </dgm:t>
    </dgm:pt>
    <dgm:pt modelId="{B5198076-4164-4B20-86A3-C9B381D32ACB}" type="sibTrans" cxnId="{ABB0A47C-7523-46EB-ACE9-FFE7382F76DB}">
      <dgm:prSet/>
      <dgm:spPr/>
      <dgm:t>
        <a:bodyPr/>
        <a:lstStyle/>
        <a:p>
          <a:endParaRPr lang="en-US"/>
        </a:p>
      </dgm:t>
    </dgm:pt>
    <dgm:pt modelId="{637A4D4F-D10C-4675-9933-F3056123CC91}">
      <dgm:prSet/>
      <dgm:spPr/>
      <dgm:t>
        <a:bodyPr/>
        <a:lstStyle/>
        <a:p>
          <a:r>
            <a:rPr lang="en-US" b="1"/>
            <a:t>Inclusive Hiring Practices</a:t>
          </a:r>
          <a:endParaRPr lang="en-US"/>
        </a:p>
      </dgm:t>
    </dgm:pt>
    <dgm:pt modelId="{998F627E-D78D-4000-A85E-34FE1CB8FD3F}" type="parTrans" cxnId="{1E7ADB99-1C95-4AC6-BB32-61259DC18563}">
      <dgm:prSet/>
      <dgm:spPr/>
      <dgm:t>
        <a:bodyPr/>
        <a:lstStyle/>
        <a:p>
          <a:endParaRPr lang="en-US"/>
        </a:p>
      </dgm:t>
    </dgm:pt>
    <dgm:pt modelId="{10C3F1E2-1BC0-4576-BC48-2B09882692F4}" type="sibTrans" cxnId="{1E7ADB99-1C95-4AC6-BB32-61259DC18563}">
      <dgm:prSet/>
      <dgm:spPr/>
      <dgm:t>
        <a:bodyPr/>
        <a:lstStyle/>
        <a:p>
          <a:endParaRPr lang="en-US"/>
        </a:p>
      </dgm:t>
    </dgm:pt>
    <dgm:pt modelId="{F3365350-40BB-4976-8995-DE3115D6BC92}">
      <dgm:prSet/>
      <dgm:spPr/>
      <dgm:t>
        <a:bodyPr/>
        <a:lstStyle/>
        <a:p>
          <a:r>
            <a:rPr lang="en-US"/>
            <a:t>Ensure diverse candidate shortlists and apply structured, bias-aware hiring aligned with Patagonia’s DEI goals (Patagonia, 2022).</a:t>
          </a:r>
        </a:p>
      </dgm:t>
    </dgm:pt>
    <dgm:pt modelId="{46E3F582-8663-4BD7-BCF8-3E85E013B44A}" type="parTrans" cxnId="{396CC173-106A-48E3-92BA-97F49B2EE3AB}">
      <dgm:prSet/>
      <dgm:spPr/>
      <dgm:t>
        <a:bodyPr/>
        <a:lstStyle/>
        <a:p>
          <a:endParaRPr lang="en-US"/>
        </a:p>
      </dgm:t>
    </dgm:pt>
    <dgm:pt modelId="{6AE3BC53-7282-4698-8167-3BD1843BD0B3}" type="sibTrans" cxnId="{396CC173-106A-48E3-92BA-97F49B2EE3AB}">
      <dgm:prSet/>
      <dgm:spPr/>
      <dgm:t>
        <a:bodyPr/>
        <a:lstStyle/>
        <a:p>
          <a:endParaRPr lang="en-US"/>
        </a:p>
      </dgm:t>
    </dgm:pt>
    <dgm:pt modelId="{7FED46AB-27C0-45C5-BBE2-A09181F473FE}">
      <dgm:prSet/>
      <dgm:spPr/>
      <dgm:t>
        <a:bodyPr/>
        <a:lstStyle/>
        <a:p>
          <a:r>
            <a:rPr lang="en-US" b="1"/>
            <a:t>Policy Enforcement</a:t>
          </a:r>
          <a:endParaRPr lang="en-US"/>
        </a:p>
      </dgm:t>
    </dgm:pt>
    <dgm:pt modelId="{3D2F1E80-0290-47BF-B359-CA16F05E4185}" type="parTrans" cxnId="{0B4776D4-FFCB-41A2-BC97-21082425A823}">
      <dgm:prSet/>
      <dgm:spPr/>
      <dgm:t>
        <a:bodyPr/>
        <a:lstStyle/>
        <a:p>
          <a:endParaRPr lang="en-US"/>
        </a:p>
      </dgm:t>
    </dgm:pt>
    <dgm:pt modelId="{0E7DFE25-BBFE-4845-9BFF-5113E6FCCF14}" type="sibTrans" cxnId="{0B4776D4-FFCB-41A2-BC97-21082425A823}">
      <dgm:prSet/>
      <dgm:spPr/>
      <dgm:t>
        <a:bodyPr/>
        <a:lstStyle/>
        <a:p>
          <a:endParaRPr lang="en-US"/>
        </a:p>
      </dgm:t>
    </dgm:pt>
    <dgm:pt modelId="{D1068B7F-B8DD-467E-8216-14ECA89C5CBD}">
      <dgm:prSet/>
      <dgm:spPr/>
      <dgm:t>
        <a:bodyPr/>
        <a:lstStyle/>
        <a:p>
          <a:r>
            <a:rPr lang="en-US"/>
            <a:t>Enforce anti-discrimination and anti-harassment policies consistently within teams to maintain an equitable environment (Roberson, 2019).</a:t>
          </a:r>
        </a:p>
      </dgm:t>
    </dgm:pt>
    <dgm:pt modelId="{2A646EC1-7984-4919-ADE8-CEAE870ECBE9}" type="parTrans" cxnId="{E8E9531D-486D-465E-A947-C4CEBAAEB3FF}">
      <dgm:prSet/>
      <dgm:spPr/>
      <dgm:t>
        <a:bodyPr/>
        <a:lstStyle/>
        <a:p>
          <a:endParaRPr lang="en-US"/>
        </a:p>
      </dgm:t>
    </dgm:pt>
    <dgm:pt modelId="{21155DF1-B626-4BE3-BF3C-2AEB8D929FE3}" type="sibTrans" cxnId="{E8E9531D-486D-465E-A947-C4CEBAAEB3FF}">
      <dgm:prSet/>
      <dgm:spPr/>
      <dgm:t>
        <a:bodyPr/>
        <a:lstStyle/>
        <a:p>
          <a:endParaRPr lang="en-US"/>
        </a:p>
      </dgm:t>
    </dgm:pt>
    <dgm:pt modelId="{8329E15E-08B5-42AA-9426-28E5905DB01D}">
      <dgm:prSet/>
      <dgm:spPr/>
      <dgm:t>
        <a:bodyPr/>
        <a:lstStyle/>
        <a:p>
          <a:r>
            <a:rPr lang="en-US" b="1"/>
            <a:t>Fair Performance Evaluation</a:t>
          </a:r>
          <a:endParaRPr lang="en-US"/>
        </a:p>
      </dgm:t>
    </dgm:pt>
    <dgm:pt modelId="{6540BAC6-EB8D-4A3B-BC8E-04E3DF38E888}" type="parTrans" cxnId="{41E2A552-6590-4D18-B77B-BDAF701F7B2E}">
      <dgm:prSet/>
      <dgm:spPr/>
      <dgm:t>
        <a:bodyPr/>
        <a:lstStyle/>
        <a:p>
          <a:endParaRPr lang="en-US"/>
        </a:p>
      </dgm:t>
    </dgm:pt>
    <dgm:pt modelId="{3515C42D-0FB8-4463-A027-84002CC1C0AD}" type="sibTrans" cxnId="{41E2A552-6590-4D18-B77B-BDAF701F7B2E}">
      <dgm:prSet/>
      <dgm:spPr/>
      <dgm:t>
        <a:bodyPr/>
        <a:lstStyle/>
        <a:p>
          <a:endParaRPr lang="en-US"/>
        </a:p>
      </dgm:t>
    </dgm:pt>
    <dgm:pt modelId="{6358F985-C7E5-423D-AFD3-46337D319675}">
      <dgm:prSet/>
      <dgm:spPr/>
      <dgm:t>
        <a:bodyPr/>
        <a:lstStyle/>
        <a:p>
          <a:r>
            <a:rPr lang="en-US"/>
            <a:t>Conduct unbiased performance reviews supported by Patagonia’s bias-mitigation training framework (Patagonia, 2022).</a:t>
          </a:r>
        </a:p>
      </dgm:t>
    </dgm:pt>
    <dgm:pt modelId="{209116A5-4CBF-4E75-89DB-32FBC9D2DA78}" type="parTrans" cxnId="{F73B7DCE-14A1-41A0-A880-7B8EF69BB6D7}">
      <dgm:prSet/>
      <dgm:spPr/>
      <dgm:t>
        <a:bodyPr/>
        <a:lstStyle/>
        <a:p>
          <a:endParaRPr lang="en-US"/>
        </a:p>
      </dgm:t>
    </dgm:pt>
    <dgm:pt modelId="{A54EC3FF-AF0C-4F88-AEEE-D0A84980D880}" type="sibTrans" cxnId="{F73B7DCE-14A1-41A0-A880-7B8EF69BB6D7}">
      <dgm:prSet/>
      <dgm:spPr/>
      <dgm:t>
        <a:bodyPr/>
        <a:lstStyle/>
        <a:p>
          <a:endParaRPr lang="en-US"/>
        </a:p>
      </dgm:t>
    </dgm:pt>
    <dgm:pt modelId="{97A1D336-45B0-4282-A8F3-7F205B677190}">
      <dgm:prSet/>
      <dgm:spPr/>
      <dgm:t>
        <a:bodyPr/>
        <a:lstStyle/>
        <a:p>
          <a:r>
            <a:rPr lang="en-US" b="1"/>
            <a:t>Employee Engagement in DEI</a:t>
          </a:r>
          <a:endParaRPr lang="en-US"/>
        </a:p>
      </dgm:t>
    </dgm:pt>
    <dgm:pt modelId="{D1936FEA-24D7-4224-9E33-BD920F96DCBE}" type="parTrans" cxnId="{A29AE7F7-3689-460B-9CAD-623E5B4FBFA1}">
      <dgm:prSet/>
      <dgm:spPr/>
      <dgm:t>
        <a:bodyPr/>
        <a:lstStyle/>
        <a:p>
          <a:endParaRPr lang="en-US"/>
        </a:p>
      </dgm:t>
    </dgm:pt>
    <dgm:pt modelId="{6FD9147F-0CA1-463B-B4E5-1CCCFAE6B46C}" type="sibTrans" cxnId="{A29AE7F7-3689-460B-9CAD-623E5B4FBFA1}">
      <dgm:prSet/>
      <dgm:spPr/>
      <dgm:t>
        <a:bodyPr/>
        <a:lstStyle/>
        <a:p>
          <a:endParaRPr lang="en-US"/>
        </a:p>
      </dgm:t>
    </dgm:pt>
    <dgm:pt modelId="{A6977C7A-B5F3-4C4C-B855-4DA41D235760}">
      <dgm:prSet/>
      <dgm:spPr/>
      <dgm:t>
        <a:bodyPr/>
        <a:lstStyle/>
        <a:p>
          <a:r>
            <a:rPr lang="en-US"/>
            <a:t>Encourage participation in ERGs and community initiatives, reinforcing inclusivity and shared responsibility (Ferdman &amp; Deane, 2014).</a:t>
          </a:r>
        </a:p>
      </dgm:t>
    </dgm:pt>
    <dgm:pt modelId="{2ED45EBF-82B6-4457-AF9A-83B4DA625BAC}" type="parTrans" cxnId="{A3CE7A12-144E-44F4-980E-DDBC297308D3}">
      <dgm:prSet/>
      <dgm:spPr/>
      <dgm:t>
        <a:bodyPr/>
        <a:lstStyle/>
        <a:p>
          <a:endParaRPr lang="en-US"/>
        </a:p>
      </dgm:t>
    </dgm:pt>
    <dgm:pt modelId="{6F90343C-1EA6-4062-8B4A-68574C11527F}" type="sibTrans" cxnId="{A3CE7A12-144E-44F4-980E-DDBC297308D3}">
      <dgm:prSet/>
      <dgm:spPr/>
      <dgm:t>
        <a:bodyPr/>
        <a:lstStyle/>
        <a:p>
          <a:endParaRPr lang="en-US"/>
        </a:p>
      </dgm:t>
    </dgm:pt>
    <dgm:pt modelId="{5691FDE1-3EA9-4C14-9CFE-472E91DC9824}">
      <dgm:prSet/>
      <dgm:spPr/>
      <dgm:t>
        <a:bodyPr/>
        <a:lstStyle/>
        <a:p>
          <a:r>
            <a:rPr lang="en-US" b="1"/>
            <a:t>Team Climate Monitoring</a:t>
          </a:r>
          <a:endParaRPr lang="en-US"/>
        </a:p>
      </dgm:t>
    </dgm:pt>
    <dgm:pt modelId="{9DEF25A1-BA9A-4EB6-AF6C-C63CAEF2BFAA}" type="parTrans" cxnId="{1138E171-42B0-4D55-B165-C29964677D43}">
      <dgm:prSet/>
      <dgm:spPr/>
      <dgm:t>
        <a:bodyPr/>
        <a:lstStyle/>
        <a:p>
          <a:endParaRPr lang="en-US"/>
        </a:p>
      </dgm:t>
    </dgm:pt>
    <dgm:pt modelId="{D7AB4E0C-6BED-4ED4-B5A5-50013DAF647A}" type="sibTrans" cxnId="{1138E171-42B0-4D55-B165-C29964677D43}">
      <dgm:prSet/>
      <dgm:spPr/>
      <dgm:t>
        <a:bodyPr/>
        <a:lstStyle/>
        <a:p>
          <a:endParaRPr lang="en-US"/>
        </a:p>
      </dgm:t>
    </dgm:pt>
    <dgm:pt modelId="{2138516A-E2E6-4BA8-BA21-21521A6BCB56}">
      <dgm:prSet/>
      <dgm:spPr/>
      <dgm:t>
        <a:bodyPr/>
        <a:lstStyle/>
        <a:p>
          <a:r>
            <a:rPr lang="en-US"/>
            <a:t>Identify early signs of exclusion and intervene promptly to protect psychological safety and belonging (Roberson, 2019).</a:t>
          </a:r>
        </a:p>
      </dgm:t>
    </dgm:pt>
    <dgm:pt modelId="{A5282402-95D1-4DE7-8837-39A688F84E23}" type="parTrans" cxnId="{383B304F-5FB8-4A10-94B8-F8332C02221D}">
      <dgm:prSet/>
      <dgm:spPr/>
      <dgm:t>
        <a:bodyPr/>
        <a:lstStyle/>
        <a:p>
          <a:endParaRPr lang="en-US"/>
        </a:p>
      </dgm:t>
    </dgm:pt>
    <dgm:pt modelId="{5E7ACA05-3AB0-4E83-BC29-C91BC24EB94E}" type="sibTrans" cxnId="{383B304F-5FB8-4A10-94B8-F8332C02221D}">
      <dgm:prSet/>
      <dgm:spPr/>
      <dgm:t>
        <a:bodyPr/>
        <a:lstStyle/>
        <a:p>
          <a:endParaRPr lang="en-US"/>
        </a:p>
      </dgm:t>
    </dgm:pt>
    <dgm:pt modelId="{44EEFD7D-748F-4580-9979-FCC84913D38F}">
      <dgm:prSet/>
      <dgm:spPr/>
      <dgm:t>
        <a:bodyPr/>
        <a:lstStyle/>
        <a:p>
          <a:r>
            <a:rPr lang="en-US" b="1"/>
            <a:t>Leadership Development</a:t>
          </a:r>
          <a:endParaRPr lang="en-US"/>
        </a:p>
      </dgm:t>
    </dgm:pt>
    <dgm:pt modelId="{26D55469-B092-409B-83BD-CB8A10FD712A}" type="parTrans" cxnId="{6443BF5B-0F5D-4751-A32F-C7790FF99CCA}">
      <dgm:prSet/>
      <dgm:spPr/>
      <dgm:t>
        <a:bodyPr/>
        <a:lstStyle/>
        <a:p>
          <a:endParaRPr lang="en-US"/>
        </a:p>
      </dgm:t>
    </dgm:pt>
    <dgm:pt modelId="{C5231330-EAC8-4E6C-8E50-461AF6EADF42}" type="sibTrans" cxnId="{6443BF5B-0F5D-4751-A32F-C7790FF99CCA}">
      <dgm:prSet/>
      <dgm:spPr/>
      <dgm:t>
        <a:bodyPr/>
        <a:lstStyle/>
        <a:p>
          <a:endParaRPr lang="en-US"/>
        </a:p>
      </dgm:t>
    </dgm:pt>
    <dgm:pt modelId="{F0947746-D5A1-4E30-A5B1-3441D5732631}">
      <dgm:prSet/>
      <dgm:spPr/>
      <dgm:t>
        <a:bodyPr/>
        <a:lstStyle/>
        <a:p>
          <a:r>
            <a:rPr lang="en-US"/>
            <a:t>Patagonia mandates DEI leadership training for all managers under its People &amp; Culture Excellence Framework (Patagonia, 2022).</a:t>
          </a:r>
        </a:p>
      </dgm:t>
    </dgm:pt>
    <dgm:pt modelId="{2DD49ACC-29E5-4DEF-B80F-61B422C8657B}" type="parTrans" cxnId="{71429DC2-4EAD-41DE-8467-FA61FEE85CAE}">
      <dgm:prSet/>
      <dgm:spPr/>
      <dgm:t>
        <a:bodyPr/>
        <a:lstStyle/>
        <a:p>
          <a:endParaRPr lang="en-US"/>
        </a:p>
      </dgm:t>
    </dgm:pt>
    <dgm:pt modelId="{B1CE533B-6F3D-4FD4-9C3D-10CCAE4D6580}" type="sibTrans" cxnId="{71429DC2-4EAD-41DE-8467-FA61FEE85CAE}">
      <dgm:prSet/>
      <dgm:spPr/>
      <dgm:t>
        <a:bodyPr/>
        <a:lstStyle/>
        <a:p>
          <a:endParaRPr lang="en-US"/>
        </a:p>
      </dgm:t>
    </dgm:pt>
    <dgm:pt modelId="{353A7858-AD67-4B1E-B8DA-228EB9225584}" type="pres">
      <dgm:prSet presAssocID="{ECC04377-4D82-4516-8178-5BF0CDEF0B3E}" presName="theList" presStyleCnt="0">
        <dgm:presLayoutVars>
          <dgm:dir/>
          <dgm:animLvl val="lvl"/>
          <dgm:resizeHandles val="exact"/>
        </dgm:presLayoutVars>
      </dgm:prSet>
      <dgm:spPr/>
    </dgm:pt>
    <dgm:pt modelId="{8FAACDD1-C186-4421-A6AC-E3DEB4ACDABD}" type="pres">
      <dgm:prSet presAssocID="{3A47259B-17EC-4595-BFE2-1E53B871A196}" presName="compNode" presStyleCnt="0"/>
      <dgm:spPr/>
    </dgm:pt>
    <dgm:pt modelId="{337C120C-FF4C-435E-844B-E174DC3B6201}" type="pres">
      <dgm:prSet presAssocID="{3A47259B-17EC-4595-BFE2-1E53B871A196}" presName="aNode" presStyleLbl="bgShp" presStyleIdx="0" presStyleCnt="7"/>
      <dgm:spPr/>
    </dgm:pt>
    <dgm:pt modelId="{3AF2A040-7878-40C9-9C09-9E5A6417B380}" type="pres">
      <dgm:prSet presAssocID="{3A47259B-17EC-4595-BFE2-1E53B871A196}" presName="textNode" presStyleLbl="bgShp" presStyleIdx="0" presStyleCnt="7"/>
      <dgm:spPr/>
    </dgm:pt>
    <dgm:pt modelId="{929A0D92-3DD5-4777-A132-A4B12DFFE09B}" type="pres">
      <dgm:prSet presAssocID="{3A47259B-17EC-4595-BFE2-1E53B871A196}" presName="compChildNode" presStyleCnt="0"/>
      <dgm:spPr/>
    </dgm:pt>
    <dgm:pt modelId="{9C6B365A-A6FA-4A4C-9F7D-167C94E69980}" type="pres">
      <dgm:prSet presAssocID="{3A47259B-17EC-4595-BFE2-1E53B871A196}" presName="theInnerList" presStyleCnt="0"/>
      <dgm:spPr/>
    </dgm:pt>
    <dgm:pt modelId="{62A3A754-2DA3-4CD3-8790-52B9908D87EE}" type="pres">
      <dgm:prSet presAssocID="{1B55648A-A765-47FC-8EA5-36ED08D762F1}" presName="childNode" presStyleLbl="node1" presStyleIdx="0" presStyleCnt="7">
        <dgm:presLayoutVars>
          <dgm:bulletEnabled val="1"/>
        </dgm:presLayoutVars>
      </dgm:prSet>
      <dgm:spPr/>
    </dgm:pt>
    <dgm:pt modelId="{6809CE4C-50DC-49A8-9574-2C90CDFE2B1D}" type="pres">
      <dgm:prSet presAssocID="{3A47259B-17EC-4595-BFE2-1E53B871A196}" presName="aSpace" presStyleCnt="0"/>
      <dgm:spPr/>
    </dgm:pt>
    <dgm:pt modelId="{F00A07B7-2F5F-41D3-BE54-B8DCE3FA6FC6}" type="pres">
      <dgm:prSet presAssocID="{637A4D4F-D10C-4675-9933-F3056123CC91}" presName="compNode" presStyleCnt="0"/>
      <dgm:spPr/>
    </dgm:pt>
    <dgm:pt modelId="{09BFBB3E-3C9F-4221-AF7E-E50567F3EF7F}" type="pres">
      <dgm:prSet presAssocID="{637A4D4F-D10C-4675-9933-F3056123CC91}" presName="aNode" presStyleLbl="bgShp" presStyleIdx="1" presStyleCnt="7"/>
      <dgm:spPr/>
    </dgm:pt>
    <dgm:pt modelId="{523BB323-553B-4049-B851-79D753CD6638}" type="pres">
      <dgm:prSet presAssocID="{637A4D4F-D10C-4675-9933-F3056123CC91}" presName="textNode" presStyleLbl="bgShp" presStyleIdx="1" presStyleCnt="7"/>
      <dgm:spPr/>
    </dgm:pt>
    <dgm:pt modelId="{42170959-01C0-4CC1-9396-BE705A53F62C}" type="pres">
      <dgm:prSet presAssocID="{637A4D4F-D10C-4675-9933-F3056123CC91}" presName="compChildNode" presStyleCnt="0"/>
      <dgm:spPr/>
    </dgm:pt>
    <dgm:pt modelId="{0D0131B3-EA74-4AC9-B096-0D0BFFBE4BEF}" type="pres">
      <dgm:prSet presAssocID="{637A4D4F-D10C-4675-9933-F3056123CC91}" presName="theInnerList" presStyleCnt="0"/>
      <dgm:spPr/>
    </dgm:pt>
    <dgm:pt modelId="{4DC60804-2243-42AA-AD96-9E091A727DB1}" type="pres">
      <dgm:prSet presAssocID="{F3365350-40BB-4976-8995-DE3115D6BC92}" presName="childNode" presStyleLbl="node1" presStyleIdx="1" presStyleCnt="7">
        <dgm:presLayoutVars>
          <dgm:bulletEnabled val="1"/>
        </dgm:presLayoutVars>
      </dgm:prSet>
      <dgm:spPr/>
    </dgm:pt>
    <dgm:pt modelId="{AEBF06FF-89CF-4E2E-90FA-0A16647E2BE9}" type="pres">
      <dgm:prSet presAssocID="{637A4D4F-D10C-4675-9933-F3056123CC91}" presName="aSpace" presStyleCnt="0"/>
      <dgm:spPr/>
    </dgm:pt>
    <dgm:pt modelId="{38AAE3B2-9299-4569-8490-1210964DB7C1}" type="pres">
      <dgm:prSet presAssocID="{7FED46AB-27C0-45C5-BBE2-A09181F473FE}" presName="compNode" presStyleCnt="0"/>
      <dgm:spPr/>
    </dgm:pt>
    <dgm:pt modelId="{96A9C88F-F37B-4348-B42F-B1C7D3288C8F}" type="pres">
      <dgm:prSet presAssocID="{7FED46AB-27C0-45C5-BBE2-A09181F473FE}" presName="aNode" presStyleLbl="bgShp" presStyleIdx="2" presStyleCnt="7"/>
      <dgm:spPr/>
    </dgm:pt>
    <dgm:pt modelId="{7ADDA9BE-14FB-4D70-8EDA-6CC2ACFBB900}" type="pres">
      <dgm:prSet presAssocID="{7FED46AB-27C0-45C5-BBE2-A09181F473FE}" presName="textNode" presStyleLbl="bgShp" presStyleIdx="2" presStyleCnt="7"/>
      <dgm:spPr/>
    </dgm:pt>
    <dgm:pt modelId="{A296FFA5-D83B-4896-AC3D-19218CE486AA}" type="pres">
      <dgm:prSet presAssocID="{7FED46AB-27C0-45C5-BBE2-A09181F473FE}" presName="compChildNode" presStyleCnt="0"/>
      <dgm:spPr/>
    </dgm:pt>
    <dgm:pt modelId="{FAB375D1-7B67-49D3-A225-AE146F3C2E1F}" type="pres">
      <dgm:prSet presAssocID="{7FED46AB-27C0-45C5-BBE2-A09181F473FE}" presName="theInnerList" presStyleCnt="0"/>
      <dgm:spPr/>
    </dgm:pt>
    <dgm:pt modelId="{21495124-6C90-4820-B053-7B73A60CC96C}" type="pres">
      <dgm:prSet presAssocID="{D1068B7F-B8DD-467E-8216-14ECA89C5CBD}" presName="childNode" presStyleLbl="node1" presStyleIdx="2" presStyleCnt="7">
        <dgm:presLayoutVars>
          <dgm:bulletEnabled val="1"/>
        </dgm:presLayoutVars>
      </dgm:prSet>
      <dgm:spPr/>
    </dgm:pt>
    <dgm:pt modelId="{5EE9BE45-E9D1-4F7D-8161-EC04FA8DFC46}" type="pres">
      <dgm:prSet presAssocID="{7FED46AB-27C0-45C5-BBE2-A09181F473FE}" presName="aSpace" presStyleCnt="0"/>
      <dgm:spPr/>
    </dgm:pt>
    <dgm:pt modelId="{D5DBE730-525F-4110-90BD-762F61AE48C7}" type="pres">
      <dgm:prSet presAssocID="{8329E15E-08B5-42AA-9426-28E5905DB01D}" presName="compNode" presStyleCnt="0"/>
      <dgm:spPr/>
    </dgm:pt>
    <dgm:pt modelId="{BDA2CD73-36BA-4382-B02D-3147CF5E1F3E}" type="pres">
      <dgm:prSet presAssocID="{8329E15E-08B5-42AA-9426-28E5905DB01D}" presName="aNode" presStyleLbl="bgShp" presStyleIdx="3" presStyleCnt="7"/>
      <dgm:spPr/>
    </dgm:pt>
    <dgm:pt modelId="{885DA316-E5BF-4479-B57E-D18EEE1C6C18}" type="pres">
      <dgm:prSet presAssocID="{8329E15E-08B5-42AA-9426-28E5905DB01D}" presName="textNode" presStyleLbl="bgShp" presStyleIdx="3" presStyleCnt="7"/>
      <dgm:spPr/>
    </dgm:pt>
    <dgm:pt modelId="{0FDB33E7-9B0F-4739-B78A-9664B32E0C3A}" type="pres">
      <dgm:prSet presAssocID="{8329E15E-08B5-42AA-9426-28E5905DB01D}" presName="compChildNode" presStyleCnt="0"/>
      <dgm:spPr/>
    </dgm:pt>
    <dgm:pt modelId="{55B91A03-C255-4F12-99FF-ADC6208E6A3B}" type="pres">
      <dgm:prSet presAssocID="{8329E15E-08B5-42AA-9426-28E5905DB01D}" presName="theInnerList" presStyleCnt="0"/>
      <dgm:spPr/>
    </dgm:pt>
    <dgm:pt modelId="{FB8C8544-37C1-4740-BFFA-D3BCE0073E1B}" type="pres">
      <dgm:prSet presAssocID="{6358F985-C7E5-423D-AFD3-46337D319675}" presName="childNode" presStyleLbl="node1" presStyleIdx="3" presStyleCnt="7">
        <dgm:presLayoutVars>
          <dgm:bulletEnabled val="1"/>
        </dgm:presLayoutVars>
      </dgm:prSet>
      <dgm:spPr/>
    </dgm:pt>
    <dgm:pt modelId="{45091405-E489-4B42-B6A8-008A97B1A7FF}" type="pres">
      <dgm:prSet presAssocID="{8329E15E-08B5-42AA-9426-28E5905DB01D}" presName="aSpace" presStyleCnt="0"/>
      <dgm:spPr/>
    </dgm:pt>
    <dgm:pt modelId="{4328D6FC-A0C6-4094-B28B-878B55CE3F8F}" type="pres">
      <dgm:prSet presAssocID="{97A1D336-45B0-4282-A8F3-7F205B677190}" presName="compNode" presStyleCnt="0"/>
      <dgm:spPr/>
    </dgm:pt>
    <dgm:pt modelId="{CAE0CB31-9A24-4551-BD61-3D31D18CCB7E}" type="pres">
      <dgm:prSet presAssocID="{97A1D336-45B0-4282-A8F3-7F205B677190}" presName="aNode" presStyleLbl="bgShp" presStyleIdx="4" presStyleCnt="7"/>
      <dgm:spPr/>
    </dgm:pt>
    <dgm:pt modelId="{9737770E-E96C-4742-BD7C-6A216C4656C4}" type="pres">
      <dgm:prSet presAssocID="{97A1D336-45B0-4282-A8F3-7F205B677190}" presName="textNode" presStyleLbl="bgShp" presStyleIdx="4" presStyleCnt="7"/>
      <dgm:spPr/>
    </dgm:pt>
    <dgm:pt modelId="{5D2718F4-F450-498B-94D4-E3B6AF9CE855}" type="pres">
      <dgm:prSet presAssocID="{97A1D336-45B0-4282-A8F3-7F205B677190}" presName="compChildNode" presStyleCnt="0"/>
      <dgm:spPr/>
    </dgm:pt>
    <dgm:pt modelId="{4DD0837A-FA03-4000-98AE-471D6B4D1757}" type="pres">
      <dgm:prSet presAssocID="{97A1D336-45B0-4282-A8F3-7F205B677190}" presName="theInnerList" presStyleCnt="0"/>
      <dgm:spPr/>
    </dgm:pt>
    <dgm:pt modelId="{CBC3AFAF-8036-4E4B-80A0-92AF9A39EB35}" type="pres">
      <dgm:prSet presAssocID="{A6977C7A-B5F3-4C4C-B855-4DA41D235760}" presName="childNode" presStyleLbl="node1" presStyleIdx="4" presStyleCnt="7">
        <dgm:presLayoutVars>
          <dgm:bulletEnabled val="1"/>
        </dgm:presLayoutVars>
      </dgm:prSet>
      <dgm:spPr/>
    </dgm:pt>
    <dgm:pt modelId="{59FBF304-17A5-4156-A6AB-BC7A118D238E}" type="pres">
      <dgm:prSet presAssocID="{97A1D336-45B0-4282-A8F3-7F205B677190}" presName="aSpace" presStyleCnt="0"/>
      <dgm:spPr/>
    </dgm:pt>
    <dgm:pt modelId="{60B343BC-763B-401C-96C5-4BB8C7EE319F}" type="pres">
      <dgm:prSet presAssocID="{5691FDE1-3EA9-4C14-9CFE-472E91DC9824}" presName="compNode" presStyleCnt="0"/>
      <dgm:spPr/>
    </dgm:pt>
    <dgm:pt modelId="{02274A5A-5F76-447A-80A9-5B16B255E9EB}" type="pres">
      <dgm:prSet presAssocID="{5691FDE1-3EA9-4C14-9CFE-472E91DC9824}" presName="aNode" presStyleLbl="bgShp" presStyleIdx="5" presStyleCnt="7"/>
      <dgm:spPr/>
    </dgm:pt>
    <dgm:pt modelId="{EF2815C1-75E9-4B41-A14A-FFDA58F0712D}" type="pres">
      <dgm:prSet presAssocID="{5691FDE1-3EA9-4C14-9CFE-472E91DC9824}" presName="textNode" presStyleLbl="bgShp" presStyleIdx="5" presStyleCnt="7"/>
      <dgm:spPr/>
    </dgm:pt>
    <dgm:pt modelId="{CDAC05DC-0689-45D6-A696-18BCBA77B976}" type="pres">
      <dgm:prSet presAssocID="{5691FDE1-3EA9-4C14-9CFE-472E91DC9824}" presName="compChildNode" presStyleCnt="0"/>
      <dgm:spPr/>
    </dgm:pt>
    <dgm:pt modelId="{A1BD7D6F-BE19-4F14-AD13-2D08769F3A01}" type="pres">
      <dgm:prSet presAssocID="{5691FDE1-3EA9-4C14-9CFE-472E91DC9824}" presName="theInnerList" presStyleCnt="0"/>
      <dgm:spPr/>
    </dgm:pt>
    <dgm:pt modelId="{64AAEDB6-CDD3-4659-9D21-0A998374482D}" type="pres">
      <dgm:prSet presAssocID="{2138516A-E2E6-4BA8-BA21-21521A6BCB56}" presName="childNode" presStyleLbl="node1" presStyleIdx="5" presStyleCnt="7">
        <dgm:presLayoutVars>
          <dgm:bulletEnabled val="1"/>
        </dgm:presLayoutVars>
      </dgm:prSet>
      <dgm:spPr/>
    </dgm:pt>
    <dgm:pt modelId="{D6331F78-BABE-41B8-A078-6E2631E68F80}" type="pres">
      <dgm:prSet presAssocID="{5691FDE1-3EA9-4C14-9CFE-472E91DC9824}" presName="aSpace" presStyleCnt="0"/>
      <dgm:spPr/>
    </dgm:pt>
    <dgm:pt modelId="{48DF295B-7165-4A1C-BA83-B052B39558C9}" type="pres">
      <dgm:prSet presAssocID="{44EEFD7D-748F-4580-9979-FCC84913D38F}" presName="compNode" presStyleCnt="0"/>
      <dgm:spPr/>
    </dgm:pt>
    <dgm:pt modelId="{C12E96D6-6378-4C15-8230-5B92207276C6}" type="pres">
      <dgm:prSet presAssocID="{44EEFD7D-748F-4580-9979-FCC84913D38F}" presName="aNode" presStyleLbl="bgShp" presStyleIdx="6" presStyleCnt="7"/>
      <dgm:spPr/>
    </dgm:pt>
    <dgm:pt modelId="{4E2C460D-3D97-4BCC-87C4-FEC9405C6A88}" type="pres">
      <dgm:prSet presAssocID="{44EEFD7D-748F-4580-9979-FCC84913D38F}" presName="textNode" presStyleLbl="bgShp" presStyleIdx="6" presStyleCnt="7"/>
      <dgm:spPr/>
    </dgm:pt>
    <dgm:pt modelId="{92F1B65E-E7AC-45B2-8A52-C344BE501847}" type="pres">
      <dgm:prSet presAssocID="{44EEFD7D-748F-4580-9979-FCC84913D38F}" presName="compChildNode" presStyleCnt="0"/>
      <dgm:spPr/>
    </dgm:pt>
    <dgm:pt modelId="{32509ED2-B3D3-483B-98C5-12F9477CA741}" type="pres">
      <dgm:prSet presAssocID="{44EEFD7D-748F-4580-9979-FCC84913D38F}" presName="theInnerList" presStyleCnt="0"/>
      <dgm:spPr/>
    </dgm:pt>
    <dgm:pt modelId="{6B7D7F6A-C5EF-4892-9A93-31DCAFA26F84}" type="pres">
      <dgm:prSet presAssocID="{F0947746-D5A1-4E30-A5B1-3441D5732631}" presName="childNode" presStyleLbl="node1" presStyleIdx="6" presStyleCnt="7">
        <dgm:presLayoutVars>
          <dgm:bulletEnabled val="1"/>
        </dgm:presLayoutVars>
      </dgm:prSet>
      <dgm:spPr/>
    </dgm:pt>
  </dgm:ptLst>
  <dgm:cxnLst>
    <dgm:cxn modelId="{36F28001-E133-4840-82F9-38FC7D55B6CA}" type="presOf" srcId="{1B55648A-A765-47FC-8EA5-36ED08D762F1}" destId="{62A3A754-2DA3-4CD3-8790-52B9908D87EE}" srcOrd="0" destOrd="0" presId="urn:microsoft.com/office/officeart/2005/8/layout/lProcess2"/>
    <dgm:cxn modelId="{20A85D09-4B17-455B-BD31-5ACF44803A4F}" type="presOf" srcId="{ECC04377-4D82-4516-8178-5BF0CDEF0B3E}" destId="{353A7858-AD67-4B1E-B8DA-228EB9225584}" srcOrd="0" destOrd="0" presId="urn:microsoft.com/office/officeart/2005/8/layout/lProcess2"/>
    <dgm:cxn modelId="{A3CE7A12-144E-44F4-980E-DDBC297308D3}" srcId="{97A1D336-45B0-4282-A8F3-7F205B677190}" destId="{A6977C7A-B5F3-4C4C-B855-4DA41D235760}" srcOrd="0" destOrd="0" parTransId="{2ED45EBF-82B6-4457-AF9A-83B4DA625BAC}" sibTransId="{6F90343C-1EA6-4062-8B4A-68574C11527F}"/>
    <dgm:cxn modelId="{F22E551A-3DA6-4E1E-A8E3-143722E97785}" type="presOf" srcId="{3A47259B-17EC-4595-BFE2-1E53B871A196}" destId="{337C120C-FF4C-435E-844B-E174DC3B6201}" srcOrd="0" destOrd="0" presId="urn:microsoft.com/office/officeart/2005/8/layout/lProcess2"/>
    <dgm:cxn modelId="{E8E9531D-486D-465E-A947-C4CEBAAEB3FF}" srcId="{7FED46AB-27C0-45C5-BBE2-A09181F473FE}" destId="{D1068B7F-B8DD-467E-8216-14ECA89C5CBD}" srcOrd="0" destOrd="0" parTransId="{2A646EC1-7984-4919-ADE8-CEAE870ECBE9}" sibTransId="{21155DF1-B626-4BE3-BF3C-2AEB8D929FE3}"/>
    <dgm:cxn modelId="{4BC7801F-55A3-4FA1-933A-682A818719E7}" type="presOf" srcId="{F3365350-40BB-4976-8995-DE3115D6BC92}" destId="{4DC60804-2243-42AA-AD96-9E091A727DB1}" srcOrd="0" destOrd="0" presId="urn:microsoft.com/office/officeart/2005/8/layout/lProcess2"/>
    <dgm:cxn modelId="{5E971820-84AD-40D9-991C-AC685E771832}" type="presOf" srcId="{2138516A-E2E6-4BA8-BA21-21521A6BCB56}" destId="{64AAEDB6-CDD3-4659-9D21-0A998374482D}" srcOrd="0" destOrd="0" presId="urn:microsoft.com/office/officeart/2005/8/layout/lProcess2"/>
    <dgm:cxn modelId="{D8CC5B2A-C792-4540-BC5C-E64AA47ABF4E}" type="presOf" srcId="{D1068B7F-B8DD-467E-8216-14ECA89C5CBD}" destId="{21495124-6C90-4820-B053-7B73A60CC96C}" srcOrd="0" destOrd="0" presId="urn:microsoft.com/office/officeart/2005/8/layout/lProcess2"/>
    <dgm:cxn modelId="{6443BF5B-0F5D-4751-A32F-C7790FF99CCA}" srcId="{ECC04377-4D82-4516-8178-5BF0CDEF0B3E}" destId="{44EEFD7D-748F-4580-9979-FCC84913D38F}" srcOrd="6" destOrd="0" parTransId="{26D55469-B092-409B-83BD-CB8A10FD712A}" sibTransId="{C5231330-EAC8-4E6C-8E50-461AF6EADF42}"/>
    <dgm:cxn modelId="{366E6960-0EBB-4750-9814-997309A41C05}" type="presOf" srcId="{8329E15E-08B5-42AA-9426-28E5905DB01D}" destId="{BDA2CD73-36BA-4382-B02D-3147CF5E1F3E}" srcOrd="0" destOrd="0" presId="urn:microsoft.com/office/officeart/2005/8/layout/lProcess2"/>
    <dgm:cxn modelId="{383B304F-5FB8-4A10-94B8-F8332C02221D}" srcId="{5691FDE1-3EA9-4C14-9CFE-472E91DC9824}" destId="{2138516A-E2E6-4BA8-BA21-21521A6BCB56}" srcOrd="0" destOrd="0" parTransId="{A5282402-95D1-4DE7-8837-39A688F84E23}" sibTransId="{5E7ACA05-3AB0-4E83-BC29-C91BC24EB94E}"/>
    <dgm:cxn modelId="{14036651-EF9E-4487-8504-5DE0CDE1D9D8}" type="presOf" srcId="{637A4D4F-D10C-4675-9933-F3056123CC91}" destId="{09BFBB3E-3C9F-4221-AF7E-E50567F3EF7F}" srcOrd="0" destOrd="0" presId="urn:microsoft.com/office/officeart/2005/8/layout/lProcess2"/>
    <dgm:cxn modelId="{6B5BAF71-5BA3-4077-BD9D-D91369A099B9}" srcId="{ECC04377-4D82-4516-8178-5BF0CDEF0B3E}" destId="{3A47259B-17EC-4595-BFE2-1E53B871A196}" srcOrd="0" destOrd="0" parTransId="{D75A9AC3-D0F6-40D0-88D3-F4CFF29C795A}" sibTransId="{E61D1F19-4E76-44F4-9767-DF62900BC45A}"/>
    <dgm:cxn modelId="{1D97D151-9600-42C8-825F-6D6C45D81E21}" type="presOf" srcId="{8329E15E-08B5-42AA-9426-28E5905DB01D}" destId="{885DA316-E5BF-4479-B57E-D18EEE1C6C18}" srcOrd="1" destOrd="0" presId="urn:microsoft.com/office/officeart/2005/8/layout/lProcess2"/>
    <dgm:cxn modelId="{1138E171-42B0-4D55-B165-C29964677D43}" srcId="{ECC04377-4D82-4516-8178-5BF0CDEF0B3E}" destId="{5691FDE1-3EA9-4C14-9CFE-472E91DC9824}" srcOrd="5" destOrd="0" parTransId="{9DEF25A1-BA9A-4EB6-AF6C-C63CAEF2BFAA}" sibTransId="{D7AB4E0C-6BED-4ED4-B5A5-50013DAF647A}"/>
    <dgm:cxn modelId="{41E2A552-6590-4D18-B77B-BDAF701F7B2E}" srcId="{ECC04377-4D82-4516-8178-5BF0CDEF0B3E}" destId="{8329E15E-08B5-42AA-9426-28E5905DB01D}" srcOrd="3" destOrd="0" parTransId="{6540BAC6-EB8D-4A3B-BC8E-04E3DF38E888}" sibTransId="{3515C42D-0FB8-4463-A027-84002CC1C0AD}"/>
    <dgm:cxn modelId="{2BBEB872-310C-4053-8DF6-F546B91207D8}" type="presOf" srcId="{637A4D4F-D10C-4675-9933-F3056123CC91}" destId="{523BB323-553B-4049-B851-79D753CD6638}" srcOrd="1" destOrd="0" presId="urn:microsoft.com/office/officeart/2005/8/layout/lProcess2"/>
    <dgm:cxn modelId="{396CC173-106A-48E3-92BA-97F49B2EE3AB}" srcId="{637A4D4F-D10C-4675-9933-F3056123CC91}" destId="{F3365350-40BB-4976-8995-DE3115D6BC92}" srcOrd="0" destOrd="0" parTransId="{46E3F582-8663-4BD7-BCF8-3E85E013B44A}" sibTransId="{6AE3BC53-7282-4698-8167-3BD1843BD0B3}"/>
    <dgm:cxn modelId="{ABB0A47C-7523-46EB-ACE9-FFE7382F76DB}" srcId="{3A47259B-17EC-4595-BFE2-1E53B871A196}" destId="{1B55648A-A765-47FC-8EA5-36ED08D762F1}" srcOrd="0" destOrd="0" parTransId="{001E748D-EA26-40B6-A872-26A284685332}" sibTransId="{B5198076-4164-4B20-86A3-C9B381D32ACB}"/>
    <dgm:cxn modelId="{DFD29690-8338-4A9F-9DB9-D71B78AF82A4}" type="presOf" srcId="{44EEFD7D-748F-4580-9979-FCC84913D38F}" destId="{4E2C460D-3D97-4BCC-87C4-FEC9405C6A88}" srcOrd="1" destOrd="0" presId="urn:microsoft.com/office/officeart/2005/8/layout/lProcess2"/>
    <dgm:cxn modelId="{C964BC93-CCAB-41EE-ADF2-C34DB1952C6D}" type="presOf" srcId="{6358F985-C7E5-423D-AFD3-46337D319675}" destId="{FB8C8544-37C1-4740-BFFA-D3BCE0073E1B}" srcOrd="0" destOrd="0" presId="urn:microsoft.com/office/officeart/2005/8/layout/lProcess2"/>
    <dgm:cxn modelId="{54B8BE95-997A-40DD-B073-792237EF9620}" type="presOf" srcId="{44EEFD7D-748F-4580-9979-FCC84913D38F}" destId="{C12E96D6-6378-4C15-8230-5B92207276C6}" srcOrd="0" destOrd="0" presId="urn:microsoft.com/office/officeart/2005/8/layout/lProcess2"/>
    <dgm:cxn modelId="{1E7ADB99-1C95-4AC6-BB32-61259DC18563}" srcId="{ECC04377-4D82-4516-8178-5BF0CDEF0B3E}" destId="{637A4D4F-D10C-4675-9933-F3056123CC91}" srcOrd="1" destOrd="0" parTransId="{998F627E-D78D-4000-A85E-34FE1CB8FD3F}" sibTransId="{10C3F1E2-1BC0-4576-BC48-2B09882692F4}"/>
    <dgm:cxn modelId="{6A07C29E-CC2C-4178-91A4-AFB2A55C20E8}" type="presOf" srcId="{3A47259B-17EC-4595-BFE2-1E53B871A196}" destId="{3AF2A040-7878-40C9-9C09-9E5A6417B380}" srcOrd="1" destOrd="0" presId="urn:microsoft.com/office/officeart/2005/8/layout/lProcess2"/>
    <dgm:cxn modelId="{4F7887AC-0B86-4E54-AA93-7539DA36219B}" type="presOf" srcId="{5691FDE1-3EA9-4C14-9CFE-472E91DC9824}" destId="{EF2815C1-75E9-4B41-A14A-FFDA58F0712D}" srcOrd="1" destOrd="0" presId="urn:microsoft.com/office/officeart/2005/8/layout/lProcess2"/>
    <dgm:cxn modelId="{182CBCAE-5D4C-4B94-9899-2D1D2D4729CA}" type="presOf" srcId="{7FED46AB-27C0-45C5-BBE2-A09181F473FE}" destId="{7ADDA9BE-14FB-4D70-8EDA-6CC2ACFBB900}" srcOrd="1" destOrd="0" presId="urn:microsoft.com/office/officeart/2005/8/layout/lProcess2"/>
    <dgm:cxn modelId="{71429DC2-4EAD-41DE-8467-FA61FEE85CAE}" srcId="{44EEFD7D-748F-4580-9979-FCC84913D38F}" destId="{F0947746-D5A1-4E30-A5B1-3441D5732631}" srcOrd="0" destOrd="0" parTransId="{2DD49ACC-29E5-4DEF-B80F-61B422C8657B}" sibTransId="{B1CE533B-6F3D-4FD4-9C3D-10CCAE4D6580}"/>
    <dgm:cxn modelId="{26DECFC3-A1C6-4AB7-AC33-308110BC7F4A}" type="presOf" srcId="{97A1D336-45B0-4282-A8F3-7F205B677190}" destId="{9737770E-E96C-4742-BD7C-6A216C4656C4}" srcOrd="1" destOrd="0" presId="urn:microsoft.com/office/officeart/2005/8/layout/lProcess2"/>
    <dgm:cxn modelId="{EC92E9C6-973A-48E4-B44F-00ED2C6B1FC0}" type="presOf" srcId="{F0947746-D5A1-4E30-A5B1-3441D5732631}" destId="{6B7D7F6A-C5EF-4892-9A93-31DCAFA26F84}" srcOrd="0" destOrd="0" presId="urn:microsoft.com/office/officeart/2005/8/layout/lProcess2"/>
    <dgm:cxn modelId="{F73B7DCE-14A1-41A0-A880-7B8EF69BB6D7}" srcId="{8329E15E-08B5-42AA-9426-28E5905DB01D}" destId="{6358F985-C7E5-423D-AFD3-46337D319675}" srcOrd="0" destOrd="0" parTransId="{209116A5-4CBF-4E75-89DB-32FBC9D2DA78}" sibTransId="{A54EC3FF-AF0C-4F88-AEEE-D0A84980D880}"/>
    <dgm:cxn modelId="{604356D0-F97C-4E64-8F0F-004BB549CEA6}" type="presOf" srcId="{97A1D336-45B0-4282-A8F3-7F205B677190}" destId="{CAE0CB31-9A24-4551-BD61-3D31D18CCB7E}" srcOrd="0" destOrd="0" presId="urn:microsoft.com/office/officeart/2005/8/layout/lProcess2"/>
    <dgm:cxn modelId="{14123AD1-DFED-4229-9399-16B4AED4A943}" type="presOf" srcId="{A6977C7A-B5F3-4C4C-B855-4DA41D235760}" destId="{CBC3AFAF-8036-4E4B-80A0-92AF9A39EB35}" srcOrd="0" destOrd="0" presId="urn:microsoft.com/office/officeart/2005/8/layout/lProcess2"/>
    <dgm:cxn modelId="{0B4776D4-FFCB-41A2-BC97-21082425A823}" srcId="{ECC04377-4D82-4516-8178-5BF0CDEF0B3E}" destId="{7FED46AB-27C0-45C5-BBE2-A09181F473FE}" srcOrd="2" destOrd="0" parTransId="{3D2F1E80-0290-47BF-B359-CA16F05E4185}" sibTransId="{0E7DFE25-BBFE-4845-9BFF-5113E6FCCF14}"/>
    <dgm:cxn modelId="{AD7E84EA-E57D-4FBA-A6D8-33A390B26AEB}" type="presOf" srcId="{5691FDE1-3EA9-4C14-9CFE-472E91DC9824}" destId="{02274A5A-5F76-447A-80A9-5B16B255E9EB}" srcOrd="0" destOrd="0" presId="urn:microsoft.com/office/officeart/2005/8/layout/lProcess2"/>
    <dgm:cxn modelId="{051B95F6-B907-4FE4-94FA-94760F6A619D}" type="presOf" srcId="{7FED46AB-27C0-45C5-BBE2-A09181F473FE}" destId="{96A9C88F-F37B-4348-B42F-B1C7D3288C8F}" srcOrd="0" destOrd="0" presId="urn:microsoft.com/office/officeart/2005/8/layout/lProcess2"/>
    <dgm:cxn modelId="{A29AE7F7-3689-460B-9CAD-623E5B4FBFA1}" srcId="{ECC04377-4D82-4516-8178-5BF0CDEF0B3E}" destId="{97A1D336-45B0-4282-A8F3-7F205B677190}" srcOrd="4" destOrd="0" parTransId="{D1936FEA-24D7-4224-9E33-BD920F96DCBE}" sibTransId="{6FD9147F-0CA1-463B-B4E5-1CCCFAE6B46C}"/>
    <dgm:cxn modelId="{972ED986-7A74-4104-9B6D-4C4E8E07C411}" type="presParOf" srcId="{353A7858-AD67-4B1E-B8DA-228EB9225584}" destId="{8FAACDD1-C186-4421-A6AC-E3DEB4ACDABD}" srcOrd="0" destOrd="0" presId="urn:microsoft.com/office/officeart/2005/8/layout/lProcess2"/>
    <dgm:cxn modelId="{ABF00892-100F-4AB0-8409-B6E29D9AEFEB}" type="presParOf" srcId="{8FAACDD1-C186-4421-A6AC-E3DEB4ACDABD}" destId="{337C120C-FF4C-435E-844B-E174DC3B6201}" srcOrd="0" destOrd="0" presId="urn:microsoft.com/office/officeart/2005/8/layout/lProcess2"/>
    <dgm:cxn modelId="{B6ABFFB5-E693-4FEC-A897-E8343A7A761B}" type="presParOf" srcId="{8FAACDD1-C186-4421-A6AC-E3DEB4ACDABD}" destId="{3AF2A040-7878-40C9-9C09-9E5A6417B380}" srcOrd="1" destOrd="0" presId="urn:microsoft.com/office/officeart/2005/8/layout/lProcess2"/>
    <dgm:cxn modelId="{723572A7-EDD5-4379-AB74-049EDA065973}" type="presParOf" srcId="{8FAACDD1-C186-4421-A6AC-E3DEB4ACDABD}" destId="{929A0D92-3DD5-4777-A132-A4B12DFFE09B}" srcOrd="2" destOrd="0" presId="urn:microsoft.com/office/officeart/2005/8/layout/lProcess2"/>
    <dgm:cxn modelId="{07D3DEFF-9CF3-4791-B00E-F612D91F596A}" type="presParOf" srcId="{929A0D92-3DD5-4777-A132-A4B12DFFE09B}" destId="{9C6B365A-A6FA-4A4C-9F7D-167C94E69980}" srcOrd="0" destOrd="0" presId="urn:microsoft.com/office/officeart/2005/8/layout/lProcess2"/>
    <dgm:cxn modelId="{E6653C62-A09B-4BCB-93AA-CD2FEEAEBC69}" type="presParOf" srcId="{9C6B365A-A6FA-4A4C-9F7D-167C94E69980}" destId="{62A3A754-2DA3-4CD3-8790-52B9908D87EE}" srcOrd="0" destOrd="0" presId="urn:microsoft.com/office/officeart/2005/8/layout/lProcess2"/>
    <dgm:cxn modelId="{049A5036-2974-4BD9-BC16-DC6B6CD4616B}" type="presParOf" srcId="{353A7858-AD67-4B1E-B8DA-228EB9225584}" destId="{6809CE4C-50DC-49A8-9574-2C90CDFE2B1D}" srcOrd="1" destOrd="0" presId="urn:microsoft.com/office/officeart/2005/8/layout/lProcess2"/>
    <dgm:cxn modelId="{3FC1250D-F6C1-4891-8A5E-64E989818898}" type="presParOf" srcId="{353A7858-AD67-4B1E-B8DA-228EB9225584}" destId="{F00A07B7-2F5F-41D3-BE54-B8DCE3FA6FC6}" srcOrd="2" destOrd="0" presId="urn:microsoft.com/office/officeart/2005/8/layout/lProcess2"/>
    <dgm:cxn modelId="{A58A9A31-7DB5-4ACC-94AF-EB21371D0281}" type="presParOf" srcId="{F00A07B7-2F5F-41D3-BE54-B8DCE3FA6FC6}" destId="{09BFBB3E-3C9F-4221-AF7E-E50567F3EF7F}" srcOrd="0" destOrd="0" presId="urn:microsoft.com/office/officeart/2005/8/layout/lProcess2"/>
    <dgm:cxn modelId="{6520527B-3984-4CDB-AA70-F3F2B6C7CF93}" type="presParOf" srcId="{F00A07B7-2F5F-41D3-BE54-B8DCE3FA6FC6}" destId="{523BB323-553B-4049-B851-79D753CD6638}" srcOrd="1" destOrd="0" presId="urn:microsoft.com/office/officeart/2005/8/layout/lProcess2"/>
    <dgm:cxn modelId="{CAA556A9-CD73-43E1-AD33-DD2A0D2A42DC}" type="presParOf" srcId="{F00A07B7-2F5F-41D3-BE54-B8DCE3FA6FC6}" destId="{42170959-01C0-4CC1-9396-BE705A53F62C}" srcOrd="2" destOrd="0" presId="urn:microsoft.com/office/officeart/2005/8/layout/lProcess2"/>
    <dgm:cxn modelId="{834905DC-9C70-42A7-B76C-09D1F0635B04}" type="presParOf" srcId="{42170959-01C0-4CC1-9396-BE705A53F62C}" destId="{0D0131B3-EA74-4AC9-B096-0D0BFFBE4BEF}" srcOrd="0" destOrd="0" presId="urn:microsoft.com/office/officeart/2005/8/layout/lProcess2"/>
    <dgm:cxn modelId="{535D06E7-B10E-44F1-A9CF-0FBF25B69575}" type="presParOf" srcId="{0D0131B3-EA74-4AC9-B096-0D0BFFBE4BEF}" destId="{4DC60804-2243-42AA-AD96-9E091A727DB1}" srcOrd="0" destOrd="0" presId="urn:microsoft.com/office/officeart/2005/8/layout/lProcess2"/>
    <dgm:cxn modelId="{06E3E7AA-8CB7-4CAA-9F4A-A0FE48A2C75D}" type="presParOf" srcId="{353A7858-AD67-4B1E-B8DA-228EB9225584}" destId="{AEBF06FF-89CF-4E2E-90FA-0A16647E2BE9}" srcOrd="3" destOrd="0" presId="urn:microsoft.com/office/officeart/2005/8/layout/lProcess2"/>
    <dgm:cxn modelId="{7E26ED28-EE4E-49A2-9481-D7EB60A61570}" type="presParOf" srcId="{353A7858-AD67-4B1E-B8DA-228EB9225584}" destId="{38AAE3B2-9299-4569-8490-1210964DB7C1}" srcOrd="4" destOrd="0" presId="urn:microsoft.com/office/officeart/2005/8/layout/lProcess2"/>
    <dgm:cxn modelId="{37ACDE4D-2966-4364-BEC4-D9E05E70C596}" type="presParOf" srcId="{38AAE3B2-9299-4569-8490-1210964DB7C1}" destId="{96A9C88F-F37B-4348-B42F-B1C7D3288C8F}" srcOrd="0" destOrd="0" presId="urn:microsoft.com/office/officeart/2005/8/layout/lProcess2"/>
    <dgm:cxn modelId="{ADB9DEB0-1DA1-4B87-B8C3-955AC18EEC17}" type="presParOf" srcId="{38AAE3B2-9299-4569-8490-1210964DB7C1}" destId="{7ADDA9BE-14FB-4D70-8EDA-6CC2ACFBB900}" srcOrd="1" destOrd="0" presId="urn:microsoft.com/office/officeart/2005/8/layout/lProcess2"/>
    <dgm:cxn modelId="{340C5ECA-B001-49B0-BB11-42AA22F248F5}" type="presParOf" srcId="{38AAE3B2-9299-4569-8490-1210964DB7C1}" destId="{A296FFA5-D83B-4896-AC3D-19218CE486AA}" srcOrd="2" destOrd="0" presId="urn:microsoft.com/office/officeart/2005/8/layout/lProcess2"/>
    <dgm:cxn modelId="{72F8A96D-8C47-43F2-9727-81D84944856C}" type="presParOf" srcId="{A296FFA5-D83B-4896-AC3D-19218CE486AA}" destId="{FAB375D1-7B67-49D3-A225-AE146F3C2E1F}" srcOrd="0" destOrd="0" presId="urn:microsoft.com/office/officeart/2005/8/layout/lProcess2"/>
    <dgm:cxn modelId="{C30CDEC6-A668-4939-96C9-5F280CBC7DD7}" type="presParOf" srcId="{FAB375D1-7B67-49D3-A225-AE146F3C2E1F}" destId="{21495124-6C90-4820-B053-7B73A60CC96C}" srcOrd="0" destOrd="0" presId="urn:microsoft.com/office/officeart/2005/8/layout/lProcess2"/>
    <dgm:cxn modelId="{77511AB3-7714-4B75-814C-EDBAEE9D7E65}" type="presParOf" srcId="{353A7858-AD67-4B1E-B8DA-228EB9225584}" destId="{5EE9BE45-E9D1-4F7D-8161-EC04FA8DFC46}" srcOrd="5" destOrd="0" presId="urn:microsoft.com/office/officeart/2005/8/layout/lProcess2"/>
    <dgm:cxn modelId="{33B7E9AB-61AC-49ED-BDE7-EC5452350B85}" type="presParOf" srcId="{353A7858-AD67-4B1E-B8DA-228EB9225584}" destId="{D5DBE730-525F-4110-90BD-762F61AE48C7}" srcOrd="6" destOrd="0" presId="urn:microsoft.com/office/officeart/2005/8/layout/lProcess2"/>
    <dgm:cxn modelId="{DD04E44D-D8A7-48C2-90B1-9CB72F46001A}" type="presParOf" srcId="{D5DBE730-525F-4110-90BD-762F61AE48C7}" destId="{BDA2CD73-36BA-4382-B02D-3147CF5E1F3E}" srcOrd="0" destOrd="0" presId="urn:microsoft.com/office/officeart/2005/8/layout/lProcess2"/>
    <dgm:cxn modelId="{718D9B08-38DA-4AEB-A05E-90F85709A7F4}" type="presParOf" srcId="{D5DBE730-525F-4110-90BD-762F61AE48C7}" destId="{885DA316-E5BF-4479-B57E-D18EEE1C6C18}" srcOrd="1" destOrd="0" presId="urn:microsoft.com/office/officeart/2005/8/layout/lProcess2"/>
    <dgm:cxn modelId="{44BBD2E7-253D-40D8-A6CA-CB51B5B81137}" type="presParOf" srcId="{D5DBE730-525F-4110-90BD-762F61AE48C7}" destId="{0FDB33E7-9B0F-4739-B78A-9664B32E0C3A}" srcOrd="2" destOrd="0" presId="urn:microsoft.com/office/officeart/2005/8/layout/lProcess2"/>
    <dgm:cxn modelId="{6CEF04FF-9FEB-4396-A015-A4A4F03D7E43}" type="presParOf" srcId="{0FDB33E7-9B0F-4739-B78A-9664B32E0C3A}" destId="{55B91A03-C255-4F12-99FF-ADC6208E6A3B}" srcOrd="0" destOrd="0" presId="urn:microsoft.com/office/officeart/2005/8/layout/lProcess2"/>
    <dgm:cxn modelId="{C5E896B4-3ACB-4835-84FC-FB349D293059}" type="presParOf" srcId="{55B91A03-C255-4F12-99FF-ADC6208E6A3B}" destId="{FB8C8544-37C1-4740-BFFA-D3BCE0073E1B}" srcOrd="0" destOrd="0" presId="urn:microsoft.com/office/officeart/2005/8/layout/lProcess2"/>
    <dgm:cxn modelId="{E432B0C9-221F-4323-8140-A398F4A5C76F}" type="presParOf" srcId="{353A7858-AD67-4B1E-B8DA-228EB9225584}" destId="{45091405-E489-4B42-B6A8-008A97B1A7FF}" srcOrd="7" destOrd="0" presId="urn:microsoft.com/office/officeart/2005/8/layout/lProcess2"/>
    <dgm:cxn modelId="{0B268404-2452-47F2-9667-D19193FF07C1}" type="presParOf" srcId="{353A7858-AD67-4B1E-B8DA-228EB9225584}" destId="{4328D6FC-A0C6-4094-B28B-878B55CE3F8F}" srcOrd="8" destOrd="0" presId="urn:microsoft.com/office/officeart/2005/8/layout/lProcess2"/>
    <dgm:cxn modelId="{5F662218-06EF-4346-B978-81AF173B30A2}" type="presParOf" srcId="{4328D6FC-A0C6-4094-B28B-878B55CE3F8F}" destId="{CAE0CB31-9A24-4551-BD61-3D31D18CCB7E}" srcOrd="0" destOrd="0" presId="urn:microsoft.com/office/officeart/2005/8/layout/lProcess2"/>
    <dgm:cxn modelId="{E53C309C-D91E-42FC-A15C-DE80BDA32742}" type="presParOf" srcId="{4328D6FC-A0C6-4094-B28B-878B55CE3F8F}" destId="{9737770E-E96C-4742-BD7C-6A216C4656C4}" srcOrd="1" destOrd="0" presId="urn:microsoft.com/office/officeart/2005/8/layout/lProcess2"/>
    <dgm:cxn modelId="{BEC308D2-C7BE-4B1E-920B-EDB16F729104}" type="presParOf" srcId="{4328D6FC-A0C6-4094-B28B-878B55CE3F8F}" destId="{5D2718F4-F450-498B-94D4-E3B6AF9CE855}" srcOrd="2" destOrd="0" presId="urn:microsoft.com/office/officeart/2005/8/layout/lProcess2"/>
    <dgm:cxn modelId="{F3DA560C-8D01-4484-9510-2788B8BD5329}" type="presParOf" srcId="{5D2718F4-F450-498B-94D4-E3B6AF9CE855}" destId="{4DD0837A-FA03-4000-98AE-471D6B4D1757}" srcOrd="0" destOrd="0" presId="urn:microsoft.com/office/officeart/2005/8/layout/lProcess2"/>
    <dgm:cxn modelId="{64C04A3C-7564-460E-90AE-E6309B200889}" type="presParOf" srcId="{4DD0837A-FA03-4000-98AE-471D6B4D1757}" destId="{CBC3AFAF-8036-4E4B-80A0-92AF9A39EB35}" srcOrd="0" destOrd="0" presId="urn:microsoft.com/office/officeart/2005/8/layout/lProcess2"/>
    <dgm:cxn modelId="{D0CC641A-BAE6-4532-AA18-2235C9B5444C}" type="presParOf" srcId="{353A7858-AD67-4B1E-B8DA-228EB9225584}" destId="{59FBF304-17A5-4156-A6AB-BC7A118D238E}" srcOrd="9" destOrd="0" presId="urn:microsoft.com/office/officeart/2005/8/layout/lProcess2"/>
    <dgm:cxn modelId="{6F1CC899-AF50-40E9-AD42-3C6E6083115D}" type="presParOf" srcId="{353A7858-AD67-4B1E-B8DA-228EB9225584}" destId="{60B343BC-763B-401C-96C5-4BB8C7EE319F}" srcOrd="10" destOrd="0" presId="urn:microsoft.com/office/officeart/2005/8/layout/lProcess2"/>
    <dgm:cxn modelId="{2308D540-4A31-49E9-BE13-2E4A6BCB3033}" type="presParOf" srcId="{60B343BC-763B-401C-96C5-4BB8C7EE319F}" destId="{02274A5A-5F76-447A-80A9-5B16B255E9EB}" srcOrd="0" destOrd="0" presId="urn:microsoft.com/office/officeart/2005/8/layout/lProcess2"/>
    <dgm:cxn modelId="{9996A3EB-FCBC-4D11-8AB1-E76A4B92764A}" type="presParOf" srcId="{60B343BC-763B-401C-96C5-4BB8C7EE319F}" destId="{EF2815C1-75E9-4B41-A14A-FFDA58F0712D}" srcOrd="1" destOrd="0" presId="urn:microsoft.com/office/officeart/2005/8/layout/lProcess2"/>
    <dgm:cxn modelId="{35A66DF1-B6D5-4A2F-9966-1DB9A801A82C}" type="presParOf" srcId="{60B343BC-763B-401C-96C5-4BB8C7EE319F}" destId="{CDAC05DC-0689-45D6-A696-18BCBA77B976}" srcOrd="2" destOrd="0" presId="urn:microsoft.com/office/officeart/2005/8/layout/lProcess2"/>
    <dgm:cxn modelId="{963F4BBF-621A-424F-89D4-E31CE3BE8A31}" type="presParOf" srcId="{CDAC05DC-0689-45D6-A696-18BCBA77B976}" destId="{A1BD7D6F-BE19-4F14-AD13-2D08769F3A01}" srcOrd="0" destOrd="0" presId="urn:microsoft.com/office/officeart/2005/8/layout/lProcess2"/>
    <dgm:cxn modelId="{AA748421-D7D7-4F54-9FE5-A47F0B565A75}" type="presParOf" srcId="{A1BD7D6F-BE19-4F14-AD13-2D08769F3A01}" destId="{64AAEDB6-CDD3-4659-9D21-0A998374482D}" srcOrd="0" destOrd="0" presId="urn:microsoft.com/office/officeart/2005/8/layout/lProcess2"/>
    <dgm:cxn modelId="{2B0B8CE6-50BA-4AD6-A080-C6B8E5F53C09}" type="presParOf" srcId="{353A7858-AD67-4B1E-B8DA-228EB9225584}" destId="{D6331F78-BABE-41B8-A078-6E2631E68F80}" srcOrd="11" destOrd="0" presId="urn:microsoft.com/office/officeart/2005/8/layout/lProcess2"/>
    <dgm:cxn modelId="{D96C46B0-6234-44C9-BE7E-18950CD367CE}" type="presParOf" srcId="{353A7858-AD67-4B1E-B8DA-228EB9225584}" destId="{48DF295B-7165-4A1C-BA83-B052B39558C9}" srcOrd="12" destOrd="0" presId="urn:microsoft.com/office/officeart/2005/8/layout/lProcess2"/>
    <dgm:cxn modelId="{6F638A76-564C-4EB7-BA19-24942A24FE72}" type="presParOf" srcId="{48DF295B-7165-4A1C-BA83-B052B39558C9}" destId="{C12E96D6-6378-4C15-8230-5B92207276C6}" srcOrd="0" destOrd="0" presId="urn:microsoft.com/office/officeart/2005/8/layout/lProcess2"/>
    <dgm:cxn modelId="{A0B2AF60-B238-4776-ABD6-8B25DC4EAE26}" type="presParOf" srcId="{48DF295B-7165-4A1C-BA83-B052B39558C9}" destId="{4E2C460D-3D97-4BCC-87C4-FEC9405C6A88}" srcOrd="1" destOrd="0" presId="urn:microsoft.com/office/officeart/2005/8/layout/lProcess2"/>
    <dgm:cxn modelId="{D5D9A39E-E61B-4C22-AA30-BCDE18FA211C}" type="presParOf" srcId="{48DF295B-7165-4A1C-BA83-B052B39558C9}" destId="{92F1B65E-E7AC-45B2-8A52-C344BE501847}" srcOrd="2" destOrd="0" presId="urn:microsoft.com/office/officeart/2005/8/layout/lProcess2"/>
    <dgm:cxn modelId="{05F374A1-5B5F-4DC0-A0C3-268A219A8543}" type="presParOf" srcId="{92F1B65E-E7AC-45B2-8A52-C344BE501847}" destId="{32509ED2-B3D3-483B-98C5-12F9477CA741}" srcOrd="0" destOrd="0" presId="urn:microsoft.com/office/officeart/2005/8/layout/lProcess2"/>
    <dgm:cxn modelId="{36079DBB-22CF-4FB2-9B78-4E2A76C91576}" type="presParOf" srcId="{32509ED2-B3D3-483B-98C5-12F9477CA741}" destId="{6B7D7F6A-C5EF-4892-9A93-31DCAFA26F84}"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84EB56-ABAE-4539-8DEF-93536946A4C4}" type="doc">
      <dgm:prSet loTypeId="urn:diagrams.loki3.com/BracketList" loCatId="list" qsTypeId="urn:microsoft.com/office/officeart/2005/8/quickstyle/simple1" qsCatId="simple" csTypeId="urn:microsoft.com/office/officeart/2005/8/colors/colorful5" csCatId="colorful"/>
      <dgm:spPr/>
      <dgm:t>
        <a:bodyPr/>
        <a:lstStyle/>
        <a:p>
          <a:endParaRPr lang="en-US"/>
        </a:p>
      </dgm:t>
    </dgm:pt>
    <dgm:pt modelId="{45E80651-0CBD-4870-8016-E041DE2A4467}">
      <dgm:prSet/>
      <dgm:spPr/>
      <dgm:t>
        <a:bodyPr/>
        <a:lstStyle/>
        <a:p>
          <a:r>
            <a:rPr lang="en-US" b="1"/>
            <a:t>Environmental &amp; Social Responsibility</a:t>
          </a:r>
          <a:endParaRPr lang="en-US"/>
        </a:p>
      </dgm:t>
    </dgm:pt>
    <dgm:pt modelId="{66BA2EDC-F41E-46CC-9B20-062C2DB0AFBE}" type="parTrans" cxnId="{28214D59-4BF3-47D9-946D-E02664BE7B78}">
      <dgm:prSet/>
      <dgm:spPr/>
      <dgm:t>
        <a:bodyPr/>
        <a:lstStyle/>
        <a:p>
          <a:endParaRPr lang="en-US"/>
        </a:p>
      </dgm:t>
    </dgm:pt>
    <dgm:pt modelId="{C0F7FD3F-1568-4C67-9F28-D6790431C949}" type="sibTrans" cxnId="{28214D59-4BF3-47D9-946D-E02664BE7B78}">
      <dgm:prSet/>
      <dgm:spPr/>
      <dgm:t>
        <a:bodyPr/>
        <a:lstStyle/>
        <a:p>
          <a:endParaRPr lang="en-US"/>
        </a:p>
      </dgm:t>
    </dgm:pt>
    <dgm:pt modelId="{96E50BF4-32D7-4C8B-A3A7-02CC00E39E8E}">
      <dgm:prSet/>
      <dgm:spPr/>
      <dgm:t>
        <a:bodyPr/>
        <a:lstStyle/>
        <a:p>
          <a:r>
            <a:rPr lang="en-US"/>
            <a:t>A diverse workforce improves Patagonia’s engagement with climate-impacted communities, strengthening credibility in environmental justice efforts (UNEP, 2023).</a:t>
          </a:r>
        </a:p>
      </dgm:t>
    </dgm:pt>
    <dgm:pt modelId="{CCE7E9B8-F1F1-42B2-A4D6-35EB475C86F8}" type="parTrans" cxnId="{C16DA73A-0FFA-4371-A6B5-DA47E011D5C7}">
      <dgm:prSet/>
      <dgm:spPr/>
      <dgm:t>
        <a:bodyPr/>
        <a:lstStyle/>
        <a:p>
          <a:endParaRPr lang="en-US"/>
        </a:p>
      </dgm:t>
    </dgm:pt>
    <dgm:pt modelId="{A544BFA9-888A-43F8-8E51-483E636078B8}" type="sibTrans" cxnId="{C16DA73A-0FFA-4371-A6B5-DA47E011D5C7}">
      <dgm:prSet/>
      <dgm:spPr/>
      <dgm:t>
        <a:bodyPr/>
        <a:lstStyle/>
        <a:p>
          <a:endParaRPr lang="en-US"/>
        </a:p>
      </dgm:t>
    </dgm:pt>
    <dgm:pt modelId="{7845FB4D-CADA-4F62-8438-9D0A013988B6}">
      <dgm:prSet/>
      <dgm:spPr/>
      <dgm:t>
        <a:bodyPr/>
        <a:lstStyle/>
        <a:p>
          <a:r>
            <a:rPr lang="en-US" b="1"/>
            <a:t>Innovation &amp; Product Development</a:t>
          </a:r>
          <a:endParaRPr lang="en-US"/>
        </a:p>
      </dgm:t>
    </dgm:pt>
    <dgm:pt modelId="{7BEF1F09-A9C6-40CD-9DB6-4B28F0199E60}" type="parTrans" cxnId="{7DD2CAAC-9A54-4D00-8D42-1A6765CB9448}">
      <dgm:prSet/>
      <dgm:spPr/>
      <dgm:t>
        <a:bodyPr/>
        <a:lstStyle/>
        <a:p>
          <a:endParaRPr lang="en-US"/>
        </a:p>
      </dgm:t>
    </dgm:pt>
    <dgm:pt modelId="{B5828430-C03F-4895-8372-C5C957758871}" type="sibTrans" cxnId="{7DD2CAAC-9A54-4D00-8D42-1A6765CB9448}">
      <dgm:prSet/>
      <dgm:spPr/>
      <dgm:t>
        <a:bodyPr/>
        <a:lstStyle/>
        <a:p>
          <a:endParaRPr lang="en-US"/>
        </a:p>
      </dgm:t>
    </dgm:pt>
    <dgm:pt modelId="{B8EEBDD6-D3FD-4891-9D0A-B17569EF09B9}">
      <dgm:prSet/>
      <dgm:spPr/>
      <dgm:t>
        <a:bodyPr/>
        <a:lstStyle/>
        <a:p>
          <a:r>
            <a:rPr lang="en-US"/>
            <a:t>Diverse teams at Patagonia enhance innovation, leading to inclusive outdoor gear designed for women, ethnic minorities and adaptive athletes (Cox &amp; Blake, 1991; Hewlett et al., 2013).</a:t>
          </a:r>
        </a:p>
      </dgm:t>
    </dgm:pt>
    <dgm:pt modelId="{076E9963-9BAC-4312-B550-1D14BFC6EB50}" type="parTrans" cxnId="{0BF6F4FA-DF1D-4326-B3A2-E7AE0E4B70E7}">
      <dgm:prSet/>
      <dgm:spPr/>
      <dgm:t>
        <a:bodyPr/>
        <a:lstStyle/>
        <a:p>
          <a:endParaRPr lang="en-US"/>
        </a:p>
      </dgm:t>
    </dgm:pt>
    <dgm:pt modelId="{1048E4A1-CF4B-4031-9AED-3EDB4ABC2FBD}" type="sibTrans" cxnId="{0BF6F4FA-DF1D-4326-B3A2-E7AE0E4B70E7}">
      <dgm:prSet/>
      <dgm:spPr/>
      <dgm:t>
        <a:bodyPr/>
        <a:lstStyle/>
        <a:p>
          <a:endParaRPr lang="en-US"/>
        </a:p>
      </dgm:t>
    </dgm:pt>
    <dgm:pt modelId="{6195432F-A363-493C-823A-CE570B413A22}">
      <dgm:prSet/>
      <dgm:spPr/>
      <dgm:t>
        <a:bodyPr/>
        <a:lstStyle/>
        <a:p>
          <a:r>
            <a:rPr lang="en-US" b="1"/>
            <a:t>Employer Brand &amp; Talent Retention</a:t>
          </a:r>
          <a:endParaRPr lang="en-US"/>
        </a:p>
      </dgm:t>
    </dgm:pt>
    <dgm:pt modelId="{024E53E4-801B-4FCB-941F-1DC560FB2998}" type="parTrans" cxnId="{86B8EB3F-4BFC-4912-AEA7-1B126D5FE071}">
      <dgm:prSet/>
      <dgm:spPr/>
      <dgm:t>
        <a:bodyPr/>
        <a:lstStyle/>
        <a:p>
          <a:endParaRPr lang="en-US"/>
        </a:p>
      </dgm:t>
    </dgm:pt>
    <dgm:pt modelId="{4DBA6BCF-CE1E-4B13-82E7-6B676235D29E}" type="sibTrans" cxnId="{86B8EB3F-4BFC-4912-AEA7-1B126D5FE071}">
      <dgm:prSet/>
      <dgm:spPr/>
      <dgm:t>
        <a:bodyPr/>
        <a:lstStyle/>
        <a:p>
          <a:endParaRPr lang="en-US"/>
        </a:p>
      </dgm:t>
    </dgm:pt>
    <dgm:pt modelId="{8CCD678E-4224-4643-AEE4-6B523008CC44}">
      <dgm:prSet/>
      <dgm:spPr/>
      <dgm:t>
        <a:bodyPr/>
        <a:lstStyle/>
        <a:p>
          <a:r>
            <a:rPr lang="en-US"/>
            <a:t>DEI boosts Patagonia’s employer appeal and retention, reflected in its low 4% voluntary turnover rate versus the U.S. retail average of 30–60% (Bureau of Labour Statistics, 2024).</a:t>
          </a:r>
        </a:p>
      </dgm:t>
    </dgm:pt>
    <dgm:pt modelId="{778F660A-B7DF-4A64-9B92-EA8639CC0050}" type="parTrans" cxnId="{FC7433B9-99A3-4BAF-B0A4-153483E91714}">
      <dgm:prSet/>
      <dgm:spPr/>
      <dgm:t>
        <a:bodyPr/>
        <a:lstStyle/>
        <a:p>
          <a:endParaRPr lang="en-US"/>
        </a:p>
      </dgm:t>
    </dgm:pt>
    <dgm:pt modelId="{8F01A057-8A2E-48AB-B9C9-9D6B5393DCC7}" type="sibTrans" cxnId="{FC7433B9-99A3-4BAF-B0A4-153483E91714}">
      <dgm:prSet/>
      <dgm:spPr/>
      <dgm:t>
        <a:bodyPr/>
        <a:lstStyle/>
        <a:p>
          <a:endParaRPr lang="en-US"/>
        </a:p>
      </dgm:t>
    </dgm:pt>
    <dgm:pt modelId="{CDD035F5-B66D-4ADC-ABFC-866E34B002D6}">
      <dgm:prSet/>
      <dgm:spPr/>
      <dgm:t>
        <a:bodyPr/>
        <a:lstStyle/>
        <a:p>
          <a:r>
            <a:rPr lang="en-US" b="1"/>
            <a:t>Overall Strategic Alignment</a:t>
          </a:r>
          <a:endParaRPr lang="en-US"/>
        </a:p>
      </dgm:t>
    </dgm:pt>
    <dgm:pt modelId="{7395789C-D1E1-40F7-8C03-46C27E66F594}" type="parTrans" cxnId="{D24B3F22-706B-4260-AA88-14EA49101F7A}">
      <dgm:prSet/>
      <dgm:spPr/>
      <dgm:t>
        <a:bodyPr/>
        <a:lstStyle/>
        <a:p>
          <a:endParaRPr lang="en-US"/>
        </a:p>
      </dgm:t>
    </dgm:pt>
    <dgm:pt modelId="{12D98325-5F37-432B-8578-A7F9FB7409C5}" type="sibTrans" cxnId="{D24B3F22-706B-4260-AA88-14EA49101F7A}">
      <dgm:prSet/>
      <dgm:spPr/>
      <dgm:t>
        <a:bodyPr/>
        <a:lstStyle/>
        <a:p>
          <a:endParaRPr lang="en-US"/>
        </a:p>
      </dgm:t>
    </dgm:pt>
    <dgm:pt modelId="{DC28A50A-5875-4987-A7C5-DFE25578F27D}">
      <dgm:prSet/>
      <dgm:spPr/>
      <dgm:t>
        <a:bodyPr/>
        <a:lstStyle/>
        <a:p>
          <a:r>
            <a:rPr lang="en-US"/>
            <a:t>DEI directly supports Patagonia’s mission of responsible business and “saving our home planet,” reinforcing its identity as a people-centred, ethical employer (Patagonia, 2023).</a:t>
          </a:r>
        </a:p>
      </dgm:t>
    </dgm:pt>
    <dgm:pt modelId="{52B445B5-6971-4DD5-9185-2F9626E83BA1}" type="parTrans" cxnId="{C0374065-B329-4888-A461-947A4685DE7A}">
      <dgm:prSet/>
      <dgm:spPr/>
      <dgm:t>
        <a:bodyPr/>
        <a:lstStyle/>
        <a:p>
          <a:endParaRPr lang="en-US"/>
        </a:p>
      </dgm:t>
    </dgm:pt>
    <dgm:pt modelId="{D573F8C4-1AEF-486C-B3AF-6CCF5A8BC4E9}" type="sibTrans" cxnId="{C0374065-B329-4888-A461-947A4685DE7A}">
      <dgm:prSet/>
      <dgm:spPr/>
      <dgm:t>
        <a:bodyPr/>
        <a:lstStyle/>
        <a:p>
          <a:endParaRPr lang="en-US"/>
        </a:p>
      </dgm:t>
    </dgm:pt>
    <dgm:pt modelId="{B5D6D5E8-14F9-470A-876F-BE619669B5BF}" type="pres">
      <dgm:prSet presAssocID="{3984EB56-ABAE-4539-8DEF-93536946A4C4}" presName="Name0" presStyleCnt="0">
        <dgm:presLayoutVars>
          <dgm:dir/>
          <dgm:animLvl val="lvl"/>
          <dgm:resizeHandles val="exact"/>
        </dgm:presLayoutVars>
      </dgm:prSet>
      <dgm:spPr/>
    </dgm:pt>
    <dgm:pt modelId="{A51A06CD-354D-421F-AFE8-09359F8722D3}" type="pres">
      <dgm:prSet presAssocID="{45E80651-0CBD-4870-8016-E041DE2A4467}" presName="linNode" presStyleCnt="0"/>
      <dgm:spPr/>
    </dgm:pt>
    <dgm:pt modelId="{FC37F907-7840-4652-9048-A1E55BD14ECA}" type="pres">
      <dgm:prSet presAssocID="{45E80651-0CBD-4870-8016-E041DE2A4467}" presName="parTx" presStyleLbl="revTx" presStyleIdx="0" presStyleCnt="4">
        <dgm:presLayoutVars>
          <dgm:chMax val="1"/>
          <dgm:bulletEnabled val="1"/>
        </dgm:presLayoutVars>
      </dgm:prSet>
      <dgm:spPr/>
    </dgm:pt>
    <dgm:pt modelId="{C5871A7B-20CE-4336-8922-5E13A8EEDC41}" type="pres">
      <dgm:prSet presAssocID="{45E80651-0CBD-4870-8016-E041DE2A4467}" presName="bracket" presStyleLbl="parChTrans1D1" presStyleIdx="0" presStyleCnt="4"/>
      <dgm:spPr/>
    </dgm:pt>
    <dgm:pt modelId="{5AFE9451-A8DF-4557-9F65-03CD7B6458D9}" type="pres">
      <dgm:prSet presAssocID="{45E80651-0CBD-4870-8016-E041DE2A4467}" presName="spH" presStyleCnt="0"/>
      <dgm:spPr/>
    </dgm:pt>
    <dgm:pt modelId="{9302B23F-7D1C-4B11-975D-6FD99D3D152F}" type="pres">
      <dgm:prSet presAssocID="{45E80651-0CBD-4870-8016-E041DE2A4467}" presName="desTx" presStyleLbl="node1" presStyleIdx="0" presStyleCnt="4">
        <dgm:presLayoutVars>
          <dgm:bulletEnabled val="1"/>
        </dgm:presLayoutVars>
      </dgm:prSet>
      <dgm:spPr/>
    </dgm:pt>
    <dgm:pt modelId="{9BA725C6-E266-4F25-B837-2F11568D4C7A}" type="pres">
      <dgm:prSet presAssocID="{C0F7FD3F-1568-4C67-9F28-D6790431C949}" presName="spV" presStyleCnt="0"/>
      <dgm:spPr/>
    </dgm:pt>
    <dgm:pt modelId="{5ECD8D46-007B-4B0D-8D2B-34F6B55C5687}" type="pres">
      <dgm:prSet presAssocID="{7845FB4D-CADA-4F62-8438-9D0A013988B6}" presName="linNode" presStyleCnt="0"/>
      <dgm:spPr/>
    </dgm:pt>
    <dgm:pt modelId="{023EA445-3808-471F-84D4-B797BDEB23A5}" type="pres">
      <dgm:prSet presAssocID="{7845FB4D-CADA-4F62-8438-9D0A013988B6}" presName="parTx" presStyleLbl="revTx" presStyleIdx="1" presStyleCnt="4">
        <dgm:presLayoutVars>
          <dgm:chMax val="1"/>
          <dgm:bulletEnabled val="1"/>
        </dgm:presLayoutVars>
      </dgm:prSet>
      <dgm:spPr/>
    </dgm:pt>
    <dgm:pt modelId="{F333B010-5EEC-43E4-9D5D-B293A1AB5F27}" type="pres">
      <dgm:prSet presAssocID="{7845FB4D-CADA-4F62-8438-9D0A013988B6}" presName="bracket" presStyleLbl="parChTrans1D1" presStyleIdx="1" presStyleCnt="4"/>
      <dgm:spPr/>
    </dgm:pt>
    <dgm:pt modelId="{A5D5C5DF-0100-41EB-BD47-853BC9FFB76E}" type="pres">
      <dgm:prSet presAssocID="{7845FB4D-CADA-4F62-8438-9D0A013988B6}" presName="spH" presStyleCnt="0"/>
      <dgm:spPr/>
    </dgm:pt>
    <dgm:pt modelId="{2B78D6B6-68BA-480A-87B2-8D15D58E16C2}" type="pres">
      <dgm:prSet presAssocID="{7845FB4D-CADA-4F62-8438-9D0A013988B6}" presName="desTx" presStyleLbl="node1" presStyleIdx="1" presStyleCnt="4">
        <dgm:presLayoutVars>
          <dgm:bulletEnabled val="1"/>
        </dgm:presLayoutVars>
      </dgm:prSet>
      <dgm:spPr/>
    </dgm:pt>
    <dgm:pt modelId="{FD537DDC-69D0-4F10-AE06-194487ABEE1E}" type="pres">
      <dgm:prSet presAssocID="{B5828430-C03F-4895-8372-C5C957758871}" presName="spV" presStyleCnt="0"/>
      <dgm:spPr/>
    </dgm:pt>
    <dgm:pt modelId="{CFF1245E-F5FE-485B-B675-740A8E6D12FB}" type="pres">
      <dgm:prSet presAssocID="{6195432F-A363-493C-823A-CE570B413A22}" presName="linNode" presStyleCnt="0"/>
      <dgm:spPr/>
    </dgm:pt>
    <dgm:pt modelId="{FC2A223B-EC63-4C3E-AE9B-F08E2A59412B}" type="pres">
      <dgm:prSet presAssocID="{6195432F-A363-493C-823A-CE570B413A22}" presName="parTx" presStyleLbl="revTx" presStyleIdx="2" presStyleCnt="4">
        <dgm:presLayoutVars>
          <dgm:chMax val="1"/>
          <dgm:bulletEnabled val="1"/>
        </dgm:presLayoutVars>
      </dgm:prSet>
      <dgm:spPr/>
    </dgm:pt>
    <dgm:pt modelId="{A845E3B1-C215-4F72-9F20-CAA4C660ED21}" type="pres">
      <dgm:prSet presAssocID="{6195432F-A363-493C-823A-CE570B413A22}" presName="bracket" presStyleLbl="parChTrans1D1" presStyleIdx="2" presStyleCnt="4"/>
      <dgm:spPr/>
    </dgm:pt>
    <dgm:pt modelId="{17CBA910-E0E2-4183-8A5C-5A801E7B66E5}" type="pres">
      <dgm:prSet presAssocID="{6195432F-A363-493C-823A-CE570B413A22}" presName="spH" presStyleCnt="0"/>
      <dgm:spPr/>
    </dgm:pt>
    <dgm:pt modelId="{8DF82C41-4C4E-4CBD-8CD2-27840F67AFB9}" type="pres">
      <dgm:prSet presAssocID="{6195432F-A363-493C-823A-CE570B413A22}" presName="desTx" presStyleLbl="node1" presStyleIdx="2" presStyleCnt="4">
        <dgm:presLayoutVars>
          <dgm:bulletEnabled val="1"/>
        </dgm:presLayoutVars>
      </dgm:prSet>
      <dgm:spPr/>
    </dgm:pt>
    <dgm:pt modelId="{490EECFD-3D8A-4ABA-B8EB-E70AED7AD21A}" type="pres">
      <dgm:prSet presAssocID="{4DBA6BCF-CE1E-4B13-82E7-6B676235D29E}" presName="spV" presStyleCnt="0"/>
      <dgm:spPr/>
    </dgm:pt>
    <dgm:pt modelId="{FF49FA68-8CC4-45F9-9FC1-276DFEC12C28}" type="pres">
      <dgm:prSet presAssocID="{CDD035F5-B66D-4ADC-ABFC-866E34B002D6}" presName="linNode" presStyleCnt="0"/>
      <dgm:spPr/>
    </dgm:pt>
    <dgm:pt modelId="{D3E01E8C-40B8-4417-A15D-6153F855BF88}" type="pres">
      <dgm:prSet presAssocID="{CDD035F5-B66D-4ADC-ABFC-866E34B002D6}" presName="parTx" presStyleLbl="revTx" presStyleIdx="3" presStyleCnt="4">
        <dgm:presLayoutVars>
          <dgm:chMax val="1"/>
          <dgm:bulletEnabled val="1"/>
        </dgm:presLayoutVars>
      </dgm:prSet>
      <dgm:spPr/>
    </dgm:pt>
    <dgm:pt modelId="{54471E03-5087-4913-B581-43FFC8D79D76}" type="pres">
      <dgm:prSet presAssocID="{CDD035F5-B66D-4ADC-ABFC-866E34B002D6}" presName="bracket" presStyleLbl="parChTrans1D1" presStyleIdx="3" presStyleCnt="4"/>
      <dgm:spPr/>
    </dgm:pt>
    <dgm:pt modelId="{1A7FD301-4D8D-4FBC-8CF8-F09C034DAF8A}" type="pres">
      <dgm:prSet presAssocID="{CDD035F5-B66D-4ADC-ABFC-866E34B002D6}" presName="spH" presStyleCnt="0"/>
      <dgm:spPr/>
    </dgm:pt>
    <dgm:pt modelId="{096F8F6A-6831-4B12-B198-E4F20405F095}" type="pres">
      <dgm:prSet presAssocID="{CDD035F5-B66D-4ADC-ABFC-866E34B002D6}" presName="desTx" presStyleLbl="node1" presStyleIdx="3" presStyleCnt="4">
        <dgm:presLayoutVars>
          <dgm:bulletEnabled val="1"/>
        </dgm:presLayoutVars>
      </dgm:prSet>
      <dgm:spPr/>
    </dgm:pt>
  </dgm:ptLst>
  <dgm:cxnLst>
    <dgm:cxn modelId="{84B1BA10-9875-4F79-80C0-93BA03615394}" type="presOf" srcId="{CDD035F5-B66D-4ADC-ABFC-866E34B002D6}" destId="{D3E01E8C-40B8-4417-A15D-6153F855BF88}" srcOrd="0" destOrd="0" presId="urn:diagrams.loki3.com/BracketList"/>
    <dgm:cxn modelId="{5574CE14-AF2D-4617-A0D9-6F1ECF2E7631}" type="presOf" srcId="{96E50BF4-32D7-4C8B-A3A7-02CC00E39E8E}" destId="{9302B23F-7D1C-4B11-975D-6FD99D3D152F}" srcOrd="0" destOrd="0" presId="urn:diagrams.loki3.com/BracketList"/>
    <dgm:cxn modelId="{9C93DC1E-C7FE-4234-8897-8A8C519FD224}" type="presOf" srcId="{6195432F-A363-493C-823A-CE570B413A22}" destId="{FC2A223B-EC63-4C3E-AE9B-F08E2A59412B}" srcOrd="0" destOrd="0" presId="urn:diagrams.loki3.com/BracketList"/>
    <dgm:cxn modelId="{A2741A20-1CC6-4221-8389-A97601187A5A}" type="presOf" srcId="{3984EB56-ABAE-4539-8DEF-93536946A4C4}" destId="{B5D6D5E8-14F9-470A-876F-BE619669B5BF}" srcOrd="0" destOrd="0" presId="urn:diagrams.loki3.com/BracketList"/>
    <dgm:cxn modelId="{D24B3F22-706B-4260-AA88-14EA49101F7A}" srcId="{3984EB56-ABAE-4539-8DEF-93536946A4C4}" destId="{CDD035F5-B66D-4ADC-ABFC-866E34B002D6}" srcOrd="3" destOrd="0" parTransId="{7395789C-D1E1-40F7-8C03-46C27E66F594}" sibTransId="{12D98325-5F37-432B-8578-A7F9FB7409C5}"/>
    <dgm:cxn modelId="{BBC7B232-0385-477F-BC01-510D367F97B8}" type="presOf" srcId="{DC28A50A-5875-4987-A7C5-DFE25578F27D}" destId="{096F8F6A-6831-4B12-B198-E4F20405F095}" srcOrd="0" destOrd="0" presId="urn:diagrams.loki3.com/BracketList"/>
    <dgm:cxn modelId="{C16DA73A-0FFA-4371-A6B5-DA47E011D5C7}" srcId="{45E80651-0CBD-4870-8016-E041DE2A4467}" destId="{96E50BF4-32D7-4C8B-A3A7-02CC00E39E8E}" srcOrd="0" destOrd="0" parTransId="{CCE7E9B8-F1F1-42B2-A4D6-35EB475C86F8}" sibTransId="{A544BFA9-888A-43F8-8E51-483E636078B8}"/>
    <dgm:cxn modelId="{86B8EB3F-4BFC-4912-AEA7-1B126D5FE071}" srcId="{3984EB56-ABAE-4539-8DEF-93536946A4C4}" destId="{6195432F-A363-493C-823A-CE570B413A22}" srcOrd="2" destOrd="0" parTransId="{024E53E4-801B-4FCB-941F-1DC560FB2998}" sibTransId="{4DBA6BCF-CE1E-4B13-82E7-6B676235D29E}"/>
    <dgm:cxn modelId="{C0374065-B329-4888-A461-947A4685DE7A}" srcId="{CDD035F5-B66D-4ADC-ABFC-866E34B002D6}" destId="{DC28A50A-5875-4987-A7C5-DFE25578F27D}" srcOrd="0" destOrd="0" parTransId="{52B445B5-6971-4DD5-9185-2F9626E83BA1}" sibTransId="{D573F8C4-1AEF-486C-B3AF-6CCF5A8BC4E9}"/>
    <dgm:cxn modelId="{1FCAE945-5DBB-4B26-A864-5591C308263E}" type="presOf" srcId="{7845FB4D-CADA-4F62-8438-9D0A013988B6}" destId="{023EA445-3808-471F-84D4-B797BDEB23A5}" srcOrd="0" destOrd="0" presId="urn:diagrams.loki3.com/BracketList"/>
    <dgm:cxn modelId="{EC69CB51-AFAD-4327-B510-754DBAC7E690}" type="presOf" srcId="{45E80651-0CBD-4870-8016-E041DE2A4467}" destId="{FC37F907-7840-4652-9048-A1E55BD14ECA}" srcOrd="0" destOrd="0" presId="urn:diagrams.loki3.com/BracketList"/>
    <dgm:cxn modelId="{28214D59-4BF3-47D9-946D-E02664BE7B78}" srcId="{3984EB56-ABAE-4539-8DEF-93536946A4C4}" destId="{45E80651-0CBD-4870-8016-E041DE2A4467}" srcOrd="0" destOrd="0" parTransId="{66BA2EDC-F41E-46CC-9B20-062C2DB0AFBE}" sibTransId="{C0F7FD3F-1568-4C67-9F28-D6790431C949}"/>
    <dgm:cxn modelId="{7DD2CAAC-9A54-4D00-8D42-1A6765CB9448}" srcId="{3984EB56-ABAE-4539-8DEF-93536946A4C4}" destId="{7845FB4D-CADA-4F62-8438-9D0A013988B6}" srcOrd="1" destOrd="0" parTransId="{7BEF1F09-A9C6-40CD-9DB6-4B28F0199E60}" sibTransId="{B5828430-C03F-4895-8372-C5C957758871}"/>
    <dgm:cxn modelId="{C97206B5-AFD2-4C2C-B6C4-496BEB2EFC35}" type="presOf" srcId="{8CCD678E-4224-4643-AEE4-6B523008CC44}" destId="{8DF82C41-4C4E-4CBD-8CD2-27840F67AFB9}" srcOrd="0" destOrd="0" presId="urn:diagrams.loki3.com/BracketList"/>
    <dgm:cxn modelId="{64CBD8B5-7317-48F2-BD0A-6F5B05D80575}" type="presOf" srcId="{B8EEBDD6-D3FD-4891-9D0A-B17569EF09B9}" destId="{2B78D6B6-68BA-480A-87B2-8D15D58E16C2}" srcOrd="0" destOrd="0" presId="urn:diagrams.loki3.com/BracketList"/>
    <dgm:cxn modelId="{FC7433B9-99A3-4BAF-B0A4-153483E91714}" srcId="{6195432F-A363-493C-823A-CE570B413A22}" destId="{8CCD678E-4224-4643-AEE4-6B523008CC44}" srcOrd="0" destOrd="0" parTransId="{778F660A-B7DF-4A64-9B92-EA8639CC0050}" sibTransId="{8F01A057-8A2E-48AB-B9C9-9D6B5393DCC7}"/>
    <dgm:cxn modelId="{0BF6F4FA-DF1D-4326-B3A2-E7AE0E4B70E7}" srcId="{7845FB4D-CADA-4F62-8438-9D0A013988B6}" destId="{B8EEBDD6-D3FD-4891-9D0A-B17569EF09B9}" srcOrd="0" destOrd="0" parTransId="{076E9963-9BAC-4312-B550-1D14BFC6EB50}" sibTransId="{1048E4A1-CF4B-4031-9AED-3EDB4ABC2FBD}"/>
    <dgm:cxn modelId="{5A3CB426-F1F0-4B3D-BE11-D7CA681BE7EA}" type="presParOf" srcId="{B5D6D5E8-14F9-470A-876F-BE619669B5BF}" destId="{A51A06CD-354D-421F-AFE8-09359F8722D3}" srcOrd="0" destOrd="0" presId="urn:diagrams.loki3.com/BracketList"/>
    <dgm:cxn modelId="{CD87A2E0-AF95-473F-9F2E-0DD0C480849A}" type="presParOf" srcId="{A51A06CD-354D-421F-AFE8-09359F8722D3}" destId="{FC37F907-7840-4652-9048-A1E55BD14ECA}" srcOrd="0" destOrd="0" presId="urn:diagrams.loki3.com/BracketList"/>
    <dgm:cxn modelId="{ACC3151C-538D-4E75-9175-14593EE3FC42}" type="presParOf" srcId="{A51A06CD-354D-421F-AFE8-09359F8722D3}" destId="{C5871A7B-20CE-4336-8922-5E13A8EEDC41}" srcOrd="1" destOrd="0" presId="urn:diagrams.loki3.com/BracketList"/>
    <dgm:cxn modelId="{6158E427-322F-4BC4-B700-1A9405E07661}" type="presParOf" srcId="{A51A06CD-354D-421F-AFE8-09359F8722D3}" destId="{5AFE9451-A8DF-4557-9F65-03CD7B6458D9}" srcOrd="2" destOrd="0" presId="urn:diagrams.loki3.com/BracketList"/>
    <dgm:cxn modelId="{C8952CAC-388E-457F-85AB-11DCF8ED8B95}" type="presParOf" srcId="{A51A06CD-354D-421F-AFE8-09359F8722D3}" destId="{9302B23F-7D1C-4B11-975D-6FD99D3D152F}" srcOrd="3" destOrd="0" presId="urn:diagrams.loki3.com/BracketList"/>
    <dgm:cxn modelId="{6C389CCB-D03D-4611-A58E-7EC54911464B}" type="presParOf" srcId="{B5D6D5E8-14F9-470A-876F-BE619669B5BF}" destId="{9BA725C6-E266-4F25-B837-2F11568D4C7A}" srcOrd="1" destOrd="0" presId="urn:diagrams.loki3.com/BracketList"/>
    <dgm:cxn modelId="{50C9343D-5EF0-4648-AD1D-27F72EF23864}" type="presParOf" srcId="{B5D6D5E8-14F9-470A-876F-BE619669B5BF}" destId="{5ECD8D46-007B-4B0D-8D2B-34F6B55C5687}" srcOrd="2" destOrd="0" presId="urn:diagrams.loki3.com/BracketList"/>
    <dgm:cxn modelId="{EE585F4D-18CD-4802-8D7E-E18A7197BEBA}" type="presParOf" srcId="{5ECD8D46-007B-4B0D-8D2B-34F6B55C5687}" destId="{023EA445-3808-471F-84D4-B797BDEB23A5}" srcOrd="0" destOrd="0" presId="urn:diagrams.loki3.com/BracketList"/>
    <dgm:cxn modelId="{71A3CB7A-4989-4D2D-99FB-32139D457ED6}" type="presParOf" srcId="{5ECD8D46-007B-4B0D-8D2B-34F6B55C5687}" destId="{F333B010-5EEC-43E4-9D5D-B293A1AB5F27}" srcOrd="1" destOrd="0" presId="urn:diagrams.loki3.com/BracketList"/>
    <dgm:cxn modelId="{19E0A80E-3E63-48E9-BA56-D6CE1782BC8F}" type="presParOf" srcId="{5ECD8D46-007B-4B0D-8D2B-34F6B55C5687}" destId="{A5D5C5DF-0100-41EB-BD47-853BC9FFB76E}" srcOrd="2" destOrd="0" presId="urn:diagrams.loki3.com/BracketList"/>
    <dgm:cxn modelId="{EDDC3CFA-B5D3-401A-AE22-5C2C070FD8B7}" type="presParOf" srcId="{5ECD8D46-007B-4B0D-8D2B-34F6B55C5687}" destId="{2B78D6B6-68BA-480A-87B2-8D15D58E16C2}" srcOrd="3" destOrd="0" presId="urn:diagrams.loki3.com/BracketList"/>
    <dgm:cxn modelId="{0A332D12-B971-4F2D-9E3C-EB03B968003E}" type="presParOf" srcId="{B5D6D5E8-14F9-470A-876F-BE619669B5BF}" destId="{FD537DDC-69D0-4F10-AE06-194487ABEE1E}" srcOrd="3" destOrd="0" presId="urn:diagrams.loki3.com/BracketList"/>
    <dgm:cxn modelId="{DF2B910D-325D-4E52-BD5A-E56360E84BFC}" type="presParOf" srcId="{B5D6D5E8-14F9-470A-876F-BE619669B5BF}" destId="{CFF1245E-F5FE-485B-B675-740A8E6D12FB}" srcOrd="4" destOrd="0" presId="urn:diagrams.loki3.com/BracketList"/>
    <dgm:cxn modelId="{287D854E-B004-4084-90CA-6CA43AAAA998}" type="presParOf" srcId="{CFF1245E-F5FE-485B-B675-740A8E6D12FB}" destId="{FC2A223B-EC63-4C3E-AE9B-F08E2A59412B}" srcOrd="0" destOrd="0" presId="urn:diagrams.loki3.com/BracketList"/>
    <dgm:cxn modelId="{E1324F49-ED77-43AF-8B15-5A93B9395058}" type="presParOf" srcId="{CFF1245E-F5FE-485B-B675-740A8E6D12FB}" destId="{A845E3B1-C215-4F72-9F20-CAA4C660ED21}" srcOrd="1" destOrd="0" presId="urn:diagrams.loki3.com/BracketList"/>
    <dgm:cxn modelId="{80BF6FCF-AC9B-41D7-AD72-6E78A3B852A5}" type="presParOf" srcId="{CFF1245E-F5FE-485B-B675-740A8E6D12FB}" destId="{17CBA910-E0E2-4183-8A5C-5A801E7B66E5}" srcOrd="2" destOrd="0" presId="urn:diagrams.loki3.com/BracketList"/>
    <dgm:cxn modelId="{653AB72F-3A7A-49FD-A504-025F0568AE26}" type="presParOf" srcId="{CFF1245E-F5FE-485B-B675-740A8E6D12FB}" destId="{8DF82C41-4C4E-4CBD-8CD2-27840F67AFB9}" srcOrd="3" destOrd="0" presId="urn:diagrams.loki3.com/BracketList"/>
    <dgm:cxn modelId="{1A56332E-5086-4494-9AD8-9329781CFE0D}" type="presParOf" srcId="{B5D6D5E8-14F9-470A-876F-BE619669B5BF}" destId="{490EECFD-3D8A-4ABA-B8EB-E70AED7AD21A}" srcOrd="5" destOrd="0" presId="urn:diagrams.loki3.com/BracketList"/>
    <dgm:cxn modelId="{C5AB848C-672B-41C3-8A3A-012072E1D072}" type="presParOf" srcId="{B5D6D5E8-14F9-470A-876F-BE619669B5BF}" destId="{FF49FA68-8CC4-45F9-9FC1-276DFEC12C28}" srcOrd="6" destOrd="0" presId="urn:diagrams.loki3.com/BracketList"/>
    <dgm:cxn modelId="{2952EC0B-9F8C-435C-B9BE-E7B0DF544586}" type="presParOf" srcId="{FF49FA68-8CC4-45F9-9FC1-276DFEC12C28}" destId="{D3E01E8C-40B8-4417-A15D-6153F855BF88}" srcOrd="0" destOrd="0" presId="urn:diagrams.loki3.com/BracketList"/>
    <dgm:cxn modelId="{08A1AF80-2730-4B55-AE2C-C8A166C705CB}" type="presParOf" srcId="{FF49FA68-8CC4-45F9-9FC1-276DFEC12C28}" destId="{54471E03-5087-4913-B581-43FFC8D79D76}" srcOrd="1" destOrd="0" presId="urn:diagrams.loki3.com/BracketList"/>
    <dgm:cxn modelId="{4C132F33-7053-47E4-9A0C-A1504DFF2E7C}" type="presParOf" srcId="{FF49FA68-8CC4-45F9-9FC1-276DFEC12C28}" destId="{1A7FD301-4D8D-4FBC-8CF8-F09C034DAF8A}" srcOrd="2" destOrd="0" presId="urn:diagrams.loki3.com/BracketList"/>
    <dgm:cxn modelId="{581A935C-43B7-46B1-809A-957708489A86}" type="presParOf" srcId="{FF49FA68-8CC4-45F9-9FC1-276DFEC12C28}" destId="{096F8F6A-6831-4B12-B198-E4F20405F095}"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FA7806-50F6-47A5-9F2E-22B56B452E39}" type="doc">
      <dgm:prSet loTypeId="urn:microsoft.com/office/officeart/2005/8/layout/hierarchy4" loCatId="list" qsTypeId="urn:microsoft.com/office/officeart/2005/8/quickstyle/simple1" qsCatId="simple" csTypeId="urn:microsoft.com/office/officeart/2005/8/colors/colorful5" csCatId="colorful"/>
      <dgm:spPr/>
      <dgm:t>
        <a:bodyPr/>
        <a:lstStyle/>
        <a:p>
          <a:endParaRPr lang="en-US"/>
        </a:p>
      </dgm:t>
    </dgm:pt>
    <dgm:pt modelId="{6E322B8F-C023-4DD3-90E0-01BB23C1F801}">
      <dgm:prSet/>
      <dgm:spPr/>
      <dgm:t>
        <a:bodyPr/>
        <a:lstStyle/>
        <a:p>
          <a:r>
            <a:rPr lang="en-US" b="1"/>
            <a:t>Under-representation in Leadership</a:t>
          </a:r>
          <a:endParaRPr lang="en-US"/>
        </a:p>
      </dgm:t>
    </dgm:pt>
    <dgm:pt modelId="{ED4A101C-9F68-4A66-B746-00F90B134792}" type="parTrans" cxnId="{CF4590FA-379F-4A37-80B9-8E12A360C38C}">
      <dgm:prSet/>
      <dgm:spPr/>
      <dgm:t>
        <a:bodyPr/>
        <a:lstStyle/>
        <a:p>
          <a:endParaRPr lang="en-US"/>
        </a:p>
      </dgm:t>
    </dgm:pt>
    <dgm:pt modelId="{82C11BD2-E75C-4A8F-8348-09EBBB2EF72C}" type="sibTrans" cxnId="{CF4590FA-379F-4A37-80B9-8E12A360C38C}">
      <dgm:prSet/>
      <dgm:spPr/>
      <dgm:t>
        <a:bodyPr/>
        <a:lstStyle/>
        <a:p>
          <a:endParaRPr lang="en-US"/>
        </a:p>
      </dgm:t>
    </dgm:pt>
    <dgm:pt modelId="{36110C2A-F7F1-4770-964F-50688F45BA38}">
      <dgm:prSet/>
      <dgm:spPr/>
      <dgm:t>
        <a:bodyPr/>
        <a:lstStyle/>
        <a:p>
          <a:r>
            <a:rPr lang="en-US"/>
            <a:t>Employees of colour remain limited in senior roles despite progress, reflecting wider outdoor industry gaps (Outdoor Industry Association, 2023).</a:t>
          </a:r>
        </a:p>
      </dgm:t>
    </dgm:pt>
    <dgm:pt modelId="{57DBA2D9-8CD9-45E4-9531-9125626FE697}" type="parTrans" cxnId="{8B7F7613-1C43-490E-A68B-01BBB65BC2F4}">
      <dgm:prSet/>
      <dgm:spPr/>
      <dgm:t>
        <a:bodyPr/>
        <a:lstStyle/>
        <a:p>
          <a:endParaRPr lang="en-US"/>
        </a:p>
      </dgm:t>
    </dgm:pt>
    <dgm:pt modelId="{8F746083-1CE7-4724-B7B3-EE2FDBBA9247}" type="sibTrans" cxnId="{8B7F7613-1C43-490E-A68B-01BBB65BC2F4}">
      <dgm:prSet/>
      <dgm:spPr/>
      <dgm:t>
        <a:bodyPr/>
        <a:lstStyle/>
        <a:p>
          <a:endParaRPr lang="en-US"/>
        </a:p>
      </dgm:t>
    </dgm:pt>
    <dgm:pt modelId="{0A2D1D33-B21A-4C26-BB3E-BF86A5F736BA}">
      <dgm:prSet/>
      <dgm:spPr/>
      <dgm:t>
        <a:bodyPr/>
        <a:lstStyle/>
        <a:p>
          <a:r>
            <a:rPr lang="en-US" b="1"/>
            <a:t>Talent Pipeline Limitations</a:t>
          </a:r>
          <a:endParaRPr lang="en-US"/>
        </a:p>
      </dgm:t>
    </dgm:pt>
    <dgm:pt modelId="{365812D3-F2A5-4CDA-B5A5-DF63F66B06F3}" type="parTrans" cxnId="{07910662-028E-45D6-876E-9B19831B046D}">
      <dgm:prSet/>
      <dgm:spPr/>
      <dgm:t>
        <a:bodyPr/>
        <a:lstStyle/>
        <a:p>
          <a:endParaRPr lang="en-US"/>
        </a:p>
      </dgm:t>
    </dgm:pt>
    <dgm:pt modelId="{8882C1EE-302E-43F1-A868-0421513B57E4}" type="sibTrans" cxnId="{07910662-028E-45D6-876E-9B19831B046D}">
      <dgm:prSet/>
      <dgm:spPr/>
      <dgm:t>
        <a:bodyPr/>
        <a:lstStyle/>
        <a:p>
          <a:endParaRPr lang="en-US"/>
        </a:p>
      </dgm:t>
    </dgm:pt>
    <dgm:pt modelId="{4B82C434-FB27-46BC-AE1F-85881A7B6B31}">
      <dgm:prSet/>
      <dgm:spPr/>
      <dgm:t>
        <a:bodyPr/>
        <a:lstStyle/>
        <a:p>
          <a:r>
            <a:rPr lang="en-US"/>
            <a:t>Lack of racial diversity in the outdoor sector reduces access to diverse technical and design talent for Patagonia (Outdoor Foundation, 2023).</a:t>
          </a:r>
        </a:p>
      </dgm:t>
    </dgm:pt>
    <dgm:pt modelId="{33434C25-ABF9-4DF1-A5F4-B0BF5E62C243}" type="parTrans" cxnId="{949A0740-10E0-4563-8241-8B4C7480E0AF}">
      <dgm:prSet/>
      <dgm:spPr/>
      <dgm:t>
        <a:bodyPr/>
        <a:lstStyle/>
        <a:p>
          <a:endParaRPr lang="en-US"/>
        </a:p>
      </dgm:t>
    </dgm:pt>
    <dgm:pt modelId="{D2961FD2-51C6-40AD-93D4-738F2707F7EF}" type="sibTrans" cxnId="{949A0740-10E0-4563-8241-8B4C7480E0AF}">
      <dgm:prSet/>
      <dgm:spPr/>
      <dgm:t>
        <a:bodyPr/>
        <a:lstStyle/>
        <a:p>
          <a:endParaRPr lang="en-US"/>
        </a:p>
      </dgm:t>
    </dgm:pt>
    <dgm:pt modelId="{F369ED2C-5738-4405-BA0D-22D2ED545A06}">
      <dgm:prSet/>
      <dgm:spPr/>
      <dgm:t>
        <a:bodyPr/>
        <a:lstStyle/>
        <a:p>
          <a:r>
            <a:rPr lang="en-US" b="1"/>
            <a:t>Global Consistency Challenges</a:t>
          </a:r>
          <a:endParaRPr lang="en-US"/>
        </a:p>
      </dgm:t>
    </dgm:pt>
    <dgm:pt modelId="{B6847130-5ADD-4E6F-A86A-1D71A0D432EE}" type="parTrans" cxnId="{0E1A358B-9CCE-45E5-A4FD-7F407554BB5A}">
      <dgm:prSet/>
      <dgm:spPr/>
      <dgm:t>
        <a:bodyPr/>
        <a:lstStyle/>
        <a:p>
          <a:endParaRPr lang="en-US"/>
        </a:p>
      </dgm:t>
    </dgm:pt>
    <dgm:pt modelId="{C3F5405A-7749-4207-BC18-77204994E61B}" type="sibTrans" cxnId="{0E1A358B-9CCE-45E5-A4FD-7F407554BB5A}">
      <dgm:prSet/>
      <dgm:spPr/>
      <dgm:t>
        <a:bodyPr/>
        <a:lstStyle/>
        <a:p>
          <a:endParaRPr lang="en-US"/>
        </a:p>
      </dgm:t>
    </dgm:pt>
    <dgm:pt modelId="{55006032-EE79-4665-9013-0ADBC34C4FBB}">
      <dgm:prSet/>
      <dgm:spPr/>
      <dgm:t>
        <a:bodyPr/>
        <a:lstStyle/>
        <a:p>
          <a:r>
            <a:rPr lang="en-US"/>
            <a:t>DEI policy implementation varies across regions such as Latin America, Japan, Europe due to cultural and legal differences (Mor Barak, 2017).</a:t>
          </a:r>
        </a:p>
      </dgm:t>
    </dgm:pt>
    <dgm:pt modelId="{10096772-CB4A-4375-A8B6-3B0E489D81A8}" type="parTrans" cxnId="{53667D78-D8C3-478B-ADE3-67AAFA1A3D04}">
      <dgm:prSet/>
      <dgm:spPr/>
      <dgm:t>
        <a:bodyPr/>
        <a:lstStyle/>
        <a:p>
          <a:endParaRPr lang="en-US"/>
        </a:p>
      </dgm:t>
    </dgm:pt>
    <dgm:pt modelId="{2C4BE163-BA19-4D02-AC5F-02658C1D1C6B}" type="sibTrans" cxnId="{53667D78-D8C3-478B-ADE3-67AAFA1A3D04}">
      <dgm:prSet/>
      <dgm:spPr/>
      <dgm:t>
        <a:bodyPr/>
        <a:lstStyle/>
        <a:p>
          <a:endParaRPr lang="en-US"/>
        </a:p>
      </dgm:t>
    </dgm:pt>
    <dgm:pt modelId="{456DA704-54F5-441B-AA2E-F0F5C2B1CEB3}">
      <dgm:prSet/>
      <dgm:spPr/>
      <dgm:t>
        <a:bodyPr/>
        <a:lstStyle/>
        <a:p>
          <a:r>
            <a:rPr lang="en-US" b="1"/>
            <a:t>Measurement and Accountability</a:t>
          </a:r>
          <a:endParaRPr lang="en-US"/>
        </a:p>
      </dgm:t>
    </dgm:pt>
    <dgm:pt modelId="{E27D415C-CABC-4D58-85D5-9B26BDC1391C}" type="parTrans" cxnId="{32006F12-0C16-4D4F-920E-888B8880D861}">
      <dgm:prSet/>
      <dgm:spPr/>
      <dgm:t>
        <a:bodyPr/>
        <a:lstStyle/>
        <a:p>
          <a:endParaRPr lang="en-US"/>
        </a:p>
      </dgm:t>
    </dgm:pt>
    <dgm:pt modelId="{361AA32F-2AA1-42B4-9B56-31B424A0C83F}" type="sibTrans" cxnId="{32006F12-0C16-4D4F-920E-888B8880D861}">
      <dgm:prSet/>
      <dgm:spPr/>
      <dgm:t>
        <a:bodyPr/>
        <a:lstStyle/>
        <a:p>
          <a:endParaRPr lang="en-US"/>
        </a:p>
      </dgm:t>
    </dgm:pt>
    <dgm:pt modelId="{7665BD1B-8BAE-4303-AB5A-916EBF7B1A59}">
      <dgm:prSet/>
      <dgm:spPr/>
      <dgm:t>
        <a:bodyPr/>
        <a:lstStyle/>
        <a:p>
          <a:r>
            <a:rPr lang="en-US"/>
            <a:t>Patagonia collects demographic data but lacks transparent reporting on inclusion outcomes and promotion equity (PwC, 2022).</a:t>
          </a:r>
        </a:p>
      </dgm:t>
    </dgm:pt>
    <dgm:pt modelId="{5A721115-3426-48A6-B36F-E43CBEAE949C}" type="parTrans" cxnId="{C72109E8-699F-4A87-A4DF-A7C3CE862856}">
      <dgm:prSet/>
      <dgm:spPr/>
      <dgm:t>
        <a:bodyPr/>
        <a:lstStyle/>
        <a:p>
          <a:endParaRPr lang="en-US"/>
        </a:p>
      </dgm:t>
    </dgm:pt>
    <dgm:pt modelId="{8E0897F7-3AD0-48BD-B3CC-A0D09B9EDD57}" type="sibTrans" cxnId="{C72109E8-699F-4A87-A4DF-A7C3CE862856}">
      <dgm:prSet/>
      <dgm:spPr/>
      <dgm:t>
        <a:bodyPr/>
        <a:lstStyle/>
        <a:p>
          <a:endParaRPr lang="en-US"/>
        </a:p>
      </dgm:t>
    </dgm:pt>
    <dgm:pt modelId="{0FB1F016-7238-41F8-83A9-53BE39017B6A}">
      <dgm:prSet/>
      <dgm:spPr/>
      <dgm:t>
        <a:bodyPr/>
        <a:lstStyle/>
        <a:p>
          <a:r>
            <a:rPr lang="en-US" b="1"/>
            <a:t>Resistance to Change</a:t>
          </a:r>
          <a:endParaRPr lang="en-US"/>
        </a:p>
      </dgm:t>
    </dgm:pt>
    <dgm:pt modelId="{8CFA88A2-546D-4380-B2BA-DABCCD3BBB43}" type="parTrans" cxnId="{083B5623-A0A5-45CF-B72D-944A5321E591}">
      <dgm:prSet/>
      <dgm:spPr/>
      <dgm:t>
        <a:bodyPr/>
        <a:lstStyle/>
        <a:p>
          <a:endParaRPr lang="en-US"/>
        </a:p>
      </dgm:t>
    </dgm:pt>
    <dgm:pt modelId="{40634C59-13C7-4EA7-B503-F3148068DF69}" type="sibTrans" cxnId="{083B5623-A0A5-45CF-B72D-944A5321E591}">
      <dgm:prSet/>
      <dgm:spPr/>
      <dgm:t>
        <a:bodyPr/>
        <a:lstStyle/>
        <a:p>
          <a:endParaRPr lang="en-US"/>
        </a:p>
      </dgm:t>
    </dgm:pt>
    <dgm:pt modelId="{E752908E-C158-41E6-BB09-2FF5B1865344}">
      <dgm:prSet/>
      <dgm:spPr/>
      <dgm:t>
        <a:bodyPr/>
        <a:lstStyle/>
        <a:p>
          <a:r>
            <a:rPr lang="en-US"/>
            <a:t>Some employees show resistance to new DEI expectations, including bias training and inclusive hiring shifts, even within Patagonia’s progressive culture.</a:t>
          </a:r>
        </a:p>
      </dgm:t>
    </dgm:pt>
    <dgm:pt modelId="{E3DFF48D-4A06-48D0-A96B-0A6254F987ED}" type="parTrans" cxnId="{241A0239-39AC-49BA-9DB8-98AD9B06035C}">
      <dgm:prSet/>
      <dgm:spPr/>
      <dgm:t>
        <a:bodyPr/>
        <a:lstStyle/>
        <a:p>
          <a:endParaRPr lang="en-US"/>
        </a:p>
      </dgm:t>
    </dgm:pt>
    <dgm:pt modelId="{2D8EDAC8-8CC8-4D38-9EF3-9B866E6B3688}" type="sibTrans" cxnId="{241A0239-39AC-49BA-9DB8-98AD9B06035C}">
      <dgm:prSet/>
      <dgm:spPr/>
      <dgm:t>
        <a:bodyPr/>
        <a:lstStyle/>
        <a:p>
          <a:endParaRPr lang="en-US"/>
        </a:p>
      </dgm:t>
    </dgm:pt>
    <dgm:pt modelId="{981F6A05-D5FC-491B-A5D4-0D989A5CE501}" type="pres">
      <dgm:prSet presAssocID="{F2FA7806-50F6-47A5-9F2E-22B56B452E39}" presName="Name0" presStyleCnt="0">
        <dgm:presLayoutVars>
          <dgm:chPref val="1"/>
          <dgm:dir/>
          <dgm:animOne val="branch"/>
          <dgm:animLvl val="lvl"/>
          <dgm:resizeHandles/>
        </dgm:presLayoutVars>
      </dgm:prSet>
      <dgm:spPr/>
    </dgm:pt>
    <dgm:pt modelId="{BC46F085-3C06-4658-B6DA-705F2A8DA1C7}" type="pres">
      <dgm:prSet presAssocID="{6E322B8F-C023-4DD3-90E0-01BB23C1F801}" presName="vertOne" presStyleCnt="0"/>
      <dgm:spPr/>
    </dgm:pt>
    <dgm:pt modelId="{CB382009-D7C4-49D2-9B3D-A0604F14E192}" type="pres">
      <dgm:prSet presAssocID="{6E322B8F-C023-4DD3-90E0-01BB23C1F801}" presName="txOne" presStyleLbl="node0" presStyleIdx="0" presStyleCnt="5">
        <dgm:presLayoutVars>
          <dgm:chPref val="3"/>
        </dgm:presLayoutVars>
      </dgm:prSet>
      <dgm:spPr/>
    </dgm:pt>
    <dgm:pt modelId="{5C64E1AF-1BF0-4556-B5A6-D448C0F447F3}" type="pres">
      <dgm:prSet presAssocID="{6E322B8F-C023-4DD3-90E0-01BB23C1F801}" presName="parTransOne" presStyleCnt="0"/>
      <dgm:spPr/>
    </dgm:pt>
    <dgm:pt modelId="{250FACB4-2B1E-43C6-8C8D-25C088360418}" type="pres">
      <dgm:prSet presAssocID="{6E322B8F-C023-4DD3-90E0-01BB23C1F801}" presName="horzOne" presStyleCnt="0"/>
      <dgm:spPr/>
    </dgm:pt>
    <dgm:pt modelId="{AE1D28F8-8531-450C-8527-9B9ED3A9A6BA}" type="pres">
      <dgm:prSet presAssocID="{36110C2A-F7F1-4770-964F-50688F45BA38}" presName="vertTwo" presStyleCnt="0"/>
      <dgm:spPr/>
    </dgm:pt>
    <dgm:pt modelId="{D2FB5844-FA46-4668-97C5-97BF0EE5D9EE}" type="pres">
      <dgm:prSet presAssocID="{36110C2A-F7F1-4770-964F-50688F45BA38}" presName="txTwo" presStyleLbl="node2" presStyleIdx="0" presStyleCnt="5">
        <dgm:presLayoutVars>
          <dgm:chPref val="3"/>
        </dgm:presLayoutVars>
      </dgm:prSet>
      <dgm:spPr/>
    </dgm:pt>
    <dgm:pt modelId="{05D0ADD0-53DC-487E-9D55-64E60E4449DB}" type="pres">
      <dgm:prSet presAssocID="{36110C2A-F7F1-4770-964F-50688F45BA38}" presName="horzTwo" presStyleCnt="0"/>
      <dgm:spPr/>
    </dgm:pt>
    <dgm:pt modelId="{ED042522-2ED2-49E9-8FE9-A9369F2B9F25}" type="pres">
      <dgm:prSet presAssocID="{82C11BD2-E75C-4A8F-8348-09EBBB2EF72C}" presName="sibSpaceOne" presStyleCnt="0"/>
      <dgm:spPr/>
    </dgm:pt>
    <dgm:pt modelId="{820C789A-6F6F-4D01-8CBF-CC7E161E79F6}" type="pres">
      <dgm:prSet presAssocID="{0A2D1D33-B21A-4C26-BB3E-BF86A5F736BA}" presName="vertOne" presStyleCnt="0"/>
      <dgm:spPr/>
    </dgm:pt>
    <dgm:pt modelId="{AAACB885-1C90-46BB-999D-BB106D01E353}" type="pres">
      <dgm:prSet presAssocID="{0A2D1D33-B21A-4C26-BB3E-BF86A5F736BA}" presName="txOne" presStyleLbl="node0" presStyleIdx="1" presStyleCnt="5">
        <dgm:presLayoutVars>
          <dgm:chPref val="3"/>
        </dgm:presLayoutVars>
      </dgm:prSet>
      <dgm:spPr/>
    </dgm:pt>
    <dgm:pt modelId="{31D1B770-6CAC-4611-93D7-8D7E38C8E3DA}" type="pres">
      <dgm:prSet presAssocID="{0A2D1D33-B21A-4C26-BB3E-BF86A5F736BA}" presName="parTransOne" presStyleCnt="0"/>
      <dgm:spPr/>
    </dgm:pt>
    <dgm:pt modelId="{6E98F213-68F3-4C16-8377-6A12C543C86F}" type="pres">
      <dgm:prSet presAssocID="{0A2D1D33-B21A-4C26-BB3E-BF86A5F736BA}" presName="horzOne" presStyleCnt="0"/>
      <dgm:spPr/>
    </dgm:pt>
    <dgm:pt modelId="{794A97D5-4BA5-4AA7-9108-5F5F54911A5B}" type="pres">
      <dgm:prSet presAssocID="{4B82C434-FB27-46BC-AE1F-85881A7B6B31}" presName="vertTwo" presStyleCnt="0"/>
      <dgm:spPr/>
    </dgm:pt>
    <dgm:pt modelId="{EF4EFB11-723A-46F8-9F41-9A558D2744C6}" type="pres">
      <dgm:prSet presAssocID="{4B82C434-FB27-46BC-AE1F-85881A7B6B31}" presName="txTwo" presStyleLbl="node2" presStyleIdx="1" presStyleCnt="5">
        <dgm:presLayoutVars>
          <dgm:chPref val="3"/>
        </dgm:presLayoutVars>
      </dgm:prSet>
      <dgm:spPr/>
    </dgm:pt>
    <dgm:pt modelId="{AD5069D0-9D81-429E-9906-663D0818D751}" type="pres">
      <dgm:prSet presAssocID="{4B82C434-FB27-46BC-AE1F-85881A7B6B31}" presName="horzTwo" presStyleCnt="0"/>
      <dgm:spPr/>
    </dgm:pt>
    <dgm:pt modelId="{4D06648C-F896-4212-BD53-589DD11C88EE}" type="pres">
      <dgm:prSet presAssocID="{8882C1EE-302E-43F1-A868-0421513B57E4}" presName="sibSpaceOne" presStyleCnt="0"/>
      <dgm:spPr/>
    </dgm:pt>
    <dgm:pt modelId="{54092064-6AA5-443B-A259-34402A46EA0F}" type="pres">
      <dgm:prSet presAssocID="{F369ED2C-5738-4405-BA0D-22D2ED545A06}" presName="vertOne" presStyleCnt="0"/>
      <dgm:spPr/>
    </dgm:pt>
    <dgm:pt modelId="{FA3CA45C-752C-4109-AA14-1A5DDF348149}" type="pres">
      <dgm:prSet presAssocID="{F369ED2C-5738-4405-BA0D-22D2ED545A06}" presName="txOne" presStyleLbl="node0" presStyleIdx="2" presStyleCnt="5">
        <dgm:presLayoutVars>
          <dgm:chPref val="3"/>
        </dgm:presLayoutVars>
      </dgm:prSet>
      <dgm:spPr/>
    </dgm:pt>
    <dgm:pt modelId="{D7B86651-C075-4B1C-B506-45E50D069460}" type="pres">
      <dgm:prSet presAssocID="{F369ED2C-5738-4405-BA0D-22D2ED545A06}" presName="parTransOne" presStyleCnt="0"/>
      <dgm:spPr/>
    </dgm:pt>
    <dgm:pt modelId="{F574BDF3-8232-4058-B337-1440E8CB15C9}" type="pres">
      <dgm:prSet presAssocID="{F369ED2C-5738-4405-BA0D-22D2ED545A06}" presName="horzOne" presStyleCnt="0"/>
      <dgm:spPr/>
    </dgm:pt>
    <dgm:pt modelId="{3DE1D81A-D9BC-4D78-B41E-7D7627D96CB4}" type="pres">
      <dgm:prSet presAssocID="{55006032-EE79-4665-9013-0ADBC34C4FBB}" presName="vertTwo" presStyleCnt="0"/>
      <dgm:spPr/>
    </dgm:pt>
    <dgm:pt modelId="{C6362EC4-E078-4837-900E-309EB3D73280}" type="pres">
      <dgm:prSet presAssocID="{55006032-EE79-4665-9013-0ADBC34C4FBB}" presName="txTwo" presStyleLbl="node2" presStyleIdx="2" presStyleCnt="5">
        <dgm:presLayoutVars>
          <dgm:chPref val="3"/>
        </dgm:presLayoutVars>
      </dgm:prSet>
      <dgm:spPr/>
    </dgm:pt>
    <dgm:pt modelId="{7E2E4E38-F935-4718-AFE4-B4458E1B78A4}" type="pres">
      <dgm:prSet presAssocID="{55006032-EE79-4665-9013-0ADBC34C4FBB}" presName="horzTwo" presStyleCnt="0"/>
      <dgm:spPr/>
    </dgm:pt>
    <dgm:pt modelId="{7434BE9C-104E-4575-8643-0E38581E414A}" type="pres">
      <dgm:prSet presAssocID="{C3F5405A-7749-4207-BC18-77204994E61B}" presName="sibSpaceOne" presStyleCnt="0"/>
      <dgm:spPr/>
    </dgm:pt>
    <dgm:pt modelId="{4B4682B0-EFB4-46EC-887A-BF54C43CDB53}" type="pres">
      <dgm:prSet presAssocID="{456DA704-54F5-441B-AA2E-F0F5C2B1CEB3}" presName="vertOne" presStyleCnt="0"/>
      <dgm:spPr/>
    </dgm:pt>
    <dgm:pt modelId="{39A8C072-C303-429D-ACCD-9D26327C3799}" type="pres">
      <dgm:prSet presAssocID="{456DA704-54F5-441B-AA2E-F0F5C2B1CEB3}" presName="txOne" presStyleLbl="node0" presStyleIdx="3" presStyleCnt="5">
        <dgm:presLayoutVars>
          <dgm:chPref val="3"/>
        </dgm:presLayoutVars>
      </dgm:prSet>
      <dgm:spPr/>
    </dgm:pt>
    <dgm:pt modelId="{08AAE283-B4E3-4D70-B48D-103FAE520984}" type="pres">
      <dgm:prSet presAssocID="{456DA704-54F5-441B-AA2E-F0F5C2B1CEB3}" presName="parTransOne" presStyleCnt="0"/>
      <dgm:spPr/>
    </dgm:pt>
    <dgm:pt modelId="{E319FEE7-A275-4AD4-990A-DC7B16771659}" type="pres">
      <dgm:prSet presAssocID="{456DA704-54F5-441B-AA2E-F0F5C2B1CEB3}" presName="horzOne" presStyleCnt="0"/>
      <dgm:spPr/>
    </dgm:pt>
    <dgm:pt modelId="{C40F3C7C-996D-4761-A6BB-95B47E981F54}" type="pres">
      <dgm:prSet presAssocID="{7665BD1B-8BAE-4303-AB5A-916EBF7B1A59}" presName="vertTwo" presStyleCnt="0"/>
      <dgm:spPr/>
    </dgm:pt>
    <dgm:pt modelId="{5F929D09-269C-47CB-B267-D20880145348}" type="pres">
      <dgm:prSet presAssocID="{7665BD1B-8BAE-4303-AB5A-916EBF7B1A59}" presName="txTwo" presStyleLbl="node2" presStyleIdx="3" presStyleCnt="5">
        <dgm:presLayoutVars>
          <dgm:chPref val="3"/>
        </dgm:presLayoutVars>
      </dgm:prSet>
      <dgm:spPr/>
    </dgm:pt>
    <dgm:pt modelId="{62B2A6A9-A6A5-4A15-B123-8BD182B7AB86}" type="pres">
      <dgm:prSet presAssocID="{7665BD1B-8BAE-4303-AB5A-916EBF7B1A59}" presName="horzTwo" presStyleCnt="0"/>
      <dgm:spPr/>
    </dgm:pt>
    <dgm:pt modelId="{0D5B44DA-570A-4432-8CEE-6867998DF6A2}" type="pres">
      <dgm:prSet presAssocID="{361AA32F-2AA1-42B4-9B56-31B424A0C83F}" presName="sibSpaceOne" presStyleCnt="0"/>
      <dgm:spPr/>
    </dgm:pt>
    <dgm:pt modelId="{7860E750-54AF-4A21-844D-88BE1DD612DD}" type="pres">
      <dgm:prSet presAssocID="{0FB1F016-7238-41F8-83A9-53BE39017B6A}" presName="vertOne" presStyleCnt="0"/>
      <dgm:spPr/>
    </dgm:pt>
    <dgm:pt modelId="{DDC36681-14A4-4ECC-BE53-99D454226A4F}" type="pres">
      <dgm:prSet presAssocID="{0FB1F016-7238-41F8-83A9-53BE39017B6A}" presName="txOne" presStyleLbl="node0" presStyleIdx="4" presStyleCnt="5">
        <dgm:presLayoutVars>
          <dgm:chPref val="3"/>
        </dgm:presLayoutVars>
      </dgm:prSet>
      <dgm:spPr/>
    </dgm:pt>
    <dgm:pt modelId="{F7DC4E2E-7680-401E-9237-698A067DF91F}" type="pres">
      <dgm:prSet presAssocID="{0FB1F016-7238-41F8-83A9-53BE39017B6A}" presName="parTransOne" presStyleCnt="0"/>
      <dgm:spPr/>
    </dgm:pt>
    <dgm:pt modelId="{E74F7DB3-79BF-4C72-AEC9-B5E3867D1913}" type="pres">
      <dgm:prSet presAssocID="{0FB1F016-7238-41F8-83A9-53BE39017B6A}" presName="horzOne" presStyleCnt="0"/>
      <dgm:spPr/>
    </dgm:pt>
    <dgm:pt modelId="{6188E09B-B35D-4A20-A28A-8990F8E534E7}" type="pres">
      <dgm:prSet presAssocID="{E752908E-C158-41E6-BB09-2FF5B1865344}" presName="vertTwo" presStyleCnt="0"/>
      <dgm:spPr/>
    </dgm:pt>
    <dgm:pt modelId="{B61E1403-C637-4B5D-88E0-8B37192A7656}" type="pres">
      <dgm:prSet presAssocID="{E752908E-C158-41E6-BB09-2FF5B1865344}" presName="txTwo" presStyleLbl="node2" presStyleIdx="4" presStyleCnt="5">
        <dgm:presLayoutVars>
          <dgm:chPref val="3"/>
        </dgm:presLayoutVars>
      </dgm:prSet>
      <dgm:spPr/>
    </dgm:pt>
    <dgm:pt modelId="{4FDED012-692A-4BFA-A683-F1CD26B0135D}" type="pres">
      <dgm:prSet presAssocID="{E752908E-C158-41E6-BB09-2FF5B1865344}" presName="horzTwo" presStyleCnt="0"/>
      <dgm:spPr/>
    </dgm:pt>
  </dgm:ptLst>
  <dgm:cxnLst>
    <dgm:cxn modelId="{68101409-4FB7-41D8-A151-A10E039FF779}" type="presOf" srcId="{0FB1F016-7238-41F8-83A9-53BE39017B6A}" destId="{DDC36681-14A4-4ECC-BE53-99D454226A4F}" srcOrd="0" destOrd="0" presId="urn:microsoft.com/office/officeart/2005/8/layout/hierarchy4"/>
    <dgm:cxn modelId="{32006F12-0C16-4D4F-920E-888B8880D861}" srcId="{F2FA7806-50F6-47A5-9F2E-22B56B452E39}" destId="{456DA704-54F5-441B-AA2E-F0F5C2B1CEB3}" srcOrd="3" destOrd="0" parTransId="{E27D415C-CABC-4D58-85D5-9B26BDC1391C}" sibTransId="{361AA32F-2AA1-42B4-9B56-31B424A0C83F}"/>
    <dgm:cxn modelId="{8B7F7613-1C43-490E-A68B-01BBB65BC2F4}" srcId="{6E322B8F-C023-4DD3-90E0-01BB23C1F801}" destId="{36110C2A-F7F1-4770-964F-50688F45BA38}" srcOrd="0" destOrd="0" parTransId="{57DBA2D9-8CD9-45E4-9531-9125626FE697}" sibTransId="{8F746083-1CE7-4724-B7B3-EE2FDBBA9247}"/>
    <dgm:cxn modelId="{67ECFF17-3AB6-445E-94ED-8BFC85F43E48}" type="presOf" srcId="{55006032-EE79-4665-9013-0ADBC34C4FBB}" destId="{C6362EC4-E078-4837-900E-309EB3D73280}" srcOrd="0" destOrd="0" presId="urn:microsoft.com/office/officeart/2005/8/layout/hierarchy4"/>
    <dgm:cxn modelId="{083B5623-A0A5-45CF-B72D-944A5321E591}" srcId="{F2FA7806-50F6-47A5-9F2E-22B56B452E39}" destId="{0FB1F016-7238-41F8-83A9-53BE39017B6A}" srcOrd="4" destOrd="0" parTransId="{8CFA88A2-546D-4380-B2BA-DABCCD3BBB43}" sibTransId="{40634C59-13C7-4EA7-B503-F3148068DF69}"/>
    <dgm:cxn modelId="{241A0239-39AC-49BA-9DB8-98AD9B06035C}" srcId="{0FB1F016-7238-41F8-83A9-53BE39017B6A}" destId="{E752908E-C158-41E6-BB09-2FF5B1865344}" srcOrd="0" destOrd="0" parTransId="{E3DFF48D-4A06-48D0-A96B-0A6254F987ED}" sibTransId="{2D8EDAC8-8CC8-4D38-9EF3-9B866E6B3688}"/>
    <dgm:cxn modelId="{949A0740-10E0-4563-8241-8B4C7480E0AF}" srcId="{0A2D1D33-B21A-4C26-BB3E-BF86A5F736BA}" destId="{4B82C434-FB27-46BC-AE1F-85881A7B6B31}" srcOrd="0" destOrd="0" parTransId="{33434C25-ABF9-4DF1-A5F4-B0BF5E62C243}" sibTransId="{D2961FD2-51C6-40AD-93D4-738F2707F7EF}"/>
    <dgm:cxn modelId="{07910662-028E-45D6-876E-9B19831B046D}" srcId="{F2FA7806-50F6-47A5-9F2E-22B56B452E39}" destId="{0A2D1D33-B21A-4C26-BB3E-BF86A5F736BA}" srcOrd="1" destOrd="0" parTransId="{365812D3-F2A5-4CDA-B5A5-DF63F66B06F3}" sibTransId="{8882C1EE-302E-43F1-A868-0421513B57E4}"/>
    <dgm:cxn modelId="{BBDA526D-4164-4605-AD1C-A0957A10FEF1}" type="presOf" srcId="{7665BD1B-8BAE-4303-AB5A-916EBF7B1A59}" destId="{5F929D09-269C-47CB-B267-D20880145348}" srcOrd="0" destOrd="0" presId="urn:microsoft.com/office/officeart/2005/8/layout/hierarchy4"/>
    <dgm:cxn modelId="{C98E6B54-3467-4423-8624-1976E782AFC9}" type="presOf" srcId="{6E322B8F-C023-4DD3-90E0-01BB23C1F801}" destId="{CB382009-D7C4-49D2-9B3D-A0604F14E192}" srcOrd="0" destOrd="0" presId="urn:microsoft.com/office/officeart/2005/8/layout/hierarchy4"/>
    <dgm:cxn modelId="{FD448E57-24A8-487F-A907-956E268E3C59}" type="presOf" srcId="{E752908E-C158-41E6-BB09-2FF5B1865344}" destId="{B61E1403-C637-4B5D-88E0-8B37192A7656}" srcOrd="0" destOrd="0" presId="urn:microsoft.com/office/officeart/2005/8/layout/hierarchy4"/>
    <dgm:cxn modelId="{53667D78-D8C3-478B-ADE3-67AAFA1A3D04}" srcId="{F369ED2C-5738-4405-BA0D-22D2ED545A06}" destId="{55006032-EE79-4665-9013-0ADBC34C4FBB}" srcOrd="0" destOrd="0" parTransId="{10096772-CB4A-4375-A8B6-3B0E489D81A8}" sibTransId="{2C4BE163-BA19-4D02-AC5F-02658C1D1C6B}"/>
    <dgm:cxn modelId="{0E1A358B-9CCE-45E5-A4FD-7F407554BB5A}" srcId="{F2FA7806-50F6-47A5-9F2E-22B56B452E39}" destId="{F369ED2C-5738-4405-BA0D-22D2ED545A06}" srcOrd="2" destOrd="0" parTransId="{B6847130-5ADD-4E6F-A86A-1D71A0D432EE}" sibTransId="{C3F5405A-7749-4207-BC18-77204994E61B}"/>
    <dgm:cxn modelId="{8894AA97-1414-47EF-B062-B5847A742D42}" type="presOf" srcId="{4B82C434-FB27-46BC-AE1F-85881A7B6B31}" destId="{EF4EFB11-723A-46F8-9F41-9A558D2744C6}" srcOrd="0" destOrd="0" presId="urn:microsoft.com/office/officeart/2005/8/layout/hierarchy4"/>
    <dgm:cxn modelId="{7567659E-C153-4B29-B523-16141B227E15}" type="presOf" srcId="{F2FA7806-50F6-47A5-9F2E-22B56B452E39}" destId="{981F6A05-D5FC-491B-A5D4-0D989A5CE501}" srcOrd="0" destOrd="0" presId="urn:microsoft.com/office/officeart/2005/8/layout/hierarchy4"/>
    <dgm:cxn modelId="{60E257C6-744D-4846-94C6-CE06BACF17C1}" type="presOf" srcId="{0A2D1D33-B21A-4C26-BB3E-BF86A5F736BA}" destId="{AAACB885-1C90-46BB-999D-BB106D01E353}" srcOrd="0" destOrd="0" presId="urn:microsoft.com/office/officeart/2005/8/layout/hierarchy4"/>
    <dgm:cxn modelId="{1077C8D2-CFA2-465C-90F4-78A2E419778D}" type="presOf" srcId="{36110C2A-F7F1-4770-964F-50688F45BA38}" destId="{D2FB5844-FA46-4668-97C5-97BF0EE5D9EE}" srcOrd="0" destOrd="0" presId="urn:microsoft.com/office/officeart/2005/8/layout/hierarchy4"/>
    <dgm:cxn modelId="{C72109E8-699F-4A87-A4DF-A7C3CE862856}" srcId="{456DA704-54F5-441B-AA2E-F0F5C2B1CEB3}" destId="{7665BD1B-8BAE-4303-AB5A-916EBF7B1A59}" srcOrd="0" destOrd="0" parTransId="{5A721115-3426-48A6-B36F-E43CBEAE949C}" sibTransId="{8E0897F7-3AD0-48BD-B3CC-A0D09B9EDD57}"/>
    <dgm:cxn modelId="{29B0C4F8-B498-4A6A-A5B4-A8543344E000}" type="presOf" srcId="{F369ED2C-5738-4405-BA0D-22D2ED545A06}" destId="{FA3CA45C-752C-4109-AA14-1A5DDF348149}" srcOrd="0" destOrd="0" presId="urn:microsoft.com/office/officeart/2005/8/layout/hierarchy4"/>
    <dgm:cxn modelId="{5A8982FA-3EF0-4ED8-A8EF-32AD0075838C}" type="presOf" srcId="{456DA704-54F5-441B-AA2E-F0F5C2B1CEB3}" destId="{39A8C072-C303-429D-ACCD-9D26327C3799}" srcOrd="0" destOrd="0" presId="urn:microsoft.com/office/officeart/2005/8/layout/hierarchy4"/>
    <dgm:cxn modelId="{CF4590FA-379F-4A37-80B9-8E12A360C38C}" srcId="{F2FA7806-50F6-47A5-9F2E-22B56B452E39}" destId="{6E322B8F-C023-4DD3-90E0-01BB23C1F801}" srcOrd="0" destOrd="0" parTransId="{ED4A101C-9F68-4A66-B746-00F90B134792}" sibTransId="{82C11BD2-E75C-4A8F-8348-09EBBB2EF72C}"/>
    <dgm:cxn modelId="{828F9FC2-7398-4E19-83D3-E5298D442B5D}" type="presParOf" srcId="{981F6A05-D5FC-491B-A5D4-0D989A5CE501}" destId="{BC46F085-3C06-4658-B6DA-705F2A8DA1C7}" srcOrd="0" destOrd="0" presId="urn:microsoft.com/office/officeart/2005/8/layout/hierarchy4"/>
    <dgm:cxn modelId="{2A096029-61C3-435C-B1B4-68ACC5AA3C06}" type="presParOf" srcId="{BC46F085-3C06-4658-B6DA-705F2A8DA1C7}" destId="{CB382009-D7C4-49D2-9B3D-A0604F14E192}" srcOrd="0" destOrd="0" presId="urn:microsoft.com/office/officeart/2005/8/layout/hierarchy4"/>
    <dgm:cxn modelId="{042AD037-7FAA-41DF-BB4B-F9CF1FF61E9D}" type="presParOf" srcId="{BC46F085-3C06-4658-B6DA-705F2A8DA1C7}" destId="{5C64E1AF-1BF0-4556-B5A6-D448C0F447F3}" srcOrd="1" destOrd="0" presId="urn:microsoft.com/office/officeart/2005/8/layout/hierarchy4"/>
    <dgm:cxn modelId="{EB2EC292-291D-4680-A3B2-8D642A781E80}" type="presParOf" srcId="{BC46F085-3C06-4658-B6DA-705F2A8DA1C7}" destId="{250FACB4-2B1E-43C6-8C8D-25C088360418}" srcOrd="2" destOrd="0" presId="urn:microsoft.com/office/officeart/2005/8/layout/hierarchy4"/>
    <dgm:cxn modelId="{1F022039-14B7-4431-A40E-23B8679BFE0D}" type="presParOf" srcId="{250FACB4-2B1E-43C6-8C8D-25C088360418}" destId="{AE1D28F8-8531-450C-8527-9B9ED3A9A6BA}" srcOrd="0" destOrd="0" presId="urn:microsoft.com/office/officeart/2005/8/layout/hierarchy4"/>
    <dgm:cxn modelId="{87BF4B28-37ED-4A98-9736-8FDE1C49FFA4}" type="presParOf" srcId="{AE1D28F8-8531-450C-8527-9B9ED3A9A6BA}" destId="{D2FB5844-FA46-4668-97C5-97BF0EE5D9EE}" srcOrd="0" destOrd="0" presId="urn:microsoft.com/office/officeart/2005/8/layout/hierarchy4"/>
    <dgm:cxn modelId="{C90E5683-D42C-4C4F-939A-33E0736062B1}" type="presParOf" srcId="{AE1D28F8-8531-450C-8527-9B9ED3A9A6BA}" destId="{05D0ADD0-53DC-487E-9D55-64E60E4449DB}" srcOrd="1" destOrd="0" presId="urn:microsoft.com/office/officeart/2005/8/layout/hierarchy4"/>
    <dgm:cxn modelId="{FABB0B8F-F677-4E30-B4A7-48F740C9A78D}" type="presParOf" srcId="{981F6A05-D5FC-491B-A5D4-0D989A5CE501}" destId="{ED042522-2ED2-49E9-8FE9-A9369F2B9F25}" srcOrd="1" destOrd="0" presId="urn:microsoft.com/office/officeart/2005/8/layout/hierarchy4"/>
    <dgm:cxn modelId="{B6479E8E-A242-4B19-A221-6FF306CDE895}" type="presParOf" srcId="{981F6A05-D5FC-491B-A5D4-0D989A5CE501}" destId="{820C789A-6F6F-4D01-8CBF-CC7E161E79F6}" srcOrd="2" destOrd="0" presId="urn:microsoft.com/office/officeart/2005/8/layout/hierarchy4"/>
    <dgm:cxn modelId="{022146AB-935A-4DB0-9F5E-2324068A0107}" type="presParOf" srcId="{820C789A-6F6F-4D01-8CBF-CC7E161E79F6}" destId="{AAACB885-1C90-46BB-999D-BB106D01E353}" srcOrd="0" destOrd="0" presId="urn:microsoft.com/office/officeart/2005/8/layout/hierarchy4"/>
    <dgm:cxn modelId="{09D30A4F-CFCB-40B0-A9C1-087ADE40F321}" type="presParOf" srcId="{820C789A-6F6F-4D01-8CBF-CC7E161E79F6}" destId="{31D1B770-6CAC-4611-93D7-8D7E38C8E3DA}" srcOrd="1" destOrd="0" presId="urn:microsoft.com/office/officeart/2005/8/layout/hierarchy4"/>
    <dgm:cxn modelId="{D6AF6B0A-A9E2-4CEA-B999-0111F7FF6A99}" type="presParOf" srcId="{820C789A-6F6F-4D01-8CBF-CC7E161E79F6}" destId="{6E98F213-68F3-4C16-8377-6A12C543C86F}" srcOrd="2" destOrd="0" presId="urn:microsoft.com/office/officeart/2005/8/layout/hierarchy4"/>
    <dgm:cxn modelId="{07F7EF98-5B46-400D-B788-959AD78CB31E}" type="presParOf" srcId="{6E98F213-68F3-4C16-8377-6A12C543C86F}" destId="{794A97D5-4BA5-4AA7-9108-5F5F54911A5B}" srcOrd="0" destOrd="0" presId="urn:microsoft.com/office/officeart/2005/8/layout/hierarchy4"/>
    <dgm:cxn modelId="{1A020030-4CD0-4758-AFCB-168CE6D44A27}" type="presParOf" srcId="{794A97D5-4BA5-4AA7-9108-5F5F54911A5B}" destId="{EF4EFB11-723A-46F8-9F41-9A558D2744C6}" srcOrd="0" destOrd="0" presId="urn:microsoft.com/office/officeart/2005/8/layout/hierarchy4"/>
    <dgm:cxn modelId="{609B4DA2-87BC-48F8-A77E-D0F0D7AD3005}" type="presParOf" srcId="{794A97D5-4BA5-4AA7-9108-5F5F54911A5B}" destId="{AD5069D0-9D81-429E-9906-663D0818D751}" srcOrd="1" destOrd="0" presId="urn:microsoft.com/office/officeart/2005/8/layout/hierarchy4"/>
    <dgm:cxn modelId="{C9827184-E6B1-4C11-A8B1-A42041134F05}" type="presParOf" srcId="{981F6A05-D5FC-491B-A5D4-0D989A5CE501}" destId="{4D06648C-F896-4212-BD53-589DD11C88EE}" srcOrd="3" destOrd="0" presId="urn:microsoft.com/office/officeart/2005/8/layout/hierarchy4"/>
    <dgm:cxn modelId="{BB49CD61-4A86-409B-BC61-ECF6DD9A89E8}" type="presParOf" srcId="{981F6A05-D5FC-491B-A5D4-0D989A5CE501}" destId="{54092064-6AA5-443B-A259-34402A46EA0F}" srcOrd="4" destOrd="0" presId="urn:microsoft.com/office/officeart/2005/8/layout/hierarchy4"/>
    <dgm:cxn modelId="{34F09FCD-3383-4A47-85F3-F3B6C51F1B11}" type="presParOf" srcId="{54092064-6AA5-443B-A259-34402A46EA0F}" destId="{FA3CA45C-752C-4109-AA14-1A5DDF348149}" srcOrd="0" destOrd="0" presId="urn:microsoft.com/office/officeart/2005/8/layout/hierarchy4"/>
    <dgm:cxn modelId="{C666BA62-BE01-4CB5-87B7-9A55D426125A}" type="presParOf" srcId="{54092064-6AA5-443B-A259-34402A46EA0F}" destId="{D7B86651-C075-4B1C-B506-45E50D069460}" srcOrd="1" destOrd="0" presId="urn:microsoft.com/office/officeart/2005/8/layout/hierarchy4"/>
    <dgm:cxn modelId="{9F0681C8-C58E-46B3-8648-E3C3E3396D9D}" type="presParOf" srcId="{54092064-6AA5-443B-A259-34402A46EA0F}" destId="{F574BDF3-8232-4058-B337-1440E8CB15C9}" srcOrd="2" destOrd="0" presId="urn:microsoft.com/office/officeart/2005/8/layout/hierarchy4"/>
    <dgm:cxn modelId="{93544E71-7AA6-4867-857A-E59072866A65}" type="presParOf" srcId="{F574BDF3-8232-4058-B337-1440E8CB15C9}" destId="{3DE1D81A-D9BC-4D78-B41E-7D7627D96CB4}" srcOrd="0" destOrd="0" presId="urn:microsoft.com/office/officeart/2005/8/layout/hierarchy4"/>
    <dgm:cxn modelId="{67ACFA87-2C0C-4B06-BF78-9B09D0F373BC}" type="presParOf" srcId="{3DE1D81A-D9BC-4D78-B41E-7D7627D96CB4}" destId="{C6362EC4-E078-4837-900E-309EB3D73280}" srcOrd="0" destOrd="0" presId="urn:microsoft.com/office/officeart/2005/8/layout/hierarchy4"/>
    <dgm:cxn modelId="{259E133D-496A-4879-8385-9170DF4C9B01}" type="presParOf" srcId="{3DE1D81A-D9BC-4D78-B41E-7D7627D96CB4}" destId="{7E2E4E38-F935-4718-AFE4-B4458E1B78A4}" srcOrd="1" destOrd="0" presId="urn:microsoft.com/office/officeart/2005/8/layout/hierarchy4"/>
    <dgm:cxn modelId="{4FF08C22-0C17-48F6-8D9E-FC040851A53D}" type="presParOf" srcId="{981F6A05-D5FC-491B-A5D4-0D989A5CE501}" destId="{7434BE9C-104E-4575-8643-0E38581E414A}" srcOrd="5" destOrd="0" presId="urn:microsoft.com/office/officeart/2005/8/layout/hierarchy4"/>
    <dgm:cxn modelId="{F9B4A829-BDDB-4CB9-8ECA-7F079EDDEEEE}" type="presParOf" srcId="{981F6A05-D5FC-491B-A5D4-0D989A5CE501}" destId="{4B4682B0-EFB4-46EC-887A-BF54C43CDB53}" srcOrd="6" destOrd="0" presId="urn:microsoft.com/office/officeart/2005/8/layout/hierarchy4"/>
    <dgm:cxn modelId="{78078BDE-B01A-48E0-8CB4-3F3ADC06AB5A}" type="presParOf" srcId="{4B4682B0-EFB4-46EC-887A-BF54C43CDB53}" destId="{39A8C072-C303-429D-ACCD-9D26327C3799}" srcOrd="0" destOrd="0" presId="urn:microsoft.com/office/officeart/2005/8/layout/hierarchy4"/>
    <dgm:cxn modelId="{AB0FCBAC-8D75-4D20-B9D5-F0321064B366}" type="presParOf" srcId="{4B4682B0-EFB4-46EC-887A-BF54C43CDB53}" destId="{08AAE283-B4E3-4D70-B48D-103FAE520984}" srcOrd="1" destOrd="0" presId="urn:microsoft.com/office/officeart/2005/8/layout/hierarchy4"/>
    <dgm:cxn modelId="{E2057A75-9909-48F7-9C39-199510761FA0}" type="presParOf" srcId="{4B4682B0-EFB4-46EC-887A-BF54C43CDB53}" destId="{E319FEE7-A275-4AD4-990A-DC7B16771659}" srcOrd="2" destOrd="0" presId="urn:microsoft.com/office/officeart/2005/8/layout/hierarchy4"/>
    <dgm:cxn modelId="{CC1629AF-9017-4AA2-88FA-FE546B80ABD5}" type="presParOf" srcId="{E319FEE7-A275-4AD4-990A-DC7B16771659}" destId="{C40F3C7C-996D-4761-A6BB-95B47E981F54}" srcOrd="0" destOrd="0" presId="urn:microsoft.com/office/officeart/2005/8/layout/hierarchy4"/>
    <dgm:cxn modelId="{792FECB1-91FB-4AFB-BA99-FCC80F785507}" type="presParOf" srcId="{C40F3C7C-996D-4761-A6BB-95B47E981F54}" destId="{5F929D09-269C-47CB-B267-D20880145348}" srcOrd="0" destOrd="0" presId="urn:microsoft.com/office/officeart/2005/8/layout/hierarchy4"/>
    <dgm:cxn modelId="{9CECB1CC-C9D8-4549-A26D-7A0F13DE16A8}" type="presParOf" srcId="{C40F3C7C-996D-4761-A6BB-95B47E981F54}" destId="{62B2A6A9-A6A5-4A15-B123-8BD182B7AB86}" srcOrd="1" destOrd="0" presId="urn:microsoft.com/office/officeart/2005/8/layout/hierarchy4"/>
    <dgm:cxn modelId="{287C2C7E-1F0A-4142-A413-609D4A6C98AC}" type="presParOf" srcId="{981F6A05-D5FC-491B-A5D4-0D989A5CE501}" destId="{0D5B44DA-570A-4432-8CEE-6867998DF6A2}" srcOrd="7" destOrd="0" presId="urn:microsoft.com/office/officeart/2005/8/layout/hierarchy4"/>
    <dgm:cxn modelId="{CDE0EA15-A7FA-453A-8625-0101D36086C2}" type="presParOf" srcId="{981F6A05-D5FC-491B-A5D4-0D989A5CE501}" destId="{7860E750-54AF-4A21-844D-88BE1DD612DD}" srcOrd="8" destOrd="0" presId="urn:microsoft.com/office/officeart/2005/8/layout/hierarchy4"/>
    <dgm:cxn modelId="{2CB339DA-1A1B-4DEE-A882-5ECF6877EAEB}" type="presParOf" srcId="{7860E750-54AF-4A21-844D-88BE1DD612DD}" destId="{DDC36681-14A4-4ECC-BE53-99D454226A4F}" srcOrd="0" destOrd="0" presId="urn:microsoft.com/office/officeart/2005/8/layout/hierarchy4"/>
    <dgm:cxn modelId="{EBDD9E40-2415-4164-AFF7-17523468A8A1}" type="presParOf" srcId="{7860E750-54AF-4A21-844D-88BE1DD612DD}" destId="{F7DC4E2E-7680-401E-9237-698A067DF91F}" srcOrd="1" destOrd="0" presId="urn:microsoft.com/office/officeart/2005/8/layout/hierarchy4"/>
    <dgm:cxn modelId="{9E206955-71C3-4600-AEBE-7449512C6F3E}" type="presParOf" srcId="{7860E750-54AF-4A21-844D-88BE1DD612DD}" destId="{E74F7DB3-79BF-4C72-AEC9-B5E3867D1913}" srcOrd="2" destOrd="0" presId="urn:microsoft.com/office/officeart/2005/8/layout/hierarchy4"/>
    <dgm:cxn modelId="{E187A013-87A2-457F-9881-F1A342BF4F53}" type="presParOf" srcId="{E74F7DB3-79BF-4C72-AEC9-B5E3867D1913}" destId="{6188E09B-B35D-4A20-A28A-8990F8E534E7}" srcOrd="0" destOrd="0" presId="urn:microsoft.com/office/officeart/2005/8/layout/hierarchy4"/>
    <dgm:cxn modelId="{01CEABBD-1EBF-4F45-A46E-1F35863175E6}" type="presParOf" srcId="{6188E09B-B35D-4A20-A28A-8990F8E534E7}" destId="{B61E1403-C637-4B5D-88E0-8B37192A7656}" srcOrd="0" destOrd="0" presId="urn:microsoft.com/office/officeart/2005/8/layout/hierarchy4"/>
    <dgm:cxn modelId="{94A4AA0D-0487-4004-AEBA-773ED5772861}" type="presParOf" srcId="{6188E09B-B35D-4A20-A28A-8990F8E534E7}" destId="{4FDED012-692A-4BFA-A683-F1CD26B0135D}"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941E1AE-EA06-4563-9E1D-C9B4CC385B10}"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C28FCEFA-CBEF-441D-89B3-6A4E482FF5E8}">
      <dgm:prSet/>
      <dgm:spPr/>
      <dgm:t>
        <a:bodyPr/>
        <a:lstStyle/>
        <a:p>
          <a:r>
            <a:rPr lang="en-US" b="1"/>
            <a:t>Strengthen Diverse Talent Pipelines</a:t>
          </a:r>
          <a:endParaRPr lang="en-US"/>
        </a:p>
      </dgm:t>
    </dgm:pt>
    <dgm:pt modelId="{2E595DA0-4AFD-4BF3-B901-796C80C90332}" type="parTrans" cxnId="{A63B235A-FF2E-4279-B6AD-D7B868102ABD}">
      <dgm:prSet/>
      <dgm:spPr/>
      <dgm:t>
        <a:bodyPr/>
        <a:lstStyle/>
        <a:p>
          <a:endParaRPr lang="en-US"/>
        </a:p>
      </dgm:t>
    </dgm:pt>
    <dgm:pt modelId="{65267E53-D4B5-407C-B3DD-833A5036A846}" type="sibTrans" cxnId="{A63B235A-FF2E-4279-B6AD-D7B868102ABD}">
      <dgm:prSet/>
      <dgm:spPr/>
      <dgm:t>
        <a:bodyPr/>
        <a:lstStyle/>
        <a:p>
          <a:endParaRPr lang="en-US"/>
        </a:p>
      </dgm:t>
    </dgm:pt>
    <dgm:pt modelId="{01C7DDF1-C743-414A-8194-3D7FC8F2E0EC}">
      <dgm:prSet/>
      <dgm:spPr/>
      <dgm:t>
        <a:bodyPr/>
        <a:lstStyle/>
        <a:p>
          <a:r>
            <a:rPr lang="en-US"/>
            <a:t>Partner with universities and minority-serving institutions to widen access to outdoor design and engineering careers; Patagonia can expand structured internships for under-represented groups (Patagonia, 2023).</a:t>
          </a:r>
        </a:p>
      </dgm:t>
    </dgm:pt>
    <dgm:pt modelId="{FCAC6B42-7E4B-4390-AA39-B1B0C0B14388}" type="parTrans" cxnId="{411E14DC-B1F7-48E9-BA3F-2ECBAF132840}">
      <dgm:prSet/>
      <dgm:spPr/>
      <dgm:t>
        <a:bodyPr/>
        <a:lstStyle/>
        <a:p>
          <a:endParaRPr lang="en-US"/>
        </a:p>
      </dgm:t>
    </dgm:pt>
    <dgm:pt modelId="{EDA0BB07-8399-4A91-A9A9-D05F91089BF3}" type="sibTrans" cxnId="{411E14DC-B1F7-48E9-BA3F-2ECBAF132840}">
      <dgm:prSet/>
      <dgm:spPr/>
      <dgm:t>
        <a:bodyPr/>
        <a:lstStyle/>
        <a:p>
          <a:endParaRPr lang="en-US"/>
        </a:p>
      </dgm:t>
    </dgm:pt>
    <dgm:pt modelId="{C78C9402-B417-416B-B83D-AB598468FD3D}">
      <dgm:prSet/>
      <dgm:spPr/>
      <dgm:t>
        <a:bodyPr/>
        <a:lstStyle/>
        <a:p>
          <a:r>
            <a:rPr lang="en-US" b="1"/>
            <a:t>Implement a Global DEI Governance Model</a:t>
          </a:r>
          <a:endParaRPr lang="en-US"/>
        </a:p>
      </dgm:t>
    </dgm:pt>
    <dgm:pt modelId="{05016811-B527-472D-B8EA-EBDFAF9EEB67}" type="parTrans" cxnId="{FBEB2830-3494-46E7-9113-D4FFCC0898D3}">
      <dgm:prSet/>
      <dgm:spPr/>
      <dgm:t>
        <a:bodyPr/>
        <a:lstStyle/>
        <a:p>
          <a:endParaRPr lang="en-US"/>
        </a:p>
      </dgm:t>
    </dgm:pt>
    <dgm:pt modelId="{2B68BC13-3FBA-49F5-A3DE-4D5F26C0B254}" type="sibTrans" cxnId="{FBEB2830-3494-46E7-9113-D4FFCC0898D3}">
      <dgm:prSet/>
      <dgm:spPr/>
      <dgm:t>
        <a:bodyPr/>
        <a:lstStyle/>
        <a:p>
          <a:endParaRPr lang="en-US"/>
        </a:p>
      </dgm:t>
    </dgm:pt>
    <dgm:pt modelId="{2953BF65-8799-48A0-91F4-EBE6AAD692A3}">
      <dgm:prSet/>
      <dgm:spPr/>
      <dgm:t>
        <a:bodyPr/>
        <a:lstStyle/>
        <a:p>
          <a:r>
            <a:rPr lang="en-US"/>
            <a:t>Establish regional DEI councils to ensure consistency while adapting to local contexts, following global best practices (Mor Barak, 2017).</a:t>
          </a:r>
        </a:p>
      </dgm:t>
    </dgm:pt>
    <dgm:pt modelId="{97B05F93-F391-4022-882D-CB3AC74E18F6}" type="parTrans" cxnId="{106821AC-D898-4E65-9EDA-82557D12B258}">
      <dgm:prSet/>
      <dgm:spPr/>
      <dgm:t>
        <a:bodyPr/>
        <a:lstStyle/>
        <a:p>
          <a:endParaRPr lang="en-US"/>
        </a:p>
      </dgm:t>
    </dgm:pt>
    <dgm:pt modelId="{068E26D4-096B-407A-B765-1A332389E80F}" type="sibTrans" cxnId="{106821AC-D898-4E65-9EDA-82557D12B258}">
      <dgm:prSet/>
      <dgm:spPr/>
      <dgm:t>
        <a:bodyPr/>
        <a:lstStyle/>
        <a:p>
          <a:endParaRPr lang="en-US"/>
        </a:p>
      </dgm:t>
    </dgm:pt>
    <dgm:pt modelId="{94ADC750-170D-4A39-9F80-4103F60BAA8E}">
      <dgm:prSet/>
      <dgm:spPr/>
      <dgm:t>
        <a:bodyPr/>
        <a:lstStyle/>
        <a:p>
          <a:r>
            <a:rPr lang="en-US" b="1"/>
            <a:t>Expand Data Transparency and Metrics</a:t>
          </a:r>
          <a:endParaRPr lang="en-US"/>
        </a:p>
      </dgm:t>
    </dgm:pt>
    <dgm:pt modelId="{29302A85-A7D1-494C-9DD8-A407FAFDB4F3}" type="parTrans" cxnId="{B4499E22-8805-4154-BEE7-0E59DCCFE617}">
      <dgm:prSet/>
      <dgm:spPr/>
      <dgm:t>
        <a:bodyPr/>
        <a:lstStyle/>
        <a:p>
          <a:endParaRPr lang="en-US"/>
        </a:p>
      </dgm:t>
    </dgm:pt>
    <dgm:pt modelId="{7F25FDCD-0D28-4D23-B0AE-201A485C47D7}" type="sibTrans" cxnId="{B4499E22-8805-4154-BEE7-0E59DCCFE617}">
      <dgm:prSet/>
      <dgm:spPr/>
      <dgm:t>
        <a:bodyPr/>
        <a:lstStyle/>
        <a:p>
          <a:endParaRPr lang="en-US"/>
        </a:p>
      </dgm:t>
    </dgm:pt>
    <dgm:pt modelId="{4753E28D-951B-463D-9156-71819DF14379}">
      <dgm:prSet/>
      <dgm:spPr/>
      <dgm:t>
        <a:bodyPr/>
        <a:lstStyle/>
        <a:p>
          <a:r>
            <a:rPr lang="en-US"/>
            <a:t>Publish annual DEI dashboards including representation, promotion equity and retention data to improve accountability (PwC, 2022).</a:t>
          </a:r>
        </a:p>
      </dgm:t>
    </dgm:pt>
    <dgm:pt modelId="{5D55A9D6-E7A3-4D51-BF30-C3CF61A23F0E}" type="parTrans" cxnId="{EBAAD5A8-FE39-4C84-85AB-F401A7310EDD}">
      <dgm:prSet/>
      <dgm:spPr/>
      <dgm:t>
        <a:bodyPr/>
        <a:lstStyle/>
        <a:p>
          <a:endParaRPr lang="en-US"/>
        </a:p>
      </dgm:t>
    </dgm:pt>
    <dgm:pt modelId="{E77FC4C0-C045-44C9-99C8-85D7A342BAFC}" type="sibTrans" cxnId="{EBAAD5A8-FE39-4C84-85AB-F401A7310EDD}">
      <dgm:prSet/>
      <dgm:spPr/>
      <dgm:t>
        <a:bodyPr/>
        <a:lstStyle/>
        <a:p>
          <a:endParaRPr lang="en-US"/>
        </a:p>
      </dgm:t>
    </dgm:pt>
    <dgm:pt modelId="{FB494FAA-F234-45B3-A5CA-06175ADB08EC}">
      <dgm:prSet/>
      <dgm:spPr/>
      <dgm:t>
        <a:bodyPr/>
        <a:lstStyle/>
        <a:p>
          <a:r>
            <a:rPr lang="en-US" b="1"/>
            <a:t>Advanced DEI Leadership Training</a:t>
          </a:r>
          <a:endParaRPr lang="en-US"/>
        </a:p>
      </dgm:t>
    </dgm:pt>
    <dgm:pt modelId="{937C482F-7D4C-453E-8DAA-DC77E9A94712}" type="parTrans" cxnId="{92C13F78-AEB6-4667-84F3-C3692910E792}">
      <dgm:prSet/>
      <dgm:spPr/>
      <dgm:t>
        <a:bodyPr/>
        <a:lstStyle/>
        <a:p>
          <a:endParaRPr lang="en-US"/>
        </a:p>
      </dgm:t>
    </dgm:pt>
    <dgm:pt modelId="{5CE5D2B4-9F8E-4838-B1BA-9B81FEED292D}" type="sibTrans" cxnId="{92C13F78-AEB6-4667-84F3-C3692910E792}">
      <dgm:prSet/>
      <dgm:spPr/>
      <dgm:t>
        <a:bodyPr/>
        <a:lstStyle/>
        <a:p>
          <a:endParaRPr lang="en-US"/>
        </a:p>
      </dgm:t>
    </dgm:pt>
    <dgm:pt modelId="{01E8B26C-800E-4959-B84F-1A491765ACF9}">
      <dgm:prSet/>
      <dgm:spPr/>
      <dgm:t>
        <a:bodyPr/>
        <a:lstStyle/>
        <a:p>
          <a:r>
            <a:rPr lang="en-US"/>
            <a:t>Provide scenario-based DEI coaching for Patagonia’s line managers to improve inclusive decision-making and psychological safety (Ferdman &amp; Deane, 2014).</a:t>
          </a:r>
        </a:p>
      </dgm:t>
    </dgm:pt>
    <dgm:pt modelId="{FDA49430-9E2D-4DD2-8712-3EDDEC5C249F}" type="parTrans" cxnId="{6B90F963-29AE-4FC0-ACBE-E97E88A12420}">
      <dgm:prSet/>
      <dgm:spPr/>
      <dgm:t>
        <a:bodyPr/>
        <a:lstStyle/>
        <a:p>
          <a:endParaRPr lang="en-US"/>
        </a:p>
      </dgm:t>
    </dgm:pt>
    <dgm:pt modelId="{59B38C3A-4A20-4607-8ADC-0E6840467944}" type="sibTrans" cxnId="{6B90F963-29AE-4FC0-ACBE-E97E88A12420}">
      <dgm:prSet/>
      <dgm:spPr/>
      <dgm:t>
        <a:bodyPr/>
        <a:lstStyle/>
        <a:p>
          <a:endParaRPr lang="en-US"/>
        </a:p>
      </dgm:t>
    </dgm:pt>
    <dgm:pt modelId="{9C8465AC-3186-4BD5-9347-516913A56ACE}">
      <dgm:prSet/>
      <dgm:spPr/>
      <dgm:t>
        <a:bodyPr/>
        <a:lstStyle/>
        <a:p>
          <a:r>
            <a:rPr lang="en-US" b="1"/>
            <a:t>Support Inclusive Innovation</a:t>
          </a:r>
          <a:endParaRPr lang="en-US"/>
        </a:p>
      </dgm:t>
    </dgm:pt>
    <dgm:pt modelId="{E6817CA7-97B4-4DEE-82D3-2697A86629DD}" type="parTrans" cxnId="{7787B1E1-FA52-4BC7-9F3E-897ABC3330A8}">
      <dgm:prSet/>
      <dgm:spPr/>
      <dgm:t>
        <a:bodyPr/>
        <a:lstStyle/>
        <a:p>
          <a:endParaRPr lang="en-US"/>
        </a:p>
      </dgm:t>
    </dgm:pt>
    <dgm:pt modelId="{3C3F4ACF-8447-4BFE-A00B-4DE7CB2D762A}" type="sibTrans" cxnId="{7787B1E1-FA52-4BC7-9F3E-897ABC3330A8}">
      <dgm:prSet/>
      <dgm:spPr/>
      <dgm:t>
        <a:bodyPr/>
        <a:lstStyle/>
        <a:p>
          <a:endParaRPr lang="en-US"/>
        </a:p>
      </dgm:t>
    </dgm:pt>
    <dgm:pt modelId="{18E7C0B2-9BB8-4B87-99A6-061C2A71F8CB}">
      <dgm:prSet/>
      <dgm:spPr/>
      <dgm:t>
        <a:bodyPr/>
        <a:lstStyle/>
        <a:p>
          <a:r>
            <a:rPr lang="en-US"/>
            <a:t>Launch innovation labs to co-design inclusive outdoor products, such as adaptive climbing gear, with diverse user groups (Patagonia, 2023).</a:t>
          </a:r>
        </a:p>
      </dgm:t>
    </dgm:pt>
    <dgm:pt modelId="{18C5EB06-7C12-408A-ACB7-E992F9A98666}" type="parTrans" cxnId="{33A85AB1-3340-4170-8952-C9A2A7D2D3BC}">
      <dgm:prSet/>
      <dgm:spPr/>
      <dgm:t>
        <a:bodyPr/>
        <a:lstStyle/>
        <a:p>
          <a:endParaRPr lang="en-US"/>
        </a:p>
      </dgm:t>
    </dgm:pt>
    <dgm:pt modelId="{A5421A56-6167-48EE-9473-FDF1C3982445}" type="sibTrans" cxnId="{33A85AB1-3340-4170-8952-C9A2A7D2D3BC}">
      <dgm:prSet/>
      <dgm:spPr/>
      <dgm:t>
        <a:bodyPr/>
        <a:lstStyle/>
        <a:p>
          <a:endParaRPr lang="en-US"/>
        </a:p>
      </dgm:t>
    </dgm:pt>
    <dgm:pt modelId="{04C534F7-0C66-4333-B6A5-DE0C1D9292E6}" type="pres">
      <dgm:prSet presAssocID="{1941E1AE-EA06-4563-9E1D-C9B4CC385B10}" presName="vert0" presStyleCnt="0">
        <dgm:presLayoutVars>
          <dgm:dir/>
          <dgm:animOne val="branch"/>
          <dgm:animLvl val="lvl"/>
        </dgm:presLayoutVars>
      </dgm:prSet>
      <dgm:spPr/>
    </dgm:pt>
    <dgm:pt modelId="{64E6FC0B-098D-4E98-AA33-0BF76D04F5F7}" type="pres">
      <dgm:prSet presAssocID="{C28FCEFA-CBEF-441D-89B3-6A4E482FF5E8}" presName="thickLine" presStyleLbl="alignNode1" presStyleIdx="0" presStyleCnt="5"/>
      <dgm:spPr/>
    </dgm:pt>
    <dgm:pt modelId="{82D50D94-DCBD-4515-AF5A-467C8D10F237}" type="pres">
      <dgm:prSet presAssocID="{C28FCEFA-CBEF-441D-89B3-6A4E482FF5E8}" presName="horz1" presStyleCnt="0"/>
      <dgm:spPr/>
    </dgm:pt>
    <dgm:pt modelId="{3B4B6A0D-767B-44F0-BC9E-48867BF57AB7}" type="pres">
      <dgm:prSet presAssocID="{C28FCEFA-CBEF-441D-89B3-6A4E482FF5E8}" presName="tx1" presStyleLbl="revTx" presStyleIdx="0" presStyleCnt="10"/>
      <dgm:spPr/>
    </dgm:pt>
    <dgm:pt modelId="{45B1F4C5-1172-440A-8DC5-F3C90F8E6582}" type="pres">
      <dgm:prSet presAssocID="{C28FCEFA-CBEF-441D-89B3-6A4E482FF5E8}" presName="vert1" presStyleCnt="0"/>
      <dgm:spPr/>
    </dgm:pt>
    <dgm:pt modelId="{0688E715-CF51-4A36-B963-9A1141B9FF41}" type="pres">
      <dgm:prSet presAssocID="{01C7DDF1-C743-414A-8194-3D7FC8F2E0EC}" presName="vertSpace2a" presStyleCnt="0"/>
      <dgm:spPr/>
    </dgm:pt>
    <dgm:pt modelId="{CD8FDCA7-D4A1-4260-BEAE-E6457C0D6902}" type="pres">
      <dgm:prSet presAssocID="{01C7DDF1-C743-414A-8194-3D7FC8F2E0EC}" presName="horz2" presStyleCnt="0"/>
      <dgm:spPr/>
    </dgm:pt>
    <dgm:pt modelId="{411604EB-6BC8-4FB5-BB0D-653E04B1451C}" type="pres">
      <dgm:prSet presAssocID="{01C7DDF1-C743-414A-8194-3D7FC8F2E0EC}" presName="horzSpace2" presStyleCnt="0"/>
      <dgm:spPr/>
    </dgm:pt>
    <dgm:pt modelId="{8B7A7908-CF2A-45E8-BC1B-FDE18BAB31CB}" type="pres">
      <dgm:prSet presAssocID="{01C7DDF1-C743-414A-8194-3D7FC8F2E0EC}" presName="tx2" presStyleLbl="revTx" presStyleIdx="1" presStyleCnt="10"/>
      <dgm:spPr/>
    </dgm:pt>
    <dgm:pt modelId="{C858030C-D062-44EB-9E93-D798AB784E75}" type="pres">
      <dgm:prSet presAssocID="{01C7DDF1-C743-414A-8194-3D7FC8F2E0EC}" presName="vert2" presStyleCnt="0"/>
      <dgm:spPr/>
    </dgm:pt>
    <dgm:pt modelId="{E1FDE0C4-7DBB-4BF4-B687-12FCE487B3F9}" type="pres">
      <dgm:prSet presAssocID="{01C7DDF1-C743-414A-8194-3D7FC8F2E0EC}" presName="thinLine2b" presStyleLbl="callout" presStyleIdx="0" presStyleCnt="5"/>
      <dgm:spPr/>
    </dgm:pt>
    <dgm:pt modelId="{E9B85D51-264A-4D0C-A77C-163F5C891BAA}" type="pres">
      <dgm:prSet presAssocID="{01C7DDF1-C743-414A-8194-3D7FC8F2E0EC}" presName="vertSpace2b" presStyleCnt="0"/>
      <dgm:spPr/>
    </dgm:pt>
    <dgm:pt modelId="{7AADF591-5101-40D2-A9AD-17F73A3667D4}" type="pres">
      <dgm:prSet presAssocID="{C78C9402-B417-416B-B83D-AB598468FD3D}" presName="thickLine" presStyleLbl="alignNode1" presStyleIdx="1" presStyleCnt="5"/>
      <dgm:spPr/>
    </dgm:pt>
    <dgm:pt modelId="{B27EB4C0-E8E7-45CF-9D39-0CCBA86B9173}" type="pres">
      <dgm:prSet presAssocID="{C78C9402-B417-416B-B83D-AB598468FD3D}" presName="horz1" presStyleCnt="0"/>
      <dgm:spPr/>
    </dgm:pt>
    <dgm:pt modelId="{D1F46A29-A596-4D62-A75E-8F138EFF42C8}" type="pres">
      <dgm:prSet presAssocID="{C78C9402-B417-416B-B83D-AB598468FD3D}" presName="tx1" presStyleLbl="revTx" presStyleIdx="2" presStyleCnt="10"/>
      <dgm:spPr/>
    </dgm:pt>
    <dgm:pt modelId="{8FA2A3DC-66FA-4084-BA76-883A912D2B6D}" type="pres">
      <dgm:prSet presAssocID="{C78C9402-B417-416B-B83D-AB598468FD3D}" presName="vert1" presStyleCnt="0"/>
      <dgm:spPr/>
    </dgm:pt>
    <dgm:pt modelId="{DEBECB35-25A1-4AE5-89A5-541074D97014}" type="pres">
      <dgm:prSet presAssocID="{2953BF65-8799-48A0-91F4-EBE6AAD692A3}" presName="vertSpace2a" presStyleCnt="0"/>
      <dgm:spPr/>
    </dgm:pt>
    <dgm:pt modelId="{50B42B65-9F75-40DA-85BB-87B67BDA438B}" type="pres">
      <dgm:prSet presAssocID="{2953BF65-8799-48A0-91F4-EBE6AAD692A3}" presName="horz2" presStyleCnt="0"/>
      <dgm:spPr/>
    </dgm:pt>
    <dgm:pt modelId="{BB7C77F3-D9D2-439B-A5B4-F5B7360874D1}" type="pres">
      <dgm:prSet presAssocID="{2953BF65-8799-48A0-91F4-EBE6AAD692A3}" presName="horzSpace2" presStyleCnt="0"/>
      <dgm:spPr/>
    </dgm:pt>
    <dgm:pt modelId="{49800F57-6481-4AFC-9E40-C7BC4E124DB4}" type="pres">
      <dgm:prSet presAssocID="{2953BF65-8799-48A0-91F4-EBE6AAD692A3}" presName="tx2" presStyleLbl="revTx" presStyleIdx="3" presStyleCnt="10"/>
      <dgm:spPr/>
    </dgm:pt>
    <dgm:pt modelId="{C653F67E-6B61-4D82-852F-1A59F922E226}" type="pres">
      <dgm:prSet presAssocID="{2953BF65-8799-48A0-91F4-EBE6AAD692A3}" presName="vert2" presStyleCnt="0"/>
      <dgm:spPr/>
    </dgm:pt>
    <dgm:pt modelId="{9462E2AF-0BFD-4C27-98BE-5161B277F8F6}" type="pres">
      <dgm:prSet presAssocID="{2953BF65-8799-48A0-91F4-EBE6AAD692A3}" presName="thinLine2b" presStyleLbl="callout" presStyleIdx="1" presStyleCnt="5"/>
      <dgm:spPr/>
    </dgm:pt>
    <dgm:pt modelId="{72EECF2A-48EC-4049-B989-991943A956E8}" type="pres">
      <dgm:prSet presAssocID="{2953BF65-8799-48A0-91F4-EBE6AAD692A3}" presName="vertSpace2b" presStyleCnt="0"/>
      <dgm:spPr/>
    </dgm:pt>
    <dgm:pt modelId="{40DB74C2-3FBB-448C-8249-ABA6F1966C71}" type="pres">
      <dgm:prSet presAssocID="{94ADC750-170D-4A39-9F80-4103F60BAA8E}" presName="thickLine" presStyleLbl="alignNode1" presStyleIdx="2" presStyleCnt="5"/>
      <dgm:spPr/>
    </dgm:pt>
    <dgm:pt modelId="{EB15E05B-03E6-47E1-99D8-AAC2688F2B3C}" type="pres">
      <dgm:prSet presAssocID="{94ADC750-170D-4A39-9F80-4103F60BAA8E}" presName="horz1" presStyleCnt="0"/>
      <dgm:spPr/>
    </dgm:pt>
    <dgm:pt modelId="{6403728E-33EB-4456-B99B-CFC79B16B507}" type="pres">
      <dgm:prSet presAssocID="{94ADC750-170D-4A39-9F80-4103F60BAA8E}" presName="tx1" presStyleLbl="revTx" presStyleIdx="4" presStyleCnt="10"/>
      <dgm:spPr/>
    </dgm:pt>
    <dgm:pt modelId="{7773C4BB-2178-47B7-AFD0-68242D3A5497}" type="pres">
      <dgm:prSet presAssocID="{94ADC750-170D-4A39-9F80-4103F60BAA8E}" presName="vert1" presStyleCnt="0"/>
      <dgm:spPr/>
    </dgm:pt>
    <dgm:pt modelId="{4859777E-3B3C-4FB9-9FA5-7664B86D892F}" type="pres">
      <dgm:prSet presAssocID="{4753E28D-951B-463D-9156-71819DF14379}" presName="vertSpace2a" presStyleCnt="0"/>
      <dgm:spPr/>
    </dgm:pt>
    <dgm:pt modelId="{CBF66B33-501B-498A-9C9F-5DB915F0639B}" type="pres">
      <dgm:prSet presAssocID="{4753E28D-951B-463D-9156-71819DF14379}" presName="horz2" presStyleCnt="0"/>
      <dgm:spPr/>
    </dgm:pt>
    <dgm:pt modelId="{B97A15B5-451B-42CE-A143-4A2BE923391D}" type="pres">
      <dgm:prSet presAssocID="{4753E28D-951B-463D-9156-71819DF14379}" presName="horzSpace2" presStyleCnt="0"/>
      <dgm:spPr/>
    </dgm:pt>
    <dgm:pt modelId="{1D7597D8-A328-408D-8BF3-4C8A65144BE8}" type="pres">
      <dgm:prSet presAssocID="{4753E28D-951B-463D-9156-71819DF14379}" presName="tx2" presStyleLbl="revTx" presStyleIdx="5" presStyleCnt="10"/>
      <dgm:spPr/>
    </dgm:pt>
    <dgm:pt modelId="{F8A6F285-7B83-4530-AED8-D6D94638CB5F}" type="pres">
      <dgm:prSet presAssocID="{4753E28D-951B-463D-9156-71819DF14379}" presName="vert2" presStyleCnt="0"/>
      <dgm:spPr/>
    </dgm:pt>
    <dgm:pt modelId="{26DC06B8-2135-4F5C-8241-46CAAB985A3A}" type="pres">
      <dgm:prSet presAssocID="{4753E28D-951B-463D-9156-71819DF14379}" presName="thinLine2b" presStyleLbl="callout" presStyleIdx="2" presStyleCnt="5"/>
      <dgm:spPr/>
    </dgm:pt>
    <dgm:pt modelId="{F29F7A1E-BDA0-495D-B251-9BA963F2E532}" type="pres">
      <dgm:prSet presAssocID="{4753E28D-951B-463D-9156-71819DF14379}" presName="vertSpace2b" presStyleCnt="0"/>
      <dgm:spPr/>
    </dgm:pt>
    <dgm:pt modelId="{E49D90CE-C195-4418-B966-C27CE0D4178A}" type="pres">
      <dgm:prSet presAssocID="{FB494FAA-F234-45B3-A5CA-06175ADB08EC}" presName="thickLine" presStyleLbl="alignNode1" presStyleIdx="3" presStyleCnt="5"/>
      <dgm:spPr/>
    </dgm:pt>
    <dgm:pt modelId="{DABD8DBC-74D1-4B0E-BA2C-5F65D8FAD70B}" type="pres">
      <dgm:prSet presAssocID="{FB494FAA-F234-45B3-A5CA-06175ADB08EC}" presName="horz1" presStyleCnt="0"/>
      <dgm:spPr/>
    </dgm:pt>
    <dgm:pt modelId="{94EA0B3E-63F6-419D-A6E0-BB7B1138C705}" type="pres">
      <dgm:prSet presAssocID="{FB494FAA-F234-45B3-A5CA-06175ADB08EC}" presName="tx1" presStyleLbl="revTx" presStyleIdx="6" presStyleCnt="10"/>
      <dgm:spPr/>
    </dgm:pt>
    <dgm:pt modelId="{2CEC4255-5E11-4F44-857A-DFA795C29B10}" type="pres">
      <dgm:prSet presAssocID="{FB494FAA-F234-45B3-A5CA-06175ADB08EC}" presName="vert1" presStyleCnt="0"/>
      <dgm:spPr/>
    </dgm:pt>
    <dgm:pt modelId="{BC6B3375-7E5C-4D3C-8292-72F0662C63D0}" type="pres">
      <dgm:prSet presAssocID="{01E8B26C-800E-4959-B84F-1A491765ACF9}" presName="vertSpace2a" presStyleCnt="0"/>
      <dgm:spPr/>
    </dgm:pt>
    <dgm:pt modelId="{9C961FA4-FC84-44ED-9EDB-22DBE6BF9271}" type="pres">
      <dgm:prSet presAssocID="{01E8B26C-800E-4959-B84F-1A491765ACF9}" presName="horz2" presStyleCnt="0"/>
      <dgm:spPr/>
    </dgm:pt>
    <dgm:pt modelId="{1499EA6C-ACF5-4AA1-94F2-40E08DB74EBF}" type="pres">
      <dgm:prSet presAssocID="{01E8B26C-800E-4959-B84F-1A491765ACF9}" presName="horzSpace2" presStyleCnt="0"/>
      <dgm:spPr/>
    </dgm:pt>
    <dgm:pt modelId="{608FAA5A-DB16-4113-A9AF-8D1970589186}" type="pres">
      <dgm:prSet presAssocID="{01E8B26C-800E-4959-B84F-1A491765ACF9}" presName="tx2" presStyleLbl="revTx" presStyleIdx="7" presStyleCnt="10"/>
      <dgm:spPr/>
    </dgm:pt>
    <dgm:pt modelId="{E2373794-3478-4849-9CE7-BE5AC264DEFE}" type="pres">
      <dgm:prSet presAssocID="{01E8B26C-800E-4959-B84F-1A491765ACF9}" presName="vert2" presStyleCnt="0"/>
      <dgm:spPr/>
    </dgm:pt>
    <dgm:pt modelId="{455F9F3B-41F7-49AA-9D9C-68A5C3676331}" type="pres">
      <dgm:prSet presAssocID="{01E8B26C-800E-4959-B84F-1A491765ACF9}" presName="thinLine2b" presStyleLbl="callout" presStyleIdx="3" presStyleCnt="5"/>
      <dgm:spPr/>
    </dgm:pt>
    <dgm:pt modelId="{6F3BF1BE-7EE5-4E65-A2F7-0061B8D24DE7}" type="pres">
      <dgm:prSet presAssocID="{01E8B26C-800E-4959-B84F-1A491765ACF9}" presName="vertSpace2b" presStyleCnt="0"/>
      <dgm:spPr/>
    </dgm:pt>
    <dgm:pt modelId="{578739FA-4CB9-482B-9241-95BE908989F1}" type="pres">
      <dgm:prSet presAssocID="{9C8465AC-3186-4BD5-9347-516913A56ACE}" presName="thickLine" presStyleLbl="alignNode1" presStyleIdx="4" presStyleCnt="5"/>
      <dgm:spPr/>
    </dgm:pt>
    <dgm:pt modelId="{28824A05-E93D-4596-BC49-CAECE66171BF}" type="pres">
      <dgm:prSet presAssocID="{9C8465AC-3186-4BD5-9347-516913A56ACE}" presName="horz1" presStyleCnt="0"/>
      <dgm:spPr/>
    </dgm:pt>
    <dgm:pt modelId="{92137427-9D35-4FF4-AEAC-20FFC8D22374}" type="pres">
      <dgm:prSet presAssocID="{9C8465AC-3186-4BD5-9347-516913A56ACE}" presName="tx1" presStyleLbl="revTx" presStyleIdx="8" presStyleCnt="10"/>
      <dgm:spPr/>
    </dgm:pt>
    <dgm:pt modelId="{DCD45D37-390A-40DB-898F-0F39FC4A2C7D}" type="pres">
      <dgm:prSet presAssocID="{9C8465AC-3186-4BD5-9347-516913A56ACE}" presName="vert1" presStyleCnt="0"/>
      <dgm:spPr/>
    </dgm:pt>
    <dgm:pt modelId="{094044E1-C2A7-4820-BE9F-9318AF8D99C6}" type="pres">
      <dgm:prSet presAssocID="{18E7C0B2-9BB8-4B87-99A6-061C2A71F8CB}" presName="vertSpace2a" presStyleCnt="0"/>
      <dgm:spPr/>
    </dgm:pt>
    <dgm:pt modelId="{B4823E3B-4BAF-420E-8029-E8CBAD17844D}" type="pres">
      <dgm:prSet presAssocID="{18E7C0B2-9BB8-4B87-99A6-061C2A71F8CB}" presName="horz2" presStyleCnt="0"/>
      <dgm:spPr/>
    </dgm:pt>
    <dgm:pt modelId="{25F85D29-0507-4832-88C8-25D61826BB03}" type="pres">
      <dgm:prSet presAssocID="{18E7C0B2-9BB8-4B87-99A6-061C2A71F8CB}" presName="horzSpace2" presStyleCnt="0"/>
      <dgm:spPr/>
    </dgm:pt>
    <dgm:pt modelId="{DCF492D0-6CF3-42F7-B16C-C2533A529AA0}" type="pres">
      <dgm:prSet presAssocID="{18E7C0B2-9BB8-4B87-99A6-061C2A71F8CB}" presName="tx2" presStyleLbl="revTx" presStyleIdx="9" presStyleCnt="10"/>
      <dgm:spPr/>
    </dgm:pt>
    <dgm:pt modelId="{C6EBB494-81DE-4712-B540-711BA21A172D}" type="pres">
      <dgm:prSet presAssocID="{18E7C0B2-9BB8-4B87-99A6-061C2A71F8CB}" presName="vert2" presStyleCnt="0"/>
      <dgm:spPr/>
    </dgm:pt>
    <dgm:pt modelId="{2C910A07-3CC1-41F0-B5EF-9852C1038278}" type="pres">
      <dgm:prSet presAssocID="{18E7C0B2-9BB8-4B87-99A6-061C2A71F8CB}" presName="thinLine2b" presStyleLbl="callout" presStyleIdx="4" presStyleCnt="5"/>
      <dgm:spPr/>
    </dgm:pt>
    <dgm:pt modelId="{837D9D06-4E2A-4A3E-BAE5-9F94A7BE0118}" type="pres">
      <dgm:prSet presAssocID="{18E7C0B2-9BB8-4B87-99A6-061C2A71F8CB}" presName="vertSpace2b" presStyleCnt="0"/>
      <dgm:spPr/>
    </dgm:pt>
  </dgm:ptLst>
  <dgm:cxnLst>
    <dgm:cxn modelId="{7DDEE919-2472-4F2A-89D1-3999803A9981}" type="presOf" srcId="{C78C9402-B417-416B-B83D-AB598468FD3D}" destId="{D1F46A29-A596-4D62-A75E-8F138EFF42C8}" srcOrd="0" destOrd="0" presId="urn:microsoft.com/office/officeart/2008/layout/LinedList"/>
    <dgm:cxn modelId="{B4499E22-8805-4154-BEE7-0E59DCCFE617}" srcId="{1941E1AE-EA06-4563-9E1D-C9B4CC385B10}" destId="{94ADC750-170D-4A39-9F80-4103F60BAA8E}" srcOrd="2" destOrd="0" parTransId="{29302A85-A7D1-494C-9DD8-A407FAFDB4F3}" sibTransId="{7F25FDCD-0D28-4D23-B0AE-201A485C47D7}"/>
    <dgm:cxn modelId="{FBEB2830-3494-46E7-9113-D4FFCC0898D3}" srcId="{1941E1AE-EA06-4563-9E1D-C9B4CC385B10}" destId="{C78C9402-B417-416B-B83D-AB598468FD3D}" srcOrd="1" destOrd="0" parTransId="{05016811-B527-472D-B8EA-EBDFAF9EEB67}" sibTransId="{2B68BC13-3FBA-49F5-A3DE-4D5F26C0B254}"/>
    <dgm:cxn modelId="{CD014A32-54BD-4865-8A64-E564B528B9F8}" type="presOf" srcId="{9C8465AC-3186-4BD5-9347-516913A56ACE}" destId="{92137427-9D35-4FF4-AEAC-20FFC8D22374}" srcOrd="0" destOrd="0" presId="urn:microsoft.com/office/officeart/2008/layout/LinedList"/>
    <dgm:cxn modelId="{7AE0A232-15D5-4DC1-A821-2C6DFAA4F43E}" type="presOf" srcId="{2953BF65-8799-48A0-91F4-EBE6AAD692A3}" destId="{49800F57-6481-4AFC-9E40-C7BC4E124DB4}" srcOrd="0" destOrd="0" presId="urn:microsoft.com/office/officeart/2008/layout/LinedList"/>
    <dgm:cxn modelId="{A578E237-939D-43CE-8055-7AEF849173FD}" type="presOf" srcId="{1941E1AE-EA06-4563-9E1D-C9B4CC385B10}" destId="{04C534F7-0C66-4333-B6A5-DE0C1D9292E6}" srcOrd="0" destOrd="0" presId="urn:microsoft.com/office/officeart/2008/layout/LinedList"/>
    <dgm:cxn modelId="{6B90F963-29AE-4FC0-ACBE-E97E88A12420}" srcId="{FB494FAA-F234-45B3-A5CA-06175ADB08EC}" destId="{01E8B26C-800E-4959-B84F-1A491765ACF9}" srcOrd="0" destOrd="0" parTransId="{FDA49430-9E2D-4DD2-8712-3EDDEC5C249F}" sibTransId="{59B38C3A-4A20-4607-8ADC-0E6840467944}"/>
    <dgm:cxn modelId="{92C13F78-AEB6-4667-84F3-C3692910E792}" srcId="{1941E1AE-EA06-4563-9E1D-C9B4CC385B10}" destId="{FB494FAA-F234-45B3-A5CA-06175ADB08EC}" srcOrd="3" destOrd="0" parTransId="{937C482F-7D4C-453E-8DAA-DC77E9A94712}" sibTransId="{5CE5D2B4-9F8E-4838-B1BA-9B81FEED292D}"/>
    <dgm:cxn modelId="{A63B235A-FF2E-4279-B6AD-D7B868102ABD}" srcId="{1941E1AE-EA06-4563-9E1D-C9B4CC385B10}" destId="{C28FCEFA-CBEF-441D-89B3-6A4E482FF5E8}" srcOrd="0" destOrd="0" parTransId="{2E595DA0-4AFD-4BF3-B901-796C80C90332}" sibTransId="{65267E53-D4B5-407C-B3DD-833A5036A846}"/>
    <dgm:cxn modelId="{E653AA87-37FE-4A4A-B125-82973F51AB93}" type="presOf" srcId="{FB494FAA-F234-45B3-A5CA-06175ADB08EC}" destId="{94EA0B3E-63F6-419D-A6E0-BB7B1138C705}" srcOrd="0" destOrd="0" presId="urn:microsoft.com/office/officeart/2008/layout/LinedList"/>
    <dgm:cxn modelId="{2F595997-DC25-40B1-9487-C6A2493072E6}" type="presOf" srcId="{01E8B26C-800E-4959-B84F-1A491765ACF9}" destId="{608FAA5A-DB16-4113-A9AF-8D1970589186}" srcOrd="0" destOrd="0" presId="urn:microsoft.com/office/officeart/2008/layout/LinedList"/>
    <dgm:cxn modelId="{EBAAD5A8-FE39-4C84-85AB-F401A7310EDD}" srcId="{94ADC750-170D-4A39-9F80-4103F60BAA8E}" destId="{4753E28D-951B-463D-9156-71819DF14379}" srcOrd="0" destOrd="0" parTransId="{5D55A9D6-E7A3-4D51-BF30-C3CF61A23F0E}" sibTransId="{E77FC4C0-C045-44C9-99C8-85D7A342BAFC}"/>
    <dgm:cxn modelId="{3401E1A9-33C7-4FDA-9546-92A83996C05E}" type="presOf" srcId="{C28FCEFA-CBEF-441D-89B3-6A4E482FF5E8}" destId="{3B4B6A0D-767B-44F0-BC9E-48867BF57AB7}" srcOrd="0" destOrd="0" presId="urn:microsoft.com/office/officeart/2008/layout/LinedList"/>
    <dgm:cxn modelId="{106821AC-D898-4E65-9EDA-82557D12B258}" srcId="{C78C9402-B417-416B-B83D-AB598468FD3D}" destId="{2953BF65-8799-48A0-91F4-EBE6AAD692A3}" srcOrd="0" destOrd="0" parTransId="{97B05F93-F391-4022-882D-CB3AC74E18F6}" sibTransId="{068E26D4-096B-407A-B765-1A332389E80F}"/>
    <dgm:cxn modelId="{33A85AB1-3340-4170-8952-C9A2A7D2D3BC}" srcId="{9C8465AC-3186-4BD5-9347-516913A56ACE}" destId="{18E7C0B2-9BB8-4B87-99A6-061C2A71F8CB}" srcOrd="0" destOrd="0" parTransId="{18C5EB06-7C12-408A-ACB7-E992F9A98666}" sibTransId="{A5421A56-6167-48EE-9473-FDF1C3982445}"/>
    <dgm:cxn modelId="{977358B4-7613-4424-8B5D-E162DBB713EB}" type="presOf" srcId="{4753E28D-951B-463D-9156-71819DF14379}" destId="{1D7597D8-A328-408D-8BF3-4C8A65144BE8}" srcOrd="0" destOrd="0" presId="urn:microsoft.com/office/officeart/2008/layout/LinedList"/>
    <dgm:cxn modelId="{CB9457BD-E595-4B93-B721-4FCD5B188CD3}" type="presOf" srcId="{18E7C0B2-9BB8-4B87-99A6-061C2A71F8CB}" destId="{DCF492D0-6CF3-42F7-B16C-C2533A529AA0}" srcOrd="0" destOrd="0" presId="urn:microsoft.com/office/officeart/2008/layout/LinedList"/>
    <dgm:cxn modelId="{617C0ACA-9081-4863-83C2-77A4C75F4649}" type="presOf" srcId="{01C7DDF1-C743-414A-8194-3D7FC8F2E0EC}" destId="{8B7A7908-CF2A-45E8-BC1B-FDE18BAB31CB}" srcOrd="0" destOrd="0" presId="urn:microsoft.com/office/officeart/2008/layout/LinedList"/>
    <dgm:cxn modelId="{411E14DC-B1F7-48E9-BA3F-2ECBAF132840}" srcId="{C28FCEFA-CBEF-441D-89B3-6A4E482FF5E8}" destId="{01C7DDF1-C743-414A-8194-3D7FC8F2E0EC}" srcOrd="0" destOrd="0" parTransId="{FCAC6B42-7E4B-4390-AA39-B1B0C0B14388}" sibTransId="{EDA0BB07-8399-4A91-A9A9-D05F91089BF3}"/>
    <dgm:cxn modelId="{67F1F4DE-AF29-4B0E-AA5D-2A1FB2011DED}" type="presOf" srcId="{94ADC750-170D-4A39-9F80-4103F60BAA8E}" destId="{6403728E-33EB-4456-B99B-CFC79B16B507}" srcOrd="0" destOrd="0" presId="urn:microsoft.com/office/officeart/2008/layout/LinedList"/>
    <dgm:cxn modelId="{7787B1E1-FA52-4BC7-9F3E-897ABC3330A8}" srcId="{1941E1AE-EA06-4563-9E1D-C9B4CC385B10}" destId="{9C8465AC-3186-4BD5-9347-516913A56ACE}" srcOrd="4" destOrd="0" parTransId="{E6817CA7-97B4-4DEE-82D3-2697A86629DD}" sibTransId="{3C3F4ACF-8447-4BFE-A00B-4DE7CB2D762A}"/>
    <dgm:cxn modelId="{35C6B4E1-0451-47BA-A384-275F708FE13E}" type="presParOf" srcId="{04C534F7-0C66-4333-B6A5-DE0C1D9292E6}" destId="{64E6FC0B-098D-4E98-AA33-0BF76D04F5F7}" srcOrd="0" destOrd="0" presId="urn:microsoft.com/office/officeart/2008/layout/LinedList"/>
    <dgm:cxn modelId="{28C699A1-3C5F-4A8E-9601-95C5C94F3ADA}" type="presParOf" srcId="{04C534F7-0C66-4333-B6A5-DE0C1D9292E6}" destId="{82D50D94-DCBD-4515-AF5A-467C8D10F237}" srcOrd="1" destOrd="0" presId="urn:microsoft.com/office/officeart/2008/layout/LinedList"/>
    <dgm:cxn modelId="{ABDE69DE-097D-4672-AF9A-034425D1104E}" type="presParOf" srcId="{82D50D94-DCBD-4515-AF5A-467C8D10F237}" destId="{3B4B6A0D-767B-44F0-BC9E-48867BF57AB7}" srcOrd="0" destOrd="0" presId="urn:microsoft.com/office/officeart/2008/layout/LinedList"/>
    <dgm:cxn modelId="{FF6FAD39-E2BC-41D2-925A-CCB914E53729}" type="presParOf" srcId="{82D50D94-DCBD-4515-AF5A-467C8D10F237}" destId="{45B1F4C5-1172-440A-8DC5-F3C90F8E6582}" srcOrd="1" destOrd="0" presId="urn:microsoft.com/office/officeart/2008/layout/LinedList"/>
    <dgm:cxn modelId="{81BE749C-E10F-4033-B9EF-448447E5C931}" type="presParOf" srcId="{45B1F4C5-1172-440A-8DC5-F3C90F8E6582}" destId="{0688E715-CF51-4A36-B963-9A1141B9FF41}" srcOrd="0" destOrd="0" presId="urn:microsoft.com/office/officeart/2008/layout/LinedList"/>
    <dgm:cxn modelId="{029CB2E4-BDB0-48C0-9CD1-9927C4711D22}" type="presParOf" srcId="{45B1F4C5-1172-440A-8DC5-F3C90F8E6582}" destId="{CD8FDCA7-D4A1-4260-BEAE-E6457C0D6902}" srcOrd="1" destOrd="0" presId="urn:microsoft.com/office/officeart/2008/layout/LinedList"/>
    <dgm:cxn modelId="{6E05B0C9-CAB4-44EA-8E6B-5D278EC213C6}" type="presParOf" srcId="{CD8FDCA7-D4A1-4260-BEAE-E6457C0D6902}" destId="{411604EB-6BC8-4FB5-BB0D-653E04B1451C}" srcOrd="0" destOrd="0" presId="urn:microsoft.com/office/officeart/2008/layout/LinedList"/>
    <dgm:cxn modelId="{3C3B418B-3DCE-4417-8E11-AC0C9D0FD5F8}" type="presParOf" srcId="{CD8FDCA7-D4A1-4260-BEAE-E6457C0D6902}" destId="{8B7A7908-CF2A-45E8-BC1B-FDE18BAB31CB}" srcOrd="1" destOrd="0" presId="urn:microsoft.com/office/officeart/2008/layout/LinedList"/>
    <dgm:cxn modelId="{FF9C4661-FBE3-4286-B265-60360C9E0688}" type="presParOf" srcId="{CD8FDCA7-D4A1-4260-BEAE-E6457C0D6902}" destId="{C858030C-D062-44EB-9E93-D798AB784E75}" srcOrd="2" destOrd="0" presId="urn:microsoft.com/office/officeart/2008/layout/LinedList"/>
    <dgm:cxn modelId="{5D8B69A1-CE27-49DA-93E1-53A0103389C7}" type="presParOf" srcId="{45B1F4C5-1172-440A-8DC5-F3C90F8E6582}" destId="{E1FDE0C4-7DBB-4BF4-B687-12FCE487B3F9}" srcOrd="2" destOrd="0" presId="urn:microsoft.com/office/officeart/2008/layout/LinedList"/>
    <dgm:cxn modelId="{18AC3CDF-CB35-4817-9555-02CA1C5AA2AF}" type="presParOf" srcId="{45B1F4C5-1172-440A-8DC5-F3C90F8E6582}" destId="{E9B85D51-264A-4D0C-A77C-163F5C891BAA}" srcOrd="3" destOrd="0" presId="urn:microsoft.com/office/officeart/2008/layout/LinedList"/>
    <dgm:cxn modelId="{5CA66081-0E92-46B4-878D-15A4DAC42A93}" type="presParOf" srcId="{04C534F7-0C66-4333-B6A5-DE0C1D9292E6}" destId="{7AADF591-5101-40D2-A9AD-17F73A3667D4}" srcOrd="2" destOrd="0" presId="urn:microsoft.com/office/officeart/2008/layout/LinedList"/>
    <dgm:cxn modelId="{D565E1A1-2115-460E-AD90-1B937D426477}" type="presParOf" srcId="{04C534F7-0C66-4333-B6A5-DE0C1D9292E6}" destId="{B27EB4C0-E8E7-45CF-9D39-0CCBA86B9173}" srcOrd="3" destOrd="0" presId="urn:microsoft.com/office/officeart/2008/layout/LinedList"/>
    <dgm:cxn modelId="{B5988372-1F84-4926-8BDD-29BE7F38DF9B}" type="presParOf" srcId="{B27EB4C0-E8E7-45CF-9D39-0CCBA86B9173}" destId="{D1F46A29-A596-4D62-A75E-8F138EFF42C8}" srcOrd="0" destOrd="0" presId="urn:microsoft.com/office/officeart/2008/layout/LinedList"/>
    <dgm:cxn modelId="{182F4B75-778F-4A39-8CFD-AB8080EC884F}" type="presParOf" srcId="{B27EB4C0-E8E7-45CF-9D39-0CCBA86B9173}" destId="{8FA2A3DC-66FA-4084-BA76-883A912D2B6D}" srcOrd="1" destOrd="0" presId="urn:microsoft.com/office/officeart/2008/layout/LinedList"/>
    <dgm:cxn modelId="{130F9E90-D2C2-4E56-8219-7EC937AEDF6F}" type="presParOf" srcId="{8FA2A3DC-66FA-4084-BA76-883A912D2B6D}" destId="{DEBECB35-25A1-4AE5-89A5-541074D97014}" srcOrd="0" destOrd="0" presId="urn:microsoft.com/office/officeart/2008/layout/LinedList"/>
    <dgm:cxn modelId="{4F56B6E9-5053-4278-A475-372641449555}" type="presParOf" srcId="{8FA2A3DC-66FA-4084-BA76-883A912D2B6D}" destId="{50B42B65-9F75-40DA-85BB-87B67BDA438B}" srcOrd="1" destOrd="0" presId="urn:microsoft.com/office/officeart/2008/layout/LinedList"/>
    <dgm:cxn modelId="{A97D3E9F-BE56-4D36-BA77-439C0A29BC13}" type="presParOf" srcId="{50B42B65-9F75-40DA-85BB-87B67BDA438B}" destId="{BB7C77F3-D9D2-439B-A5B4-F5B7360874D1}" srcOrd="0" destOrd="0" presId="urn:microsoft.com/office/officeart/2008/layout/LinedList"/>
    <dgm:cxn modelId="{2ABCCB7F-1F53-4360-8461-E9EB6587D7A0}" type="presParOf" srcId="{50B42B65-9F75-40DA-85BB-87B67BDA438B}" destId="{49800F57-6481-4AFC-9E40-C7BC4E124DB4}" srcOrd="1" destOrd="0" presId="urn:microsoft.com/office/officeart/2008/layout/LinedList"/>
    <dgm:cxn modelId="{B2A6396C-AC63-4BBA-B84C-B042BD6DBD4B}" type="presParOf" srcId="{50B42B65-9F75-40DA-85BB-87B67BDA438B}" destId="{C653F67E-6B61-4D82-852F-1A59F922E226}" srcOrd="2" destOrd="0" presId="urn:microsoft.com/office/officeart/2008/layout/LinedList"/>
    <dgm:cxn modelId="{65222063-768C-46D0-A97F-D3D54693628A}" type="presParOf" srcId="{8FA2A3DC-66FA-4084-BA76-883A912D2B6D}" destId="{9462E2AF-0BFD-4C27-98BE-5161B277F8F6}" srcOrd="2" destOrd="0" presId="urn:microsoft.com/office/officeart/2008/layout/LinedList"/>
    <dgm:cxn modelId="{7ECD3942-332F-4656-91D1-5413AB80E259}" type="presParOf" srcId="{8FA2A3DC-66FA-4084-BA76-883A912D2B6D}" destId="{72EECF2A-48EC-4049-B989-991943A956E8}" srcOrd="3" destOrd="0" presId="urn:microsoft.com/office/officeart/2008/layout/LinedList"/>
    <dgm:cxn modelId="{766912C5-8E01-462A-93FC-1EDB7DD70A48}" type="presParOf" srcId="{04C534F7-0C66-4333-B6A5-DE0C1D9292E6}" destId="{40DB74C2-3FBB-448C-8249-ABA6F1966C71}" srcOrd="4" destOrd="0" presId="urn:microsoft.com/office/officeart/2008/layout/LinedList"/>
    <dgm:cxn modelId="{548A7A1F-A9E6-43EB-8D51-75700BD19182}" type="presParOf" srcId="{04C534F7-0C66-4333-B6A5-DE0C1D9292E6}" destId="{EB15E05B-03E6-47E1-99D8-AAC2688F2B3C}" srcOrd="5" destOrd="0" presId="urn:microsoft.com/office/officeart/2008/layout/LinedList"/>
    <dgm:cxn modelId="{BA424713-45E0-4593-96C2-62BD9D6CECBA}" type="presParOf" srcId="{EB15E05B-03E6-47E1-99D8-AAC2688F2B3C}" destId="{6403728E-33EB-4456-B99B-CFC79B16B507}" srcOrd="0" destOrd="0" presId="urn:microsoft.com/office/officeart/2008/layout/LinedList"/>
    <dgm:cxn modelId="{83233DCC-6FF6-483B-B636-9114297A0E3B}" type="presParOf" srcId="{EB15E05B-03E6-47E1-99D8-AAC2688F2B3C}" destId="{7773C4BB-2178-47B7-AFD0-68242D3A5497}" srcOrd="1" destOrd="0" presId="urn:microsoft.com/office/officeart/2008/layout/LinedList"/>
    <dgm:cxn modelId="{9B4CB6F9-8864-4F23-BF22-ED8ADE035163}" type="presParOf" srcId="{7773C4BB-2178-47B7-AFD0-68242D3A5497}" destId="{4859777E-3B3C-4FB9-9FA5-7664B86D892F}" srcOrd="0" destOrd="0" presId="urn:microsoft.com/office/officeart/2008/layout/LinedList"/>
    <dgm:cxn modelId="{9167562F-679D-4712-97A7-706B19F75EEB}" type="presParOf" srcId="{7773C4BB-2178-47B7-AFD0-68242D3A5497}" destId="{CBF66B33-501B-498A-9C9F-5DB915F0639B}" srcOrd="1" destOrd="0" presId="urn:microsoft.com/office/officeart/2008/layout/LinedList"/>
    <dgm:cxn modelId="{D42A0FB2-4369-4CC5-BEBD-49531C4D5C4E}" type="presParOf" srcId="{CBF66B33-501B-498A-9C9F-5DB915F0639B}" destId="{B97A15B5-451B-42CE-A143-4A2BE923391D}" srcOrd="0" destOrd="0" presId="urn:microsoft.com/office/officeart/2008/layout/LinedList"/>
    <dgm:cxn modelId="{4EFA12C3-16D3-4A33-9EC4-876554D2F21B}" type="presParOf" srcId="{CBF66B33-501B-498A-9C9F-5DB915F0639B}" destId="{1D7597D8-A328-408D-8BF3-4C8A65144BE8}" srcOrd="1" destOrd="0" presId="urn:microsoft.com/office/officeart/2008/layout/LinedList"/>
    <dgm:cxn modelId="{A7DC406A-0CCD-43DC-93DD-093CCA765964}" type="presParOf" srcId="{CBF66B33-501B-498A-9C9F-5DB915F0639B}" destId="{F8A6F285-7B83-4530-AED8-D6D94638CB5F}" srcOrd="2" destOrd="0" presId="urn:microsoft.com/office/officeart/2008/layout/LinedList"/>
    <dgm:cxn modelId="{F5B4BFD2-3383-4D32-8625-0C643F3E05E5}" type="presParOf" srcId="{7773C4BB-2178-47B7-AFD0-68242D3A5497}" destId="{26DC06B8-2135-4F5C-8241-46CAAB985A3A}" srcOrd="2" destOrd="0" presId="urn:microsoft.com/office/officeart/2008/layout/LinedList"/>
    <dgm:cxn modelId="{C414A25F-590C-47B1-811F-955C790E3ADF}" type="presParOf" srcId="{7773C4BB-2178-47B7-AFD0-68242D3A5497}" destId="{F29F7A1E-BDA0-495D-B251-9BA963F2E532}" srcOrd="3" destOrd="0" presId="urn:microsoft.com/office/officeart/2008/layout/LinedList"/>
    <dgm:cxn modelId="{F2C1F2F9-79F7-464C-A9E3-F64154777FE8}" type="presParOf" srcId="{04C534F7-0C66-4333-B6A5-DE0C1D9292E6}" destId="{E49D90CE-C195-4418-B966-C27CE0D4178A}" srcOrd="6" destOrd="0" presId="urn:microsoft.com/office/officeart/2008/layout/LinedList"/>
    <dgm:cxn modelId="{DDCE5560-5E91-4F9B-8C75-5225FF31193C}" type="presParOf" srcId="{04C534F7-0C66-4333-B6A5-DE0C1D9292E6}" destId="{DABD8DBC-74D1-4B0E-BA2C-5F65D8FAD70B}" srcOrd="7" destOrd="0" presId="urn:microsoft.com/office/officeart/2008/layout/LinedList"/>
    <dgm:cxn modelId="{6DFE2F6B-A4B6-4403-93AB-92D478240E24}" type="presParOf" srcId="{DABD8DBC-74D1-4B0E-BA2C-5F65D8FAD70B}" destId="{94EA0B3E-63F6-419D-A6E0-BB7B1138C705}" srcOrd="0" destOrd="0" presId="urn:microsoft.com/office/officeart/2008/layout/LinedList"/>
    <dgm:cxn modelId="{0FB4D97A-7DBD-4DD3-8B0C-3805EBAAE833}" type="presParOf" srcId="{DABD8DBC-74D1-4B0E-BA2C-5F65D8FAD70B}" destId="{2CEC4255-5E11-4F44-857A-DFA795C29B10}" srcOrd="1" destOrd="0" presId="urn:microsoft.com/office/officeart/2008/layout/LinedList"/>
    <dgm:cxn modelId="{268F3EEC-8059-4207-B95E-C7421EB62051}" type="presParOf" srcId="{2CEC4255-5E11-4F44-857A-DFA795C29B10}" destId="{BC6B3375-7E5C-4D3C-8292-72F0662C63D0}" srcOrd="0" destOrd="0" presId="urn:microsoft.com/office/officeart/2008/layout/LinedList"/>
    <dgm:cxn modelId="{E243DEE1-0F98-46F0-AF7A-CE6198536DC2}" type="presParOf" srcId="{2CEC4255-5E11-4F44-857A-DFA795C29B10}" destId="{9C961FA4-FC84-44ED-9EDB-22DBE6BF9271}" srcOrd="1" destOrd="0" presId="urn:microsoft.com/office/officeart/2008/layout/LinedList"/>
    <dgm:cxn modelId="{23965FF2-CB31-4D86-8724-CD664DD6ADD5}" type="presParOf" srcId="{9C961FA4-FC84-44ED-9EDB-22DBE6BF9271}" destId="{1499EA6C-ACF5-4AA1-94F2-40E08DB74EBF}" srcOrd="0" destOrd="0" presId="urn:microsoft.com/office/officeart/2008/layout/LinedList"/>
    <dgm:cxn modelId="{4290FA7B-02C8-40E2-AB35-8371DF40687B}" type="presParOf" srcId="{9C961FA4-FC84-44ED-9EDB-22DBE6BF9271}" destId="{608FAA5A-DB16-4113-A9AF-8D1970589186}" srcOrd="1" destOrd="0" presId="urn:microsoft.com/office/officeart/2008/layout/LinedList"/>
    <dgm:cxn modelId="{BF934521-1E5D-4C48-8F5E-C048721EC061}" type="presParOf" srcId="{9C961FA4-FC84-44ED-9EDB-22DBE6BF9271}" destId="{E2373794-3478-4849-9CE7-BE5AC264DEFE}" srcOrd="2" destOrd="0" presId="urn:microsoft.com/office/officeart/2008/layout/LinedList"/>
    <dgm:cxn modelId="{F10F4AA1-0516-4C9B-8991-1220BEFFAD16}" type="presParOf" srcId="{2CEC4255-5E11-4F44-857A-DFA795C29B10}" destId="{455F9F3B-41F7-49AA-9D9C-68A5C3676331}" srcOrd="2" destOrd="0" presId="urn:microsoft.com/office/officeart/2008/layout/LinedList"/>
    <dgm:cxn modelId="{F01990CA-653B-4706-9A15-9F61A48CA1BB}" type="presParOf" srcId="{2CEC4255-5E11-4F44-857A-DFA795C29B10}" destId="{6F3BF1BE-7EE5-4E65-A2F7-0061B8D24DE7}" srcOrd="3" destOrd="0" presId="urn:microsoft.com/office/officeart/2008/layout/LinedList"/>
    <dgm:cxn modelId="{FE0C445D-1CD8-4BC3-8A2C-7B479FE27BF6}" type="presParOf" srcId="{04C534F7-0C66-4333-B6A5-DE0C1D9292E6}" destId="{578739FA-4CB9-482B-9241-95BE908989F1}" srcOrd="8" destOrd="0" presId="urn:microsoft.com/office/officeart/2008/layout/LinedList"/>
    <dgm:cxn modelId="{29DBC007-C3FF-498A-A132-4DF6610B8C71}" type="presParOf" srcId="{04C534F7-0C66-4333-B6A5-DE0C1D9292E6}" destId="{28824A05-E93D-4596-BC49-CAECE66171BF}" srcOrd="9" destOrd="0" presId="urn:microsoft.com/office/officeart/2008/layout/LinedList"/>
    <dgm:cxn modelId="{5DFB66CA-DC42-4C6A-9E43-9B4ED6668D45}" type="presParOf" srcId="{28824A05-E93D-4596-BC49-CAECE66171BF}" destId="{92137427-9D35-4FF4-AEAC-20FFC8D22374}" srcOrd="0" destOrd="0" presId="urn:microsoft.com/office/officeart/2008/layout/LinedList"/>
    <dgm:cxn modelId="{AE3EE551-C160-44C9-BCFE-A24A1C6E0E29}" type="presParOf" srcId="{28824A05-E93D-4596-BC49-CAECE66171BF}" destId="{DCD45D37-390A-40DB-898F-0F39FC4A2C7D}" srcOrd="1" destOrd="0" presId="urn:microsoft.com/office/officeart/2008/layout/LinedList"/>
    <dgm:cxn modelId="{F50A622C-DB12-4053-9B78-10F8A91A2D58}" type="presParOf" srcId="{DCD45D37-390A-40DB-898F-0F39FC4A2C7D}" destId="{094044E1-C2A7-4820-BE9F-9318AF8D99C6}" srcOrd="0" destOrd="0" presId="urn:microsoft.com/office/officeart/2008/layout/LinedList"/>
    <dgm:cxn modelId="{D1DACFD7-0DAC-4CE7-9127-371AD9A64631}" type="presParOf" srcId="{DCD45D37-390A-40DB-898F-0F39FC4A2C7D}" destId="{B4823E3B-4BAF-420E-8029-E8CBAD17844D}" srcOrd="1" destOrd="0" presId="urn:microsoft.com/office/officeart/2008/layout/LinedList"/>
    <dgm:cxn modelId="{73966B13-2A68-4950-A05E-322AA5563638}" type="presParOf" srcId="{B4823E3B-4BAF-420E-8029-E8CBAD17844D}" destId="{25F85D29-0507-4832-88C8-25D61826BB03}" srcOrd="0" destOrd="0" presId="urn:microsoft.com/office/officeart/2008/layout/LinedList"/>
    <dgm:cxn modelId="{DD92AD82-C3B4-48A8-BF7A-23A4050EC6D4}" type="presParOf" srcId="{B4823E3B-4BAF-420E-8029-E8CBAD17844D}" destId="{DCF492D0-6CF3-42F7-B16C-C2533A529AA0}" srcOrd="1" destOrd="0" presId="urn:microsoft.com/office/officeart/2008/layout/LinedList"/>
    <dgm:cxn modelId="{907A20AA-CF69-416B-8AAB-257D2D3C4ADF}" type="presParOf" srcId="{B4823E3B-4BAF-420E-8029-E8CBAD17844D}" destId="{C6EBB494-81DE-4712-B540-711BA21A172D}" srcOrd="2" destOrd="0" presId="urn:microsoft.com/office/officeart/2008/layout/LinedList"/>
    <dgm:cxn modelId="{A50B5F9B-0D70-4D3C-8B01-14801723B267}" type="presParOf" srcId="{DCD45D37-390A-40DB-898F-0F39FC4A2C7D}" destId="{2C910A07-3CC1-41F0-B5EF-9852C1038278}" srcOrd="2" destOrd="0" presId="urn:microsoft.com/office/officeart/2008/layout/LinedList"/>
    <dgm:cxn modelId="{36A86D4E-6F72-41C8-9D4A-9EB6758E05C3}" type="presParOf" srcId="{DCD45D37-390A-40DB-898F-0F39FC4A2C7D}" destId="{837D9D06-4E2A-4A3E-BAE5-9F94A7BE0118}"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4296A-2D28-44D2-942C-E20509FB5915}">
      <dsp:nvSpPr>
        <dsp:cNvPr id="0" name=""/>
        <dsp:cNvSpPr/>
      </dsp:nvSpPr>
      <dsp:spPr>
        <a:xfrm>
          <a:off x="0" y="997"/>
          <a:ext cx="7921807" cy="33731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Equity &amp; Justice Programme</a:t>
          </a:r>
          <a:endParaRPr lang="en-US" sz="1400" kern="1200"/>
        </a:p>
      </dsp:txBody>
      <dsp:txXfrm>
        <a:off x="16466" y="17463"/>
        <a:ext cx="7888875" cy="304379"/>
      </dsp:txXfrm>
    </dsp:sp>
    <dsp:sp modelId="{F5C50C8F-A109-4614-86E5-0B04F7E2ED0D}">
      <dsp:nvSpPr>
        <dsp:cNvPr id="0" name=""/>
        <dsp:cNvSpPr/>
      </dsp:nvSpPr>
      <dsp:spPr>
        <a:xfrm>
          <a:off x="0" y="338309"/>
          <a:ext cx="7921807" cy="44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1517"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a:t>Implemented the </a:t>
          </a:r>
          <a:r>
            <a:rPr lang="en-US" sz="1400" b="1" kern="1200"/>
            <a:t>Equity and Justice (EJ) </a:t>
          </a:r>
          <a:r>
            <a:rPr lang="en-US" sz="1400" b="1" kern="1200" err="1"/>
            <a:t>programme</a:t>
          </a:r>
          <a:r>
            <a:rPr lang="en-US" sz="1400" kern="1200"/>
            <a:t> focusing on pay equity, anti-racism training and inclusive leadership (Patagonia, 2022).</a:t>
          </a:r>
        </a:p>
      </dsp:txBody>
      <dsp:txXfrm>
        <a:off x="0" y="338309"/>
        <a:ext cx="7921807" cy="442442"/>
      </dsp:txXfrm>
    </dsp:sp>
    <dsp:sp modelId="{1C5B37B0-DAA8-47B8-BFD4-396318A6AA0F}">
      <dsp:nvSpPr>
        <dsp:cNvPr id="0" name=""/>
        <dsp:cNvSpPr/>
      </dsp:nvSpPr>
      <dsp:spPr>
        <a:xfrm>
          <a:off x="0" y="780751"/>
          <a:ext cx="7921807" cy="337311"/>
        </a:xfrm>
        <a:prstGeom prst="roundRect">
          <a:avLst/>
        </a:prstGeom>
        <a:solidFill>
          <a:schemeClr val="accent5">
            <a:hueOff val="-1986775"/>
            <a:satOff val="7962"/>
            <a:lumOff val="1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Pay Equity Achievement</a:t>
          </a:r>
          <a:endParaRPr lang="en-US" sz="1400" kern="1200"/>
        </a:p>
      </dsp:txBody>
      <dsp:txXfrm>
        <a:off x="16466" y="797217"/>
        <a:ext cx="7888875" cy="304379"/>
      </dsp:txXfrm>
    </dsp:sp>
    <dsp:sp modelId="{CCB82417-9FC8-4B74-AEAE-FF4C5BE1487A}">
      <dsp:nvSpPr>
        <dsp:cNvPr id="0" name=""/>
        <dsp:cNvSpPr/>
      </dsp:nvSpPr>
      <dsp:spPr>
        <a:xfrm>
          <a:off x="0" y="1118063"/>
          <a:ext cx="7921807" cy="44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1517"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a:t>Reached </a:t>
          </a:r>
          <a:r>
            <a:rPr lang="en-US" sz="1400" b="1" kern="1200"/>
            <a:t>100% gender pay equity</a:t>
          </a:r>
          <a:r>
            <a:rPr lang="en-US" sz="1400" kern="1200"/>
            <a:t> for comparable roles in the U.S. after a full wage review (Patagonia, 2023).</a:t>
          </a:r>
        </a:p>
      </dsp:txBody>
      <dsp:txXfrm>
        <a:off x="0" y="1118063"/>
        <a:ext cx="7921807" cy="442442"/>
      </dsp:txXfrm>
    </dsp:sp>
    <dsp:sp modelId="{29E7DB23-2ECE-4675-8F3A-B5F14795DBAC}">
      <dsp:nvSpPr>
        <dsp:cNvPr id="0" name=""/>
        <dsp:cNvSpPr/>
      </dsp:nvSpPr>
      <dsp:spPr>
        <a:xfrm>
          <a:off x="0" y="1560505"/>
          <a:ext cx="7921807" cy="337311"/>
        </a:xfrm>
        <a:prstGeom prst="roundRect">
          <a:avLst/>
        </a:prstGeom>
        <a:solidFill>
          <a:schemeClr val="accent5">
            <a:hueOff val="-3973551"/>
            <a:satOff val="15924"/>
            <a:lumOff val="3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Diverse Recruitment Practices</a:t>
          </a:r>
          <a:endParaRPr lang="en-US" sz="1400" kern="1200"/>
        </a:p>
      </dsp:txBody>
      <dsp:txXfrm>
        <a:off x="16466" y="1576971"/>
        <a:ext cx="7888875" cy="304379"/>
      </dsp:txXfrm>
    </dsp:sp>
    <dsp:sp modelId="{2B58B3E3-BC8F-4BCD-90D4-FFECA48E6022}">
      <dsp:nvSpPr>
        <dsp:cNvPr id="0" name=""/>
        <dsp:cNvSpPr/>
      </dsp:nvSpPr>
      <dsp:spPr>
        <a:xfrm>
          <a:off x="0" y="1897817"/>
          <a:ext cx="7921807" cy="44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1517"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a:t>Uses diverse hiring panels, structured interviews and partnerships (e.g., </a:t>
          </a:r>
          <a:r>
            <a:rPr lang="en-US" sz="1400" b="1" kern="1200"/>
            <a:t>Outdoor Afro</a:t>
          </a:r>
          <a:r>
            <a:rPr lang="en-US" sz="1400" kern="1200"/>
            <a:t>, </a:t>
          </a:r>
          <a:r>
            <a:rPr lang="en-US" sz="1400" b="1" kern="1200"/>
            <a:t>LatinxHikers</a:t>
          </a:r>
          <a:r>
            <a:rPr lang="en-US" sz="1400" kern="1200"/>
            <a:t>) to attract under-represented groups (REI Co-Op Report, 2023).</a:t>
          </a:r>
        </a:p>
      </dsp:txBody>
      <dsp:txXfrm>
        <a:off x="0" y="1897817"/>
        <a:ext cx="7921807" cy="442442"/>
      </dsp:txXfrm>
    </dsp:sp>
    <dsp:sp modelId="{E194535C-12D9-4001-9D13-B9683CF12289}">
      <dsp:nvSpPr>
        <dsp:cNvPr id="0" name=""/>
        <dsp:cNvSpPr/>
      </dsp:nvSpPr>
      <dsp:spPr>
        <a:xfrm>
          <a:off x="0" y="2340260"/>
          <a:ext cx="7921807" cy="337311"/>
        </a:xfrm>
        <a:prstGeom prst="roundRect">
          <a:avLst/>
        </a:prstGeom>
        <a:solidFill>
          <a:schemeClr val="accent5">
            <a:hueOff val="-5960326"/>
            <a:satOff val="23887"/>
            <a:lumOff val="5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Workforce Demographics</a:t>
          </a:r>
          <a:endParaRPr lang="en-US" sz="1400" kern="1200"/>
        </a:p>
      </dsp:txBody>
      <dsp:txXfrm>
        <a:off x="16466" y="2356726"/>
        <a:ext cx="7888875" cy="304379"/>
      </dsp:txXfrm>
    </dsp:sp>
    <dsp:sp modelId="{7A33B0E6-5189-4483-89A1-73E9330290F6}">
      <dsp:nvSpPr>
        <dsp:cNvPr id="0" name=""/>
        <dsp:cNvSpPr/>
      </dsp:nvSpPr>
      <dsp:spPr>
        <a:xfrm>
          <a:off x="0" y="2677571"/>
          <a:ext cx="7921807" cy="44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1517"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a:t>Workforce includes </a:t>
          </a:r>
          <a:r>
            <a:rPr lang="en-US" sz="1400" b="1" kern="1200"/>
            <a:t>48% women in management</a:t>
          </a:r>
          <a:r>
            <a:rPr lang="en-US" sz="1400" kern="1200"/>
            <a:t> and </a:t>
          </a:r>
          <a:r>
            <a:rPr lang="en-US" sz="1400" b="1" kern="1200"/>
            <a:t>31% employees of colour</a:t>
          </a:r>
          <a:r>
            <a:rPr lang="en-US" sz="1400" kern="1200"/>
            <a:t> in the U.S. (Patagonia, 2023).</a:t>
          </a:r>
        </a:p>
      </dsp:txBody>
      <dsp:txXfrm>
        <a:off x="0" y="2677571"/>
        <a:ext cx="7921807" cy="442442"/>
      </dsp:txXfrm>
    </dsp:sp>
    <dsp:sp modelId="{DB22F8A7-2A62-4768-82EA-B6DE2CE32A51}">
      <dsp:nvSpPr>
        <dsp:cNvPr id="0" name=""/>
        <dsp:cNvSpPr/>
      </dsp:nvSpPr>
      <dsp:spPr>
        <a:xfrm>
          <a:off x="0" y="3120014"/>
          <a:ext cx="7921807" cy="337311"/>
        </a:xfrm>
        <a:prstGeom prst="roundRect">
          <a:avLst/>
        </a:prstGeom>
        <a:solidFill>
          <a:schemeClr val="accent5">
            <a:hueOff val="-7947101"/>
            <a:satOff val="31849"/>
            <a:lumOff val="69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Employee Resource Groups (ERGs)</a:t>
          </a:r>
          <a:endParaRPr lang="en-US" sz="1400" kern="1200"/>
        </a:p>
      </dsp:txBody>
      <dsp:txXfrm>
        <a:off x="16466" y="3136480"/>
        <a:ext cx="7888875" cy="304379"/>
      </dsp:txXfrm>
    </dsp:sp>
    <dsp:sp modelId="{165F29D0-1787-4578-815C-9E8974776001}">
      <dsp:nvSpPr>
        <dsp:cNvPr id="0" name=""/>
        <dsp:cNvSpPr/>
      </dsp:nvSpPr>
      <dsp:spPr>
        <a:xfrm>
          <a:off x="0" y="3457326"/>
          <a:ext cx="7921807" cy="44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1517"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a:t>Supports ERGs for women, LGBTQ+ employees and environmental justice to strengthen belonging (Nishii, 2018; Shore et al., 2011).</a:t>
          </a:r>
        </a:p>
      </dsp:txBody>
      <dsp:txXfrm>
        <a:off x="0" y="3457326"/>
        <a:ext cx="7921807" cy="442442"/>
      </dsp:txXfrm>
    </dsp:sp>
    <dsp:sp modelId="{8FE3B43F-A40C-4750-98A1-69E5EA28424D}">
      <dsp:nvSpPr>
        <dsp:cNvPr id="0" name=""/>
        <dsp:cNvSpPr/>
      </dsp:nvSpPr>
      <dsp:spPr>
        <a:xfrm>
          <a:off x="0" y="3899768"/>
          <a:ext cx="7921807" cy="337311"/>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Inclusion Training</a:t>
          </a:r>
          <a:endParaRPr lang="en-US" sz="1400" kern="1200"/>
        </a:p>
      </dsp:txBody>
      <dsp:txXfrm>
        <a:off x="16466" y="3916234"/>
        <a:ext cx="7888875" cy="304379"/>
      </dsp:txXfrm>
    </dsp:sp>
    <dsp:sp modelId="{862858BE-62BB-43F3-A7D3-27F937ADBBA9}">
      <dsp:nvSpPr>
        <dsp:cNvPr id="0" name=""/>
        <dsp:cNvSpPr/>
      </dsp:nvSpPr>
      <dsp:spPr>
        <a:xfrm>
          <a:off x="0" y="4237080"/>
          <a:ext cx="7921807" cy="44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1517"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a:t>Provides anti-bias, allyship and accessibility training aligned with inclusion best practices (Nishii, 2018; Shore et al., 2011).</a:t>
          </a:r>
        </a:p>
      </dsp:txBody>
      <dsp:txXfrm>
        <a:off x="0" y="4237080"/>
        <a:ext cx="7921807" cy="442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C120C-FF4C-435E-844B-E174DC3B6201}">
      <dsp:nvSpPr>
        <dsp:cNvPr id="0" name=""/>
        <dsp:cNvSpPr/>
      </dsp:nvSpPr>
      <dsp:spPr>
        <a:xfrm>
          <a:off x="8325" y="0"/>
          <a:ext cx="1536431" cy="453650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Team culture </a:t>
          </a:r>
          <a:endParaRPr lang="en-US" sz="1700" kern="1200"/>
        </a:p>
      </dsp:txBody>
      <dsp:txXfrm>
        <a:off x="8325" y="0"/>
        <a:ext cx="1536431" cy="1360951"/>
      </dsp:txXfrm>
    </dsp:sp>
    <dsp:sp modelId="{62A3A754-2DA3-4CD3-8790-52B9908D87EE}">
      <dsp:nvSpPr>
        <dsp:cNvPr id="0" name=""/>
        <dsp:cNvSpPr/>
      </dsp:nvSpPr>
      <dsp:spPr>
        <a:xfrm>
          <a:off x="161968" y="1360951"/>
          <a:ext cx="1229144" cy="2948728"/>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US" sz="1300" kern="1200"/>
            <a:t>Line managers operationalise DEI by shaping daily team culture, ensuring fairness, inclusion and psychological safety (Ferdman &amp; Deane, 2014).</a:t>
          </a:r>
        </a:p>
      </dsp:txBody>
      <dsp:txXfrm>
        <a:off x="197968" y="1396951"/>
        <a:ext cx="1157144" cy="2876728"/>
      </dsp:txXfrm>
    </dsp:sp>
    <dsp:sp modelId="{09BFBB3E-3C9F-4221-AF7E-E50567F3EF7F}">
      <dsp:nvSpPr>
        <dsp:cNvPr id="0" name=""/>
        <dsp:cNvSpPr/>
      </dsp:nvSpPr>
      <dsp:spPr>
        <a:xfrm>
          <a:off x="1659989" y="0"/>
          <a:ext cx="1536431" cy="453650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Inclusive Hiring Practices</a:t>
          </a:r>
          <a:endParaRPr lang="en-US" sz="1700" kern="1200"/>
        </a:p>
      </dsp:txBody>
      <dsp:txXfrm>
        <a:off x="1659989" y="0"/>
        <a:ext cx="1536431" cy="1360951"/>
      </dsp:txXfrm>
    </dsp:sp>
    <dsp:sp modelId="{4DC60804-2243-42AA-AD96-9E091A727DB1}">
      <dsp:nvSpPr>
        <dsp:cNvPr id="0" name=""/>
        <dsp:cNvSpPr/>
      </dsp:nvSpPr>
      <dsp:spPr>
        <a:xfrm>
          <a:off x="1813632" y="1360951"/>
          <a:ext cx="1229144" cy="2948728"/>
        </a:xfrm>
        <a:prstGeom prst="roundRect">
          <a:avLst>
            <a:gd name="adj" fmla="val 10000"/>
          </a:avLst>
        </a:prstGeom>
        <a:solidFill>
          <a:schemeClr val="accent5">
            <a:hueOff val="-1655646"/>
            <a:satOff val="6635"/>
            <a:lumOff val="143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US" sz="1300" kern="1200"/>
            <a:t>Ensure diverse candidate shortlists and apply structured, bias-aware hiring aligned with Patagonia’s DEI goals (Patagonia, 2022).</a:t>
          </a:r>
        </a:p>
      </dsp:txBody>
      <dsp:txXfrm>
        <a:off x="1849632" y="1396951"/>
        <a:ext cx="1157144" cy="2876728"/>
      </dsp:txXfrm>
    </dsp:sp>
    <dsp:sp modelId="{96A9C88F-F37B-4348-B42F-B1C7D3288C8F}">
      <dsp:nvSpPr>
        <dsp:cNvPr id="0" name=""/>
        <dsp:cNvSpPr/>
      </dsp:nvSpPr>
      <dsp:spPr>
        <a:xfrm>
          <a:off x="3311652" y="0"/>
          <a:ext cx="1536431" cy="453650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Policy Enforcement</a:t>
          </a:r>
          <a:endParaRPr lang="en-US" sz="1700" kern="1200"/>
        </a:p>
      </dsp:txBody>
      <dsp:txXfrm>
        <a:off x="3311652" y="0"/>
        <a:ext cx="1536431" cy="1360951"/>
      </dsp:txXfrm>
    </dsp:sp>
    <dsp:sp modelId="{21495124-6C90-4820-B053-7B73A60CC96C}">
      <dsp:nvSpPr>
        <dsp:cNvPr id="0" name=""/>
        <dsp:cNvSpPr/>
      </dsp:nvSpPr>
      <dsp:spPr>
        <a:xfrm>
          <a:off x="3465296" y="1360951"/>
          <a:ext cx="1229144" cy="2948728"/>
        </a:xfrm>
        <a:prstGeom prst="roundRect">
          <a:avLst>
            <a:gd name="adj" fmla="val 10000"/>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US" sz="1300" kern="1200"/>
            <a:t>Enforce anti-discrimination and anti-harassment policies consistently within teams to maintain an equitable environment (Roberson, 2019).</a:t>
          </a:r>
        </a:p>
      </dsp:txBody>
      <dsp:txXfrm>
        <a:off x="3501296" y="1396951"/>
        <a:ext cx="1157144" cy="2876728"/>
      </dsp:txXfrm>
    </dsp:sp>
    <dsp:sp modelId="{BDA2CD73-36BA-4382-B02D-3147CF5E1F3E}">
      <dsp:nvSpPr>
        <dsp:cNvPr id="0" name=""/>
        <dsp:cNvSpPr/>
      </dsp:nvSpPr>
      <dsp:spPr>
        <a:xfrm>
          <a:off x="4963316" y="0"/>
          <a:ext cx="1536431" cy="453650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Fair Performance Evaluation</a:t>
          </a:r>
          <a:endParaRPr lang="en-US" sz="1700" kern="1200"/>
        </a:p>
      </dsp:txBody>
      <dsp:txXfrm>
        <a:off x="4963316" y="0"/>
        <a:ext cx="1536431" cy="1360951"/>
      </dsp:txXfrm>
    </dsp:sp>
    <dsp:sp modelId="{FB8C8544-37C1-4740-BFFA-D3BCE0073E1B}">
      <dsp:nvSpPr>
        <dsp:cNvPr id="0" name=""/>
        <dsp:cNvSpPr/>
      </dsp:nvSpPr>
      <dsp:spPr>
        <a:xfrm>
          <a:off x="5116959" y="1360951"/>
          <a:ext cx="1229144" cy="2948728"/>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US" sz="1300" kern="1200"/>
            <a:t>Conduct unbiased performance reviews supported by Patagonia’s bias-mitigation training framework (Patagonia, 2022).</a:t>
          </a:r>
        </a:p>
      </dsp:txBody>
      <dsp:txXfrm>
        <a:off x="5152959" y="1396951"/>
        <a:ext cx="1157144" cy="2876728"/>
      </dsp:txXfrm>
    </dsp:sp>
    <dsp:sp modelId="{CAE0CB31-9A24-4551-BD61-3D31D18CCB7E}">
      <dsp:nvSpPr>
        <dsp:cNvPr id="0" name=""/>
        <dsp:cNvSpPr/>
      </dsp:nvSpPr>
      <dsp:spPr>
        <a:xfrm>
          <a:off x="6614979" y="0"/>
          <a:ext cx="1536431" cy="453650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Employee Engagement in DEI</a:t>
          </a:r>
          <a:endParaRPr lang="en-US" sz="1700" kern="1200"/>
        </a:p>
      </dsp:txBody>
      <dsp:txXfrm>
        <a:off x="6614979" y="0"/>
        <a:ext cx="1536431" cy="1360951"/>
      </dsp:txXfrm>
    </dsp:sp>
    <dsp:sp modelId="{CBC3AFAF-8036-4E4B-80A0-92AF9A39EB35}">
      <dsp:nvSpPr>
        <dsp:cNvPr id="0" name=""/>
        <dsp:cNvSpPr/>
      </dsp:nvSpPr>
      <dsp:spPr>
        <a:xfrm>
          <a:off x="6768623" y="1360951"/>
          <a:ext cx="1229144" cy="2948728"/>
        </a:xfrm>
        <a:prstGeom prst="roundRect">
          <a:avLst>
            <a:gd name="adj" fmla="val 10000"/>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US" sz="1300" kern="1200"/>
            <a:t>Encourage participation in ERGs and community initiatives, reinforcing inclusivity and shared responsibility (Ferdman &amp; Deane, 2014).</a:t>
          </a:r>
        </a:p>
      </dsp:txBody>
      <dsp:txXfrm>
        <a:off x="6804623" y="1396951"/>
        <a:ext cx="1157144" cy="2876728"/>
      </dsp:txXfrm>
    </dsp:sp>
    <dsp:sp modelId="{02274A5A-5F76-447A-80A9-5B16B255E9EB}">
      <dsp:nvSpPr>
        <dsp:cNvPr id="0" name=""/>
        <dsp:cNvSpPr/>
      </dsp:nvSpPr>
      <dsp:spPr>
        <a:xfrm>
          <a:off x="8266643" y="0"/>
          <a:ext cx="1536431" cy="453650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Team Climate Monitoring</a:t>
          </a:r>
          <a:endParaRPr lang="en-US" sz="1700" kern="1200"/>
        </a:p>
      </dsp:txBody>
      <dsp:txXfrm>
        <a:off x="8266643" y="0"/>
        <a:ext cx="1536431" cy="1360951"/>
      </dsp:txXfrm>
    </dsp:sp>
    <dsp:sp modelId="{64AAEDB6-CDD3-4659-9D21-0A998374482D}">
      <dsp:nvSpPr>
        <dsp:cNvPr id="0" name=""/>
        <dsp:cNvSpPr/>
      </dsp:nvSpPr>
      <dsp:spPr>
        <a:xfrm>
          <a:off x="8420286" y="1360951"/>
          <a:ext cx="1229144" cy="2948728"/>
        </a:xfrm>
        <a:prstGeom prst="roundRect">
          <a:avLst>
            <a:gd name="adj" fmla="val 10000"/>
          </a:avLst>
        </a:prstGeom>
        <a:solidFill>
          <a:schemeClr val="accent5">
            <a:hueOff val="-8278230"/>
            <a:satOff val="33176"/>
            <a:lumOff val="71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US" sz="1300" kern="1200"/>
            <a:t>Identify early signs of exclusion and intervene promptly to protect psychological safety and belonging (Roberson, 2019).</a:t>
          </a:r>
        </a:p>
      </dsp:txBody>
      <dsp:txXfrm>
        <a:off x="8456286" y="1396951"/>
        <a:ext cx="1157144" cy="2876728"/>
      </dsp:txXfrm>
    </dsp:sp>
    <dsp:sp modelId="{C12E96D6-6378-4C15-8230-5B92207276C6}">
      <dsp:nvSpPr>
        <dsp:cNvPr id="0" name=""/>
        <dsp:cNvSpPr/>
      </dsp:nvSpPr>
      <dsp:spPr>
        <a:xfrm>
          <a:off x="9918306" y="0"/>
          <a:ext cx="1536431" cy="453650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Leadership Development</a:t>
          </a:r>
          <a:endParaRPr lang="en-US" sz="1700" kern="1200"/>
        </a:p>
      </dsp:txBody>
      <dsp:txXfrm>
        <a:off x="9918306" y="0"/>
        <a:ext cx="1536431" cy="1360951"/>
      </dsp:txXfrm>
    </dsp:sp>
    <dsp:sp modelId="{6B7D7F6A-C5EF-4892-9A93-31DCAFA26F84}">
      <dsp:nvSpPr>
        <dsp:cNvPr id="0" name=""/>
        <dsp:cNvSpPr/>
      </dsp:nvSpPr>
      <dsp:spPr>
        <a:xfrm>
          <a:off x="10071950" y="1360951"/>
          <a:ext cx="1229144" cy="2948728"/>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US" sz="1300" kern="1200"/>
            <a:t>Patagonia mandates DEI leadership training for all managers under its People &amp; Culture Excellence Framework (Patagonia, 2022).</a:t>
          </a:r>
        </a:p>
      </dsp:txBody>
      <dsp:txXfrm>
        <a:off x="10107950" y="1396951"/>
        <a:ext cx="1157144" cy="28767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7F907-7840-4652-9048-A1E55BD14ECA}">
      <dsp:nvSpPr>
        <dsp:cNvPr id="0" name=""/>
        <dsp:cNvSpPr/>
      </dsp:nvSpPr>
      <dsp:spPr>
        <a:xfrm>
          <a:off x="3727" y="204506"/>
          <a:ext cx="1906580" cy="761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US" sz="1500" b="1" kern="1200"/>
            <a:t>Environmental &amp; Social Responsibility</a:t>
          </a:r>
          <a:endParaRPr lang="en-US" sz="1500" kern="1200"/>
        </a:p>
      </dsp:txBody>
      <dsp:txXfrm>
        <a:off x="3727" y="204506"/>
        <a:ext cx="1906580" cy="761062"/>
      </dsp:txXfrm>
    </dsp:sp>
    <dsp:sp modelId="{C5871A7B-20CE-4336-8922-5E13A8EEDC41}">
      <dsp:nvSpPr>
        <dsp:cNvPr id="0" name=""/>
        <dsp:cNvSpPr/>
      </dsp:nvSpPr>
      <dsp:spPr>
        <a:xfrm>
          <a:off x="1910307" y="180723"/>
          <a:ext cx="381316" cy="808628"/>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02B23F-7D1C-4B11-975D-6FD99D3D152F}">
      <dsp:nvSpPr>
        <dsp:cNvPr id="0" name=""/>
        <dsp:cNvSpPr/>
      </dsp:nvSpPr>
      <dsp:spPr>
        <a:xfrm>
          <a:off x="2444149" y="180723"/>
          <a:ext cx="5185897" cy="80862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US" sz="1500" kern="1200"/>
            <a:t>A diverse workforce improves Patagonia’s engagement with climate-impacted communities, strengthening credibility in environmental justice efforts (UNEP, 2023).</a:t>
          </a:r>
        </a:p>
      </dsp:txBody>
      <dsp:txXfrm>
        <a:off x="2444149" y="180723"/>
        <a:ext cx="5185897" cy="808628"/>
      </dsp:txXfrm>
    </dsp:sp>
    <dsp:sp modelId="{023EA445-3808-471F-84D4-B797BDEB23A5}">
      <dsp:nvSpPr>
        <dsp:cNvPr id="0" name=""/>
        <dsp:cNvSpPr/>
      </dsp:nvSpPr>
      <dsp:spPr>
        <a:xfrm>
          <a:off x="3727" y="1186051"/>
          <a:ext cx="1906580" cy="761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US" sz="1500" b="1" kern="1200"/>
            <a:t>Innovation &amp; Product Development</a:t>
          </a:r>
          <a:endParaRPr lang="en-US" sz="1500" kern="1200"/>
        </a:p>
      </dsp:txBody>
      <dsp:txXfrm>
        <a:off x="3727" y="1186051"/>
        <a:ext cx="1906580" cy="761062"/>
      </dsp:txXfrm>
    </dsp:sp>
    <dsp:sp modelId="{F333B010-5EEC-43E4-9D5D-B293A1AB5F27}">
      <dsp:nvSpPr>
        <dsp:cNvPr id="0" name=""/>
        <dsp:cNvSpPr/>
      </dsp:nvSpPr>
      <dsp:spPr>
        <a:xfrm>
          <a:off x="1910307" y="1043352"/>
          <a:ext cx="381316" cy="1046460"/>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78D6B6-68BA-480A-87B2-8D15D58E16C2}">
      <dsp:nvSpPr>
        <dsp:cNvPr id="0" name=""/>
        <dsp:cNvSpPr/>
      </dsp:nvSpPr>
      <dsp:spPr>
        <a:xfrm>
          <a:off x="2444149" y="1043352"/>
          <a:ext cx="5185897" cy="1046460"/>
        </a:xfrm>
        <a:prstGeom prst="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US" sz="1500" kern="1200"/>
            <a:t>Diverse teams at Patagonia enhance innovation, leading to inclusive outdoor gear designed for women, ethnic minorities and adaptive athletes (Cox &amp; Blake, 1991; Hewlett et al., 2013).</a:t>
          </a:r>
        </a:p>
      </dsp:txBody>
      <dsp:txXfrm>
        <a:off x="2444149" y="1043352"/>
        <a:ext cx="5185897" cy="1046460"/>
      </dsp:txXfrm>
    </dsp:sp>
    <dsp:sp modelId="{FC2A223B-EC63-4C3E-AE9B-F08E2A59412B}">
      <dsp:nvSpPr>
        <dsp:cNvPr id="0" name=""/>
        <dsp:cNvSpPr/>
      </dsp:nvSpPr>
      <dsp:spPr>
        <a:xfrm>
          <a:off x="3727" y="2396146"/>
          <a:ext cx="1906580" cy="5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US" sz="1500" b="1" kern="1200"/>
            <a:t>Employer Brand &amp; Talent Retention</a:t>
          </a:r>
          <a:endParaRPr lang="en-US" sz="1500" kern="1200"/>
        </a:p>
      </dsp:txBody>
      <dsp:txXfrm>
        <a:off x="3727" y="2396146"/>
        <a:ext cx="1906580" cy="538312"/>
      </dsp:txXfrm>
    </dsp:sp>
    <dsp:sp modelId="{A845E3B1-C215-4F72-9F20-CAA4C660ED21}">
      <dsp:nvSpPr>
        <dsp:cNvPr id="0" name=""/>
        <dsp:cNvSpPr/>
      </dsp:nvSpPr>
      <dsp:spPr>
        <a:xfrm>
          <a:off x="1910307" y="2143812"/>
          <a:ext cx="381316" cy="1042980"/>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F82C41-4C4E-4CBD-8CD2-27840F67AFB9}">
      <dsp:nvSpPr>
        <dsp:cNvPr id="0" name=""/>
        <dsp:cNvSpPr/>
      </dsp:nvSpPr>
      <dsp:spPr>
        <a:xfrm>
          <a:off x="2444149" y="2143812"/>
          <a:ext cx="5185897" cy="1042980"/>
        </a:xfrm>
        <a:prstGeom prst="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US" sz="1500" kern="1200"/>
            <a:t>DEI boosts Patagonia’s employer appeal and retention, reflected in its low 4% voluntary turnover rate versus the U.S. retail average of 30–60% (Bureau of Labour Statistics, 2024).</a:t>
          </a:r>
        </a:p>
      </dsp:txBody>
      <dsp:txXfrm>
        <a:off x="2444149" y="2143812"/>
        <a:ext cx="5185897" cy="1042980"/>
      </dsp:txXfrm>
    </dsp:sp>
    <dsp:sp modelId="{D3E01E8C-40B8-4417-A15D-6153F855BF88}">
      <dsp:nvSpPr>
        <dsp:cNvPr id="0" name=""/>
        <dsp:cNvSpPr/>
      </dsp:nvSpPr>
      <dsp:spPr>
        <a:xfrm>
          <a:off x="3727" y="3493127"/>
          <a:ext cx="1906580" cy="5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US" sz="1500" b="1" kern="1200"/>
            <a:t>Overall Strategic Alignment</a:t>
          </a:r>
          <a:endParaRPr lang="en-US" sz="1500" kern="1200"/>
        </a:p>
      </dsp:txBody>
      <dsp:txXfrm>
        <a:off x="3727" y="3493127"/>
        <a:ext cx="1906580" cy="538312"/>
      </dsp:txXfrm>
    </dsp:sp>
    <dsp:sp modelId="{54471E03-5087-4913-B581-43FFC8D79D76}">
      <dsp:nvSpPr>
        <dsp:cNvPr id="0" name=""/>
        <dsp:cNvSpPr/>
      </dsp:nvSpPr>
      <dsp:spPr>
        <a:xfrm>
          <a:off x="1910307" y="3240793"/>
          <a:ext cx="381316" cy="1042980"/>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6F8F6A-6831-4B12-B198-E4F20405F095}">
      <dsp:nvSpPr>
        <dsp:cNvPr id="0" name=""/>
        <dsp:cNvSpPr/>
      </dsp:nvSpPr>
      <dsp:spPr>
        <a:xfrm>
          <a:off x="2444149" y="3240793"/>
          <a:ext cx="5185897" cy="1042980"/>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US" sz="1500" kern="1200"/>
            <a:t>DEI directly supports Patagonia’s mission of responsible business and “saving our home planet,” reinforcing its identity as a people-centred, ethical employer (Patagonia, 2023).</a:t>
          </a:r>
        </a:p>
      </dsp:txBody>
      <dsp:txXfrm>
        <a:off x="2444149" y="3240793"/>
        <a:ext cx="5185897" cy="10429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82009-D7C4-49D2-9B3D-A0604F14E192}">
      <dsp:nvSpPr>
        <dsp:cNvPr id="0" name=""/>
        <dsp:cNvSpPr/>
      </dsp:nvSpPr>
      <dsp:spPr>
        <a:xfrm>
          <a:off x="767" y="1192"/>
          <a:ext cx="1358131" cy="216414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Under-representation in Leadership</a:t>
          </a:r>
          <a:endParaRPr lang="en-US" sz="1300" kern="1200"/>
        </a:p>
      </dsp:txBody>
      <dsp:txXfrm>
        <a:off x="40545" y="40970"/>
        <a:ext cx="1278575" cy="2084587"/>
      </dsp:txXfrm>
    </dsp:sp>
    <dsp:sp modelId="{D2FB5844-FA46-4668-97C5-97BF0EE5D9EE}">
      <dsp:nvSpPr>
        <dsp:cNvPr id="0" name=""/>
        <dsp:cNvSpPr/>
      </dsp:nvSpPr>
      <dsp:spPr>
        <a:xfrm>
          <a:off x="767" y="2371169"/>
          <a:ext cx="1358131" cy="2164143"/>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Employees of colour remain limited in senior roles despite progress, reflecting wider outdoor industry gaps (Outdoor Industry Association, 2023).</a:t>
          </a:r>
        </a:p>
      </dsp:txBody>
      <dsp:txXfrm>
        <a:off x="40545" y="2410947"/>
        <a:ext cx="1278575" cy="2084587"/>
      </dsp:txXfrm>
    </dsp:sp>
    <dsp:sp modelId="{AAACB885-1C90-46BB-999D-BB106D01E353}">
      <dsp:nvSpPr>
        <dsp:cNvPr id="0" name=""/>
        <dsp:cNvSpPr/>
      </dsp:nvSpPr>
      <dsp:spPr>
        <a:xfrm>
          <a:off x="1587064" y="1192"/>
          <a:ext cx="1358131" cy="216414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Talent Pipeline Limitations</a:t>
          </a:r>
          <a:endParaRPr lang="en-US" sz="1300" kern="1200"/>
        </a:p>
      </dsp:txBody>
      <dsp:txXfrm>
        <a:off x="1626842" y="40970"/>
        <a:ext cx="1278575" cy="2084587"/>
      </dsp:txXfrm>
    </dsp:sp>
    <dsp:sp modelId="{EF4EFB11-723A-46F8-9F41-9A558D2744C6}">
      <dsp:nvSpPr>
        <dsp:cNvPr id="0" name=""/>
        <dsp:cNvSpPr/>
      </dsp:nvSpPr>
      <dsp:spPr>
        <a:xfrm>
          <a:off x="1587064" y="2371169"/>
          <a:ext cx="1358131" cy="2164143"/>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Lack of racial diversity in the outdoor sector reduces access to diverse technical and design talent for Patagonia (Outdoor Foundation, 2023).</a:t>
          </a:r>
        </a:p>
      </dsp:txBody>
      <dsp:txXfrm>
        <a:off x="1626842" y="2410947"/>
        <a:ext cx="1278575" cy="2084587"/>
      </dsp:txXfrm>
    </dsp:sp>
    <dsp:sp modelId="{FA3CA45C-752C-4109-AA14-1A5DDF348149}">
      <dsp:nvSpPr>
        <dsp:cNvPr id="0" name=""/>
        <dsp:cNvSpPr/>
      </dsp:nvSpPr>
      <dsp:spPr>
        <a:xfrm>
          <a:off x="3173362" y="1192"/>
          <a:ext cx="1358131" cy="216414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Global Consistency Challenges</a:t>
          </a:r>
          <a:endParaRPr lang="en-US" sz="1300" kern="1200"/>
        </a:p>
      </dsp:txBody>
      <dsp:txXfrm>
        <a:off x="3213140" y="40970"/>
        <a:ext cx="1278575" cy="2084587"/>
      </dsp:txXfrm>
    </dsp:sp>
    <dsp:sp modelId="{C6362EC4-E078-4837-900E-309EB3D73280}">
      <dsp:nvSpPr>
        <dsp:cNvPr id="0" name=""/>
        <dsp:cNvSpPr/>
      </dsp:nvSpPr>
      <dsp:spPr>
        <a:xfrm>
          <a:off x="3173362" y="2371169"/>
          <a:ext cx="1358131" cy="2164143"/>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DEI policy implementation varies across regions such as Latin America, Japan, Europe due to cultural and legal differences (Mor Barak, 2017).</a:t>
          </a:r>
        </a:p>
      </dsp:txBody>
      <dsp:txXfrm>
        <a:off x="3213140" y="2410947"/>
        <a:ext cx="1278575" cy="2084587"/>
      </dsp:txXfrm>
    </dsp:sp>
    <dsp:sp modelId="{39A8C072-C303-429D-ACCD-9D26327C3799}">
      <dsp:nvSpPr>
        <dsp:cNvPr id="0" name=""/>
        <dsp:cNvSpPr/>
      </dsp:nvSpPr>
      <dsp:spPr>
        <a:xfrm>
          <a:off x="4759659" y="1192"/>
          <a:ext cx="1358131" cy="216414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Measurement and Accountability</a:t>
          </a:r>
          <a:endParaRPr lang="en-US" sz="1300" kern="1200"/>
        </a:p>
      </dsp:txBody>
      <dsp:txXfrm>
        <a:off x="4799437" y="40970"/>
        <a:ext cx="1278575" cy="2084587"/>
      </dsp:txXfrm>
    </dsp:sp>
    <dsp:sp modelId="{5F929D09-269C-47CB-B267-D20880145348}">
      <dsp:nvSpPr>
        <dsp:cNvPr id="0" name=""/>
        <dsp:cNvSpPr/>
      </dsp:nvSpPr>
      <dsp:spPr>
        <a:xfrm>
          <a:off x="4759659" y="2371169"/>
          <a:ext cx="1358131" cy="2164143"/>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Patagonia collects demographic data but lacks transparent reporting on inclusion outcomes and promotion equity (PwC, 2022).</a:t>
          </a:r>
        </a:p>
      </dsp:txBody>
      <dsp:txXfrm>
        <a:off x="4799437" y="2410947"/>
        <a:ext cx="1278575" cy="2084587"/>
      </dsp:txXfrm>
    </dsp:sp>
    <dsp:sp modelId="{DDC36681-14A4-4ECC-BE53-99D454226A4F}">
      <dsp:nvSpPr>
        <dsp:cNvPr id="0" name=""/>
        <dsp:cNvSpPr/>
      </dsp:nvSpPr>
      <dsp:spPr>
        <a:xfrm>
          <a:off x="6345957" y="1192"/>
          <a:ext cx="1358131" cy="216414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Resistance to Change</a:t>
          </a:r>
          <a:endParaRPr lang="en-US" sz="1300" kern="1200"/>
        </a:p>
      </dsp:txBody>
      <dsp:txXfrm>
        <a:off x="6385735" y="40970"/>
        <a:ext cx="1278575" cy="2084587"/>
      </dsp:txXfrm>
    </dsp:sp>
    <dsp:sp modelId="{B61E1403-C637-4B5D-88E0-8B37192A7656}">
      <dsp:nvSpPr>
        <dsp:cNvPr id="0" name=""/>
        <dsp:cNvSpPr/>
      </dsp:nvSpPr>
      <dsp:spPr>
        <a:xfrm>
          <a:off x="6345957" y="2371169"/>
          <a:ext cx="1358131" cy="2164143"/>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Some employees show resistance to new DEI expectations, including bias training and inclusive hiring shifts, even within Patagonia’s progressive culture.</a:t>
          </a:r>
        </a:p>
      </dsp:txBody>
      <dsp:txXfrm>
        <a:off x="6385735" y="2410947"/>
        <a:ext cx="1278575" cy="20845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E6FC0B-098D-4E98-AA33-0BF76D04F5F7}">
      <dsp:nvSpPr>
        <dsp:cNvPr id="0" name=""/>
        <dsp:cNvSpPr/>
      </dsp:nvSpPr>
      <dsp:spPr>
        <a:xfrm>
          <a:off x="0" y="562"/>
          <a:ext cx="6638528"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4B6A0D-767B-44F0-BC9E-48867BF57AB7}">
      <dsp:nvSpPr>
        <dsp:cNvPr id="0" name=""/>
        <dsp:cNvSpPr/>
      </dsp:nvSpPr>
      <dsp:spPr>
        <a:xfrm>
          <a:off x="0" y="562"/>
          <a:ext cx="1327705" cy="921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Strengthen Diverse Talent Pipelines</a:t>
          </a:r>
          <a:endParaRPr lang="en-US" sz="1300" kern="1200"/>
        </a:p>
      </dsp:txBody>
      <dsp:txXfrm>
        <a:off x="0" y="562"/>
        <a:ext cx="1327705" cy="921477"/>
      </dsp:txXfrm>
    </dsp:sp>
    <dsp:sp modelId="{8B7A7908-CF2A-45E8-BC1B-FDE18BAB31CB}">
      <dsp:nvSpPr>
        <dsp:cNvPr id="0" name=""/>
        <dsp:cNvSpPr/>
      </dsp:nvSpPr>
      <dsp:spPr>
        <a:xfrm>
          <a:off x="1427283" y="42407"/>
          <a:ext cx="5211244" cy="836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Partner with universities and minority-serving institutions to widen access to outdoor design and engineering careers; Patagonia can expand structured internships for under-represented groups (Patagonia, 2023).</a:t>
          </a:r>
        </a:p>
      </dsp:txBody>
      <dsp:txXfrm>
        <a:off x="1427283" y="42407"/>
        <a:ext cx="5211244" cy="836888"/>
      </dsp:txXfrm>
    </dsp:sp>
    <dsp:sp modelId="{E1FDE0C4-7DBB-4BF4-B687-12FCE487B3F9}">
      <dsp:nvSpPr>
        <dsp:cNvPr id="0" name=""/>
        <dsp:cNvSpPr/>
      </dsp:nvSpPr>
      <dsp:spPr>
        <a:xfrm>
          <a:off x="1327705" y="879295"/>
          <a:ext cx="53108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ADF591-5101-40D2-A9AD-17F73A3667D4}">
      <dsp:nvSpPr>
        <dsp:cNvPr id="0" name=""/>
        <dsp:cNvSpPr/>
      </dsp:nvSpPr>
      <dsp:spPr>
        <a:xfrm>
          <a:off x="0" y="922040"/>
          <a:ext cx="6638528" cy="0"/>
        </a:xfrm>
        <a:prstGeom prst="line">
          <a:avLst/>
        </a:prstGeom>
        <a:solidFill>
          <a:schemeClr val="accent5">
            <a:hueOff val="-2483469"/>
            <a:satOff val="9953"/>
            <a:lumOff val="2157"/>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F46A29-A596-4D62-A75E-8F138EFF42C8}">
      <dsp:nvSpPr>
        <dsp:cNvPr id="0" name=""/>
        <dsp:cNvSpPr/>
      </dsp:nvSpPr>
      <dsp:spPr>
        <a:xfrm>
          <a:off x="0" y="922040"/>
          <a:ext cx="1327705" cy="921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Implement a Global DEI Governance Model</a:t>
          </a:r>
          <a:endParaRPr lang="en-US" sz="1300" kern="1200"/>
        </a:p>
      </dsp:txBody>
      <dsp:txXfrm>
        <a:off x="0" y="922040"/>
        <a:ext cx="1327705" cy="921477"/>
      </dsp:txXfrm>
    </dsp:sp>
    <dsp:sp modelId="{49800F57-6481-4AFC-9E40-C7BC4E124DB4}">
      <dsp:nvSpPr>
        <dsp:cNvPr id="0" name=""/>
        <dsp:cNvSpPr/>
      </dsp:nvSpPr>
      <dsp:spPr>
        <a:xfrm>
          <a:off x="1427283" y="963884"/>
          <a:ext cx="5211244" cy="836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Establish regional DEI councils to ensure consistency while adapting to local contexts, following global best practices (Mor Barak, 2017).</a:t>
          </a:r>
        </a:p>
      </dsp:txBody>
      <dsp:txXfrm>
        <a:off x="1427283" y="963884"/>
        <a:ext cx="5211244" cy="836888"/>
      </dsp:txXfrm>
    </dsp:sp>
    <dsp:sp modelId="{9462E2AF-0BFD-4C27-98BE-5161B277F8F6}">
      <dsp:nvSpPr>
        <dsp:cNvPr id="0" name=""/>
        <dsp:cNvSpPr/>
      </dsp:nvSpPr>
      <dsp:spPr>
        <a:xfrm>
          <a:off x="1327705" y="1800773"/>
          <a:ext cx="53108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DB74C2-3FBB-448C-8249-ABA6F1966C71}">
      <dsp:nvSpPr>
        <dsp:cNvPr id="0" name=""/>
        <dsp:cNvSpPr/>
      </dsp:nvSpPr>
      <dsp:spPr>
        <a:xfrm>
          <a:off x="0" y="1843517"/>
          <a:ext cx="6638528" cy="0"/>
        </a:xfrm>
        <a:prstGeom prst="line">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03728E-33EB-4456-B99B-CFC79B16B507}">
      <dsp:nvSpPr>
        <dsp:cNvPr id="0" name=""/>
        <dsp:cNvSpPr/>
      </dsp:nvSpPr>
      <dsp:spPr>
        <a:xfrm>
          <a:off x="0" y="1843517"/>
          <a:ext cx="1327705" cy="921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Expand Data Transparency and Metrics</a:t>
          </a:r>
          <a:endParaRPr lang="en-US" sz="1300" kern="1200"/>
        </a:p>
      </dsp:txBody>
      <dsp:txXfrm>
        <a:off x="0" y="1843517"/>
        <a:ext cx="1327705" cy="921477"/>
      </dsp:txXfrm>
    </dsp:sp>
    <dsp:sp modelId="{1D7597D8-A328-408D-8BF3-4C8A65144BE8}">
      <dsp:nvSpPr>
        <dsp:cNvPr id="0" name=""/>
        <dsp:cNvSpPr/>
      </dsp:nvSpPr>
      <dsp:spPr>
        <a:xfrm>
          <a:off x="1427283" y="1885362"/>
          <a:ext cx="5211244" cy="836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Publish annual DEI dashboards including representation, promotion equity and retention data to improve accountability (PwC, 2022).</a:t>
          </a:r>
        </a:p>
      </dsp:txBody>
      <dsp:txXfrm>
        <a:off x="1427283" y="1885362"/>
        <a:ext cx="5211244" cy="836888"/>
      </dsp:txXfrm>
    </dsp:sp>
    <dsp:sp modelId="{26DC06B8-2135-4F5C-8241-46CAAB985A3A}">
      <dsp:nvSpPr>
        <dsp:cNvPr id="0" name=""/>
        <dsp:cNvSpPr/>
      </dsp:nvSpPr>
      <dsp:spPr>
        <a:xfrm>
          <a:off x="1327705" y="2722250"/>
          <a:ext cx="53108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49D90CE-C195-4418-B966-C27CE0D4178A}">
      <dsp:nvSpPr>
        <dsp:cNvPr id="0" name=""/>
        <dsp:cNvSpPr/>
      </dsp:nvSpPr>
      <dsp:spPr>
        <a:xfrm>
          <a:off x="0" y="2764995"/>
          <a:ext cx="6638528" cy="0"/>
        </a:xfrm>
        <a:prstGeom prst="line">
          <a:avLst/>
        </a:prstGeom>
        <a:solidFill>
          <a:schemeClr val="accent5">
            <a:hueOff val="-7450407"/>
            <a:satOff val="29858"/>
            <a:lumOff val="6471"/>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EA0B3E-63F6-419D-A6E0-BB7B1138C705}">
      <dsp:nvSpPr>
        <dsp:cNvPr id="0" name=""/>
        <dsp:cNvSpPr/>
      </dsp:nvSpPr>
      <dsp:spPr>
        <a:xfrm>
          <a:off x="0" y="2764995"/>
          <a:ext cx="1327705" cy="921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Advanced DEI Leadership Training</a:t>
          </a:r>
          <a:endParaRPr lang="en-US" sz="1300" kern="1200"/>
        </a:p>
      </dsp:txBody>
      <dsp:txXfrm>
        <a:off x="0" y="2764995"/>
        <a:ext cx="1327705" cy="921477"/>
      </dsp:txXfrm>
    </dsp:sp>
    <dsp:sp modelId="{608FAA5A-DB16-4113-A9AF-8D1970589186}">
      <dsp:nvSpPr>
        <dsp:cNvPr id="0" name=""/>
        <dsp:cNvSpPr/>
      </dsp:nvSpPr>
      <dsp:spPr>
        <a:xfrm>
          <a:off x="1427283" y="2806839"/>
          <a:ext cx="5211244" cy="836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Provide scenario-based DEI coaching for Patagonia’s line managers to improve inclusive decision-making and psychological safety (Ferdman &amp; Deane, 2014).</a:t>
          </a:r>
        </a:p>
      </dsp:txBody>
      <dsp:txXfrm>
        <a:off x="1427283" y="2806839"/>
        <a:ext cx="5211244" cy="836888"/>
      </dsp:txXfrm>
    </dsp:sp>
    <dsp:sp modelId="{455F9F3B-41F7-49AA-9D9C-68A5C3676331}">
      <dsp:nvSpPr>
        <dsp:cNvPr id="0" name=""/>
        <dsp:cNvSpPr/>
      </dsp:nvSpPr>
      <dsp:spPr>
        <a:xfrm>
          <a:off x="1327705" y="3643728"/>
          <a:ext cx="53108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8739FA-4CB9-482B-9241-95BE908989F1}">
      <dsp:nvSpPr>
        <dsp:cNvPr id="0" name=""/>
        <dsp:cNvSpPr/>
      </dsp:nvSpPr>
      <dsp:spPr>
        <a:xfrm>
          <a:off x="0" y="3686472"/>
          <a:ext cx="6638528"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137427-9D35-4FF4-AEAC-20FFC8D22374}">
      <dsp:nvSpPr>
        <dsp:cNvPr id="0" name=""/>
        <dsp:cNvSpPr/>
      </dsp:nvSpPr>
      <dsp:spPr>
        <a:xfrm>
          <a:off x="0" y="3686472"/>
          <a:ext cx="1327705" cy="921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Support Inclusive Innovation</a:t>
          </a:r>
          <a:endParaRPr lang="en-US" sz="1300" kern="1200"/>
        </a:p>
      </dsp:txBody>
      <dsp:txXfrm>
        <a:off x="0" y="3686472"/>
        <a:ext cx="1327705" cy="921477"/>
      </dsp:txXfrm>
    </dsp:sp>
    <dsp:sp modelId="{DCF492D0-6CF3-42F7-B16C-C2533A529AA0}">
      <dsp:nvSpPr>
        <dsp:cNvPr id="0" name=""/>
        <dsp:cNvSpPr/>
      </dsp:nvSpPr>
      <dsp:spPr>
        <a:xfrm>
          <a:off x="1427283" y="3728317"/>
          <a:ext cx="5211244" cy="836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Launch innovation labs to co-design inclusive outdoor products, such as adaptive climbing gear, with diverse user groups (Patagonia, 2023).</a:t>
          </a:r>
        </a:p>
      </dsp:txBody>
      <dsp:txXfrm>
        <a:off x="1427283" y="3728317"/>
        <a:ext cx="5211244" cy="836888"/>
      </dsp:txXfrm>
    </dsp:sp>
    <dsp:sp modelId="{2C910A07-3CC1-41F0-B5EF-9852C1038278}">
      <dsp:nvSpPr>
        <dsp:cNvPr id="0" name=""/>
        <dsp:cNvSpPr/>
      </dsp:nvSpPr>
      <dsp:spPr>
        <a:xfrm>
          <a:off x="1327705" y="4565206"/>
          <a:ext cx="53108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Introduction</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r>
              <a:rPr lang="en-US" sz="1800">
                <a:effectLst/>
                <a:latin typeface="Times New Roman" panose="02020603050405020304" pitchFamily="18" charset="0"/>
                <a:ea typeface="Times New Roman" panose="02020603050405020304" pitchFamily="18" charset="0"/>
              </a:rPr>
              <a:t>Digital transformation has become central to modern Human Resource Management (HRM), enabling </a:t>
            </a:r>
            <a:r>
              <a:rPr lang="en-US" sz="1800" err="1">
                <a:effectLst/>
                <a:latin typeface="Times New Roman" panose="02020603050405020304" pitchFamily="18" charset="0"/>
                <a:ea typeface="Times New Roman" panose="02020603050405020304" pitchFamily="18" charset="0"/>
              </a:rPr>
              <a:t>organisations</a:t>
            </a:r>
            <a:r>
              <a:rPr lang="en-US" sz="1800">
                <a:effectLst/>
                <a:latin typeface="Times New Roman" panose="02020603050405020304" pitchFamily="18" charset="0"/>
                <a:ea typeface="Times New Roman" panose="02020603050405020304" pitchFamily="18" charset="0"/>
              </a:rPr>
              <a:t> to enhance sustainability, efficiency, and employee experience. For Patagonia Inc.—a leading outdoor apparel company and global benchmark for sustainable business—HR technology supports its unique mission-driven culture, environmental values, and socially responsible employment practices. By integrating green HRM principles with digital systems, Patagonia aligns its workforce strategy with long-term sustainability goals (Aust et al., 2020; Alabi, 2025). This report critically examines Patagonia’s HR technology landscape, the role of line managers, strategic alignment, emerging HR challenges, and recommended solutions.</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586190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1. Current HR Policies and Practices of Patagonia Inc.</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a:effectLst/>
                <a:latin typeface="Times New Roman" panose="02020603050405020304" pitchFamily="18" charset="0"/>
                <a:ea typeface="Times New Roman" panose="02020603050405020304" pitchFamily="18" charset="0"/>
              </a:rPr>
              <a:t>Patagonia’s HR system is grounded in sustainable HRM, digital transparency, and employee empowerment. The company uses several technology-enabled practices:</a:t>
            </a:r>
          </a:p>
          <a:p>
            <a:pPr marL="0" marR="0"/>
            <a:r>
              <a:rPr lang="en-US" sz="1800" b="1">
                <a:effectLst/>
                <a:latin typeface="Times New Roman" panose="02020603050405020304" pitchFamily="18" charset="0"/>
                <a:ea typeface="Times New Roman" panose="02020603050405020304" pitchFamily="18" charset="0"/>
              </a:rPr>
              <a:t>Digital Recruitment and Selection</a:t>
            </a:r>
          </a:p>
          <a:p>
            <a:pPr marL="0" marR="0"/>
            <a:r>
              <a:rPr lang="en-US" sz="1800">
                <a:effectLst/>
                <a:latin typeface="Times New Roman" panose="02020603050405020304" pitchFamily="18" charset="0"/>
                <a:ea typeface="Times New Roman" panose="02020603050405020304" pitchFamily="18" charset="0"/>
              </a:rPr>
              <a:t>Patagonia leverages AI-supported applicant tracking systems (ATS) to filter candidates based on sustainability values and competencies, ensuring alignment with its "common good" philosophy (Aust et al., 2020). In 2024, Patagonia reported that over </a:t>
            </a:r>
            <a:r>
              <a:rPr lang="en-US" sz="1800" b="1">
                <a:effectLst/>
                <a:latin typeface="Times New Roman" panose="02020603050405020304" pitchFamily="18" charset="0"/>
                <a:ea typeface="Times New Roman" panose="02020603050405020304" pitchFamily="18" charset="0"/>
              </a:rPr>
              <a:t>78% of job applications were processed using digital screening tools</a:t>
            </a:r>
            <a:r>
              <a:rPr lang="en-US" sz="1800">
                <a:effectLst/>
                <a:latin typeface="Times New Roman" panose="02020603050405020304" pitchFamily="18" charset="0"/>
                <a:ea typeface="Times New Roman" panose="02020603050405020304" pitchFamily="18" charset="0"/>
              </a:rPr>
              <a:t>, reducing time-to-hire by 35% (Patagonia Inc., 2024).</a:t>
            </a:r>
          </a:p>
          <a:p>
            <a:pPr marL="0" marR="0"/>
            <a:r>
              <a:rPr lang="en-US" sz="1800" b="1">
                <a:effectLst/>
                <a:latin typeface="Times New Roman" panose="02020603050405020304" pitchFamily="18" charset="0"/>
                <a:ea typeface="Times New Roman" panose="02020603050405020304" pitchFamily="18" charset="0"/>
              </a:rPr>
              <a:t>Sustainable Performance Management</a:t>
            </a:r>
          </a:p>
          <a:p>
            <a:pPr marL="0" marR="0"/>
            <a:r>
              <a:rPr lang="en-US" sz="1800">
                <a:effectLst/>
                <a:latin typeface="Times New Roman" panose="02020603050405020304" pitchFamily="18" charset="0"/>
                <a:ea typeface="Times New Roman" panose="02020603050405020304" pitchFamily="18" charset="0"/>
              </a:rPr>
              <a:t>The company uses cloud-based HR analytics to track employee sustainability initiatives, volunteer hours, and carbon-neutral project participation. This aligns with green HRM practices highlighted by </a:t>
            </a:r>
            <a:r>
              <a:rPr lang="en-US" sz="1800" err="1">
                <a:effectLst/>
                <a:latin typeface="Times New Roman" panose="02020603050405020304" pitchFamily="18" charset="0"/>
                <a:ea typeface="Times New Roman" panose="02020603050405020304" pitchFamily="18" charset="0"/>
              </a:rPr>
              <a:t>Benmoussa</a:t>
            </a:r>
            <a:r>
              <a:rPr lang="en-US" sz="1800">
                <a:effectLst/>
                <a:latin typeface="Times New Roman" panose="02020603050405020304" pitchFamily="18" charset="0"/>
                <a:ea typeface="Times New Roman" panose="02020603050405020304" pitchFamily="18" charset="0"/>
              </a:rPr>
              <a:t> (2024), who identified Patagonia as a global model for environmental HRM.</a:t>
            </a:r>
          </a:p>
          <a:p>
            <a:pPr marL="0" marR="0"/>
            <a:r>
              <a:rPr lang="en-US" sz="1800" b="1">
                <a:effectLst/>
                <a:latin typeface="Times New Roman" panose="02020603050405020304" pitchFamily="18" charset="0"/>
                <a:ea typeface="Times New Roman" panose="02020603050405020304" pitchFamily="18" charset="0"/>
              </a:rPr>
              <a:t>Learning &amp; Development Technology</a:t>
            </a:r>
          </a:p>
          <a:p>
            <a:pPr marL="0" marR="0"/>
            <a:r>
              <a:rPr lang="en-US" sz="1800">
                <a:effectLst/>
                <a:latin typeface="Times New Roman" panose="02020603050405020304" pitchFamily="18" charset="0"/>
                <a:ea typeface="Times New Roman" panose="02020603050405020304" pitchFamily="18" charset="0"/>
              </a:rPr>
              <a:t>Patagonia’s “Digital Learning Hub” provides e-learning modules on regenerative agriculture, carbon neutrality, and ethical supply-chain management. This supports sustainable competence building as described by Liang and Li (2025).</a:t>
            </a:r>
          </a:p>
          <a:p>
            <a:pPr marL="0" marR="0"/>
            <a:r>
              <a:rPr lang="en-US" sz="1800" b="1">
                <a:effectLst/>
                <a:latin typeface="Times New Roman" panose="02020603050405020304" pitchFamily="18" charset="0"/>
                <a:ea typeface="Times New Roman" panose="02020603050405020304" pitchFamily="18" charset="0"/>
              </a:rPr>
              <a:t>Flexible Working and Digital HR Services</a:t>
            </a:r>
          </a:p>
          <a:p>
            <a:pPr marL="0" marR="0"/>
            <a:r>
              <a:rPr lang="en-US" sz="1800">
                <a:effectLst/>
                <a:latin typeface="Times New Roman" panose="02020603050405020304" pitchFamily="18" charset="0"/>
                <a:ea typeface="Times New Roman" panose="02020603050405020304" pitchFamily="18" charset="0"/>
              </a:rPr>
              <a:t>Patagonia uses HR information systems (HRIS) to manage flexible working, on-site childcare scheduling, and remote collaboration. Digital tools reinforce its long-standing family-friendly policies, such as its world-renowned on-site childcare program.</a:t>
            </a:r>
          </a:p>
          <a:p>
            <a:pPr marL="0" marR="0"/>
            <a:r>
              <a:rPr lang="en-US" sz="1800" b="1">
                <a:effectLst/>
                <a:latin typeface="Times New Roman" panose="02020603050405020304" pitchFamily="18" charset="0"/>
                <a:ea typeface="Times New Roman" panose="02020603050405020304" pitchFamily="18" charset="0"/>
              </a:rPr>
              <a:t>Employee Engagement Platforms</a:t>
            </a:r>
          </a:p>
          <a:p>
            <a:r>
              <a:rPr lang="en-US" sz="1800">
                <a:effectLst/>
                <a:latin typeface="Calibri" panose="020F0502020204030204" pitchFamily="34" charset="0"/>
                <a:ea typeface="Calibri" panose="020F0502020204030204" pitchFamily="34" charset="0"/>
                <a:cs typeface="Times New Roman" panose="02020603050405020304" pitchFamily="18" charset="0"/>
              </a:rPr>
              <a:t>Real-time engagement tools gather employee sentiments on sustainability, product traceability, and internal culture. These insights influence HR planning and </a:t>
            </a:r>
            <a:r>
              <a:rPr lang="en-US" sz="180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a:effectLst/>
                <a:latin typeface="Calibri" panose="020F0502020204030204" pitchFamily="34" charset="0"/>
                <a:ea typeface="Calibri" panose="020F0502020204030204" pitchFamily="34" charset="0"/>
                <a:cs typeface="Times New Roman" panose="02020603050405020304" pitchFamily="18" charset="0"/>
              </a:rPr>
              <a:t> sustainability efforts (Fowler &amp; Hope, 2007).</a:t>
            </a:r>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989859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2. Role of Line Managers in Implementation</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a:effectLst/>
                <a:latin typeface="Times New Roman" panose="02020603050405020304" pitchFamily="18" charset="0"/>
                <a:ea typeface="Times New Roman" panose="02020603050405020304" pitchFamily="18" charset="0"/>
              </a:rPr>
              <a:t>Line managers play a critical role in delivering Patagonia’s digital HR initiatives:</a:t>
            </a:r>
          </a:p>
          <a:p>
            <a:pPr marL="0" marR="0"/>
            <a:r>
              <a:rPr lang="en-US" sz="1800" b="1">
                <a:effectLst/>
                <a:latin typeface="Times New Roman" panose="02020603050405020304" pitchFamily="18" charset="0"/>
                <a:ea typeface="Times New Roman" panose="02020603050405020304" pitchFamily="18" charset="0"/>
              </a:rPr>
              <a:t>Technology Adoption and Coaching</a:t>
            </a:r>
          </a:p>
          <a:p>
            <a:pPr marL="0" marR="0"/>
            <a:r>
              <a:rPr lang="en-US" sz="1800">
                <a:effectLst/>
                <a:latin typeface="Times New Roman" panose="02020603050405020304" pitchFamily="18" charset="0"/>
                <a:ea typeface="Times New Roman" panose="02020603050405020304" pitchFamily="18" charset="0"/>
              </a:rPr>
              <a:t>Line managers train teams to use digital HR systems—particularly the digital learning hub, HRIS dashboards, and volunteer-tracking apps. This reinforces the </a:t>
            </a:r>
            <a:r>
              <a:rPr lang="en-US" sz="1800" err="1">
                <a:effectLst/>
                <a:latin typeface="Times New Roman" panose="02020603050405020304" pitchFamily="18" charset="0"/>
                <a:ea typeface="Times New Roman" panose="02020603050405020304" pitchFamily="18" charset="0"/>
              </a:rPr>
              <a:t>behavioural</a:t>
            </a:r>
            <a:r>
              <a:rPr lang="en-US" sz="1800">
                <a:effectLst/>
                <a:latin typeface="Times New Roman" panose="02020603050405020304" pitchFamily="18" charset="0"/>
                <a:ea typeface="Times New Roman" panose="02020603050405020304" pitchFamily="18" charset="0"/>
              </a:rPr>
              <a:t> integration needed in sustainable HRM (Alabi, 2025).</a:t>
            </a:r>
          </a:p>
          <a:p>
            <a:pPr marL="0" marR="0"/>
            <a:r>
              <a:rPr lang="en-US" sz="1800" b="1">
                <a:effectLst/>
                <a:latin typeface="Times New Roman" panose="02020603050405020304" pitchFamily="18" charset="0"/>
                <a:ea typeface="Times New Roman" panose="02020603050405020304" pitchFamily="18" charset="0"/>
              </a:rPr>
              <a:t>Monitoring Sustainability Performance</a:t>
            </a:r>
          </a:p>
          <a:p>
            <a:pPr marL="0" marR="0"/>
            <a:r>
              <a:rPr lang="en-US" sz="1800">
                <a:effectLst/>
                <a:latin typeface="Times New Roman" panose="02020603050405020304" pitchFamily="18" charset="0"/>
                <a:ea typeface="Times New Roman" panose="02020603050405020304" pitchFamily="18" charset="0"/>
              </a:rPr>
              <a:t>Managers </a:t>
            </a:r>
            <a:r>
              <a:rPr lang="en-US" sz="1800" err="1">
                <a:effectLst/>
                <a:latin typeface="Times New Roman" panose="02020603050405020304" pitchFamily="18" charset="0"/>
                <a:ea typeface="Times New Roman" panose="02020603050405020304" pitchFamily="18" charset="0"/>
              </a:rPr>
              <a:t>utilise</a:t>
            </a:r>
            <a:r>
              <a:rPr lang="en-US" sz="1800">
                <a:effectLst/>
                <a:latin typeface="Times New Roman" panose="02020603050405020304" pitchFamily="18" charset="0"/>
                <a:ea typeface="Times New Roman" panose="02020603050405020304" pitchFamily="18" charset="0"/>
              </a:rPr>
              <a:t> analytics dashboards to assess employees’ contributions to sustainability projects, a system aligned with Patagonia’s 2025 sustainability progress report (Patagonia Inc., 2025).</a:t>
            </a:r>
          </a:p>
          <a:p>
            <a:pPr marL="0" marR="0"/>
            <a:r>
              <a:rPr lang="en-US" sz="1800" b="1">
                <a:effectLst/>
                <a:latin typeface="Times New Roman" panose="02020603050405020304" pitchFamily="18" charset="0"/>
                <a:ea typeface="Times New Roman" panose="02020603050405020304" pitchFamily="18" charset="0"/>
              </a:rPr>
              <a:t>Embedding Green HRM in Daily Activities</a:t>
            </a:r>
          </a:p>
          <a:p>
            <a:pPr marL="0" marR="0"/>
            <a:r>
              <a:rPr lang="en-US" sz="1800">
                <a:effectLst/>
                <a:latin typeface="Times New Roman" panose="02020603050405020304" pitchFamily="18" charset="0"/>
                <a:ea typeface="Times New Roman" panose="02020603050405020304" pitchFamily="18" charset="0"/>
              </a:rPr>
              <a:t>Line managers encourage participation in environmental initiatives by using digital communication platforms to coordinate clean-up days, activism events, and volunteer programs. Their role reflects </a:t>
            </a:r>
            <a:r>
              <a:rPr lang="en-US" sz="1800" err="1">
                <a:effectLst/>
                <a:latin typeface="Times New Roman" panose="02020603050405020304" pitchFamily="18" charset="0"/>
                <a:ea typeface="Times New Roman" panose="02020603050405020304" pitchFamily="18" charset="0"/>
              </a:rPr>
              <a:t>Benmoussa’s</a:t>
            </a:r>
            <a:r>
              <a:rPr lang="en-US" sz="1800">
                <a:effectLst/>
                <a:latin typeface="Times New Roman" panose="02020603050405020304" pitchFamily="18" charset="0"/>
                <a:ea typeface="Times New Roman" panose="02020603050405020304" pitchFamily="18" charset="0"/>
              </a:rPr>
              <a:t> (2024) finding that line managers anchor sustainable HRM in daily operations.</a:t>
            </a:r>
          </a:p>
          <a:p>
            <a:pPr marL="0" marR="0"/>
            <a:r>
              <a:rPr lang="en-US" sz="1800" b="1">
                <a:effectLst/>
                <a:latin typeface="Times New Roman" panose="02020603050405020304" pitchFamily="18" charset="0"/>
                <a:ea typeface="Times New Roman" panose="02020603050405020304" pitchFamily="18" charset="0"/>
              </a:rPr>
              <a:t>Talent Development</a:t>
            </a:r>
          </a:p>
          <a:p>
            <a:pPr marL="0" marR="0"/>
            <a:r>
              <a:rPr lang="en-US" sz="1800">
                <a:effectLst/>
                <a:latin typeface="Times New Roman" panose="02020603050405020304" pitchFamily="18" charset="0"/>
                <a:ea typeface="Times New Roman" panose="02020603050405020304" pitchFamily="18" charset="0"/>
              </a:rPr>
              <a:t>Managers use real-time learning analytics to identify skills gaps and create </a:t>
            </a:r>
            <a:r>
              <a:rPr lang="en-US" sz="1800" err="1">
                <a:effectLst/>
                <a:latin typeface="Times New Roman" panose="02020603050405020304" pitchFamily="18" charset="0"/>
                <a:ea typeface="Times New Roman" panose="02020603050405020304" pitchFamily="18" charset="0"/>
              </a:rPr>
              <a:t>personalised</a:t>
            </a:r>
            <a:r>
              <a:rPr lang="en-US" sz="1800">
                <a:effectLst/>
                <a:latin typeface="Times New Roman" panose="02020603050405020304" pitchFamily="18" charset="0"/>
                <a:ea typeface="Times New Roman" panose="02020603050405020304" pitchFamily="18" charset="0"/>
              </a:rPr>
              <a:t> development plans—a key component of Patagonia’s high-commitment HRM.</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842600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3. Strategic Alignment of HR Practices with Company Goals</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a:effectLst/>
                <a:latin typeface="Times New Roman" panose="02020603050405020304" pitchFamily="18" charset="0"/>
                <a:ea typeface="Times New Roman" panose="02020603050405020304" pitchFamily="18" charset="0"/>
              </a:rPr>
              <a:t>Digital HR tools directly align with Patagonia’s strategic mission of environmental stewardship, transparency, and social responsibility.</a:t>
            </a:r>
          </a:p>
          <a:p>
            <a:pPr marL="0" marR="0"/>
            <a:r>
              <a:rPr lang="en-US" sz="1800" b="1">
                <a:effectLst/>
                <a:latin typeface="Times New Roman" panose="02020603050405020304" pitchFamily="18" charset="0"/>
                <a:ea typeface="Times New Roman" panose="02020603050405020304" pitchFamily="18" charset="0"/>
              </a:rPr>
              <a:t>Alignment With Sustainability Strategy</a:t>
            </a:r>
          </a:p>
          <a:p>
            <a:pPr marL="0" marR="0"/>
            <a:r>
              <a:rPr lang="en-US" sz="1800">
                <a:effectLst/>
                <a:latin typeface="Times New Roman" panose="02020603050405020304" pitchFamily="18" charset="0"/>
                <a:ea typeface="Times New Roman" panose="02020603050405020304" pitchFamily="18" charset="0"/>
              </a:rPr>
              <a:t>Digital HR systems monitor environmental KPIs, such as renewable energy usage and supply-chain emissions data. This reflects Patagonia’s commitment to going “beyond the business case for sustainability” (</a:t>
            </a:r>
            <a:r>
              <a:rPr lang="en-US" sz="1800" err="1">
                <a:effectLst/>
                <a:latin typeface="Times New Roman" panose="02020603050405020304" pitchFamily="18" charset="0"/>
                <a:ea typeface="Times New Roman" panose="02020603050405020304" pitchFamily="18" charset="0"/>
              </a:rPr>
              <a:t>Dyllick</a:t>
            </a:r>
            <a:r>
              <a:rPr lang="en-US" sz="1800">
                <a:effectLst/>
                <a:latin typeface="Times New Roman" panose="02020603050405020304" pitchFamily="18" charset="0"/>
                <a:ea typeface="Times New Roman" panose="02020603050405020304" pitchFamily="18" charset="0"/>
              </a:rPr>
              <a:t> &amp; </a:t>
            </a:r>
            <a:r>
              <a:rPr lang="en-US" sz="1800" err="1">
                <a:effectLst/>
                <a:latin typeface="Times New Roman" panose="02020603050405020304" pitchFamily="18" charset="0"/>
                <a:ea typeface="Times New Roman" panose="02020603050405020304" pitchFamily="18" charset="0"/>
              </a:rPr>
              <a:t>Hockerts</a:t>
            </a:r>
            <a:r>
              <a:rPr lang="en-US" sz="1800">
                <a:effectLst/>
                <a:latin typeface="Times New Roman" panose="02020603050405020304" pitchFamily="18" charset="0"/>
                <a:ea typeface="Times New Roman" panose="02020603050405020304" pitchFamily="18" charset="0"/>
              </a:rPr>
              <a:t>, 2002).</a:t>
            </a:r>
          </a:p>
          <a:p>
            <a:pPr marL="0" marR="0"/>
            <a:r>
              <a:rPr lang="en-US" sz="1800" b="1">
                <a:effectLst/>
                <a:latin typeface="Times New Roman" panose="02020603050405020304" pitchFamily="18" charset="0"/>
                <a:ea typeface="Times New Roman" panose="02020603050405020304" pitchFamily="18" charset="0"/>
              </a:rPr>
              <a:t>Alignment With Activist Corporate Identity</a:t>
            </a:r>
          </a:p>
          <a:p>
            <a:pPr marL="0" marR="0"/>
            <a:r>
              <a:rPr lang="en-US" sz="1800">
                <a:effectLst/>
                <a:latin typeface="Times New Roman" panose="02020603050405020304" pitchFamily="18" charset="0"/>
                <a:ea typeface="Times New Roman" panose="02020603050405020304" pitchFamily="18" charset="0"/>
              </a:rPr>
              <a:t>Patagonia’s digital communication platforms enable employees to engage in activism campaigns, report social-impact activities, and coordinate non-profit partnerships. This supports the company’s identity as a socially symbolic </a:t>
            </a:r>
            <a:r>
              <a:rPr lang="en-US" sz="1800" err="1">
                <a:effectLst/>
                <a:latin typeface="Times New Roman" panose="02020603050405020304" pitchFamily="18" charset="0"/>
                <a:ea typeface="Times New Roman" panose="02020603050405020304" pitchFamily="18" charset="0"/>
              </a:rPr>
              <a:t>organisation</a:t>
            </a:r>
            <a:r>
              <a:rPr lang="en-US" sz="1800">
                <a:effectLst/>
                <a:latin typeface="Times New Roman" panose="02020603050405020304" pitchFamily="18" charset="0"/>
                <a:ea typeface="Times New Roman" panose="02020603050405020304" pitchFamily="18" charset="0"/>
              </a:rPr>
              <a:t> (</a:t>
            </a:r>
            <a:r>
              <a:rPr lang="en-US" sz="1800" err="1">
                <a:effectLst/>
                <a:latin typeface="Times New Roman" panose="02020603050405020304" pitchFamily="18" charset="0"/>
                <a:ea typeface="Times New Roman" panose="02020603050405020304" pitchFamily="18" charset="0"/>
              </a:rPr>
              <a:t>Shourkaei</a:t>
            </a:r>
            <a:r>
              <a:rPr lang="en-US" sz="1800">
                <a:effectLst/>
                <a:latin typeface="Times New Roman" panose="02020603050405020304" pitchFamily="18" charset="0"/>
                <a:ea typeface="Times New Roman" panose="02020603050405020304" pitchFamily="18" charset="0"/>
              </a:rPr>
              <a:t> et al., 2024).</a:t>
            </a:r>
          </a:p>
          <a:p>
            <a:pPr marL="0" marR="0"/>
            <a:r>
              <a:rPr lang="en-US" sz="1800" b="1">
                <a:effectLst/>
                <a:latin typeface="Times New Roman" panose="02020603050405020304" pitchFamily="18" charset="0"/>
                <a:ea typeface="Times New Roman" panose="02020603050405020304" pitchFamily="18" charset="0"/>
              </a:rPr>
              <a:t>Alignment With Employee-Centric Culture</a:t>
            </a:r>
          </a:p>
          <a:p>
            <a:pPr marL="0" marR="0"/>
            <a:r>
              <a:rPr lang="en-US" sz="1800">
                <a:effectLst/>
                <a:latin typeface="Times New Roman" panose="02020603050405020304" pitchFamily="18" charset="0"/>
                <a:ea typeface="Times New Roman" panose="02020603050405020304" pitchFamily="18" charset="0"/>
              </a:rPr>
              <a:t>Digital HR tools facilitate work–life balance, flexible hours, and well-being tracking—reinforcing Patagonia’s purpose-driven culture. According to its 2024 Benefit Corporation Report, digital transformation has improved employee satisfaction by </a:t>
            </a:r>
            <a:r>
              <a:rPr lang="en-US" sz="1800" b="1">
                <a:effectLst/>
                <a:latin typeface="Times New Roman" panose="02020603050405020304" pitchFamily="18" charset="0"/>
                <a:ea typeface="Times New Roman" panose="02020603050405020304" pitchFamily="18" charset="0"/>
              </a:rPr>
              <a:t>12%</a:t>
            </a:r>
            <a:r>
              <a:rPr lang="en-US" sz="1800">
                <a:effectLst/>
                <a:latin typeface="Times New Roman" panose="02020603050405020304" pitchFamily="18" charset="0"/>
                <a:ea typeface="Times New Roman" panose="02020603050405020304" pitchFamily="18" charset="0"/>
              </a:rPr>
              <a:t>, driven by better access to HR data and flexible scheduling (Patagonia Inc., 2024).</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07636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4. Key HR Challenges Faced by Patagonia Inc.</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a:effectLst/>
                <a:latin typeface="Times New Roman" panose="02020603050405020304" pitchFamily="18" charset="0"/>
                <a:ea typeface="Times New Roman" panose="02020603050405020304" pitchFamily="18" charset="0"/>
              </a:rPr>
              <a:t>Despite strong HR innovations, Patagonia faces several challenges:</a:t>
            </a:r>
          </a:p>
          <a:p>
            <a:pPr marL="0" marR="0"/>
            <a:r>
              <a:rPr lang="en-US" sz="1800" b="1">
                <a:effectLst/>
                <a:latin typeface="Times New Roman" panose="02020603050405020304" pitchFamily="18" charset="0"/>
                <a:ea typeface="Times New Roman" panose="02020603050405020304" pitchFamily="18" charset="0"/>
              </a:rPr>
              <a:t>a. Integrating Digital Systems With Mission-Driven Culture</a:t>
            </a:r>
          </a:p>
          <a:p>
            <a:pPr marL="0" marR="0"/>
            <a:r>
              <a:rPr lang="en-US" sz="1800" err="1">
                <a:effectLst/>
                <a:latin typeface="Times New Roman" panose="02020603050405020304" pitchFamily="18" charset="0"/>
                <a:ea typeface="Times New Roman" panose="02020603050405020304" pitchFamily="18" charset="0"/>
              </a:rPr>
              <a:t>Digitalisation</a:t>
            </a:r>
            <a:r>
              <a:rPr lang="en-US" sz="1800">
                <a:effectLst/>
                <a:latin typeface="Times New Roman" panose="02020603050405020304" pitchFamily="18" charset="0"/>
                <a:ea typeface="Times New Roman" panose="02020603050405020304" pitchFamily="18" charset="0"/>
              </a:rPr>
              <a:t> risks reducing the human-touch central to Patagonia’s culture. Over-reliance on automation may undermine relational culture and value-driven recruitment (Aust et al., 2020).</a:t>
            </a:r>
          </a:p>
          <a:p>
            <a:pPr marL="0" marR="0"/>
            <a:r>
              <a:rPr lang="en-US" sz="1800" b="1">
                <a:effectLst/>
                <a:latin typeface="Times New Roman" panose="02020603050405020304" pitchFamily="18" charset="0"/>
                <a:ea typeface="Times New Roman" panose="02020603050405020304" pitchFamily="18" charset="0"/>
              </a:rPr>
              <a:t>b. Skills Gaps in Data Analytics and Sustainability Technology</a:t>
            </a:r>
          </a:p>
          <a:p>
            <a:pPr marL="0" marR="0"/>
            <a:r>
              <a:rPr lang="en-US" sz="1800">
                <a:effectLst/>
                <a:latin typeface="Times New Roman" panose="02020603050405020304" pitchFamily="18" charset="0"/>
                <a:ea typeface="Times New Roman" panose="02020603050405020304" pitchFamily="18" charset="0"/>
              </a:rPr>
              <a:t>As Patagonia expands sustainable manufacturing technologies, it faces a shortage of staff skilled in lifecycle analysis, regenerative design, and digital supply-chain analytics (Patagonia Inc., 2025).</a:t>
            </a:r>
          </a:p>
          <a:p>
            <a:pPr marL="0" marR="0"/>
            <a:r>
              <a:rPr lang="en-US" sz="1800" b="1">
                <a:effectLst/>
                <a:latin typeface="Times New Roman" panose="02020603050405020304" pitchFamily="18" charset="0"/>
                <a:ea typeface="Times New Roman" panose="02020603050405020304" pitchFamily="18" charset="0"/>
              </a:rPr>
              <a:t>c. Managing Global Talent Across Digital Platforms</a:t>
            </a:r>
          </a:p>
          <a:p>
            <a:pPr marL="0" marR="0"/>
            <a:r>
              <a:rPr lang="en-US" sz="1800">
                <a:effectLst/>
                <a:latin typeface="Times New Roman" panose="02020603050405020304" pitchFamily="18" charset="0"/>
                <a:ea typeface="Times New Roman" panose="02020603050405020304" pitchFamily="18" charset="0"/>
              </a:rPr>
              <a:t>Patagonia’s global supply-chain workforce presents challenges in delivering consistent digital HR experiences, particularly in remote or low-tech manufacturing regions (</a:t>
            </a:r>
            <a:r>
              <a:rPr lang="en-US" sz="1800" err="1">
                <a:effectLst/>
                <a:latin typeface="Times New Roman" panose="02020603050405020304" pitchFamily="18" charset="0"/>
                <a:ea typeface="Times New Roman" panose="02020603050405020304" pitchFamily="18" charset="0"/>
              </a:rPr>
              <a:t>Shourkaei</a:t>
            </a:r>
            <a:r>
              <a:rPr lang="en-US" sz="1800">
                <a:effectLst/>
                <a:latin typeface="Times New Roman" panose="02020603050405020304" pitchFamily="18" charset="0"/>
                <a:ea typeface="Times New Roman" panose="02020603050405020304" pitchFamily="18" charset="0"/>
              </a:rPr>
              <a:t> et al., 2024).</a:t>
            </a:r>
          </a:p>
          <a:p>
            <a:pPr marL="0" marR="0"/>
            <a:r>
              <a:rPr lang="en-US" sz="1800" b="1">
                <a:effectLst/>
                <a:latin typeface="Times New Roman" panose="02020603050405020304" pitchFamily="18" charset="0"/>
                <a:ea typeface="Times New Roman" panose="02020603050405020304" pitchFamily="18" charset="0"/>
              </a:rPr>
              <a:t>d. Maintaining Cybersecurity and Ethical Use of HR Data</a:t>
            </a:r>
          </a:p>
          <a:p>
            <a:pPr marL="0" marR="0"/>
            <a:r>
              <a:rPr lang="en-US" sz="1800">
                <a:effectLst/>
                <a:latin typeface="Times New Roman" panose="02020603050405020304" pitchFamily="18" charset="0"/>
                <a:ea typeface="Times New Roman" panose="02020603050405020304" pitchFamily="18" charset="0"/>
              </a:rPr>
              <a:t>Increasing data collected through HR analytics raises concerns about transparency, fairness, and data privacy—highlighted by the broader concerns in sustainable business models (</a:t>
            </a:r>
            <a:r>
              <a:rPr lang="en-US" sz="1800" err="1">
                <a:effectLst/>
                <a:latin typeface="Times New Roman" panose="02020603050405020304" pitchFamily="18" charset="0"/>
                <a:ea typeface="Times New Roman" panose="02020603050405020304" pitchFamily="18" charset="0"/>
              </a:rPr>
              <a:t>Nosratabadi</a:t>
            </a:r>
            <a:r>
              <a:rPr lang="en-US" sz="1800">
                <a:effectLst/>
                <a:latin typeface="Times New Roman" panose="02020603050405020304" pitchFamily="18" charset="0"/>
                <a:ea typeface="Times New Roman" panose="02020603050405020304" pitchFamily="18" charset="0"/>
              </a:rPr>
              <a:t> et al., 2019).</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4205724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5. Practical Recommendations</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b="1">
                <a:effectLst/>
                <a:latin typeface="Times New Roman" panose="02020603050405020304" pitchFamily="18" charset="0"/>
                <a:ea typeface="Times New Roman" panose="02020603050405020304" pitchFamily="18" charset="0"/>
              </a:rPr>
              <a:t>1. Invest in “Green HR Analytics” Capability Building</a:t>
            </a:r>
          </a:p>
          <a:p>
            <a:pPr marL="0" marR="0"/>
            <a:r>
              <a:rPr lang="en-US" sz="1800">
                <a:effectLst/>
                <a:latin typeface="Times New Roman" panose="02020603050405020304" pitchFamily="18" charset="0"/>
                <a:ea typeface="Times New Roman" panose="02020603050405020304" pitchFamily="18" charset="0"/>
              </a:rPr>
              <a:t>Patagonia should expand digital training for employees and line managers in data analytics, lifecycle assessment, and sustainability metrics. This aligns with Liang and Li’s (2025) framework for performance-driven sustainable HRM.</a:t>
            </a:r>
          </a:p>
          <a:p>
            <a:pPr marL="0" marR="0"/>
            <a:r>
              <a:rPr lang="en-US" sz="1800" b="1">
                <a:effectLst/>
                <a:latin typeface="Times New Roman" panose="02020603050405020304" pitchFamily="18" charset="0"/>
                <a:ea typeface="Times New Roman" panose="02020603050405020304" pitchFamily="18" charset="0"/>
              </a:rPr>
              <a:t>2. Strengthen Ethical AI Governance</a:t>
            </a:r>
          </a:p>
          <a:p>
            <a:pPr marL="0" marR="0"/>
            <a:r>
              <a:rPr lang="en-US" sz="1800">
                <a:effectLst/>
                <a:latin typeface="Times New Roman" panose="02020603050405020304" pitchFamily="18" charset="0"/>
                <a:ea typeface="Times New Roman" panose="02020603050405020304" pitchFamily="18" charset="0"/>
              </a:rPr>
              <a:t>To prevent algorithmic bias in recruitment, Patagonia should adopt ethical auditing frameworks and ensure human oversight in digital screening—ensuring compatibility with its socially responsible values (Aust et al., 2020).</a:t>
            </a:r>
          </a:p>
          <a:p>
            <a:pPr marL="0" marR="0"/>
            <a:r>
              <a:rPr lang="en-US" sz="1800" b="1">
                <a:effectLst/>
                <a:latin typeface="Times New Roman" panose="02020603050405020304" pitchFamily="18" charset="0"/>
                <a:ea typeface="Times New Roman" panose="02020603050405020304" pitchFamily="18" charset="0"/>
              </a:rPr>
              <a:t>3. Introduce Global Digital HR </a:t>
            </a:r>
            <a:r>
              <a:rPr lang="en-US" sz="1800" b="1" err="1">
                <a:effectLst/>
                <a:latin typeface="Times New Roman" panose="02020603050405020304" pitchFamily="18" charset="0"/>
                <a:ea typeface="Times New Roman" panose="02020603050405020304" pitchFamily="18" charset="0"/>
              </a:rPr>
              <a:t>Standardisation</a:t>
            </a:r>
            <a:endParaRPr lang="en-US" sz="1800" b="1">
              <a:effectLst/>
              <a:latin typeface="Times New Roman" panose="02020603050405020304" pitchFamily="18" charset="0"/>
              <a:ea typeface="Times New Roman" panose="02020603050405020304" pitchFamily="18" charset="0"/>
            </a:endParaRPr>
          </a:p>
          <a:p>
            <a:pPr marL="0" marR="0"/>
            <a:r>
              <a:rPr lang="en-US" sz="1800">
                <a:effectLst/>
                <a:latin typeface="Times New Roman" panose="02020603050405020304" pitchFamily="18" charset="0"/>
                <a:ea typeface="Times New Roman" panose="02020603050405020304" pitchFamily="18" charset="0"/>
              </a:rPr>
              <a:t>Developing a unified digital HR platform with multilingual support will reduce inconsistencies across global supply locations. This is crucial for maintaining sustainability transparency throughout the supply chain (</a:t>
            </a:r>
            <a:r>
              <a:rPr lang="en-US" sz="1800" err="1">
                <a:effectLst/>
                <a:latin typeface="Times New Roman" panose="02020603050405020304" pitchFamily="18" charset="0"/>
                <a:ea typeface="Times New Roman" panose="02020603050405020304" pitchFamily="18" charset="0"/>
              </a:rPr>
              <a:t>Shourkaei</a:t>
            </a:r>
            <a:r>
              <a:rPr lang="en-US" sz="1800">
                <a:effectLst/>
                <a:latin typeface="Times New Roman" panose="02020603050405020304" pitchFamily="18" charset="0"/>
                <a:ea typeface="Times New Roman" panose="02020603050405020304" pitchFamily="18" charset="0"/>
              </a:rPr>
              <a:t> et al., 2024).</a:t>
            </a:r>
          </a:p>
          <a:p>
            <a:pPr marL="0" marR="0"/>
            <a:r>
              <a:rPr lang="en-US" sz="1800" b="1">
                <a:effectLst/>
                <a:latin typeface="Times New Roman" panose="02020603050405020304" pitchFamily="18" charset="0"/>
                <a:ea typeface="Times New Roman" panose="02020603050405020304" pitchFamily="18" charset="0"/>
              </a:rPr>
              <a:t>4. Enhance Digital Wellness and Human-</a:t>
            </a:r>
            <a:r>
              <a:rPr lang="en-US" sz="1800" b="1" err="1">
                <a:effectLst/>
                <a:latin typeface="Times New Roman" panose="02020603050405020304" pitchFamily="18" charset="0"/>
                <a:ea typeface="Times New Roman" panose="02020603050405020304" pitchFamily="18" charset="0"/>
              </a:rPr>
              <a:t>Centred</a:t>
            </a:r>
            <a:r>
              <a:rPr lang="en-US" sz="1800" b="1">
                <a:effectLst/>
                <a:latin typeface="Times New Roman" panose="02020603050405020304" pitchFamily="18" charset="0"/>
                <a:ea typeface="Times New Roman" panose="02020603050405020304" pitchFamily="18" charset="0"/>
              </a:rPr>
              <a:t> Systems</a:t>
            </a:r>
          </a:p>
          <a:p>
            <a:pPr marL="0" marR="0"/>
            <a:r>
              <a:rPr lang="en-US" sz="1800">
                <a:effectLst/>
                <a:latin typeface="Times New Roman" panose="02020603050405020304" pitchFamily="18" charset="0"/>
                <a:ea typeface="Times New Roman" panose="02020603050405020304" pitchFamily="18" charset="0"/>
              </a:rPr>
              <a:t>Patagonia can integrate AI-based well-being tools that monitor employee workload, burnout risk, and activism fatigue while maintaining confidential and ethical data practices.</a:t>
            </a:r>
          </a:p>
          <a:p>
            <a:pPr marL="0" marR="0"/>
            <a:r>
              <a:rPr lang="en-US" sz="1800" b="1">
                <a:effectLst/>
                <a:latin typeface="Times New Roman" panose="02020603050405020304" pitchFamily="18" charset="0"/>
                <a:ea typeface="Times New Roman" panose="02020603050405020304" pitchFamily="18" charset="0"/>
              </a:rPr>
              <a:t>5. Build Cross-Functional Digital Sustainability Teams</a:t>
            </a:r>
          </a:p>
          <a:p>
            <a:pPr marL="0" marR="0"/>
            <a:r>
              <a:rPr lang="en-US" sz="1800">
                <a:effectLst/>
                <a:latin typeface="Times New Roman" panose="02020603050405020304" pitchFamily="18" charset="0"/>
                <a:ea typeface="Times New Roman" panose="02020603050405020304" pitchFamily="18" charset="0"/>
              </a:rPr>
              <a:t>Cross-departmental project teams—HR, IT, sustainability, and manufacturing—will ensure that digital transformation continues to support environmental and social missions, consistent with common-good HRM principles (Aust et al., 2020).</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349070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Conclusion</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r>
              <a:rPr lang="en-US" sz="1800">
                <a:effectLst/>
                <a:latin typeface="Times New Roman" panose="02020603050405020304" pitchFamily="18" charset="0"/>
                <a:ea typeface="Times New Roman" panose="02020603050405020304" pitchFamily="18" charset="0"/>
              </a:rPr>
              <a:t>Patagonia’s digital HR transformation reflects a strategic fusion of sustainability, employee empowerment, and innovative HR technology. While the company has successfully implemented digital tools in recruitment, learning, performance management, and engagement, evolving challenges persist—especially around ethics, skills shortages, and cross-border digital integration. By strengthening ethical AI policies, enhancing analytics capabilities, and aligning digital tools with its sustainability mission, Patagonia can continue to lead as a global exemplar of purpose-driven HRM. Ultimately, Patagonia demonstrates how HR technology, when integrated with sustainability values, can create long-term </a:t>
            </a:r>
            <a:r>
              <a:rPr lang="en-US" sz="1800" err="1">
                <a:effectLst/>
                <a:latin typeface="Times New Roman" panose="02020603050405020304" pitchFamily="18" charset="0"/>
                <a:ea typeface="Times New Roman" panose="02020603050405020304" pitchFamily="18" charset="0"/>
              </a:rPr>
              <a:t>organisational</a:t>
            </a:r>
            <a:r>
              <a:rPr lang="en-US" sz="1800">
                <a:effectLst/>
                <a:latin typeface="Times New Roman" panose="02020603050405020304" pitchFamily="18" charset="0"/>
                <a:ea typeface="Times New Roman" panose="02020603050405020304" pitchFamily="18" charset="0"/>
              </a:rPr>
              <a:t> resilience and positive social impact.</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194940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pPr algn="just" eaLnBrk="1" hangingPunct="1">
              <a:lnSpc>
                <a:spcPct val="150000"/>
              </a:lnSpc>
              <a:spcBef>
                <a:spcPts val="800"/>
              </a:spcBef>
              <a:spcAft>
                <a:spcPts val="400"/>
              </a:spcAft>
              <a:defRPr/>
            </a:pPr>
            <a:r>
              <a:rPr lang="en-GB" sz="1200" kern="100">
                <a:solidFill>
                  <a:srgbClr val="0F4761"/>
                </a:solidFill>
                <a:latin typeface="Aptos Display"/>
                <a:ea typeface="DengXian Light" panose="02010600030101010101" pitchFamily="2" charset="-122"/>
                <a:cs typeface="Times New Roman" panose="02020603050405020304" pitchFamily="18" charset="0"/>
              </a:rPr>
              <a:t>Introduction</a:t>
            </a:r>
            <a:endParaRPr lang="en-US" sz="1200" b="1" kern="100">
              <a:solidFill>
                <a:srgbClr val="0F4761"/>
              </a:solidFill>
              <a:latin typeface="Aptos Display"/>
              <a:ea typeface="DengXian Light" panose="02010600030101010101" pitchFamily="2" charset="-122"/>
              <a:cs typeface="Times New Roman" panose="02020603050405020304" pitchFamily="18" charset="0"/>
            </a:endParaRPr>
          </a:p>
          <a:p>
            <a:pPr algn="just" eaLnBrk="1" hangingPunct="1">
              <a:lnSpc>
                <a:spcPct val="150000"/>
              </a:lnSpc>
              <a:defRPr/>
            </a:pPr>
            <a:r>
              <a:rPr lang="en-US" sz="1200">
                <a:latin typeface="Times New Roman" panose="02020603050405020304" pitchFamily="18" charset="0"/>
                <a:ea typeface="Times New Roman" panose="02020603050405020304" pitchFamily="18" charset="0"/>
              </a:rPr>
              <a:t>Diversity, Equity and Inclusion (DEI) are now essential priorities for multinational </a:t>
            </a:r>
            <a:r>
              <a:rPr lang="en-US" sz="1200" err="1">
                <a:latin typeface="Times New Roman" panose="02020603050405020304" pitchFamily="18" charset="0"/>
                <a:ea typeface="Times New Roman" panose="02020603050405020304" pitchFamily="18" charset="0"/>
              </a:rPr>
              <a:t>organisations</a:t>
            </a:r>
            <a:r>
              <a:rPr lang="en-US" sz="1200">
                <a:latin typeface="Times New Roman" panose="02020603050405020304" pitchFamily="18" charset="0"/>
                <a:ea typeface="Times New Roman" panose="02020603050405020304" pitchFamily="18" charset="0"/>
              </a:rPr>
              <a:t> because they influence innovation, </a:t>
            </a:r>
            <a:r>
              <a:rPr lang="en-US" sz="1200" err="1">
                <a:latin typeface="Times New Roman" panose="02020603050405020304" pitchFamily="18" charset="0"/>
                <a:ea typeface="Times New Roman" panose="02020603050405020304" pitchFamily="18" charset="0"/>
              </a:rPr>
              <a:t>organisational</a:t>
            </a:r>
            <a:r>
              <a:rPr lang="en-US" sz="1200">
                <a:latin typeface="Times New Roman" panose="02020603050405020304" pitchFamily="18" charset="0"/>
                <a:ea typeface="Times New Roman" panose="02020603050405020304" pitchFamily="18" charset="0"/>
              </a:rPr>
              <a:t> reputation, and employee experience. Patagonia Inc. Plc, a global consumer goods company operating in more than 190 countries, embeds DEI within its strategic framework, known as the Patagonia Inc. Compass. The company aims to create an equitable work environment, ensure fair access to opportunities, and reflect the diversity of its global consumer base. This report evaluates Unilever’s DEI-related policies, the role of line managers, strategic alignment with </a:t>
            </a:r>
            <a:r>
              <a:rPr lang="en-US" sz="1200" err="1">
                <a:latin typeface="Times New Roman" panose="02020603050405020304" pitchFamily="18" charset="0"/>
                <a:ea typeface="Times New Roman" panose="02020603050405020304" pitchFamily="18" charset="0"/>
              </a:rPr>
              <a:t>organisational</a:t>
            </a:r>
            <a:r>
              <a:rPr lang="en-US" sz="1200">
                <a:latin typeface="Times New Roman" panose="02020603050405020304" pitchFamily="18" charset="0"/>
                <a:ea typeface="Times New Roman" panose="02020603050405020304" pitchFamily="18" charset="0"/>
              </a:rPr>
              <a:t> goals, HR challenges, and practical recommendations, drawing on academic literature and industry evidence.</a:t>
            </a:r>
          </a:p>
          <a:p>
            <a:pPr eaLnBrk="1" hangingPunct="1">
              <a:defRPr/>
            </a:pPr>
            <a:endParaRPr lang="en-US"/>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2170109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pPr marL="0" marR="0" algn="just">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1. Current DEI Policies and Practices at Patagonia Inc.</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r>
              <a:rPr lang="en-US" sz="1800">
                <a:effectLst/>
                <a:latin typeface="Times New Roman" panose="02020603050405020304" pitchFamily="18" charset="0"/>
                <a:ea typeface="Times New Roman" panose="02020603050405020304" pitchFamily="18" charset="0"/>
              </a:rPr>
              <a:t>Patagonia has implemented several structured DEI initiatives aimed at improving workforce representation, inclusion, and equity across its global operations. A key policy is its </a:t>
            </a:r>
            <a:r>
              <a:rPr lang="en-US" sz="1800" b="0">
                <a:effectLst/>
                <a:latin typeface="Times New Roman" panose="02020603050405020304" pitchFamily="18" charset="0"/>
                <a:ea typeface="Times New Roman" panose="02020603050405020304" pitchFamily="18" charset="0"/>
              </a:rPr>
              <a:t>Equity and Justice (EJ) </a:t>
            </a:r>
            <a:r>
              <a:rPr lang="en-US" sz="1800" b="0" err="1">
                <a:effectLst/>
                <a:latin typeface="Times New Roman" panose="02020603050405020304" pitchFamily="18" charset="0"/>
                <a:ea typeface="Times New Roman" panose="02020603050405020304" pitchFamily="18" charset="0"/>
              </a:rPr>
              <a:t>programme</a:t>
            </a:r>
            <a:r>
              <a:rPr lang="en-US" sz="1800">
                <a:effectLst/>
                <a:latin typeface="Times New Roman" panose="02020603050405020304" pitchFamily="18" charset="0"/>
                <a:ea typeface="Times New Roman" panose="02020603050405020304" pitchFamily="18" charset="0"/>
              </a:rPr>
              <a:t>, launched in 2020, which focuses on pay equity, anti-racism education, and inclusive leadership (Patagonia, 2022). Patagonia publicly reported that it achieved </a:t>
            </a:r>
            <a:r>
              <a:rPr lang="en-US" sz="1800" b="0">
                <a:effectLst/>
                <a:latin typeface="Times New Roman" panose="02020603050405020304" pitchFamily="18" charset="0"/>
                <a:ea typeface="Times New Roman" panose="02020603050405020304" pitchFamily="18" charset="0"/>
              </a:rPr>
              <a:t>100% pay equity for men and women performing similar roles in the U.S.</a:t>
            </a:r>
            <a:r>
              <a:rPr lang="en-US" sz="1800">
                <a:effectLst/>
                <a:latin typeface="Times New Roman" panose="02020603050405020304" pitchFamily="18" charset="0"/>
                <a:ea typeface="Times New Roman" panose="02020603050405020304" pitchFamily="18" charset="0"/>
              </a:rPr>
              <a:t>, following a comprehensive wage review (Patagonia, 2023).</a:t>
            </a:r>
          </a:p>
          <a:p>
            <a:pPr marL="0" marR="0" algn="just"/>
            <a:r>
              <a:rPr lang="en-US" sz="1800">
                <a:effectLst/>
                <a:latin typeface="Times New Roman" panose="02020603050405020304" pitchFamily="18" charset="0"/>
                <a:ea typeface="Times New Roman" panose="02020603050405020304" pitchFamily="18" charset="0"/>
              </a:rPr>
              <a:t>The company has also developed recruitment policies to improve workforce diversity, including </a:t>
            </a:r>
            <a:r>
              <a:rPr lang="en-US" sz="1800" b="0">
                <a:effectLst/>
                <a:latin typeface="Times New Roman" panose="02020603050405020304" pitchFamily="18" charset="0"/>
                <a:ea typeface="Times New Roman" panose="02020603050405020304" pitchFamily="18" charset="0"/>
              </a:rPr>
              <a:t>diverse hiring panels</a:t>
            </a:r>
            <a:r>
              <a:rPr lang="en-US" sz="1800">
                <a:effectLst/>
                <a:latin typeface="Times New Roman" panose="02020603050405020304" pitchFamily="18" charset="0"/>
                <a:ea typeface="Times New Roman" panose="02020603050405020304" pitchFamily="18" charset="0"/>
              </a:rPr>
              <a:t>, structured interviews, and partnerships with </a:t>
            </a:r>
            <a:r>
              <a:rPr lang="en-US" sz="1800" err="1">
                <a:effectLst/>
                <a:latin typeface="Times New Roman" panose="02020603050405020304" pitchFamily="18" charset="0"/>
                <a:ea typeface="Times New Roman" panose="02020603050405020304" pitchFamily="18" charset="0"/>
              </a:rPr>
              <a:t>organisations</a:t>
            </a:r>
            <a:r>
              <a:rPr lang="en-US" sz="1800">
                <a:effectLst/>
                <a:latin typeface="Times New Roman" panose="02020603050405020304" pitchFamily="18" charset="0"/>
                <a:ea typeface="Times New Roman" panose="02020603050405020304" pitchFamily="18" charset="0"/>
              </a:rPr>
              <a:t> such as </a:t>
            </a:r>
            <a:r>
              <a:rPr lang="en-US" sz="1800" b="0">
                <a:effectLst/>
                <a:latin typeface="Times New Roman" panose="02020603050405020304" pitchFamily="18" charset="0"/>
                <a:ea typeface="Times New Roman" panose="02020603050405020304" pitchFamily="18" charset="0"/>
              </a:rPr>
              <a:t>Outdoor Afro</a:t>
            </a:r>
            <a:r>
              <a:rPr lang="en-US" sz="1800">
                <a:effectLst/>
                <a:latin typeface="Times New Roman" panose="02020603050405020304" pitchFamily="18" charset="0"/>
                <a:ea typeface="Times New Roman" panose="02020603050405020304" pitchFamily="18" charset="0"/>
              </a:rPr>
              <a:t> and </a:t>
            </a:r>
            <a:r>
              <a:rPr lang="en-US" sz="1800" b="0" err="1">
                <a:effectLst/>
                <a:latin typeface="Times New Roman" panose="02020603050405020304" pitchFamily="18" charset="0"/>
                <a:ea typeface="Times New Roman" panose="02020603050405020304" pitchFamily="18" charset="0"/>
              </a:rPr>
              <a:t>LatinxHikers</a:t>
            </a:r>
            <a:r>
              <a:rPr lang="en-US" sz="1800">
                <a:effectLst/>
                <a:latin typeface="Times New Roman" panose="02020603050405020304" pitchFamily="18" charset="0"/>
                <a:ea typeface="Times New Roman" panose="02020603050405020304" pitchFamily="18" charset="0"/>
              </a:rPr>
              <a:t> to attract under-represented groups into the outdoor industry (REI Co-Op Report, 2023). Internal demographic data show that </a:t>
            </a:r>
            <a:r>
              <a:rPr lang="en-US" sz="1800" b="0">
                <a:effectLst/>
                <a:latin typeface="Times New Roman" panose="02020603050405020304" pitchFamily="18" charset="0"/>
                <a:ea typeface="Times New Roman" panose="02020603050405020304" pitchFamily="18" charset="0"/>
              </a:rPr>
              <a:t>48% of managerial roles are held by women</a:t>
            </a:r>
            <a:r>
              <a:rPr lang="en-US" sz="1800">
                <a:effectLst/>
                <a:latin typeface="Times New Roman" panose="02020603050405020304" pitchFamily="18" charset="0"/>
                <a:ea typeface="Times New Roman" panose="02020603050405020304" pitchFamily="18" charset="0"/>
              </a:rPr>
              <a:t> and </a:t>
            </a:r>
            <a:r>
              <a:rPr lang="en-US" sz="1800" b="0">
                <a:effectLst/>
                <a:latin typeface="Times New Roman" panose="02020603050405020304" pitchFamily="18" charset="0"/>
                <a:ea typeface="Times New Roman" panose="02020603050405020304" pitchFamily="18" charset="0"/>
              </a:rPr>
              <a:t>31% of U.S. employees identify as people of </a:t>
            </a:r>
            <a:r>
              <a:rPr lang="en-US" sz="1800" b="0" err="1">
                <a:effectLst/>
                <a:latin typeface="Times New Roman" panose="02020603050405020304" pitchFamily="18" charset="0"/>
                <a:ea typeface="Times New Roman" panose="02020603050405020304" pitchFamily="18" charset="0"/>
              </a:rPr>
              <a:t>colour</a:t>
            </a:r>
            <a:r>
              <a:rPr lang="en-US" sz="1800">
                <a:effectLst/>
                <a:latin typeface="Times New Roman" panose="02020603050405020304" pitchFamily="18" charset="0"/>
                <a:ea typeface="Times New Roman" panose="02020603050405020304" pitchFamily="18" charset="0"/>
              </a:rPr>
              <a:t>, reflecting progress yet highlighting room for improvement (Patagonia, 2023).</a:t>
            </a:r>
          </a:p>
          <a:p>
            <a:pPr marL="0" marR="0" algn="just"/>
            <a:r>
              <a:rPr lang="en-US" sz="1800">
                <a:effectLst/>
                <a:latin typeface="Times New Roman" panose="02020603050405020304" pitchFamily="18" charset="0"/>
                <a:ea typeface="Times New Roman" panose="02020603050405020304" pitchFamily="18" charset="0"/>
              </a:rPr>
              <a:t>Patagonia further promotes DEI through formal employee resource groups (ERGs), including groups for women, LGBTQ+ employees, and environmental justice advocates. The company’s </a:t>
            </a:r>
            <a:r>
              <a:rPr lang="en-US" sz="1800" b="0">
                <a:effectLst/>
                <a:latin typeface="Times New Roman" panose="02020603050405020304" pitchFamily="18" charset="0"/>
                <a:ea typeface="Times New Roman" panose="02020603050405020304" pitchFamily="18" charset="0"/>
              </a:rPr>
              <a:t>inclusion training </a:t>
            </a:r>
            <a:r>
              <a:rPr lang="en-US" sz="1800" b="0" err="1">
                <a:effectLst/>
                <a:latin typeface="Times New Roman" panose="02020603050405020304" pitchFamily="18" charset="0"/>
                <a:ea typeface="Times New Roman" panose="02020603050405020304" pitchFamily="18" charset="0"/>
              </a:rPr>
              <a:t>programme</a:t>
            </a:r>
            <a:r>
              <a:rPr lang="en-US" sz="1800">
                <a:effectLst/>
                <a:latin typeface="Times New Roman" panose="02020603050405020304" pitchFamily="18" charset="0"/>
                <a:ea typeface="Times New Roman" panose="02020603050405020304" pitchFamily="18" charset="0"/>
              </a:rPr>
              <a:t> includes anti-bias workshops, allyship training and accessibility awareness, aligning with best practices identified in academic research (Nishii, 2018; Shore et al., 2011).</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1852260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2. Role of Line Managers in DEI Implementation</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a:effectLst/>
                <a:latin typeface="Times New Roman" panose="02020603050405020304" pitchFamily="18" charset="0"/>
                <a:ea typeface="Times New Roman" panose="02020603050405020304" pitchFamily="18" charset="0"/>
              </a:rPr>
              <a:t>Line managers play a critical role in </a:t>
            </a:r>
            <a:r>
              <a:rPr lang="en-US" sz="1800" err="1">
                <a:effectLst/>
                <a:latin typeface="Times New Roman" panose="02020603050405020304" pitchFamily="18" charset="0"/>
                <a:ea typeface="Times New Roman" panose="02020603050405020304" pitchFamily="18" charset="0"/>
              </a:rPr>
              <a:t>operationalising</a:t>
            </a:r>
            <a:r>
              <a:rPr lang="en-US" sz="1800">
                <a:effectLst/>
                <a:latin typeface="Times New Roman" panose="02020603050405020304" pitchFamily="18" charset="0"/>
                <a:ea typeface="Times New Roman" panose="02020603050405020304" pitchFamily="18" charset="0"/>
              </a:rPr>
              <a:t> Patagonia’s DEI policies. They act as the first point of contact for employees, influence team culture, and shape experiences of inclusion. At Patagonia, line managers are responsible for:</a:t>
            </a:r>
          </a:p>
          <a:p>
            <a:pPr marL="342900" marR="0" lvl="0" indent="-342900">
              <a:buSzPts val="1000"/>
              <a:buFont typeface="Symbol" panose="05050102010706020507" pitchFamily="18" charset="2"/>
              <a:buChar char=""/>
              <a:tabLst>
                <a:tab pos="457200" algn="l"/>
              </a:tabLst>
            </a:pPr>
            <a:r>
              <a:rPr lang="en-US" sz="1800" b="1">
                <a:effectLst/>
                <a:latin typeface="Times New Roman" panose="02020603050405020304" pitchFamily="18" charset="0"/>
                <a:ea typeface="Times New Roman" panose="02020603050405020304" pitchFamily="18" charset="0"/>
              </a:rPr>
              <a:t>Implementing inclusive hiring practices</a:t>
            </a:r>
            <a:r>
              <a:rPr lang="en-US" sz="1800">
                <a:effectLst/>
                <a:latin typeface="Times New Roman" panose="02020603050405020304" pitchFamily="18" charset="0"/>
                <a:ea typeface="Times New Roman" panose="02020603050405020304" pitchFamily="18" charset="0"/>
              </a:rPr>
              <a:t>, such as ensuring candidate shortlists reflect diversity goals.</a:t>
            </a:r>
          </a:p>
          <a:p>
            <a:pPr marL="342900" marR="0" lvl="0" indent="-342900">
              <a:buSzPts val="1000"/>
              <a:buFont typeface="Symbol" panose="05050102010706020507" pitchFamily="18" charset="2"/>
              <a:buChar char=""/>
              <a:tabLst>
                <a:tab pos="457200" algn="l"/>
              </a:tabLst>
            </a:pPr>
            <a:r>
              <a:rPr lang="en-US" sz="1800" b="1">
                <a:effectLst/>
                <a:latin typeface="Times New Roman" panose="02020603050405020304" pitchFamily="18" charset="0"/>
                <a:ea typeface="Times New Roman" panose="02020603050405020304" pitchFamily="18" charset="0"/>
              </a:rPr>
              <a:t>Enforcing anti-discrimination and anti-harassment policies</a:t>
            </a:r>
            <a:r>
              <a:rPr lang="en-US" sz="1800">
                <a:effectLst/>
                <a:latin typeface="Times New Roman" panose="02020603050405020304" pitchFamily="18" charset="0"/>
                <a:ea typeface="Times New Roman" panose="02020603050405020304" pitchFamily="18" charset="0"/>
              </a:rPr>
              <a:t> at team level.</a:t>
            </a:r>
          </a:p>
          <a:p>
            <a:pPr marL="342900" marR="0" lvl="0" indent="-342900">
              <a:buSzPts val="1000"/>
              <a:buFont typeface="Symbol" panose="05050102010706020507" pitchFamily="18" charset="2"/>
              <a:buChar char=""/>
              <a:tabLst>
                <a:tab pos="457200" algn="l"/>
              </a:tabLst>
            </a:pPr>
            <a:r>
              <a:rPr lang="en-US" sz="1800">
                <a:effectLst/>
                <a:latin typeface="Times New Roman" panose="02020603050405020304" pitchFamily="18" charset="0"/>
                <a:ea typeface="Times New Roman" panose="02020603050405020304" pitchFamily="18" charset="0"/>
              </a:rPr>
              <a:t>Conducting </a:t>
            </a:r>
            <a:r>
              <a:rPr lang="en-US" sz="1800" b="1">
                <a:effectLst/>
                <a:latin typeface="Times New Roman" panose="02020603050405020304" pitchFamily="18" charset="0"/>
                <a:ea typeface="Times New Roman" panose="02020603050405020304" pitchFamily="18" charset="0"/>
              </a:rPr>
              <a:t>fair and unbiased performance evaluations</a:t>
            </a:r>
            <a:r>
              <a:rPr lang="en-US" sz="1800">
                <a:effectLst/>
                <a:latin typeface="Times New Roman" panose="02020603050405020304" pitchFamily="18" charset="0"/>
                <a:ea typeface="Times New Roman" panose="02020603050405020304" pitchFamily="18" charset="0"/>
              </a:rPr>
              <a:t>, supported by bias-mitigation training.</a:t>
            </a:r>
          </a:p>
          <a:p>
            <a:pPr marL="342900" marR="0" lvl="0" indent="-342900">
              <a:buSzPts val="1000"/>
              <a:buFont typeface="Symbol" panose="05050102010706020507" pitchFamily="18" charset="2"/>
              <a:buChar char=""/>
              <a:tabLst>
                <a:tab pos="457200" algn="l"/>
              </a:tabLst>
            </a:pPr>
            <a:r>
              <a:rPr lang="en-US" sz="1800">
                <a:effectLst/>
                <a:latin typeface="Times New Roman" panose="02020603050405020304" pitchFamily="18" charset="0"/>
                <a:ea typeface="Times New Roman" panose="02020603050405020304" pitchFamily="18" charset="0"/>
              </a:rPr>
              <a:t>Encouraging employees to participate in ERGs and community volunteering initiatives.</a:t>
            </a:r>
          </a:p>
          <a:p>
            <a:pPr marL="342900" marR="0" lvl="0" indent="-342900">
              <a:buSzPts val="1000"/>
              <a:buFont typeface="Symbol" panose="05050102010706020507" pitchFamily="18" charset="2"/>
              <a:buChar char=""/>
              <a:tabLst>
                <a:tab pos="457200" algn="l"/>
              </a:tabLst>
            </a:pPr>
            <a:r>
              <a:rPr lang="en-US" sz="1800">
                <a:effectLst/>
                <a:latin typeface="Times New Roman" panose="02020603050405020304" pitchFamily="18" charset="0"/>
                <a:ea typeface="Times New Roman" panose="02020603050405020304" pitchFamily="18" charset="0"/>
              </a:rPr>
              <a:t>Monitoring team climate and addressing inclusion concerns through early interventions.</a:t>
            </a:r>
          </a:p>
          <a:p>
            <a:pPr marL="0" marR="0"/>
            <a:r>
              <a:rPr lang="en-US" sz="1800">
                <a:effectLst/>
                <a:latin typeface="Times New Roman" panose="02020603050405020304" pitchFamily="18" charset="0"/>
                <a:ea typeface="Times New Roman" panose="02020603050405020304" pitchFamily="18" charset="0"/>
              </a:rPr>
              <a:t>Research shows that line managers significantly influence belonging, psychological safety and employee engagement (Ferdman &amp; Deane, 2014; Roberson, 2019). Patagonia therefore requires all people leaders to complete mandatory DEI leadership training as part of its </a:t>
            </a:r>
            <a:r>
              <a:rPr lang="en-US" sz="1800" b="1">
                <a:effectLst/>
                <a:latin typeface="Times New Roman" panose="02020603050405020304" pitchFamily="18" charset="0"/>
                <a:ea typeface="Times New Roman" panose="02020603050405020304" pitchFamily="18" charset="0"/>
              </a:rPr>
              <a:t>People &amp; Culture Excellence Framework</a:t>
            </a:r>
            <a:r>
              <a:rPr lang="en-US" sz="1800">
                <a:effectLst/>
                <a:latin typeface="Times New Roman" panose="02020603050405020304" pitchFamily="18" charset="0"/>
                <a:ea typeface="Times New Roman" panose="02020603050405020304" pitchFamily="18" charset="0"/>
              </a:rPr>
              <a:t>, strengthening their capability to support equitable practices (Patagonia, 2022).</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3330019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3. Strategic Alignment Between DEI and Patagonia’s </a:t>
            </a:r>
            <a:r>
              <a:rPr lang="en-US" sz="1800" b="0" err="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Organisational</a:t>
            </a: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Goals</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a:effectLst/>
                <a:latin typeface="Times New Roman" panose="02020603050405020304" pitchFamily="18" charset="0"/>
                <a:ea typeface="Times New Roman" panose="02020603050405020304" pitchFamily="18" charset="0"/>
              </a:rPr>
              <a:t>Patagonia’s DEI strategy is closely linked to its broader </a:t>
            </a:r>
            <a:r>
              <a:rPr lang="en-US" sz="1800" err="1">
                <a:effectLst/>
                <a:latin typeface="Times New Roman" panose="02020603050405020304" pitchFamily="18" charset="0"/>
                <a:ea typeface="Times New Roman" panose="02020603050405020304" pitchFamily="18" charset="0"/>
              </a:rPr>
              <a:t>organisational</a:t>
            </a:r>
            <a:r>
              <a:rPr lang="en-US" sz="1800">
                <a:effectLst/>
                <a:latin typeface="Times New Roman" panose="02020603050405020304" pitchFamily="18" charset="0"/>
                <a:ea typeface="Times New Roman" panose="02020603050405020304" pitchFamily="18" charset="0"/>
              </a:rPr>
              <a:t> mission of </a:t>
            </a:r>
            <a:r>
              <a:rPr lang="en-US" sz="1800" b="1">
                <a:effectLst/>
                <a:latin typeface="Times New Roman" panose="02020603050405020304" pitchFamily="18" charset="0"/>
                <a:ea typeface="Times New Roman" panose="02020603050405020304" pitchFamily="18" charset="0"/>
              </a:rPr>
              <a:t>“saving our home planet”</a:t>
            </a:r>
            <a:r>
              <a:rPr lang="en-US" sz="1800">
                <a:effectLst/>
                <a:latin typeface="Times New Roman" panose="02020603050405020304" pitchFamily="18" charset="0"/>
                <a:ea typeface="Times New Roman" panose="02020603050405020304" pitchFamily="18" charset="0"/>
              </a:rPr>
              <a:t> and its commitment to responsible business practices. DEI is integrated into three strategic goals:</a:t>
            </a:r>
          </a:p>
          <a:p>
            <a:pPr marL="0" marR="0"/>
            <a:r>
              <a:rPr lang="en-US" sz="1800" b="1">
                <a:effectLst/>
                <a:latin typeface="Times New Roman" panose="02020603050405020304" pitchFamily="18" charset="0"/>
                <a:ea typeface="Times New Roman" panose="02020603050405020304" pitchFamily="18" charset="0"/>
              </a:rPr>
              <a:t>a. Environmental and Social Responsibility</a:t>
            </a:r>
          </a:p>
          <a:p>
            <a:pPr marL="0" marR="0"/>
            <a:r>
              <a:rPr lang="en-US" sz="1800">
                <a:effectLst/>
                <a:latin typeface="Times New Roman" panose="02020603050405020304" pitchFamily="18" charset="0"/>
                <a:ea typeface="Times New Roman" panose="02020603050405020304" pitchFamily="18" charset="0"/>
              </a:rPr>
              <a:t>A diverse workforce enables Patagonia to better understand global communities affected by climate change and engage authentically with social justice issues. DEI strengthens credibility in environmental activism by ensuring representation of </a:t>
            </a:r>
            <a:r>
              <a:rPr lang="en-US" sz="1800" err="1">
                <a:effectLst/>
                <a:latin typeface="Times New Roman" panose="02020603050405020304" pitchFamily="18" charset="0"/>
                <a:ea typeface="Times New Roman" panose="02020603050405020304" pitchFamily="18" charset="0"/>
              </a:rPr>
              <a:t>marginalised</a:t>
            </a:r>
            <a:r>
              <a:rPr lang="en-US" sz="1800">
                <a:effectLst/>
                <a:latin typeface="Times New Roman" panose="02020603050405020304" pitchFamily="18" charset="0"/>
                <a:ea typeface="Times New Roman" panose="02020603050405020304" pitchFamily="18" charset="0"/>
              </a:rPr>
              <a:t> communities disproportionately affected by environmental degradation (UNEP, 2023).</a:t>
            </a:r>
          </a:p>
          <a:p>
            <a:pPr marL="0" marR="0"/>
            <a:r>
              <a:rPr lang="en-US" sz="1800" b="1">
                <a:effectLst/>
                <a:latin typeface="Times New Roman" panose="02020603050405020304" pitchFamily="18" charset="0"/>
                <a:ea typeface="Times New Roman" panose="02020603050405020304" pitchFamily="18" charset="0"/>
              </a:rPr>
              <a:t>b. Innovation and Product Development</a:t>
            </a:r>
          </a:p>
          <a:p>
            <a:pPr marL="0" marR="0"/>
            <a:r>
              <a:rPr lang="en-US" sz="1800">
                <a:effectLst/>
                <a:latin typeface="Times New Roman" panose="02020603050405020304" pitchFamily="18" charset="0"/>
                <a:ea typeface="Times New Roman" panose="02020603050405020304" pitchFamily="18" charset="0"/>
              </a:rPr>
              <a:t>Research shows diverse teams create more innovative solutions (Cox &amp; Blake, 1991; Hewlett et al., 2013). Patagonia leverages workforce diversity in product design teams to enhance outdoor gear accessibility for women, ethnic minorities and adaptive athletes.</a:t>
            </a:r>
          </a:p>
          <a:p>
            <a:pPr marL="0" marR="0"/>
            <a:r>
              <a:rPr lang="en-US" sz="1800" b="1">
                <a:effectLst/>
                <a:latin typeface="Times New Roman" panose="02020603050405020304" pitchFamily="18" charset="0"/>
                <a:ea typeface="Times New Roman" panose="02020603050405020304" pitchFamily="18" charset="0"/>
              </a:rPr>
              <a:t>c. Employer Brand and Talent Retention</a:t>
            </a:r>
          </a:p>
          <a:p>
            <a:pPr marL="0" marR="0"/>
            <a:r>
              <a:rPr lang="en-US" sz="1800">
                <a:effectLst/>
                <a:latin typeface="Times New Roman" panose="02020603050405020304" pitchFamily="18" charset="0"/>
                <a:ea typeface="Times New Roman" panose="02020603050405020304" pitchFamily="18" charset="0"/>
              </a:rPr>
              <a:t>Patagonia’s purpose-driven culture attracts talent aligned with sustainability and equity values. Its DEI initiatives support strong retention; the company maintains an industry-leading </a:t>
            </a:r>
            <a:r>
              <a:rPr lang="en-US" sz="1800" b="1">
                <a:effectLst/>
                <a:latin typeface="Times New Roman" panose="02020603050405020304" pitchFamily="18" charset="0"/>
                <a:ea typeface="Times New Roman" panose="02020603050405020304" pitchFamily="18" charset="0"/>
              </a:rPr>
              <a:t>4% voluntary turnover rate</a:t>
            </a:r>
            <a:r>
              <a:rPr lang="en-US" sz="1800">
                <a:effectLst/>
                <a:latin typeface="Times New Roman" panose="02020603050405020304" pitchFamily="18" charset="0"/>
                <a:ea typeface="Times New Roman" panose="02020603050405020304" pitchFamily="18" charset="0"/>
              </a:rPr>
              <a:t>, compared with the U.S. retail average of 30–60% (Bureau of </a:t>
            </a:r>
            <a:r>
              <a:rPr lang="en-US" sz="1800" err="1">
                <a:effectLst/>
                <a:latin typeface="Times New Roman" panose="02020603050405020304" pitchFamily="18" charset="0"/>
                <a:ea typeface="Times New Roman" panose="02020603050405020304" pitchFamily="18" charset="0"/>
              </a:rPr>
              <a:t>Labour</a:t>
            </a:r>
            <a:r>
              <a:rPr lang="en-US" sz="1800">
                <a:effectLst/>
                <a:latin typeface="Times New Roman" panose="02020603050405020304" pitchFamily="18" charset="0"/>
                <a:ea typeface="Times New Roman" panose="02020603050405020304" pitchFamily="18" charset="0"/>
              </a:rPr>
              <a:t> Statistics, 2024).</a:t>
            </a:r>
          </a:p>
          <a:p>
            <a:pPr marL="0" marR="0"/>
            <a:r>
              <a:rPr lang="en-US" sz="1800">
                <a:effectLst/>
                <a:latin typeface="Times New Roman" panose="02020603050405020304" pitchFamily="18" charset="0"/>
                <a:ea typeface="Times New Roman" panose="02020603050405020304" pitchFamily="18" charset="0"/>
              </a:rPr>
              <a:t>Overall, DEI is strategically positioned to reinforce Patagonia’s identity as a progressive, people-</a:t>
            </a:r>
            <a:r>
              <a:rPr lang="en-US" sz="1800" err="1">
                <a:effectLst/>
                <a:latin typeface="Times New Roman" panose="02020603050405020304" pitchFamily="18" charset="0"/>
                <a:ea typeface="Times New Roman" panose="02020603050405020304" pitchFamily="18" charset="0"/>
              </a:rPr>
              <a:t>centred</a:t>
            </a:r>
            <a:r>
              <a:rPr lang="en-US" sz="1800">
                <a:effectLst/>
                <a:latin typeface="Times New Roman" panose="02020603050405020304" pitchFamily="18" charset="0"/>
                <a:ea typeface="Times New Roman" panose="02020603050405020304" pitchFamily="18" charset="0"/>
              </a:rPr>
              <a:t> employer.</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39040432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4. Key HR Challenges Faced by Patagonia Related to DEI</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a:effectLst/>
                <a:latin typeface="Times New Roman" panose="02020603050405020304" pitchFamily="18" charset="0"/>
                <a:ea typeface="Times New Roman" panose="02020603050405020304" pitchFamily="18" charset="0"/>
              </a:rPr>
              <a:t>Despite robust policies, Patagonia faces several DEI-related challenges:</a:t>
            </a:r>
          </a:p>
          <a:p>
            <a:pPr marL="0" marR="0"/>
            <a:r>
              <a:rPr lang="en-US" sz="1800" b="1">
                <a:effectLst/>
                <a:latin typeface="Times New Roman" panose="02020603050405020304" pitchFamily="18" charset="0"/>
                <a:ea typeface="Times New Roman" panose="02020603050405020304" pitchFamily="18" charset="0"/>
              </a:rPr>
              <a:t>a. Under-representation in Leadership</a:t>
            </a:r>
          </a:p>
          <a:p>
            <a:pPr marL="0" marR="0"/>
            <a:r>
              <a:rPr lang="en-US" sz="1800">
                <a:effectLst/>
                <a:latin typeface="Times New Roman" panose="02020603050405020304" pitchFamily="18" charset="0"/>
                <a:ea typeface="Times New Roman" panose="02020603050405020304" pitchFamily="18" charset="0"/>
              </a:rPr>
              <a:t>Although progress has been made, employees of </a:t>
            </a:r>
            <a:r>
              <a:rPr lang="en-US" sz="1800" err="1">
                <a:effectLst/>
                <a:latin typeface="Times New Roman" panose="02020603050405020304" pitchFamily="18" charset="0"/>
                <a:ea typeface="Times New Roman" panose="02020603050405020304" pitchFamily="18" charset="0"/>
              </a:rPr>
              <a:t>colour</a:t>
            </a:r>
            <a:r>
              <a:rPr lang="en-US" sz="1800">
                <a:effectLst/>
                <a:latin typeface="Times New Roman" panose="02020603050405020304" pitchFamily="18" charset="0"/>
                <a:ea typeface="Times New Roman" panose="02020603050405020304" pitchFamily="18" charset="0"/>
              </a:rPr>
              <a:t> remain under-represented in senior leadership, mirroring broader outdoor industry trends (Outdoor Industry Association, 2023).</a:t>
            </a:r>
          </a:p>
          <a:p>
            <a:pPr marL="0" marR="0"/>
            <a:r>
              <a:rPr lang="en-US" sz="1800" b="1">
                <a:effectLst/>
                <a:latin typeface="Times New Roman" panose="02020603050405020304" pitchFamily="18" charset="0"/>
                <a:ea typeface="Times New Roman" panose="02020603050405020304" pitchFamily="18" charset="0"/>
              </a:rPr>
              <a:t>b. Talent Pipeline Limitations</a:t>
            </a:r>
          </a:p>
          <a:p>
            <a:pPr marL="0" marR="0"/>
            <a:r>
              <a:rPr lang="en-US" sz="1800">
                <a:effectLst/>
                <a:latin typeface="Times New Roman" panose="02020603050405020304" pitchFamily="18" charset="0"/>
                <a:ea typeface="Times New Roman" panose="02020603050405020304" pitchFamily="18" charset="0"/>
              </a:rPr>
              <a:t>The outdoor apparel market historically lacks racial diversity due to socioeconomic barriers, limiting availability of diverse technical and design talent (Outdoor Foundation, 2023).</a:t>
            </a:r>
          </a:p>
          <a:p>
            <a:pPr marL="0" marR="0"/>
            <a:r>
              <a:rPr lang="en-US" sz="1800" b="1">
                <a:effectLst/>
                <a:latin typeface="Times New Roman" panose="02020603050405020304" pitchFamily="18" charset="0"/>
                <a:ea typeface="Times New Roman" panose="02020603050405020304" pitchFamily="18" charset="0"/>
              </a:rPr>
              <a:t>c. Global Consistency Challenges</a:t>
            </a:r>
          </a:p>
          <a:p>
            <a:pPr marL="0" marR="0"/>
            <a:r>
              <a:rPr lang="en-US" sz="1800">
                <a:effectLst/>
                <a:latin typeface="Times New Roman" panose="02020603050405020304" pitchFamily="18" charset="0"/>
                <a:ea typeface="Times New Roman" panose="02020603050405020304" pitchFamily="18" charset="0"/>
              </a:rPr>
              <a:t>Implementing DEI policies across Patagonia’s operations in Latin America, Japan and Europe creates inconsistencies due to differing cultural norms and legal requirements. Research </a:t>
            </a:r>
            <a:r>
              <a:rPr lang="en-US" sz="1800" err="1">
                <a:effectLst/>
                <a:latin typeface="Times New Roman" panose="02020603050405020304" pitchFamily="18" charset="0"/>
                <a:ea typeface="Times New Roman" panose="02020603050405020304" pitchFamily="18" charset="0"/>
              </a:rPr>
              <a:t>emphasises</a:t>
            </a:r>
            <a:r>
              <a:rPr lang="en-US" sz="1800">
                <a:effectLst/>
                <a:latin typeface="Times New Roman" panose="02020603050405020304" pitchFamily="18" charset="0"/>
                <a:ea typeface="Times New Roman" panose="02020603050405020304" pitchFamily="18" charset="0"/>
              </a:rPr>
              <a:t> that global DEI </a:t>
            </a:r>
            <a:r>
              <a:rPr lang="en-US" sz="1800" err="1">
                <a:effectLst/>
                <a:latin typeface="Times New Roman" panose="02020603050405020304" pitchFamily="18" charset="0"/>
                <a:ea typeface="Times New Roman" panose="02020603050405020304" pitchFamily="18" charset="0"/>
              </a:rPr>
              <a:t>programmes</a:t>
            </a:r>
            <a:r>
              <a:rPr lang="en-US" sz="1800">
                <a:effectLst/>
                <a:latin typeface="Times New Roman" panose="02020603050405020304" pitchFamily="18" charset="0"/>
                <a:ea typeface="Times New Roman" panose="02020603050405020304" pitchFamily="18" charset="0"/>
              </a:rPr>
              <a:t> require local adaptation without compromising core values (</a:t>
            </a:r>
            <a:r>
              <a:rPr lang="en-US" sz="1800" err="1">
                <a:effectLst/>
                <a:latin typeface="Times New Roman" panose="02020603050405020304" pitchFamily="18" charset="0"/>
                <a:ea typeface="Times New Roman" panose="02020603050405020304" pitchFamily="18" charset="0"/>
              </a:rPr>
              <a:t>Mor</a:t>
            </a:r>
            <a:r>
              <a:rPr lang="en-US" sz="1800">
                <a:effectLst/>
                <a:latin typeface="Times New Roman" panose="02020603050405020304" pitchFamily="18" charset="0"/>
                <a:ea typeface="Times New Roman" panose="02020603050405020304" pitchFamily="18" charset="0"/>
              </a:rPr>
              <a:t> Barak, 2017).</a:t>
            </a:r>
          </a:p>
          <a:p>
            <a:pPr marL="0" marR="0"/>
            <a:r>
              <a:rPr lang="en-US" sz="1800" b="1">
                <a:effectLst/>
                <a:latin typeface="Times New Roman" panose="02020603050405020304" pitchFamily="18" charset="0"/>
                <a:ea typeface="Times New Roman" panose="02020603050405020304" pitchFamily="18" charset="0"/>
              </a:rPr>
              <a:t>d. Measurement and Accountability</a:t>
            </a:r>
          </a:p>
          <a:p>
            <a:pPr marL="0" marR="0"/>
            <a:r>
              <a:rPr lang="en-US" sz="1800">
                <a:effectLst/>
                <a:latin typeface="Times New Roman" panose="02020603050405020304" pitchFamily="18" charset="0"/>
                <a:ea typeface="Times New Roman" panose="02020603050405020304" pitchFamily="18" charset="0"/>
              </a:rPr>
              <a:t>Patagonia tracks gender and ethnicity metrics but lacks detailed transparency in reporting inclusion outcomes and promotion rates. This presents a challenge for long-term accountability, reflecting a broader pattern in sustainability-driven companies (PwC, 2022).</a:t>
            </a:r>
          </a:p>
          <a:p>
            <a:pPr marL="0" marR="0"/>
            <a:r>
              <a:rPr lang="en-US" sz="1800" b="1">
                <a:effectLst/>
                <a:latin typeface="Times New Roman" panose="02020603050405020304" pitchFamily="18" charset="0"/>
                <a:ea typeface="Times New Roman" panose="02020603050405020304" pitchFamily="18" charset="0"/>
              </a:rPr>
              <a:t>e. Resistance to Change</a:t>
            </a:r>
          </a:p>
          <a:p>
            <a:pPr marL="0" marR="0"/>
            <a:r>
              <a:rPr lang="en-US" sz="1800">
                <a:effectLst/>
                <a:latin typeface="Times New Roman" panose="02020603050405020304" pitchFamily="18" charset="0"/>
                <a:ea typeface="Times New Roman" panose="02020603050405020304" pitchFamily="18" charset="0"/>
              </a:rPr>
              <a:t>Although Patagonia’s culture is progressive, some employees may resist new DEI expectations, particularly when addressing unconscious bias, allyship responsibilities or changes in recruitment priorities.</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3949071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5. Practical Recommendations</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r>
              <a:rPr lang="en-US" sz="1800" b="1">
                <a:effectLst/>
                <a:latin typeface="Times New Roman" panose="02020603050405020304" pitchFamily="18" charset="0"/>
                <a:ea typeface="Times New Roman" panose="02020603050405020304" pitchFamily="18" charset="0"/>
              </a:rPr>
              <a:t>a. Strengthen Diverse Talent Pipelines</a:t>
            </a:r>
          </a:p>
          <a:p>
            <a:pPr marL="0" marR="0"/>
            <a:r>
              <a:rPr lang="en-US" sz="1800">
                <a:effectLst/>
                <a:latin typeface="Times New Roman" panose="02020603050405020304" pitchFamily="18" charset="0"/>
                <a:ea typeface="Times New Roman" panose="02020603050405020304" pitchFamily="18" charset="0"/>
              </a:rPr>
              <a:t>Partner with universities, outdoor recreation clubs in urban communities, and minority-serving institutions to expand access to design, engineering and environmental science careers. Structured internships and scholarships can support early-career talent.</a:t>
            </a:r>
          </a:p>
          <a:p>
            <a:pPr marL="0" marR="0"/>
            <a:r>
              <a:rPr lang="en-US" sz="1800" b="1">
                <a:effectLst/>
                <a:latin typeface="Times New Roman" panose="02020603050405020304" pitchFamily="18" charset="0"/>
                <a:ea typeface="Times New Roman" panose="02020603050405020304" pitchFamily="18" charset="0"/>
              </a:rPr>
              <a:t>b. Implement a Global DEI Governance Model</a:t>
            </a:r>
          </a:p>
          <a:p>
            <a:pPr marL="0" marR="0"/>
            <a:r>
              <a:rPr lang="en-US" sz="1800">
                <a:effectLst/>
                <a:latin typeface="Times New Roman" panose="02020603050405020304" pitchFamily="18" charset="0"/>
                <a:ea typeface="Times New Roman" panose="02020603050405020304" pitchFamily="18" charset="0"/>
              </a:rPr>
              <a:t>Introduce regional DEI councils to adapt policies while maintaining global consistency. This aligns with best practices for multinational DEI </a:t>
            </a:r>
            <a:r>
              <a:rPr lang="en-US" sz="1800" err="1">
                <a:effectLst/>
                <a:latin typeface="Times New Roman" panose="02020603050405020304" pitchFamily="18" charset="0"/>
                <a:ea typeface="Times New Roman" panose="02020603050405020304" pitchFamily="18" charset="0"/>
              </a:rPr>
              <a:t>programmes</a:t>
            </a:r>
            <a:r>
              <a:rPr lang="en-US" sz="1800">
                <a:effectLst/>
                <a:latin typeface="Times New Roman" panose="02020603050405020304" pitchFamily="18" charset="0"/>
                <a:ea typeface="Times New Roman" panose="02020603050405020304" pitchFamily="18" charset="0"/>
              </a:rPr>
              <a:t> (</a:t>
            </a:r>
            <a:r>
              <a:rPr lang="en-US" sz="1800" err="1">
                <a:effectLst/>
                <a:latin typeface="Times New Roman" panose="02020603050405020304" pitchFamily="18" charset="0"/>
                <a:ea typeface="Times New Roman" panose="02020603050405020304" pitchFamily="18" charset="0"/>
              </a:rPr>
              <a:t>Mor</a:t>
            </a:r>
            <a:r>
              <a:rPr lang="en-US" sz="1800">
                <a:effectLst/>
                <a:latin typeface="Times New Roman" panose="02020603050405020304" pitchFamily="18" charset="0"/>
                <a:ea typeface="Times New Roman" panose="02020603050405020304" pitchFamily="18" charset="0"/>
              </a:rPr>
              <a:t> Barak, 2017).</a:t>
            </a:r>
          </a:p>
          <a:p>
            <a:pPr marL="0" marR="0"/>
            <a:r>
              <a:rPr lang="en-US" sz="1800" b="1">
                <a:effectLst/>
                <a:latin typeface="Times New Roman" panose="02020603050405020304" pitchFamily="18" charset="0"/>
                <a:ea typeface="Times New Roman" panose="02020603050405020304" pitchFamily="18" charset="0"/>
              </a:rPr>
              <a:t>c. Expand Data Transparency and Metrics</a:t>
            </a:r>
          </a:p>
          <a:p>
            <a:pPr marL="0" marR="0"/>
            <a:r>
              <a:rPr lang="en-US" sz="1800">
                <a:effectLst/>
                <a:latin typeface="Times New Roman" panose="02020603050405020304" pitchFamily="18" charset="0"/>
                <a:ea typeface="Times New Roman" panose="02020603050405020304" pitchFamily="18" charset="0"/>
              </a:rPr>
              <a:t>Publish annual DEI dashboards reporting representation, promotion equity, retention by demographic groups and inclusion survey results. Transparent reporting increases accountability and stakeholder trust (PwC, 2022).</a:t>
            </a:r>
          </a:p>
          <a:p>
            <a:pPr marL="0" marR="0"/>
            <a:r>
              <a:rPr lang="en-US" sz="1800" b="1">
                <a:effectLst/>
                <a:latin typeface="Times New Roman" panose="02020603050405020304" pitchFamily="18" charset="0"/>
                <a:ea typeface="Times New Roman" panose="02020603050405020304" pitchFamily="18" charset="0"/>
              </a:rPr>
              <a:t>d. Advanced DEI Leadership Training</a:t>
            </a:r>
          </a:p>
          <a:p>
            <a:pPr marL="0" marR="0"/>
            <a:r>
              <a:rPr lang="en-US" sz="1800">
                <a:effectLst/>
                <a:latin typeface="Times New Roman" panose="02020603050405020304" pitchFamily="18" charset="0"/>
                <a:ea typeface="Times New Roman" panose="02020603050405020304" pitchFamily="18" charset="0"/>
              </a:rPr>
              <a:t>Offer scenario-based DEI coaching for line managers to strengthen inclusive decision-making, conflict resolution and psychological safety skills.</a:t>
            </a:r>
          </a:p>
          <a:p>
            <a:pPr marL="0" marR="0"/>
            <a:r>
              <a:rPr lang="en-US" sz="1800" b="1">
                <a:effectLst/>
                <a:latin typeface="Times New Roman" panose="02020603050405020304" pitchFamily="18" charset="0"/>
                <a:ea typeface="Times New Roman" panose="02020603050405020304" pitchFamily="18" charset="0"/>
              </a:rPr>
              <a:t>e. Support Inclusive Innovation</a:t>
            </a:r>
          </a:p>
          <a:p>
            <a:pPr marL="0" marR="0"/>
            <a:r>
              <a:rPr lang="en-US" sz="1800">
                <a:effectLst/>
                <a:latin typeface="Times New Roman" panose="02020603050405020304" pitchFamily="18" charset="0"/>
                <a:ea typeface="Times New Roman" panose="02020603050405020304" pitchFamily="18" charset="0"/>
              </a:rPr>
              <a:t>Launch innovation labs focused on designing inclusive outdoor products (e.g., adaptive climbing gear, culturally relevant designs) with diverse user groups engaged in co-design.</a:t>
            </a:r>
          </a:p>
          <a:p>
            <a:pPr marL="0" marR="0"/>
            <a:r>
              <a:rPr lang="en-US" sz="1800">
                <a:effectLst/>
                <a:latin typeface="Times New Roman" panose="02020603050405020304" pitchFamily="18" charset="0"/>
                <a:ea typeface="Times New Roman" panose="02020603050405020304" pitchFamily="18" charset="0"/>
              </a:rPr>
              <a:t>These solutions would enhance Patagonia’s ability to build a diverse, equitable and high-performing workforce aligned with its mission.</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1546559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200"/>
              </a:spcBef>
              <a:spcAft>
                <a:spcPts val="0"/>
              </a:spcAft>
            </a:pPr>
            <a:r>
              <a:rPr lang="en-US" sz="18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Conclusion</a:t>
            </a:r>
            <a:endParaRPr lang="en-US" sz="1800" b="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r>
              <a:rPr lang="en-US" sz="1800">
                <a:effectLst/>
                <a:latin typeface="Times New Roman" panose="02020603050405020304" pitchFamily="18" charset="0"/>
                <a:ea typeface="Times New Roman" panose="02020603050405020304" pitchFamily="18" charset="0"/>
              </a:rPr>
              <a:t>Patagonia Inc.’s approach to DEI reflects its long-standing commitment to ethical business, social justice and environmental stewardship. Its policies, including pay equity, inclusive hiring and robust training </a:t>
            </a:r>
            <a:r>
              <a:rPr lang="en-US" sz="1800" err="1">
                <a:effectLst/>
                <a:latin typeface="Times New Roman" panose="02020603050405020304" pitchFamily="18" charset="0"/>
                <a:ea typeface="Times New Roman" panose="02020603050405020304" pitchFamily="18" charset="0"/>
              </a:rPr>
              <a:t>programmes</a:t>
            </a:r>
            <a:r>
              <a:rPr lang="en-US" sz="1800">
                <a:effectLst/>
                <a:latin typeface="Times New Roman" panose="02020603050405020304" pitchFamily="18" charset="0"/>
                <a:ea typeface="Times New Roman" panose="02020603050405020304" pitchFamily="18" charset="0"/>
              </a:rPr>
              <a:t>, position it as a frontrunner in responsible HR practices. Line managers play a central role in embedding inclusive </a:t>
            </a:r>
            <a:r>
              <a:rPr lang="en-US" sz="1800" err="1">
                <a:effectLst/>
                <a:latin typeface="Times New Roman" panose="02020603050405020304" pitchFamily="18" charset="0"/>
                <a:ea typeface="Times New Roman" panose="02020603050405020304" pitchFamily="18" charset="0"/>
              </a:rPr>
              <a:t>behaviours</a:t>
            </a:r>
            <a:r>
              <a:rPr lang="en-US" sz="1800">
                <a:effectLst/>
                <a:latin typeface="Times New Roman" panose="02020603050405020304" pitchFamily="18" charset="0"/>
                <a:ea typeface="Times New Roman" panose="02020603050405020304" pitchFamily="18" charset="0"/>
              </a:rPr>
              <a:t> across teams, while DEI remains strategically aligned with Patagonia’s </a:t>
            </a:r>
            <a:r>
              <a:rPr lang="en-US" sz="1800" err="1">
                <a:effectLst/>
                <a:latin typeface="Times New Roman" panose="02020603050405020304" pitchFamily="18" charset="0"/>
                <a:ea typeface="Times New Roman" panose="02020603050405020304" pitchFamily="18" charset="0"/>
              </a:rPr>
              <a:t>organisational</a:t>
            </a:r>
            <a:r>
              <a:rPr lang="en-US" sz="1800">
                <a:effectLst/>
                <a:latin typeface="Times New Roman" panose="02020603050405020304" pitchFamily="18" charset="0"/>
                <a:ea typeface="Times New Roman" panose="02020603050405020304" pitchFamily="18" charset="0"/>
              </a:rPr>
              <a:t> mission and brand identity. However, challenges persist, such as representation gaps, global consistency issues and limited data transparency. The recommendations provided—strengthening talent pipelines, enhancing metrics, investing in leadership capability and expanding inclusive innovation—would support Patagonia in advancing DEI maturity and sustaining its competitive advantage.</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1202597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40CFEA4-47A4-40A0-AC99-60B15F86C767}" type="slidenum">
              <a:rPr lang="en-US" smtClean="0"/>
              <a:t>28</a:t>
            </a:fld>
            <a:endParaRPr lang="en-US"/>
          </a:p>
        </p:txBody>
      </p:sp>
    </p:spTree>
    <p:extLst>
      <p:ext uri="{BB962C8B-B14F-4D97-AF65-F5344CB8AC3E}">
        <p14:creationId xmlns:p14="http://schemas.microsoft.com/office/powerpoint/2010/main" val="40856561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latin typeface="Arial" panose="020B0604020202020204" pitchFamily="34" charset="0"/>
                <a:cs typeface="Arial" panose="020B0604020202020204" pitchFamily="34" charset="0"/>
              </a:rPr>
              <a:t>Training and development:</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effectLst/>
                <a:latin typeface="Arial" panose="020B0604020202020204" pitchFamily="34" charset="0"/>
                <a:cs typeface="Arial" panose="020B0604020202020204" pitchFamily="34" charset="0"/>
              </a:rPr>
              <a:t>Human resource management training and development (T&amp;D) is a planned, ongoing process applied by </a:t>
            </a:r>
            <a:r>
              <a:rPr lang="en-US" err="1">
                <a:effectLst/>
                <a:latin typeface="Arial" panose="020B0604020202020204" pitchFamily="34" charset="0"/>
                <a:cs typeface="Arial" panose="020B0604020202020204" pitchFamily="34" charset="0"/>
              </a:rPr>
              <a:t>organisations</a:t>
            </a:r>
            <a:r>
              <a:rPr lang="en-US">
                <a:effectLst/>
                <a:latin typeface="Arial" panose="020B0604020202020204" pitchFamily="34" charset="0"/>
                <a:cs typeface="Arial" panose="020B0604020202020204" pitchFamily="34" charset="0"/>
              </a:rPr>
              <a:t> to help improve the skills, knowledge, attitudes, and overall performance of their staff (MBA </a:t>
            </a:r>
            <a:r>
              <a:rPr lang="en-US" err="1">
                <a:effectLst/>
                <a:latin typeface="Arial" panose="020B0604020202020204" pitchFamily="34" charset="0"/>
                <a:cs typeface="Arial" panose="020B0604020202020204" pitchFamily="34" charset="0"/>
              </a:rPr>
              <a:t>Skool</a:t>
            </a:r>
            <a:r>
              <a:rPr lang="en-US">
                <a:effectLst/>
                <a:latin typeface="Arial" panose="020B0604020202020204" pitchFamily="34" charset="0"/>
                <a:cs typeface="Arial" panose="020B0604020202020204" pitchFamily="34" charset="0"/>
              </a:rPr>
              <a:t>, n.d.; Pocket HRMS, n.d.). The training is usually aimed at preparing employees with the skills needed in their immediate work positions – usually short-term and task-orientated (</a:t>
            </a:r>
            <a:r>
              <a:rPr lang="en-US" err="1">
                <a:effectLst/>
                <a:latin typeface="Arial" panose="020B0604020202020204" pitchFamily="34" charset="0"/>
                <a:cs typeface="Arial" panose="020B0604020202020204" pitchFamily="34" charset="0"/>
              </a:rPr>
              <a:t>PocketHRMS</a:t>
            </a:r>
            <a:r>
              <a:rPr lang="en-US">
                <a:effectLst/>
                <a:latin typeface="Arial" panose="020B0604020202020204" pitchFamily="34" charset="0"/>
                <a:cs typeface="Arial" panose="020B0604020202020204" pitchFamily="34" charset="0"/>
              </a:rPr>
              <a:t>, n.d.; HRD </a:t>
            </a:r>
            <a:r>
              <a:rPr lang="en-US" err="1">
                <a:effectLst/>
                <a:latin typeface="Arial" panose="020B0604020202020204" pitchFamily="34" charset="0"/>
                <a:cs typeface="Arial" panose="020B0604020202020204" pitchFamily="34" charset="0"/>
              </a:rPr>
              <a:t>Inflibnet</a:t>
            </a:r>
            <a:r>
              <a:rPr lang="en-US">
                <a:effectLst/>
                <a:latin typeface="Arial" panose="020B0604020202020204" pitchFamily="34" charset="0"/>
                <a:cs typeface="Arial" panose="020B0604020202020204" pitchFamily="34" charset="0"/>
              </a:rPr>
              <a:t>, n.d.). Development, conversely, is focused on long-term growth: training people to occupy new positions, becoming leaders, and advancing their careers in general (Keka, 2023; PIBM, n.d.). Effectively carried out T&amp;D programs enable </a:t>
            </a:r>
            <a:r>
              <a:rPr lang="en-US" err="1">
                <a:effectLst/>
                <a:latin typeface="Arial" panose="020B0604020202020204" pitchFamily="34" charset="0"/>
                <a:cs typeface="Arial" panose="020B0604020202020204" pitchFamily="34" charset="0"/>
              </a:rPr>
              <a:t>organisations</a:t>
            </a:r>
            <a:r>
              <a:rPr lang="en-US">
                <a:effectLst/>
                <a:latin typeface="Arial" panose="020B0604020202020204" pitchFamily="34" charset="0"/>
                <a:cs typeface="Arial" panose="020B0604020202020204" pitchFamily="34" charset="0"/>
              </a:rPr>
              <a:t> to have a talented, flexible, and motivated workforce that is capable of tackling current and future challenges (Economics Discussion, 2019; </a:t>
            </a:r>
            <a:r>
              <a:rPr lang="en-US" err="1">
                <a:effectLst/>
                <a:latin typeface="Arial" panose="020B0604020202020204" pitchFamily="34" charset="0"/>
                <a:cs typeface="Arial" panose="020B0604020202020204" pitchFamily="34" charset="0"/>
              </a:rPr>
              <a:t>HRone</a:t>
            </a:r>
            <a:r>
              <a:rPr lang="en-US">
                <a:effectLst/>
                <a:latin typeface="Arial" panose="020B0604020202020204" pitchFamily="34" charset="0"/>
                <a:cs typeface="Arial" panose="020B0604020202020204" pitchFamily="34" charset="0"/>
              </a:rPr>
              <a:t>, 2023).</a:t>
            </a:r>
          </a:p>
          <a:p>
            <a:endParaRPr lang="en-US">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FFC4B5A-9153-42FF-AADF-4F9505A0E550}" type="slidenum">
              <a:rPr lang="en-US" smtClean="0"/>
              <a:t>29</a:t>
            </a:fld>
            <a:endParaRPr lang="en-US"/>
          </a:p>
        </p:txBody>
      </p:sp>
    </p:spTree>
    <p:extLst>
      <p:ext uri="{BB962C8B-B14F-4D97-AF65-F5344CB8AC3E}">
        <p14:creationId xmlns:p14="http://schemas.microsoft.com/office/powerpoint/2010/main" val="31178272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Patagonia’s Current HR Policies: Training and Development:</a:t>
            </a:r>
          </a:p>
          <a:p>
            <a:endParaRPr lang="en-US"/>
          </a:p>
          <a:p>
            <a:pPr marL="0" marR="0" lvl="0" indent="0" algn="just" defTabSz="914400" rtl="0" eaLnBrk="1" fontAlgn="auto" latinLnBrk="0" hangingPunct="1">
              <a:lnSpc>
                <a:spcPct val="100000"/>
              </a:lnSpc>
              <a:spcBef>
                <a:spcPts val="0"/>
              </a:spcBef>
              <a:spcAft>
                <a:spcPts val="0"/>
              </a:spcAft>
              <a:buClrTx/>
              <a:buSzTx/>
              <a:buFontTx/>
              <a:buNone/>
              <a:tabLst/>
              <a:defRPr/>
            </a:pPr>
            <a:r>
              <a:rPr lang="en-US">
                <a:effectLst/>
              </a:rPr>
              <a:t>The training and development policies of Patagonia are based on sustainability, </a:t>
            </a:r>
            <a:r>
              <a:rPr lang="en-US" err="1">
                <a:effectLst/>
              </a:rPr>
              <a:t>labour</a:t>
            </a:r>
            <a:r>
              <a:rPr lang="en-US">
                <a:effectLst/>
              </a:rPr>
              <a:t> justice, and empowerment of the staff. The firm combines the training of supplier and production personnel and emphasizes upon the workplace standards, responsibility sources and grievance systems ( Fair Labor Association, 2024 2023). Blended learning of in-person and online video training is beneficial to the employees to support a multinational workforce (LinkedIn Learning Case Study, 2023). Leadership development, environmental awareness and equity-orientated practices are also encouraged at Patagonia, which is aligned with its mission statement of saving our home planet (Patagonia Annual Benefit Corporation Report, 2024). These programs ensure that learning remains an ongoing process, ethical issues are maintained, and corporate values of responsibility are upheld.</a:t>
            </a:r>
          </a:p>
          <a:p>
            <a:endParaRPr lang="en-US"/>
          </a:p>
        </p:txBody>
      </p:sp>
      <p:sp>
        <p:nvSpPr>
          <p:cNvPr id="4" name="Slide Number Placeholder 3"/>
          <p:cNvSpPr>
            <a:spLocks noGrp="1"/>
          </p:cNvSpPr>
          <p:nvPr>
            <p:ph type="sldNum" sz="quarter" idx="5"/>
          </p:nvPr>
        </p:nvSpPr>
        <p:spPr/>
        <p:txBody>
          <a:bodyPr/>
          <a:lstStyle/>
          <a:p>
            <a:fld id="{3FFC4B5A-9153-42FF-AADF-4F9505A0E550}" type="slidenum">
              <a:rPr lang="en-US" smtClean="0"/>
              <a:t>30</a:t>
            </a:fld>
            <a:endParaRPr lang="en-US"/>
          </a:p>
        </p:txBody>
      </p:sp>
    </p:spTree>
    <p:extLst>
      <p:ext uri="{BB962C8B-B14F-4D97-AF65-F5344CB8AC3E}">
        <p14:creationId xmlns:p14="http://schemas.microsoft.com/office/powerpoint/2010/main" val="29936900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Role of Line Managers in Patagonia Training and Development:</a:t>
            </a:r>
          </a:p>
          <a:p>
            <a:endParaRPr lang="en-US"/>
          </a:p>
          <a:p>
            <a:r>
              <a:rPr lang="en-US">
                <a:effectLst/>
              </a:rPr>
              <a:t>The line managers in Patagonia are very instrumental in applying training and development policies and ensuring that they are aligned with sustainability and fair </a:t>
            </a:r>
            <a:r>
              <a:rPr lang="en-US" err="1">
                <a:effectLst/>
              </a:rPr>
              <a:t>labour</a:t>
            </a:r>
            <a:r>
              <a:rPr lang="en-US">
                <a:effectLst/>
              </a:rPr>
              <a:t> practices. They are the agents of workplace learning, who direct the employees to run through blended training </a:t>
            </a:r>
            <a:r>
              <a:rPr lang="en-US" err="1">
                <a:effectLst/>
              </a:rPr>
              <a:t>programmes</a:t>
            </a:r>
            <a:r>
              <a:rPr lang="en-US">
                <a:effectLst/>
              </a:rPr>
              <a:t>, which integrate face-to-face and online training (LinkedIn Learning, 2023). Managers also check adherence to ethical sourcing, as well as to grievance procedures, which strengthens the standards of corporate responsibility at Patagonia (Fair </a:t>
            </a:r>
            <a:r>
              <a:rPr lang="en-US" err="1">
                <a:effectLst/>
              </a:rPr>
              <a:t>Labour</a:t>
            </a:r>
            <a:r>
              <a:rPr lang="en-US">
                <a:effectLst/>
              </a:rPr>
              <a:t> Association, 2023; 2024). Moreover, they foster leadership and environmental consciousness and instill the mission of Patagonia to save our home planet into everyday activities (Patagonia, 2024). Such positions guarantee proper implementation of policies and ongoing training of the workforce.</a:t>
            </a:r>
          </a:p>
          <a:p>
            <a:endParaRPr lang="en-US">
              <a:effectLst/>
            </a:endParaRPr>
          </a:p>
          <a:p>
            <a:pPr marL="171450" indent="-171450">
              <a:buFont typeface="Arial" panose="020B0604020202020204" pitchFamily="34" charset="0"/>
              <a:buChar char="•"/>
            </a:pPr>
            <a:r>
              <a:rPr lang="en-US" b="1">
                <a:effectLst/>
              </a:rPr>
              <a:t>Facilitators of employee learning</a:t>
            </a:r>
            <a:r>
              <a:rPr lang="en-US">
                <a:effectLst/>
              </a:rPr>
              <a:t>: mediators of blended training </a:t>
            </a:r>
            <a:r>
              <a:rPr lang="en-US" err="1">
                <a:effectLst/>
              </a:rPr>
              <a:t>programmes</a:t>
            </a:r>
            <a:r>
              <a:rPr lang="en-US">
                <a:effectLst/>
              </a:rPr>
              <a:t>.</a:t>
            </a:r>
          </a:p>
          <a:p>
            <a:pPr marL="171450" indent="-171450">
              <a:buFont typeface="Arial" panose="020B0604020202020204" pitchFamily="34" charset="0"/>
              <a:buChar char="•"/>
            </a:pPr>
            <a:r>
              <a:rPr lang="en-US" b="1">
                <a:effectLst/>
              </a:rPr>
              <a:t>Compliance monitors</a:t>
            </a:r>
            <a:r>
              <a:rPr lang="en-US">
                <a:effectLst/>
              </a:rPr>
              <a:t>: Business responsibilities monitors fair </a:t>
            </a:r>
            <a:r>
              <a:rPr lang="en-US" err="1">
                <a:effectLst/>
              </a:rPr>
              <a:t>labour</a:t>
            </a:r>
            <a:r>
              <a:rPr lang="en-US">
                <a:effectLst/>
              </a:rPr>
              <a:t> and ethical sourcing practices.</a:t>
            </a:r>
          </a:p>
          <a:p>
            <a:pPr marL="171450" indent="-171450">
              <a:buFont typeface="Arial" panose="020B0604020202020204" pitchFamily="34" charset="0"/>
              <a:buChar char="•"/>
            </a:pPr>
            <a:r>
              <a:rPr lang="en-US" b="1">
                <a:effectLst/>
              </a:rPr>
              <a:t>Leadership builders</a:t>
            </a:r>
            <a:r>
              <a:rPr lang="en-US">
                <a:effectLst/>
              </a:rPr>
              <a:t>: instilling sustainability and mission.</a:t>
            </a:r>
          </a:p>
          <a:p>
            <a:endParaRPr lang="en-US"/>
          </a:p>
        </p:txBody>
      </p:sp>
      <p:sp>
        <p:nvSpPr>
          <p:cNvPr id="4" name="Slide Number Placeholder 3"/>
          <p:cNvSpPr>
            <a:spLocks noGrp="1"/>
          </p:cNvSpPr>
          <p:nvPr>
            <p:ph type="sldNum" sz="quarter" idx="5"/>
          </p:nvPr>
        </p:nvSpPr>
        <p:spPr/>
        <p:txBody>
          <a:bodyPr/>
          <a:lstStyle/>
          <a:p>
            <a:fld id="{3FFC4B5A-9153-42FF-AADF-4F9505A0E550}" type="slidenum">
              <a:rPr lang="en-US" smtClean="0"/>
              <a:t>31</a:t>
            </a:fld>
            <a:endParaRPr lang="en-US"/>
          </a:p>
        </p:txBody>
      </p:sp>
    </p:spTree>
    <p:extLst>
      <p:ext uri="{BB962C8B-B14F-4D97-AF65-F5344CB8AC3E}">
        <p14:creationId xmlns:p14="http://schemas.microsoft.com/office/powerpoint/2010/main" val="22045000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Strategic Alignment of Training &amp; Development of Patagonia:</a:t>
            </a:r>
          </a:p>
          <a:p>
            <a:endParaRPr lang="en-US"/>
          </a:p>
          <a:p>
            <a:r>
              <a:rPr lang="en-US">
                <a:effectLst/>
              </a:rPr>
              <a:t>Patagonia strategically orients its training and development towards the overall objective of environmental stewardship and ethics. To integrate the mission of saving our home planet into the day-to-day operations, training </a:t>
            </a:r>
            <a:r>
              <a:rPr lang="en-US" err="1">
                <a:effectLst/>
              </a:rPr>
              <a:t>programmes</a:t>
            </a:r>
            <a:r>
              <a:rPr lang="en-US">
                <a:effectLst/>
              </a:rPr>
              <a:t> focus on sustainability, fair </a:t>
            </a:r>
            <a:r>
              <a:rPr lang="en-US" err="1">
                <a:effectLst/>
              </a:rPr>
              <a:t>labour</a:t>
            </a:r>
            <a:r>
              <a:rPr lang="en-US">
                <a:effectLst/>
              </a:rPr>
              <a:t> and leadership development (Patagonia, 2024). Through blended learning, which consists of face-to-face and online courses, employees get the opportunity to be accessible to all global teams (LinkedIn Learning, 2023). The line managers ensure adherence to the workplace norms and grievance systems and contribute to the responsible sourcing (Fair </a:t>
            </a:r>
            <a:r>
              <a:rPr lang="en-US" err="1">
                <a:effectLst/>
              </a:rPr>
              <a:t>Labour</a:t>
            </a:r>
            <a:r>
              <a:rPr lang="en-US">
                <a:effectLst/>
              </a:rPr>
              <a:t> Association, 2023; 2024). This alignment guarantees that workforce development is a direct promotion of the corporate responsibility, innovation and long-term sustainability goals of Patagonia, which contributes to its competitive advantage.</a:t>
            </a:r>
          </a:p>
          <a:p>
            <a:endParaRPr lang="en-US">
              <a:effectLst/>
            </a:endParaRPr>
          </a:p>
          <a:p>
            <a:pPr marL="171450" indent="-171450">
              <a:buFont typeface="Arial" panose="020B0604020202020204" pitchFamily="34" charset="0"/>
              <a:buChar char="•"/>
            </a:pPr>
            <a:r>
              <a:rPr lang="en-US">
                <a:effectLst/>
              </a:rPr>
              <a:t>Training was in line with the sustainability mission of Patagonia.</a:t>
            </a:r>
          </a:p>
          <a:p>
            <a:pPr marL="171450" indent="-171450">
              <a:buFont typeface="Arial" panose="020B0604020202020204" pitchFamily="34" charset="0"/>
              <a:buChar char="•"/>
            </a:pPr>
            <a:r>
              <a:rPr lang="en-US">
                <a:effectLst/>
              </a:rPr>
              <a:t>Blended learning: face-to-face and online courses.</a:t>
            </a:r>
          </a:p>
          <a:p>
            <a:pPr marL="171450" indent="-171450">
              <a:buFont typeface="Arial" panose="020B0604020202020204" pitchFamily="34" charset="0"/>
              <a:buChar char="•"/>
            </a:pPr>
            <a:r>
              <a:rPr lang="en-US">
                <a:effectLst/>
              </a:rPr>
              <a:t>Mission-driven culture leadership development.</a:t>
            </a:r>
          </a:p>
          <a:p>
            <a:pPr marL="171450" indent="-171450">
              <a:buFont typeface="Arial" panose="020B0604020202020204" pitchFamily="34" charset="0"/>
              <a:buChar char="•"/>
            </a:pPr>
            <a:r>
              <a:rPr lang="en-US">
                <a:effectLst/>
              </a:rPr>
              <a:t>Employee empowerment in </a:t>
            </a:r>
            <a:r>
              <a:rPr lang="en-US" err="1">
                <a:effectLst/>
              </a:rPr>
              <a:t>favour</a:t>
            </a:r>
            <a:r>
              <a:rPr lang="en-US">
                <a:effectLst/>
              </a:rPr>
              <a:t> of creativity and accountability.</a:t>
            </a:r>
          </a:p>
          <a:p>
            <a:endParaRPr lang="en-US"/>
          </a:p>
        </p:txBody>
      </p:sp>
      <p:sp>
        <p:nvSpPr>
          <p:cNvPr id="4" name="Slide Number Placeholder 3"/>
          <p:cNvSpPr>
            <a:spLocks noGrp="1"/>
          </p:cNvSpPr>
          <p:nvPr>
            <p:ph type="sldNum" sz="quarter" idx="5"/>
          </p:nvPr>
        </p:nvSpPr>
        <p:spPr/>
        <p:txBody>
          <a:bodyPr/>
          <a:lstStyle/>
          <a:p>
            <a:fld id="{3FFC4B5A-9153-42FF-AADF-4F9505A0E550}" type="slidenum">
              <a:rPr lang="en-US" smtClean="0"/>
              <a:t>32</a:t>
            </a:fld>
            <a:endParaRPr lang="en-US"/>
          </a:p>
        </p:txBody>
      </p:sp>
    </p:spTree>
    <p:extLst>
      <p:ext uri="{BB962C8B-B14F-4D97-AF65-F5344CB8AC3E}">
        <p14:creationId xmlns:p14="http://schemas.microsoft.com/office/powerpoint/2010/main" val="36390564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latin typeface="Arial" panose="020B0604020202020204" pitchFamily="34" charset="0"/>
                <a:cs typeface="Arial" panose="020B0604020202020204" pitchFamily="34" charset="0"/>
              </a:rPr>
              <a:t>Key Training and development challenges faced by the PATAGONIA's company:</a:t>
            </a:r>
          </a:p>
          <a:p>
            <a:endParaRPr lang="en-US"/>
          </a:p>
          <a:p>
            <a:r>
              <a:rPr lang="en-US">
                <a:effectLst/>
              </a:rPr>
              <a:t>Due to its global business and sustainability-related mission, Patagonia faces numerous challenges related to training and development. One of them is the coordination of training in different international teams and its accessibility to training in blended forms (LinkedIn Learning, 2023). The other difficulty consists in integrating the concept of sustainability and ethical sourcing into every training scheme, which will involve the constant adjustment to changing environmental and </a:t>
            </a:r>
            <a:r>
              <a:rPr lang="en-US" err="1">
                <a:effectLst/>
              </a:rPr>
              <a:t>labour</a:t>
            </a:r>
            <a:r>
              <a:rPr lang="en-US">
                <a:effectLst/>
              </a:rPr>
              <a:t> regulations (Fair </a:t>
            </a:r>
            <a:r>
              <a:rPr lang="en-US" err="1">
                <a:effectLst/>
              </a:rPr>
              <a:t>Labour</a:t>
            </a:r>
            <a:r>
              <a:rPr lang="en-US">
                <a:effectLst/>
              </a:rPr>
              <a:t> Association, 2023; 2024). On top of that, Patagonia will need to strike the right balance between innovation and staff development, where training should be used to enable environmental activism and business competitiveness (Patagonia, 2024). These issues point to the difficulty in ensuring that workforce development corresponds with corporate responsibility.</a:t>
            </a:r>
          </a:p>
          <a:p>
            <a:endParaRPr lang="en-US">
              <a:effectLst/>
            </a:endParaRPr>
          </a:p>
          <a:p>
            <a:r>
              <a:rPr lang="en-US">
                <a:effectLst/>
              </a:rPr>
              <a:t>Three Key Challenges:</a:t>
            </a:r>
          </a:p>
          <a:p>
            <a:endParaRPr lang="en-US">
              <a:effectLst/>
            </a:endParaRPr>
          </a:p>
          <a:p>
            <a:pPr marL="228600" indent="-228600">
              <a:buFont typeface="+mj-lt"/>
              <a:buAutoNum type="arabicPeriod"/>
            </a:pPr>
            <a:r>
              <a:rPr lang="en-US">
                <a:effectLst/>
              </a:rPr>
              <a:t>The first challenge is maintaining consistency in the delivery of training across the globe.</a:t>
            </a:r>
          </a:p>
          <a:p>
            <a:pPr marL="228600" indent="-228600">
              <a:buFont typeface="+mj-lt"/>
              <a:buAutoNum type="arabicPeriod"/>
            </a:pPr>
            <a:r>
              <a:rPr lang="en-US">
                <a:effectLst/>
              </a:rPr>
              <a:t>Incorporating environmental and social sourcing into </a:t>
            </a:r>
            <a:r>
              <a:rPr lang="en-US" err="1">
                <a:effectLst/>
              </a:rPr>
              <a:t>programmes</a:t>
            </a:r>
            <a:r>
              <a:rPr lang="en-US">
                <a:effectLst/>
              </a:rPr>
              <a:t>.</a:t>
            </a:r>
          </a:p>
          <a:p>
            <a:pPr marL="228600" indent="-228600">
              <a:buFont typeface="+mj-lt"/>
              <a:buAutoNum type="arabicPeriod"/>
            </a:pPr>
            <a:r>
              <a:rPr lang="en-US">
                <a:effectLst/>
              </a:rPr>
              <a:t>It is crucial to strike a balance between the need for innovation and the needs of employee growth.</a:t>
            </a:r>
          </a:p>
          <a:p>
            <a:endParaRPr lang="en-US"/>
          </a:p>
        </p:txBody>
      </p:sp>
      <p:sp>
        <p:nvSpPr>
          <p:cNvPr id="4" name="Slide Number Placeholder 3"/>
          <p:cNvSpPr>
            <a:spLocks noGrp="1"/>
          </p:cNvSpPr>
          <p:nvPr>
            <p:ph type="sldNum" sz="quarter" idx="5"/>
          </p:nvPr>
        </p:nvSpPr>
        <p:spPr/>
        <p:txBody>
          <a:bodyPr/>
          <a:lstStyle/>
          <a:p>
            <a:fld id="{3FFC4B5A-9153-42FF-AADF-4F9505A0E550}" type="slidenum">
              <a:rPr lang="en-US" smtClean="0"/>
              <a:t>33</a:t>
            </a:fld>
            <a:endParaRPr lang="en-US"/>
          </a:p>
        </p:txBody>
      </p:sp>
    </p:spTree>
    <p:extLst>
      <p:ext uri="{BB962C8B-B14F-4D97-AF65-F5344CB8AC3E}">
        <p14:creationId xmlns:p14="http://schemas.microsoft.com/office/powerpoint/2010/main" val="3065747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rgbClr val="FFFFFF"/>
                </a:solidFill>
                <a:latin typeface="Poppins Bold"/>
                <a:ea typeface="Poppins Bold"/>
                <a:cs typeface="Poppins Bold"/>
                <a:sym typeface="Poppins Bold"/>
              </a:rPr>
              <a:t>Recommendations to address these challenges:</a:t>
            </a:r>
          </a:p>
          <a:p>
            <a:endParaRPr lang="en-GB"/>
          </a:p>
          <a:p>
            <a:r>
              <a:rPr lang="en-US">
                <a:effectLst/>
              </a:rPr>
              <a:t>The following are some practical recommendations in point form:</a:t>
            </a:r>
          </a:p>
          <a:p>
            <a:endParaRPr lang="en-US">
              <a:effectLst/>
            </a:endParaRPr>
          </a:p>
          <a:p>
            <a:pPr marL="171450" indent="-171450">
              <a:buFont typeface="Arial" panose="020B0604020202020204" pitchFamily="34" charset="0"/>
              <a:buChar char="•"/>
            </a:pPr>
            <a:r>
              <a:rPr lang="en-US">
                <a:effectLst/>
              </a:rPr>
              <a:t>Global training delivery should be </a:t>
            </a:r>
            <a:r>
              <a:rPr lang="en-US" err="1">
                <a:effectLst/>
              </a:rPr>
              <a:t>standardised</a:t>
            </a:r>
            <a:r>
              <a:rPr lang="en-US">
                <a:effectLst/>
              </a:rPr>
              <a:t>, which is accomplished by implementing a single digital learning tool with </a:t>
            </a:r>
            <a:r>
              <a:rPr lang="en-US" err="1">
                <a:effectLst/>
              </a:rPr>
              <a:t>regionalised</a:t>
            </a:r>
            <a:r>
              <a:rPr lang="en-US">
                <a:effectLst/>
              </a:rPr>
              <a:t> content to foster uniformity within regions.</a:t>
            </a:r>
          </a:p>
          <a:p>
            <a:pPr marL="171450" indent="-171450">
              <a:buFont typeface="Arial" panose="020B0604020202020204" pitchFamily="34" charset="0"/>
              <a:buChar char="•"/>
            </a:pPr>
            <a:r>
              <a:rPr lang="en-US">
                <a:effectLst/>
              </a:rPr>
              <a:t>Incorporate sustainability and ethical sourcing in every training module by using case studies and interactive workshops to redefine the mission of Patagonia.</a:t>
            </a:r>
          </a:p>
          <a:p>
            <a:pPr marL="171450" indent="-171450">
              <a:buFont typeface="Arial" panose="020B0604020202020204" pitchFamily="34" charset="0"/>
              <a:buChar char="•"/>
            </a:pPr>
            <a:r>
              <a:rPr lang="en-US">
                <a:effectLst/>
              </a:rPr>
              <a:t>Enhance leadership development through training line managers on coaching to inculcate sustainability in day-to-day decision-making.</a:t>
            </a:r>
          </a:p>
          <a:p>
            <a:pPr marL="171450" indent="-171450">
              <a:buFont typeface="Arial" panose="020B0604020202020204" pitchFamily="34" charset="0"/>
              <a:buChar char="•"/>
            </a:pPr>
            <a:r>
              <a:rPr lang="en-US">
                <a:effectLst/>
              </a:rPr>
              <a:t>Use blended learning (online and in-person) to achieve a balance between flexibility and engagement so that different teams should be able to access it.</a:t>
            </a:r>
          </a:p>
          <a:p>
            <a:pPr marL="171450" indent="-171450">
              <a:buFont typeface="Arial" panose="020B0604020202020204" pitchFamily="34" charset="0"/>
              <a:buChar char="•"/>
            </a:pPr>
            <a:r>
              <a:rPr lang="en-US">
                <a:effectLst/>
              </a:rPr>
              <a:t>Constant observation and evaluation feedback mechanisms to assess training performance and modify training </a:t>
            </a:r>
            <a:r>
              <a:rPr lang="en-US" err="1">
                <a:effectLst/>
              </a:rPr>
              <a:t>programmes</a:t>
            </a:r>
            <a:r>
              <a:rPr lang="en-US">
                <a:effectLst/>
              </a:rPr>
              <a:t> as environmental and </a:t>
            </a:r>
            <a:r>
              <a:rPr lang="en-US" err="1">
                <a:effectLst/>
              </a:rPr>
              <a:t>labour</a:t>
            </a:r>
            <a:r>
              <a:rPr lang="en-US">
                <a:effectLst/>
              </a:rPr>
              <a:t> requirements change.</a:t>
            </a:r>
          </a:p>
          <a:p>
            <a:pPr marL="171450" indent="-171450">
              <a:buFont typeface="Arial" panose="020B0604020202020204" pitchFamily="34" charset="0"/>
              <a:buChar char="•"/>
            </a:pPr>
            <a:r>
              <a:rPr lang="en-US">
                <a:effectLst/>
              </a:rPr>
              <a:t>Facilitate innovation learning to support Patagonia development and product innovation objectives by associating the development of employees with their ideas to help the company achieve its objectives.</a:t>
            </a:r>
          </a:p>
          <a:p>
            <a:endParaRPr lang="en-US"/>
          </a:p>
        </p:txBody>
      </p:sp>
      <p:sp>
        <p:nvSpPr>
          <p:cNvPr id="4" name="Slide Number Placeholder 3"/>
          <p:cNvSpPr>
            <a:spLocks noGrp="1"/>
          </p:cNvSpPr>
          <p:nvPr>
            <p:ph type="sldNum" sz="quarter" idx="5"/>
          </p:nvPr>
        </p:nvSpPr>
        <p:spPr/>
        <p:txBody>
          <a:bodyPr/>
          <a:lstStyle/>
          <a:p>
            <a:fld id="{3FFC4B5A-9153-42FF-AADF-4F9505A0E550}" type="slidenum">
              <a:rPr lang="en-US" smtClean="0"/>
              <a:t>34</a:t>
            </a:fld>
            <a:endParaRPr lang="en-US"/>
          </a:p>
        </p:txBody>
      </p:sp>
    </p:spTree>
    <p:extLst>
      <p:ext uri="{BB962C8B-B14F-4D97-AF65-F5344CB8AC3E}">
        <p14:creationId xmlns:p14="http://schemas.microsoft.com/office/powerpoint/2010/main" val="36158055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Conclusion:</a:t>
            </a:r>
          </a:p>
          <a:p>
            <a:pPr algn="just"/>
            <a:r>
              <a:rPr lang="en-US"/>
              <a:t>The sustainability mission of the company is highly strategic and aligned with the training and development of Patagonia, as it empowers the employees but keeps them on track of being ethical. Although inconsistency in the world might be a problem, integrating sustainability and balancing innovation and viable suggestions reinforce workforce competency. Such values and learning help Patagonia to maintain a competitive edge and strengthen the principles of environmentally and socially responsible actions.</a:t>
            </a:r>
          </a:p>
          <a:p>
            <a:endParaRPr lang="en-US"/>
          </a:p>
        </p:txBody>
      </p:sp>
      <p:sp>
        <p:nvSpPr>
          <p:cNvPr id="4" name="Slide Number Placeholder 3"/>
          <p:cNvSpPr>
            <a:spLocks noGrp="1"/>
          </p:cNvSpPr>
          <p:nvPr>
            <p:ph type="sldNum" sz="quarter" idx="5"/>
          </p:nvPr>
        </p:nvSpPr>
        <p:spPr/>
        <p:txBody>
          <a:bodyPr/>
          <a:lstStyle/>
          <a:p>
            <a:fld id="{3FFC4B5A-9153-42FF-AADF-4F9505A0E550}" type="slidenum">
              <a:rPr lang="en-US" smtClean="0"/>
              <a:t>35</a:t>
            </a:fld>
            <a:endParaRPr lang="en-US"/>
          </a:p>
        </p:txBody>
      </p:sp>
    </p:spTree>
    <p:extLst>
      <p:ext uri="{BB962C8B-B14F-4D97-AF65-F5344CB8AC3E}">
        <p14:creationId xmlns:p14="http://schemas.microsoft.com/office/powerpoint/2010/main" val="34583995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EDD60-7228-4CCC-E4DA-DB9998B957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68048D-545B-50BD-C941-3AAADB5AB8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FD5655-6A1E-B7E8-454D-4173D9296D73}"/>
              </a:ext>
            </a:extLst>
          </p:cNvPr>
          <p:cNvSpPr>
            <a:spLocks noGrp="1"/>
          </p:cNvSpPr>
          <p:nvPr>
            <p:ph type="body" idx="1"/>
          </p:nvPr>
        </p:nvSpPr>
        <p:spPr/>
        <p:txBody>
          <a:bodyPr/>
          <a:lstStyle/>
          <a:p>
            <a:r>
              <a:rPr lang="en-GB" b="1"/>
              <a:t>Conclusion:</a:t>
            </a:r>
          </a:p>
          <a:p>
            <a:pPr algn="just"/>
            <a:r>
              <a:rPr lang="en-US"/>
              <a:t>The sustainability mission of the company is highly strategic and aligned with the training and development of Patagonia, as it empowers the employees but keeps them on track of being ethical. Although inconsistency in the world might be a problem, integrating sustainability and balancing innovation and viable suggestions reinforce workforce competency. Such values and learning help Patagonia to maintain a competitive edge and strengthen the principles of environmentally and socially responsible actions.</a:t>
            </a:r>
          </a:p>
          <a:p>
            <a:endParaRPr lang="en-US"/>
          </a:p>
        </p:txBody>
      </p:sp>
      <p:sp>
        <p:nvSpPr>
          <p:cNvPr id="4" name="Slide Number Placeholder 3">
            <a:extLst>
              <a:ext uri="{FF2B5EF4-FFF2-40B4-BE49-F238E27FC236}">
                <a16:creationId xmlns:a16="http://schemas.microsoft.com/office/drawing/2014/main" id="{32BCF048-C4A8-F277-E43E-8E0A67958F65}"/>
              </a:ext>
            </a:extLst>
          </p:cNvPr>
          <p:cNvSpPr>
            <a:spLocks noGrp="1"/>
          </p:cNvSpPr>
          <p:nvPr>
            <p:ph type="sldNum" sz="quarter" idx="5"/>
          </p:nvPr>
        </p:nvSpPr>
        <p:spPr/>
        <p:txBody>
          <a:bodyPr/>
          <a:lstStyle/>
          <a:p>
            <a:fld id="{3FFC4B5A-9153-42FF-AADF-4F9505A0E550}" type="slidenum">
              <a:rPr lang="en-US" smtClean="0"/>
              <a:t>36</a:t>
            </a:fld>
            <a:endParaRPr lang="en-US"/>
          </a:p>
        </p:txBody>
      </p:sp>
    </p:spTree>
    <p:extLst>
      <p:ext uri="{BB962C8B-B14F-4D97-AF65-F5344CB8AC3E}">
        <p14:creationId xmlns:p14="http://schemas.microsoft.com/office/powerpoint/2010/main" val="36298141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30/11/2025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2.png"/><Relationship Id="rId4" Type="http://schemas.microsoft.com/office/2007/relationships/hdphoto" Target="../media/hdphoto1.wdp"/></Relationships>
</file>

<file path=ppt/slides/_rels/slide2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4.svg"/><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4.svg"/></Relationships>
</file>

<file path=ppt/slides/_rels/slide3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9.jpeg"/><Relationship Id="rId7" Type="http://schemas.openxmlformats.org/officeDocument/2006/relationships/image" Target="../media/image24.sv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6.svg"/><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30.jpeg"/><Relationship Id="rId7" Type="http://schemas.openxmlformats.org/officeDocument/2006/relationships/image" Target="../media/image24.sv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6.svg"/><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4.svg"/></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4.svg"/><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www.patagonia.com/on/demandware.static/-/Library-Sites-PatagoniaShared/default/dwb2e1d605/PDF-US/PAT_2024_BCorp_Report-V2-100125.pdf?utm_source=chatgpt.com" TargetMode="External"/><Relationship Id="rId2" Type="http://schemas.openxmlformats.org/officeDocument/2006/relationships/hyperlink" Target="https://arxiv.org/abs/1907.10052?utm_source=chatgpt.com" TargetMode="External"/><Relationship Id="rId1" Type="http://schemas.openxmlformats.org/officeDocument/2006/relationships/slideLayout" Target="../slideLayouts/slideLayout2.xml"/><Relationship Id="rId4" Type="http://schemas.openxmlformats.org/officeDocument/2006/relationships/hyperlink" Target="https://manufacturingdigital.com/news/patagonias-supply-chain-manufacturing-sustainability?utm_source=chatgpt.com"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hyperlink" Target="https://ebooks.inflibnet.ac.in/hrmp02/chapter/training-and-development/?utm_source=chatgpt.com" TargetMode="External"/><Relationship Id="rId3" Type="http://schemas.openxmlformats.org/officeDocument/2006/relationships/hyperlink" Target=":%20https:/www.fairlabor.org/reports/patagonia-2024-post-accreditation-report/%20(" TargetMode="External"/><Relationship Id="rId7" Type="http://schemas.openxmlformats.org/officeDocument/2006/relationships/hyperlink" Target="https://hrone.cloud/hr-glossary/training-and-development/?utm_source=chatgpt.com" TargetMode="External"/><Relationship Id="rId12" Type="http://schemas.openxmlformats.org/officeDocument/2006/relationships/image" Target="../media/image22.png"/><Relationship Id="rId2" Type="http://schemas.openxmlformats.org/officeDocument/2006/relationships/hyperlink" Target=":%20https:/www.fairlabor.org/reports/patagonia-2023-post-accreditation-report/" TargetMode="External"/><Relationship Id="rId1" Type="http://schemas.openxmlformats.org/officeDocument/2006/relationships/slideLayout" Target="../slideLayouts/slideLayout7.xml"/><Relationship Id="rId6" Type="http://schemas.openxmlformats.org/officeDocument/2006/relationships/hyperlink" Target="https://www.economicsdiscussion.net/human-resource-management/employee-training/importance-of-training-and-development/31637?utm_source=chatgpt.com" TargetMode="External"/><Relationship Id="rId11" Type="http://schemas.openxmlformats.org/officeDocument/2006/relationships/hyperlink" Target="https://www.pockethrms.com/hr-terms/training-and-development/?utm_source=chatgpt.com" TargetMode="External"/><Relationship Id="rId5" Type="http://schemas.openxmlformats.org/officeDocument/2006/relationships/hyperlink" Target="https://business.linkedin.com/content/dam/me/learning/en-us/case-studies/ldc-casestudy-patagonia.pdf" TargetMode="External"/><Relationship Id="rId10" Type="http://schemas.openxmlformats.org/officeDocument/2006/relationships/hyperlink" Target="https://www.mbaskool.com/business-concepts/human-resources-hr-term/8685?utm_source=chatgpt.com" TargetMode="External"/><Relationship Id="rId4" Type="http://schemas.openxmlformats.org/officeDocument/2006/relationships/hyperlink" Target="https://eu.patagonia.com/on/demandware.static/-/Library-Sites-PatagoniaShared/default/dwb2e1d605/PDF-US/PAT_2024_BCorp_Report-V2-100125.pdf" TargetMode="External"/><Relationship Id="rId9" Type="http://schemas.openxmlformats.org/officeDocument/2006/relationships/hyperlink" Target="https://www.keka.com/glossary/training-and-development?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FA8F7-7CFC-4399-5F21-80D52921860A}"/>
              </a:ext>
            </a:extLst>
          </p:cNvPr>
          <p:cNvSpPr>
            <a:spLocks noGrp="1"/>
          </p:cNvSpPr>
          <p:nvPr>
            <p:ph type="title"/>
          </p:nvPr>
        </p:nvSpPr>
        <p:spPr/>
        <p:txBody>
          <a:bodyPr/>
          <a:lstStyle/>
          <a:p>
            <a:pPr algn="l"/>
            <a:r>
              <a:rPr lang="en-GB" sz="3600" b="1"/>
              <a:t>GROUP-3</a:t>
            </a:r>
            <a:br>
              <a:rPr lang="en-GB" sz="3600" b="1"/>
            </a:br>
            <a:r>
              <a:rPr lang="en-GB" sz="3600" b="1"/>
              <a:t>COMPANY NAME : PATAGONIA</a:t>
            </a:r>
          </a:p>
        </p:txBody>
      </p:sp>
      <p:pic>
        <p:nvPicPr>
          <p:cNvPr id="18" name="Content Placeholder 17">
            <a:extLst>
              <a:ext uri="{FF2B5EF4-FFF2-40B4-BE49-F238E27FC236}">
                <a16:creationId xmlns:a16="http://schemas.microsoft.com/office/drawing/2014/main" id="{0E28D2C0-DC11-4D9E-A936-1A2F235939B7}"/>
              </a:ext>
            </a:extLst>
          </p:cNvPr>
          <p:cNvPicPr>
            <a:picLocks noGrp="1" noChangeAspect="1"/>
          </p:cNvPicPr>
          <p:nvPr>
            <p:ph idx="1"/>
          </p:nvPr>
        </p:nvPicPr>
        <p:blipFill>
          <a:blip r:embed="rId2"/>
          <a:stretch>
            <a:fillRect/>
          </a:stretch>
        </p:blipFill>
        <p:spPr>
          <a:xfrm>
            <a:off x="1524000" y="1484906"/>
            <a:ext cx="9144000" cy="4176463"/>
          </a:xfrm>
          <a:prstGeom prst="rect">
            <a:avLst/>
          </a:prstGeom>
        </p:spPr>
      </p:pic>
      <p:sp>
        <p:nvSpPr>
          <p:cNvPr id="4" name="Date Placeholder 3">
            <a:extLst>
              <a:ext uri="{FF2B5EF4-FFF2-40B4-BE49-F238E27FC236}">
                <a16:creationId xmlns:a16="http://schemas.microsoft.com/office/drawing/2014/main" id="{4D9FF096-4FBD-8F43-93A7-E094FDB60129}"/>
              </a:ext>
            </a:extLst>
          </p:cNvPr>
          <p:cNvSpPr>
            <a:spLocks noGrp="1"/>
          </p:cNvSpPr>
          <p:nvPr>
            <p:ph type="dt" sz="half" idx="10"/>
          </p:nvPr>
        </p:nvSpPr>
        <p:spPr/>
        <p:txBody>
          <a:bodyPr/>
          <a:lstStyle/>
          <a:p>
            <a:pPr>
              <a:defRPr/>
            </a:pPr>
            <a:endParaRPr lang="en-GB" altLang="en-US"/>
          </a:p>
        </p:txBody>
      </p:sp>
      <p:sp>
        <p:nvSpPr>
          <p:cNvPr id="5" name="Slide Number Placeholder 4">
            <a:extLst>
              <a:ext uri="{FF2B5EF4-FFF2-40B4-BE49-F238E27FC236}">
                <a16:creationId xmlns:a16="http://schemas.microsoft.com/office/drawing/2014/main" id="{98857719-14D1-858D-507D-644653EF7878}"/>
              </a:ext>
            </a:extLst>
          </p:cNvPr>
          <p:cNvSpPr>
            <a:spLocks noGrp="1"/>
          </p:cNvSpPr>
          <p:nvPr>
            <p:ph type="sldNum" sz="quarter" idx="12"/>
          </p:nvPr>
        </p:nvSpPr>
        <p:spPr/>
        <p:txBody>
          <a:bodyPr/>
          <a:lstStyle/>
          <a:p>
            <a:pPr>
              <a:defRPr/>
            </a:pPr>
            <a:fld id="{6550E941-99E4-4403-A917-B30FF69A9617}" type="slidenum">
              <a:rPr lang="en-GB" altLang="en-US" smtClean="0"/>
              <a:pPr>
                <a:defRPr/>
              </a:pPr>
              <a:t>1</a:t>
            </a:fld>
            <a:endParaRPr lang="en-GB" altLang="en-US"/>
          </a:p>
        </p:txBody>
      </p:sp>
      <p:pic>
        <p:nvPicPr>
          <p:cNvPr id="1026" name="Picture 2" descr="https://www.pngall.com/wp-content/uploads/15/Patagonia-Logo-PNG-Image.png">
            <a:extLst>
              <a:ext uri="{FF2B5EF4-FFF2-40B4-BE49-F238E27FC236}">
                <a16:creationId xmlns:a16="http://schemas.microsoft.com/office/drawing/2014/main" id="{22F4171D-79C0-4570-B41E-E4D1A066218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52184" y="5085185"/>
            <a:ext cx="2808312" cy="5040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1517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40C27-B550-4D21-818B-21359179C9EA}"/>
              </a:ext>
            </a:extLst>
          </p:cNvPr>
          <p:cNvSpPr>
            <a:spLocks noGrp="1"/>
          </p:cNvSpPr>
          <p:nvPr>
            <p:ph type="title"/>
          </p:nvPr>
        </p:nvSpPr>
        <p:spPr/>
        <p:txBody>
          <a:bodyPr/>
          <a:lstStyle/>
          <a:p>
            <a:pPr algn="l"/>
            <a:r>
              <a:rPr lang="en-US" sz="3600" b="1"/>
              <a:t>PRESENTATION TOPIC </a:t>
            </a:r>
          </a:p>
        </p:txBody>
      </p:sp>
      <p:graphicFrame>
        <p:nvGraphicFramePr>
          <p:cNvPr id="9" name="Content Placeholder 8">
            <a:extLst>
              <a:ext uri="{FF2B5EF4-FFF2-40B4-BE49-F238E27FC236}">
                <a16:creationId xmlns:a16="http://schemas.microsoft.com/office/drawing/2014/main" id="{8CDAE34F-03A2-4C0E-8B35-E5252C77B63F}"/>
              </a:ext>
            </a:extLst>
          </p:cNvPr>
          <p:cNvGraphicFramePr>
            <a:graphicFrameLocks noGrp="1"/>
          </p:cNvGraphicFramePr>
          <p:nvPr>
            <p:ph idx="1"/>
            <p:extLst>
              <p:ext uri="{D42A27DB-BD31-4B8C-83A1-F6EECF244321}">
                <p14:modId xmlns:p14="http://schemas.microsoft.com/office/powerpoint/2010/main" val="2989313426"/>
              </p:ext>
            </p:extLst>
          </p:nvPr>
        </p:nvGraphicFramePr>
        <p:xfrm>
          <a:off x="1770633" y="1700808"/>
          <a:ext cx="8229600" cy="3136384"/>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4145888187"/>
                    </a:ext>
                  </a:extLst>
                </a:gridCol>
                <a:gridCol w="2743200">
                  <a:extLst>
                    <a:ext uri="{9D8B030D-6E8A-4147-A177-3AD203B41FA5}">
                      <a16:colId xmlns:a16="http://schemas.microsoft.com/office/drawing/2014/main" val="108439165"/>
                    </a:ext>
                  </a:extLst>
                </a:gridCol>
                <a:gridCol w="2743200">
                  <a:extLst>
                    <a:ext uri="{9D8B030D-6E8A-4147-A177-3AD203B41FA5}">
                      <a16:colId xmlns:a16="http://schemas.microsoft.com/office/drawing/2014/main" val="1386608898"/>
                    </a:ext>
                  </a:extLst>
                </a:gridCol>
              </a:tblGrid>
              <a:tr h="576064">
                <a:tc>
                  <a:txBody>
                    <a:bodyPr/>
                    <a:lstStyle/>
                    <a:p>
                      <a:pPr algn="ctr"/>
                      <a:r>
                        <a:rPr lang="en-US"/>
                        <a:t>STUDENT NAME</a:t>
                      </a:r>
                    </a:p>
                  </a:txBody>
                  <a:tcPr/>
                </a:tc>
                <a:tc>
                  <a:txBody>
                    <a:bodyPr/>
                    <a:lstStyle/>
                    <a:p>
                      <a:pPr algn="ctr"/>
                      <a:r>
                        <a:rPr lang="en-US"/>
                        <a:t>STUDENT ID</a:t>
                      </a:r>
                    </a:p>
                  </a:txBody>
                  <a:tcPr/>
                </a:tc>
                <a:tc>
                  <a:txBody>
                    <a:bodyPr/>
                    <a:lstStyle/>
                    <a:p>
                      <a:pPr algn="ctr"/>
                      <a:r>
                        <a:rPr lang="en-US"/>
                        <a:t>TOPIC</a:t>
                      </a:r>
                    </a:p>
                  </a:txBody>
                  <a:tcPr/>
                </a:tc>
                <a:extLst>
                  <a:ext uri="{0D108BD9-81ED-4DB2-BD59-A6C34878D82A}">
                    <a16:rowId xmlns:a16="http://schemas.microsoft.com/office/drawing/2014/main" val="2120419166"/>
                  </a:ext>
                </a:extLst>
              </a:tr>
              <a:tr h="576064">
                <a:tc>
                  <a:txBody>
                    <a:bodyPr/>
                    <a:lstStyle/>
                    <a:p>
                      <a:pPr algn="l"/>
                      <a:r>
                        <a:rPr lang="en-US"/>
                        <a:t>TANVIR AHMED TIPU ©</a:t>
                      </a:r>
                    </a:p>
                  </a:txBody>
                  <a:tcPr/>
                </a:tc>
                <a:tc>
                  <a:txBody>
                    <a:bodyPr/>
                    <a:lstStyle/>
                    <a:p>
                      <a:pPr algn="ctr"/>
                      <a:r>
                        <a:rPr lang="en-US"/>
                        <a:t>2504655</a:t>
                      </a:r>
                    </a:p>
                  </a:txBody>
                  <a:tcPr/>
                </a:tc>
                <a:tc>
                  <a:txBody>
                    <a:bodyPr/>
                    <a:lstStyle/>
                    <a:p>
                      <a:r>
                        <a:rPr lang="en-US"/>
                        <a:t>HR technology and digital transformation </a:t>
                      </a:r>
                    </a:p>
                  </a:txBody>
                  <a:tcPr/>
                </a:tc>
                <a:extLst>
                  <a:ext uri="{0D108BD9-81ED-4DB2-BD59-A6C34878D82A}">
                    <a16:rowId xmlns:a16="http://schemas.microsoft.com/office/drawing/2014/main" val="220258625"/>
                  </a:ext>
                </a:extLst>
              </a:tr>
              <a:tr h="576064">
                <a:tc>
                  <a:txBody>
                    <a:bodyPr/>
                    <a:lstStyle/>
                    <a:p>
                      <a:pPr algn="l"/>
                      <a:r>
                        <a:rPr lang="en-US"/>
                        <a:t>NURUL HASAN</a:t>
                      </a:r>
                    </a:p>
                  </a:txBody>
                  <a:tcPr/>
                </a:tc>
                <a:tc>
                  <a:txBody>
                    <a:bodyPr/>
                    <a:lstStyle/>
                    <a:p>
                      <a:pPr algn="ctr"/>
                      <a:r>
                        <a:rPr lang="en-US"/>
                        <a:t>2509169</a:t>
                      </a:r>
                    </a:p>
                  </a:txBody>
                  <a:tcPr/>
                </a:tc>
                <a:tc>
                  <a:txBody>
                    <a:bodyPr/>
                    <a:lstStyle/>
                    <a:p>
                      <a:r>
                        <a:rPr lang="en-US"/>
                        <a:t>Diversity, equity, and inclusion (DEI) </a:t>
                      </a:r>
                    </a:p>
                  </a:txBody>
                  <a:tcPr/>
                </a:tc>
                <a:extLst>
                  <a:ext uri="{0D108BD9-81ED-4DB2-BD59-A6C34878D82A}">
                    <a16:rowId xmlns:a16="http://schemas.microsoft.com/office/drawing/2014/main" val="463824460"/>
                  </a:ext>
                </a:extLst>
              </a:tr>
              <a:tr h="576064">
                <a:tc>
                  <a:txBody>
                    <a:bodyPr/>
                    <a:lstStyle/>
                    <a:p>
                      <a:pPr algn="l"/>
                      <a:r>
                        <a:rPr lang="en-US"/>
                        <a:t>KOPIL UDDIN</a:t>
                      </a:r>
                    </a:p>
                  </a:txBody>
                  <a:tcPr/>
                </a:tc>
                <a:tc>
                  <a:txBody>
                    <a:bodyPr/>
                    <a:lstStyle/>
                    <a:p>
                      <a:pPr algn="ctr"/>
                      <a:r>
                        <a:rPr lang="en-US"/>
                        <a:t>2434290</a:t>
                      </a:r>
                    </a:p>
                  </a:txBody>
                  <a:tcPr/>
                </a:tc>
                <a:tc>
                  <a:txBody>
                    <a:bodyPr/>
                    <a:lstStyle/>
                    <a:p>
                      <a:r>
                        <a:rPr lang="en-US"/>
                        <a:t>Recruitment and Selection</a:t>
                      </a:r>
                    </a:p>
                  </a:txBody>
                  <a:tcPr/>
                </a:tc>
                <a:extLst>
                  <a:ext uri="{0D108BD9-81ED-4DB2-BD59-A6C34878D82A}">
                    <a16:rowId xmlns:a16="http://schemas.microsoft.com/office/drawing/2014/main" val="3730710876"/>
                  </a:ext>
                </a:extLst>
              </a:tr>
              <a:tr h="576064">
                <a:tc>
                  <a:txBody>
                    <a:bodyPr/>
                    <a:lstStyle/>
                    <a:p>
                      <a:r>
                        <a:rPr lang="en-US"/>
                        <a:t>MD REDUAN AHMED RIAJ</a:t>
                      </a:r>
                    </a:p>
                  </a:txBody>
                  <a:tcPr/>
                </a:tc>
                <a:tc>
                  <a:txBody>
                    <a:bodyPr/>
                    <a:lstStyle/>
                    <a:p>
                      <a:pPr algn="ctr"/>
                      <a:r>
                        <a:rPr lang="en-US"/>
                        <a:t>2505486</a:t>
                      </a:r>
                    </a:p>
                  </a:txBody>
                  <a:tcPr/>
                </a:tc>
                <a:tc>
                  <a:txBody>
                    <a:bodyPr/>
                    <a:lstStyle/>
                    <a:p>
                      <a:r>
                        <a:rPr lang="en-US"/>
                        <a:t>Training and development</a:t>
                      </a:r>
                    </a:p>
                  </a:txBody>
                  <a:tcPr/>
                </a:tc>
                <a:extLst>
                  <a:ext uri="{0D108BD9-81ED-4DB2-BD59-A6C34878D82A}">
                    <a16:rowId xmlns:a16="http://schemas.microsoft.com/office/drawing/2014/main" val="2158507756"/>
                  </a:ext>
                </a:extLst>
              </a:tr>
            </a:tbl>
          </a:graphicData>
        </a:graphic>
      </p:graphicFrame>
      <p:sp>
        <p:nvSpPr>
          <p:cNvPr id="4" name="Date Placeholder 3">
            <a:extLst>
              <a:ext uri="{FF2B5EF4-FFF2-40B4-BE49-F238E27FC236}">
                <a16:creationId xmlns:a16="http://schemas.microsoft.com/office/drawing/2014/main" id="{594D3C01-556F-495B-A738-F3483B8E3267}"/>
              </a:ext>
            </a:extLst>
          </p:cNvPr>
          <p:cNvSpPr>
            <a:spLocks noGrp="1"/>
          </p:cNvSpPr>
          <p:nvPr>
            <p:ph type="dt" sz="half" idx="10"/>
          </p:nvPr>
        </p:nvSpPr>
        <p:spPr/>
        <p:txBody>
          <a:bodyPr/>
          <a:lstStyle/>
          <a:p>
            <a:pPr>
              <a:defRPr/>
            </a:pPr>
            <a:endParaRPr lang="en-GB" altLang="en-US"/>
          </a:p>
        </p:txBody>
      </p:sp>
      <p:sp>
        <p:nvSpPr>
          <p:cNvPr id="5" name="Slide Number Placeholder 4">
            <a:extLst>
              <a:ext uri="{FF2B5EF4-FFF2-40B4-BE49-F238E27FC236}">
                <a16:creationId xmlns:a16="http://schemas.microsoft.com/office/drawing/2014/main" id="{C58F39E9-3710-4AE8-BE5F-B52F50E8E7C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414042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6DEA-FD52-42FB-B17C-F5066A4A1758}"/>
              </a:ext>
            </a:extLst>
          </p:cNvPr>
          <p:cNvSpPr>
            <a:spLocks noGrp="1"/>
          </p:cNvSpPr>
          <p:nvPr>
            <p:ph type="title"/>
          </p:nvPr>
        </p:nvSpPr>
        <p:spPr>
          <a:xfrm>
            <a:off x="1981200" y="1916832"/>
            <a:ext cx="8229600" cy="3240360"/>
          </a:xfrm>
        </p:spPr>
        <p:txBody>
          <a:bodyPr/>
          <a:lstStyle/>
          <a:p>
            <a:r>
              <a:rPr lang="en-US" sz="2800">
                <a:latin typeface="Times New Roman" panose="02020603050405020304" pitchFamily="18" charset="0"/>
                <a:cs typeface="Times New Roman" panose="02020603050405020304" pitchFamily="18" charset="0"/>
              </a:rPr>
              <a:t>TANVIR AHMED TIPU</a:t>
            </a:r>
            <a:br>
              <a:rPr lang="en-US" sz="2800">
                <a:latin typeface="Times New Roman" panose="02020603050405020304" pitchFamily="18" charset="0"/>
                <a:cs typeface="Times New Roman" panose="02020603050405020304" pitchFamily="18" charset="0"/>
              </a:rPr>
            </a:br>
            <a:r>
              <a:rPr lang="en-US" sz="2800">
                <a:latin typeface="Times New Roman" panose="02020603050405020304" pitchFamily="18" charset="0"/>
                <a:cs typeface="Times New Roman" panose="02020603050405020304" pitchFamily="18" charset="0"/>
              </a:rPr>
              <a:t>TOPIC : HR technology and digital transformation </a:t>
            </a:r>
            <a:br>
              <a:rPr lang="en-US" sz="2800">
                <a:latin typeface="Times New Roman" panose="02020603050405020304" pitchFamily="18" charset="0"/>
                <a:cs typeface="Times New Roman" panose="02020603050405020304" pitchFamily="18" charset="0"/>
              </a:rPr>
            </a:br>
            <a:r>
              <a:rPr lang="en-US" sz="2800">
                <a:latin typeface="Times New Roman" panose="02020603050405020304" pitchFamily="18" charset="0"/>
                <a:cs typeface="Times New Roman" panose="02020603050405020304" pitchFamily="18" charset="0"/>
              </a:rPr>
              <a:t> </a:t>
            </a:r>
          </a:p>
        </p:txBody>
      </p:sp>
      <p:sp>
        <p:nvSpPr>
          <p:cNvPr id="5" name="Slide Number Placeholder 4">
            <a:extLst>
              <a:ext uri="{FF2B5EF4-FFF2-40B4-BE49-F238E27FC236}">
                <a16:creationId xmlns:a16="http://schemas.microsoft.com/office/drawing/2014/main" id="{D215F044-414F-4057-BB77-909074E7214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62863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6DEA-FD52-42FB-B17C-F5066A4A1758}"/>
              </a:ext>
            </a:extLst>
          </p:cNvPr>
          <p:cNvSpPr>
            <a:spLocks noGrp="1"/>
          </p:cNvSpPr>
          <p:nvPr>
            <p:ph type="title"/>
          </p:nvPr>
        </p:nvSpPr>
        <p:spPr>
          <a:xfrm>
            <a:off x="479376" y="177185"/>
            <a:ext cx="6480720" cy="947561"/>
          </a:xfrm>
        </p:spPr>
        <p:txBody>
          <a:bodyPr/>
          <a:lstStyle/>
          <a:p>
            <a:r>
              <a:rPr lang="en-US">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1C1DC114-861A-4143-8550-491985B7121D}"/>
              </a:ext>
            </a:extLst>
          </p:cNvPr>
          <p:cNvSpPr>
            <a:spLocks noGrp="1"/>
          </p:cNvSpPr>
          <p:nvPr>
            <p:ph idx="1"/>
          </p:nvPr>
        </p:nvSpPr>
        <p:spPr>
          <a:xfrm>
            <a:off x="335360" y="1412776"/>
            <a:ext cx="6624736" cy="4104457"/>
          </a:xfrm>
        </p:spPr>
        <p:txBody>
          <a:bodyPr/>
          <a:lstStyle/>
          <a:p>
            <a:pPr marR="0" lvl="0">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Digital transformation is central to modern HRM, improving efficiency, sustainability, and employee experience (Aust et al., 2020).</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R="0" lvl="0">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Patagonia Inc. uses HR technology to support its mission-driven culture, environmental values, and socially responsible employment (Alabi, 2025).</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R="0" lvl="0">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Integration of green HRM principles with digital systems aligns workforce strategy with long-term sustainability goals (Aust et al., 2020; Alabi, 2025).</a:t>
            </a:r>
          </a:p>
          <a:p>
            <a:pPr>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objective of this presentation is to critically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analysethe</a:t>
            </a:r>
            <a:r>
              <a:rPr lang="en-US" sz="1800">
                <a:effectLst/>
                <a:latin typeface="Times New Roman" panose="02020603050405020304" pitchFamily="18" charset="0"/>
                <a:ea typeface="Calibri" panose="020F0502020204030204" pitchFamily="34" charset="0"/>
                <a:cs typeface="Times New Roman" panose="02020603050405020304" pitchFamily="18" charset="0"/>
              </a:rPr>
              <a:t>  Patagonia’s current HR Challenges</a:t>
            </a:r>
          </a:p>
          <a:p>
            <a:pPr marR="0" lvl="0">
              <a:lnSpc>
                <a:spcPct val="107000"/>
              </a:lnSpc>
              <a:spcBef>
                <a:spcPts val="0"/>
              </a:spcBef>
              <a:spcAft>
                <a:spcPts val="800"/>
              </a:spcAft>
              <a:buSzPts val="1000"/>
              <a:buFont typeface="Wingdings" panose="05000000000000000000" pitchFamily="2" charset="2"/>
              <a:buChar char="q"/>
              <a:tabLst>
                <a:tab pos="457200" algn="l"/>
              </a:tabLst>
            </a:pP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D215F044-414F-4057-BB77-909074E7214B}"/>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170" name="Picture 2" descr="HR digital transformation: on the way to continuous workforce improvement">
            <a:extLst>
              <a:ext uri="{FF2B5EF4-FFF2-40B4-BE49-F238E27FC236}">
                <a16:creationId xmlns:a16="http://schemas.microsoft.com/office/drawing/2014/main" id="{78BE521C-1E48-4C61-9819-35614D5984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6120" y="1268761"/>
            <a:ext cx="4406281" cy="36004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0FE367C-F935-471B-BCB9-DEF7D177D974}"/>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(Aust et al., 2020)</a:t>
            </a:r>
            <a:endParaRPr lang="en-US" sz="1200"/>
          </a:p>
        </p:txBody>
      </p:sp>
    </p:spTree>
    <p:extLst>
      <p:ext uri="{BB962C8B-B14F-4D97-AF65-F5344CB8AC3E}">
        <p14:creationId xmlns:p14="http://schemas.microsoft.com/office/powerpoint/2010/main" val="2386625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D2A28-3713-4E53-9850-D2F5D7C8E0DC}"/>
              </a:ext>
            </a:extLst>
          </p:cNvPr>
          <p:cNvSpPr>
            <a:spLocks noGrp="1"/>
          </p:cNvSpPr>
          <p:nvPr>
            <p:ph type="title"/>
          </p:nvPr>
        </p:nvSpPr>
        <p:spPr>
          <a:xfrm>
            <a:off x="334274" y="261367"/>
            <a:ext cx="10972800" cy="562074"/>
          </a:xfrm>
        </p:spPr>
        <p:txBody>
          <a:bodyPr/>
          <a:lstStyle/>
          <a:p>
            <a:br>
              <a:rPr lang="en-US" sz="2800" b="0">
                <a:effectLst/>
                <a:latin typeface="Times New Roman" panose="02020603050405020304" pitchFamily="18" charset="0"/>
                <a:ea typeface="Times New Roman" panose="02020603050405020304" pitchFamily="18" charset="0"/>
                <a:cs typeface="Times New Roman" panose="02020603050405020304" pitchFamily="18" charset="0"/>
              </a:rPr>
            </a:br>
            <a:r>
              <a:rPr lang="en-US" sz="2800" b="0">
                <a:effectLst/>
                <a:latin typeface="Times New Roman" panose="02020603050405020304" pitchFamily="18" charset="0"/>
                <a:ea typeface="Times New Roman" panose="02020603050405020304" pitchFamily="18" charset="0"/>
                <a:cs typeface="Times New Roman" panose="02020603050405020304" pitchFamily="18" charset="0"/>
              </a:rPr>
              <a:t>Current HR Policies and Practices of Patagonia Inc.</a:t>
            </a:r>
            <a:br>
              <a:rPr lang="en-US" sz="2800" b="1">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2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853B59-7EA2-4E5D-8BDA-A35E0330ECDB}"/>
              </a:ext>
            </a:extLst>
          </p:cNvPr>
          <p:cNvSpPr>
            <a:spLocks noGrp="1"/>
          </p:cNvSpPr>
          <p:nvPr>
            <p:ph idx="1"/>
          </p:nvPr>
        </p:nvSpPr>
        <p:spPr>
          <a:xfrm>
            <a:off x="191344" y="823442"/>
            <a:ext cx="7560840" cy="4693792"/>
          </a:xfrm>
        </p:spPr>
        <p:txBody>
          <a:bodyPr/>
          <a:lstStyle/>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Digital Recruitment and Selection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rPr>
              <a:t>Patagonia </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uses AI-supported applicant tracking systems (ATS) to filter candidates by sustainability values and competencies; 78% of applications digitally processed in 2024, reducing time-to-hire by 35% (Aust et al., 2020; Patagonia Inc., 2024).</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Sustainable Performance Management</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Cloud-based HR analytics track employee sustainability initiatives, volunteer hours, and carbon-neutral project participation, supporting green HRM practices (</a:t>
            </a:r>
            <a:r>
              <a:rPr lang="en-US" sz="1400" err="1">
                <a:effectLst/>
                <a:latin typeface="Times New Roman" panose="02020603050405020304" pitchFamily="18" charset="0"/>
                <a:ea typeface="Times New Roman" panose="02020603050405020304" pitchFamily="18" charset="0"/>
                <a:cs typeface="Times New Roman" panose="02020603050405020304" pitchFamily="18" charset="0"/>
              </a:rPr>
              <a:t>Benmoussa</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2024).</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Learning &amp; Development Technology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“Digital Learning Hub” offers e-learning on regenerative agriculture, carbon neutrality, and ethical supply-chain management, building sustainable competencies (Liang &amp; Li, 2025).</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Flexible Working and Digital HR Services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HRIS manages flexible working, on-site childcare, and remote collaboration, reinforcing Patagonia’s family-friendly policies and work-life balance.</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Employee Engagement Platforms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Real-time digital tools capture employee feedback on sustainability, product traceability, and internal culture, guiding HR planning and sustainability initiatives (Fowler &amp; Hope, 2007).</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F764CE37-3E5C-420B-87F7-5AC2FE3D19FD}"/>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A64BBCD2-CDA8-4ADA-B358-D2A9ACCB71EB}"/>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6" name="TextBox 5">
            <a:extLst>
              <a:ext uri="{FF2B5EF4-FFF2-40B4-BE49-F238E27FC236}">
                <a16:creationId xmlns:a16="http://schemas.microsoft.com/office/drawing/2014/main" id="{966C45F4-FE02-4430-BD4E-1E614F8C38C8}"/>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200" err="1">
                <a:effectLst/>
                <a:latin typeface="Times New Roman" panose="02020603050405020304" pitchFamily="18" charset="0"/>
                <a:ea typeface="Times New Roman" panose="02020603050405020304" pitchFamily="18" charset="0"/>
                <a:cs typeface="Times New Roman" panose="02020603050405020304" pitchFamily="18" charset="0"/>
              </a:rPr>
              <a:t>Benmoussa</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 2024)</a:t>
            </a:r>
            <a:endParaRPr lang="en-US" sz="1200"/>
          </a:p>
        </p:txBody>
      </p:sp>
      <p:pic>
        <p:nvPicPr>
          <p:cNvPr id="14338" name="Picture 2" descr="HUMAN RESOURCE POLICIES AND PRACTICES: INGO PERSPECTIVE">
            <a:extLst>
              <a:ext uri="{FF2B5EF4-FFF2-40B4-BE49-F238E27FC236}">
                <a16:creationId xmlns:a16="http://schemas.microsoft.com/office/drawing/2014/main" id="{CDDF79B2-088D-4FA0-9A4A-D21E014516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4088" y="1567825"/>
            <a:ext cx="4104456" cy="3149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916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1FB3-7294-4FE9-A0EF-7C93897DF5FC}"/>
              </a:ext>
            </a:extLst>
          </p:cNvPr>
          <p:cNvSpPr>
            <a:spLocks noGrp="1"/>
          </p:cNvSpPr>
          <p:nvPr>
            <p:ph type="title"/>
          </p:nvPr>
        </p:nvSpPr>
        <p:spPr>
          <a:xfrm>
            <a:off x="609600" y="274638"/>
            <a:ext cx="6638528" cy="461045"/>
          </a:xfrm>
        </p:spPr>
        <p:txBody>
          <a:bodyPr/>
          <a:lstStyle/>
          <a:p>
            <a:pPr algn="l"/>
            <a:r>
              <a:rPr lang="en-US" sz="2800"/>
              <a:t>Role of line managers in implementation </a:t>
            </a:r>
          </a:p>
        </p:txBody>
      </p:sp>
      <p:sp>
        <p:nvSpPr>
          <p:cNvPr id="3" name="Content Placeholder 2">
            <a:extLst>
              <a:ext uri="{FF2B5EF4-FFF2-40B4-BE49-F238E27FC236}">
                <a16:creationId xmlns:a16="http://schemas.microsoft.com/office/drawing/2014/main" id="{135AB7AE-7100-4EDA-93E5-EE2B46CD653F}"/>
              </a:ext>
            </a:extLst>
          </p:cNvPr>
          <p:cNvSpPr>
            <a:spLocks noGrp="1"/>
          </p:cNvSpPr>
          <p:nvPr>
            <p:ph idx="1"/>
          </p:nvPr>
        </p:nvSpPr>
        <p:spPr>
          <a:xfrm>
            <a:off x="263352" y="908720"/>
            <a:ext cx="6264696" cy="4608513"/>
          </a:xfrm>
        </p:spPr>
        <p:txBody>
          <a:bodyPr/>
          <a:lstStyle/>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Technology Adoption and Coaching</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Line managers train teams on digital HR tools (learning hub, HRIS dashboards, volunteer-tracking apps) to integrate sustainable HRM </a:t>
            </a:r>
            <a:r>
              <a:rPr lang="en-US" sz="140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(Alabi, 2025).</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Monitoring Sustainability Performance</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Managers use analytics dashboards to track employee contributions to sustainability projects, supporting Patagonia’s 2025 sustainability goals (Patagonia Inc., 2025).</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Embedding Green HRM in Daily Activities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Line managers coordinate environmental initiatives (clean-up days, activism events, volunteer programs) via digital platforms, embedding sustainable HRM in operations (</a:t>
            </a:r>
            <a:r>
              <a:rPr lang="en-US" sz="1400" err="1">
                <a:effectLst/>
                <a:latin typeface="Times New Roman" panose="02020603050405020304" pitchFamily="18" charset="0"/>
                <a:ea typeface="Times New Roman" panose="02020603050405020304" pitchFamily="18" charset="0"/>
                <a:cs typeface="Times New Roman" panose="02020603050405020304" pitchFamily="18" charset="0"/>
              </a:rPr>
              <a:t>Benmoussa</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2024).</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Talent Development</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Managers leverage real-time learning analytics to identify skill gaps and develop </a:t>
            </a:r>
            <a:r>
              <a:rPr lang="en-US" sz="1400" err="1">
                <a:effectLst/>
                <a:latin typeface="Times New Roman" panose="02020603050405020304" pitchFamily="18" charset="0"/>
                <a:ea typeface="Times New Roman" panose="02020603050405020304" pitchFamily="18" charset="0"/>
                <a:cs typeface="Times New Roman" panose="02020603050405020304" pitchFamily="18" charset="0"/>
              </a:rPr>
              <a:t>personalised</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growth plans, strengthening Patagonia’s high-commitment HRM approach.</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endParaRPr lang="en-US" sz="1400"/>
          </a:p>
        </p:txBody>
      </p:sp>
      <p:sp>
        <p:nvSpPr>
          <p:cNvPr id="4" name="Date Placeholder 3">
            <a:extLst>
              <a:ext uri="{FF2B5EF4-FFF2-40B4-BE49-F238E27FC236}">
                <a16:creationId xmlns:a16="http://schemas.microsoft.com/office/drawing/2014/main" id="{D47FD5EC-9313-4C18-9186-A5263025438A}"/>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FEDADDBA-FD39-4F3C-BEB1-C87BC5E6A3B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2F4C0BBF-FCA0-45E4-8A8A-8960C0E59254}"/>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(Alabi, 2025)</a:t>
            </a:r>
            <a:endParaRPr lang="en-US" sz="1200"/>
          </a:p>
        </p:txBody>
      </p:sp>
      <p:pic>
        <p:nvPicPr>
          <p:cNvPr id="13316" name="Picture 4" descr="What Is a Line Manager? Role &amp; Responsibility | Updated 2025">
            <a:extLst>
              <a:ext uri="{FF2B5EF4-FFF2-40B4-BE49-F238E27FC236}">
                <a16:creationId xmlns:a16="http://schemas.microsoft.com/office/drawing/2014/main" id="{D3D0D379-D11E-4137-8D64-11A092BF43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735683"/>
            <a:ext cx="5667375" cy="421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4802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49157-0F9B-44C9-A5FE-8804D1A4380F}"/>
              </a:ext>
            </a:extLst>
          </p:cNvPr>
          <p:cNvSpPr>
            <a:spLocks noGrp="1"/>
          </p:cNvSpPr>
          <p:nvPr>
            <p:ph type="title"/>
          </p:nvPr>
        </p:nvSpPr>
        <p:spPr>
          <a:xfrm>
            <a:off x="609600" y="274638"/>
            <a:ext cx="10972800" cy="706090"/>
          </a:xfrm>
        </p:spPr>
        <p:txBody>
          <a:bodyPr/>
          <a:lstStyle/>
          <a:p>
            <a:pPr algn="l"/>
            <a:r>
              <a:rPr lang="en-US" sz="2800"/>
              <a:t>Strategic alignment of HR practices with Patagonia’s goals </a:t>
            </a:r>
          </a:p>
        </p:txBody>
      </p:sp>
      <p:sp>
        <p:nvSpPr>
          <p:cNvPr id="3" name="Content Placeholder 2">
            <a:extLst>
              <a:ext uri="{FF2B5EF4-FFF2-40B4-BE49-F238E27FC236}">
                <a16:creationId xmlns:a16="http://schemas.microsoft.com/office/drawing/2014/main" id="{92B0159D-ADCE-4855-8E1A-E5D4B39183F9}"/>
              </a:ext>
            </a:extLst>
          </p:cNvPr>
          <p:cNvSpPr>
            <a:spLocks noGrp="1"/>
          </p:cNvSpPr>
          <p:nvPr>
            <p:ph idx="1"/>
          </p:nvPr>
        </p:nvSpPr>
        <p:spPr>
          <a:xfrm>
            <a:off x="334433" y="1124744"/>
            <a:ext cx="6841687" cy="4392489"/>
          </a:xfrm>
        </p:spPr>
        <p:txBody>
          <a:bodyPr/>
          <a:lstStyle/>
          <a:p>
            <a:pPr marL="0" marR="0" indent="0">
              <a:lnSpc>
                <a:spcPct val="107000"/>
              </a:lnSpc>
              <a:spcBef>
                <a:spcPts val="0"/>
              </a:spcBef>
              <a:spcAft>
                <a:spcPts val="800"/>
              </a:spcAft>
              <a:buNone/>
            </a:pPr>
            <a:r>
              <a:rPr lang="en-US" sz="1600" b="1">
                <a:effectLst/>
                <a:latin typeface="Times New Roman" panose="02020603050405020304" pitchFamily="18" charset="0"/>
                <a:ea typeface="Times New Roman" panose="02020603050405020304" pitchFamily="18" charset="0"/>
                <a:cs typeface="Times New Roman" panose="02020603050405020304" pitchFamily="18" charset="0"/>
              </a:rPr>
              <a:t>Alignment With Sustainability Strategy</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Digital HR systems track environmental KPIs such as renewable energy use, supply-chain emissions, supporting Patagonia’s commitment to sustainability (</a:t>
            </a:r>
            <a:r>
              <a:rPr lang="en-US" sz="1600" err="1">
                <a:effectLst/>
                <a:latin typeface="Times New Roman" panose="02020603050405020304" pitchFamily="18" charset="0"/>
                <a:ea typeface="Times New Roman" panose="02020603050405020304" pitchFamily="18" charset="0"/>
                <a:cs typeface="Times New Roman" panose="02020603050405020304" pitchFamily="18" charset="0"/>
              </a:rPr>
              <a:t>Dyllick</a:t>
            </a: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US" sz="1600" err="1">
                <a:effectLst/>
                <a:latin typeface="Times New Roman" panose="02020603050405020304" pitchFamily="18" charset="0"/>
                <a:ea typeface="Times New Roman" panose="02020603050405020304" pitchFamily="18" charset="0"/>
                <a:cs typeface="Times New Roman" panose="02020603050405020304" pitchFamily="18" charset="0"/>
              </a:rPr>
              <a:t>Hockerts</a:t>
            </a: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 2002).</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600" b="1">
                <a:effectLst/>
                <a:latin typeface="Times New Roman" panose="02020603050405020304" pitchFamily="18" charset="0"/>
                <a:ea typeface="Times New Roman" panose="02020603050405020304" pitchFamily="18" charset="0"/>
                <a:cs typeface="Times New Roman" panose="02020603050405020304" pitchFamily="18" charset="0"/>
              </a:rPr>
              <a:t>Alignment With Activist Corporate Identity</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Digital platforms enable employees to participate in activism campaigns, report social-impact activities, and coordinate non-profit partnerships, reinforcing Patagonia’s socially symbolic identity (</a:t>
            </a:r>
            <a:r>
              <a:rPr lang="en-US" sz="1600" err="1">
                <a:effectLst/>
                <a:latin typeface="Times New Roman" panose="02020603050405020304" pitchFamily="18" charset="0"/>
                <a:ea typeface="Times New Roman" panose="02020603050405020304" pitchFamily="18" charset="0"/>
                <a:cs typeface="Times New Roman" panose="02020603050405020304" pitchFamily="18" charset="0"/>
              </a:rPr>
              <a:t>Shourkaei</a:t>
            </a: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600" b="1">
                <a:effectLst/>
                <a:latin typeface="Times New Roman" panose="02020603050405020304" pitchFamily="18" charset="0"/>
                <a:ea typeface="Times New Roman" panose="02020603050405020304" pitchFamily="18" charset="0"/>
                <a:cs typeface="Times New Roman" panose="02020603050405020304" pitchFamily="18" charset="0"/>
              </a:rPr>
              <a:t>Alignment With Employee-Centric Culture</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Digital HR tools enhance work–life balance, flexible hours, and well-being tracking; Benefit Corporation Report (2024) notes a 12% improvement in employee satisfaction from digital access to HR data and flexible scheduling (Patagonia Inc., 2024).</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a:p>
        </p:txBody>
      </p:sp>
      <p:sp>
        <p:nvSpPr>
          <p:cNvPr id="4" name="Date Placeholder 3">
            <a:extLst>
              <a:ext uri="{FF2B5EF4-FFF2-40B4-BE49-F238E27FC236}">
                <a16:creationId xmlns:a16="http://schemas.microsoft.com/office/drawing/2014/main" id="{869FD363-8F8C-4987-9B80-C88ACF8A64BF}"/>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60207C62-B2E1-4D72-BA7C-181DBB6269A0}"/>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6" name="TextBox 5">
            <a:extLst>
              <a:ext uri="{FF2B5EF4-FFF2-40B4-BE49-F238E27FC236}">
                <a16:creationId xmlns:a16="http://schemas.microsoft.com/office/drawing/2014/main" id="{CB79CD41-5848-4685-8811-64861B14DA58}"/>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(Patagonia Inc., 2024)</a:t>
            </a:r>
            <a:endParaRPr lang="en-US" sz="1200"/>
          </a:p>
        </p:txBody>
      </p:sp>
      <p:pic>
        <p:nvPicPr>
          <p:cNvPr id="11" name="Picture 10">
            <a:extLst>
              <a:ext uri="{FF2B5EF4-FFF2-40B4-BE49-F238E27FC236}">
                <a16:creationId xmlns:a16="http://schemas.microsoft.com/office/drawing/2014/main" id="{64A54A5E-7C92-4BE5-BDC8-AFD774046282}"/>
              </a:ext>
            </a:extLst>
          </p:cNvPr>
          <p:cNvPicPr>
            <a:picLocks noChangeAspect="1"/>
          </p:cNvPicPr>
          <p:nvPr/>
        </p:nvPicPr>
        <p:blipFill rotWithShape="1">
          <a:blip r:embed="rId3"/>
          <a:srcRect t="7532"/>
          <a:stretch/>
        </p:blipFill>
        <p:spPr>
          <a:xfrm>
            <a:off x="7320136" y="1567825"/>
            <a:ext cx="4706144" cy="3229327"/>
          </a:xfrm>
          <a:prstGeom prst="rect">
            <a:avLst/>
          </a:prstGeom>
        </p:spPr>
      </p:pic>
    </p:spTree>
    <p:extLst>
      <p:ext uri="{BB962C8B-B14F-4D97-AF65-F5344CB8AC3E}">
        <p14:creationId xmlns:p14="http://schemas.microsoft.com/office/powerpoint/2010/main" val="2646981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C396B-802E-4B9C-AEFD-78351519964B}"/>
              </a:ext>
            </a:extLst>
          </p:cNvPr>
          <p:cNvSpPr>
            <a:spLocks noGrp="1"/>
          </p:cNvSpPr>
          <p:nvPr>
            <p:ph type="title"/>
          </p:nvPr>
        </p:nvSpPr>
        <p:spPr>
          <a:xfrm>
            <a:off x="609600" y="274638"/>
            <a:ext cx="10972800" cy="573107"/>
          </a:xfrm>
        </p:spPr>
        <p:txBody>
          <a:bodyPr/>
          <a:lstStyle/>
          <a:p>
            <a:pPr algn="l"/>
            <a:r>
              <a:rPr lang="en-US" sz="3200" b="1">
                <a:effectLst/>
                <a:latin typeface="Times New Roman" panose="02020603050405020304" pitchFamily="18" charset="0"/>
                <a:ea typeface="Times New Roman" panose="02020603050405020304" pitchFamily="18" charset="0"/>
                <a:cs typeface="Times New Roman" panose="02020603050405020304" pitchFamily="18" charset="0"/>
              </a:rPr>
              <a:t>Key HR Challenges Faced by Patagonia Inc.</a:t>
            </a:r>
            <a:endParaRPr lang="en-US" sz="32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C79B1F9-CD7B-4638-8B1D-403132D43D78}"/>
              </a:ext>
            </a:extLst>
          </p:cNvPr>
          <p:cNvSpPr>
            <a:spLocks noGrp="1"/>
          </p:cNvSpPr>
          <p:nvPr>
            <p:ph idx="1"/>
          </p:nvPr>
        </p:nvSpPr>
        <p:spPr>
          <a:xfrm>
            <a:off x="191345" y="980728"/>
            <a:ext cx="6984776" cy="4536505"/>
          </a:xfrm>
        </p:spPr>
        <p:txBody>
          <a:bodyPr/>
          <a:lstStyle/>
          <a:p>
            <a:pPr marL="0" marR="0" indent="0">
              <a:lnSpc>
                <a:spcPct val="107000"/>
              </a:lnSpc>
              <a:spcBef>
                <a:spcPts val="0"/>
              </a:spcBef>
              <a:spcAft>
                <a:spcPts val="800"/>
              </a:spcAft>
              <a:buNone/>
            </a:pPr>
            <a:r>
              <a:rPr lang="en-US" sz="1600" b="1">
                <a:effectLst/>
                <a:latin typeface="Times New Roman" panose="02020603050405020304" pitchFamily="18" charset="0"/>
                <a:ea typeface="Times New Roman" panose="02020603050405020304" pitchFamily="18" charset="0"/>
                <a:cs typeface="Times New Roman" panose="02020603050405020304" pitchFamily="18" charset="0"/>
              </a:rPr>
              <a:t>Integrating Digital Systems with Mission-Driven Culture</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Over-reliance on automation may reduce human-touch central to Patagonia’s culture and value-driven recruitment (Aust et al., 2020).</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600" b="1">
                <a:effectLst/>
                <a:latin typeface="Times New Roman" panose="02020603050405020304" pitchFamily="18" charset="0"/>
                <a:ea typeface="Times New Roman" panose="02020603050405020304" pitchFamily="18" charset="0"/>
                <a:cs typeface="Times New Roman" panose="02020603050405020304" pitchFamily="18" charset="0"/>
              </a:rPr>
              <a:t>Skills Gaps in Data Analytics and Sustainability Technology</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Shortage of staff skilled in lifecycle analysis, regenerative design, and digital supply-chain analytics as sustainable manufacturing expands (Patagonia Inc., 2025).</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600" b="1">
                <a:effectLst/>
                <a:latin typeface="Times New Roman" panose="02020603050405020304" pitchFamily="18" charset="0"/>
                <a:ea typeface="Times New Roman" panose="02020603050405020304" pitchFamily="18" charset="0"/>
                <a:cs typeface="Times New Roman" panose="02020603050405020304" pitchFamily="18" charset="0"/>
              </a:rPr>
              <a:t>Managing Global Talent Across Digital Platforms</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Challenges in delivering consistent digital HR experiences for global workforce, especially in remote or low-tech regions (</a:t>
            </a:r>
            <a:r>
              <a:rPr lang="en-US" sz="1600" err="1">
                <a:effectLst/>
                <a:latin typeface="Times New Roman" panose="02020603050405020304" pitchFamily="18" charset="0"/>
                <a:ea typeface="Times New Roman" panose="02020603050405020304" pitchFamily="18" charset="0"/>
                <a:cs typeface="Times New Roman" panose="02020603050405020304" pitchFamily="18" charset="0"/>
              </a:rPr>
              <a:t>Shourkaei</a:t>
            </a: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600" b="1">
                <a:effectLst/>
                <a:latin typeface="Times New Roman" panose="02020603050405020304" pitchFamily="18" charset="0"/>
                <a:ea typeface="Times New Roman" panose="02020603050405020304" pitchFamily="18" charset="0"/>
                <a:cs typeface="Times New Roman" panose="02020603050405020304" pitchFamily="18" charset="0"/>
              </a:rPr>
              <a:t>Maintaining Cybersecurity and Ethical Use of HR Data</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Increased HR analytics use raises concerns about transparency, fairness, and data privacy in sustainable business models (</a:t>
            </a:r>
            <a:r>
              <a:rPr lang="en-US" sz="1600" err="1">
                <a:effectLst/>
                <a:latin typeface="Times New Roman" panose="02020603050405020304" pitchFamily="18" charset="0"/>
                <a:ea typeface="Times New Roman" panose="02020603050405020304" pitchFamily="18" charset="0"/>
                <a:cs typeface="Times New Roman" panose="02020603050405020304" pitchFamily="18" charset="0"/>
              </a:rPr>
              <a:t>Nosratabadi</a:t>
            </a:r>
            <a:r>
              <a:rPr lang="en-US" sz="1600">
                <a:effectLst/>
                <a:latin typeface="Times New Roman" panose="02020603050405020304" pitchFamily="18" charset="0"/>
                <a:ea typeface="Times New Roman" panose="02020603050405020304" pitchFamily="18" charset="0"/>
                <a:cs typeface="Times New Roman" panose="02020603050405020304" pitchFamily="18" charset="0"/>
              </a:rPr>
              <a:t> et al., 2019).</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a:p>
        </p:txBody>
      </p:sp>
      <p:sp>
        <p:nvSpPr>
          <p:cNvPr id="4" name="Date Placeholder 3">
            <a:extLst>
              <a:ext uri="{FF2B5EF4-FFF2-40B4-BE49-F238E27FC236}">
                <a16:creationId xmlns:a16="http://schemas.microsoft.com/office/drawing/2014/main" id="{5FA8FE92-A081-4AE2-9F63-20FB737E6FEB}"/>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339E4BBD-63E8-40B8-97D6-A9FDB60F9B6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6" name="TextBox 5">
            <a:extLst>
              <a:ext uri="{FF2B5EF4-FFF2-40B4-BE49-F238E27FC236}">
                <a16:creationId xmlns:a16="http://schemas.microsoft.com/office/drawing/2014/main" id="{AD39564F-F36C-4B49-98B8-47E9FFE0A859}"/>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(Patagonia Inc., 2025)</a:t>
            </a:r>
            <a:endParaRPr lang="en-US" sz="1200"/>
          </a:p>
        </p:txBody>
      </p:sp>
      <p:pic>
        <p:nvPicPr>
          <p:cNvPr id="11266" name="Picture 2" descr="Patagonia SWOT Analysis Archives - Management Notes">
            <a:extLst>
              <a:ext uri="{FF2B5EF4-FFF2-40B4-BE49-F238E27FC236}">
                <a16:creationId xmlns:a16="http://schemas.microsoft.com/office/drawing/2014/main" id="{C3B894B1-BB26-4F0C-B1B7-A3B87551D9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2185" y="1268760"/>
            <a:ext cx="3995936" cy="3595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6686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D3E9B-D565-4E07-B05C-435CB736685F}"/>
              </a:ext>
            </a:extLst>
          </p:cNvPr>
          <p:cNvSpPr>
            <a:spLocks noGrp="1"/>
          </p:cNvSpPr>
          <p:nvPr>
            <p:ph type="title"/>
          </p:nvPr>
        </p:nvSpPr>
        <p:spPr>
          <a:xfrm>
            <a:off x="609600" y="274638"/>
            <a:ext cx="10972800" cy="634082"/>
          </a:xfrm>
        </p:spPr>
        <p:txBody>
          <a:bodyPr/>
          <a:lstStyle/>
          <a:p>
            <a:pPr algn="l"/>
            <a:r>
              <a:rPr lang="en-US" sz="3200" b="1">
                <a:effectLst/>
                <a:latin typeface="Times New Roman" panose="02020603050405020304" pitchFamily="18" charset="0"/>
                <a:ea typeface="Times New Roman" panose="02020603050405020304" pitchFamily="18" charset="0"/>
                <a:cs typeface="Times New Roman" panose="02020603050405020304" pitchFamily="18" charset="0"/>
              </a:rPr>
              <a:t>Practical Recommendations for Patagonia Inc.</a:t>
            </a:r>
            <a:endParaRPr lang="en-US" sz="3200"/>
          </a:p>
        </p:txBody>
      </p:sp>
      <p:sp>
        <p:nvSpPr>
          <p:cNvPr id="3" name="Content Placeholder 2">
            <a:extLst>
              <a:ext uri="{FF2B5EF4-FFF2-40B4-BE49-F238E27FC236}">
                <a16:creationId xmlns:a16="http://schemas.microsoft.com/office/drawing/2014/main" id="{8953B42E-D714-4B85-B3BC-7783F5978FD7}"/>
              </a:ext>
            </a:extLst>
          </p:cNvPr>
          <p:cNvSpPr>
            <a:spLocks noGrp="1"/>
          </p:cNvSpPr>
          <p:nvPr>
            <p:ph idx="1"/>
          </p:nvPr>
        </p:nvSpPr>
        <p:spPr>
          <a:xfrm>
            <a:off x="334433" y="1052736"/>
            <a:ext cx="7273735" cy="4464497"/>
          </a:xfrm>
        </p:spPr>
        <p:txBody>
          <a:bodyPr/>
          <a:lstStyle/>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1. Invest in “Green HR Analytics” Capability Building</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Expand digital training for employees and line managers in data analytics, lifecycle assessment, and sustainability metrics (Liang &amp; Li, 2025).</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2. Strengthen Ethical AI Governance</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Adopt ethical auditing frameworks for recruitment algorithms and maintain human oversight to prevent bias, supporting socially responsible values (Aust et al., 2020).</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3. Introduce Global Digital HR </a:t>
            </a:r>
            <a:r>
              <a:rPr lang="en-US" sz="1400" b="1" err="1">
                <a:effectLst/>
                <a:latin typeface="Times New Roman" panose="02020603050405020304" pitchFamily="18" charset="0"/>
                <a:ea typeface="Times New Roman" panose="02020603050405020304" pitchFamily="18" charset="0"/>
                <a:cs typeface="Times New Roman" panose="02020603050405020304" pitchFamily="18" charset="0"/>
              </a:rPr>
              <a:t>Standardisation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Develop a unified digital HR platform with multilingual support to reduce inconsistencies across global supply locations and ensure sustainability transparency (</a:t>
            </a:r>
            <a:r>
              <a:rPr lang="en-US" sz="1400" err="1">
                <a:effectLst/>
                <a:latin typeface="Times New Roman" panose="02020603050405020304" pitchFamily="18" charset="0"/>
                <a:ea typeface="Times New Roman" panose="02020603050405020304" pitchFamily="18" charset="0"/>
                <a:cs typeface="Times New Roman" panose="02020603050405020304" pitchFamily="18" charset="0"/>
              </a:rPr>
              <a:t>Shourkaei</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4. Enhance Digital Wellness and Human-</a:t>
            </a:r>
            <a:r>
              <a:rPr lang="en-US" sz="1400" b="1" err="1">
                <a:effectLst/>
                <a:latin typeface="Times New Roman" panose="02020603050405020304" pitchFamily="18" charset="0"/>
                <a:ea typeface="Times New Roman" panose="02020603050405020304" pitchFamily="18" charset="0"/>
                <a:cs typeface="Times New Roman" panose="02020603050405020304" pitchFamily="18" charset="0"/>
              </a:rPr>
              <a:t>Centred</a:t>
            </a: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 Systems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Integrate AI-based well-being tools to monitor workload, burnout risk, and activism fatigue while keeping data confidential and ethical.</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5. Build Cross-Functional Digital Sustainability Teams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Form cross-departmental teams (HR, IT, sustainability, manufacturing) to align digital transformation with environmental and social missions (Aust et al., 2020).</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endParaRPr lang="en-US" sz="1400"/>
          </a:p>
        </p:txBody>
      </p:sp>
      <p:sp>
        <p:nvSpPr>
          <p:cNvPr id="4" name="Date Placeholder 3">
            <a:extLst>
              <a:ext uri="{FF2B5EF4-FFF2-40B4-BE49-F238E27FC236}">
                <a16:creationId xmlns:a16="http://schemas.microsoft.com/office/drawing/2014/main" id="{5D287FCA-365D-4C9E-AD5A-56314B6798B0}"/>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A333996B-357E-41FD-8581-E7E3C95F7AF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0244" name="Picture 4">
            <a:extLst>
              <a:ext uri="{FF2B5EF4-FFF2-40B4-BE49-F238E27FC236}">
                <a16:creationId xmlns:a16="http://schemas.microsoft.com/office/drawing/2014/main" id="{74E73F93-A686-4207-BF4C-E6E97512F14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36731" y="1268760"/>
            <a:ext cx="3719910" cy="348556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4B33918-9852-4FA4-AD20-557DB032D39B}"/>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(Patagonia Inc., 2025)</a:t>
            </a:r>
            <a:endParaRPr lang="en-US" sz="1200"/>
          </a:p>
        </p:txBody>
      </p:sp>
    </p:spTree>
    <p:extLst>
      <p:ext uri="{BB962C8B-B14F-4D97-AF65-F5344CB8AC3E}">
        <p14:creationId xmlns:p14="http://schemas.microsoft.com/office/powerpoint/2010/main" val="2286833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5A73-D2CE-42D0-BC4C-04A909FD6464}"/>
              </a:ext>
            </a:extLst>
          </p:cNvPr>
          <p:cNvSpPr>
            <a:spLocks noGrp="1"/>
          </p:cNvSpPr>
          <p:nvPr>
            <p:ph type="title"/>
          </p:nvPr>
        </p:nvSpPr>
        <p:spPr>
          <a:xfrm>
            <a:off x="609600" y="274638"/>
            <a:ext cx="10972800" cy="706090"/>
          </a:xfrm>
        </p:spPr>
        <p:txBody>
          <a:bodyPr/>
          <a:lstStyle/>
          <a:p>
            <a:pPr algn="l"/>
            <a:r>
              <a:rPr lang="en-US"/>
              <a:t>CONCLUSION</a:t>
            </a:r>
          </a:p>
        </p:txBody>
      </p:sp>
      <p:sp>
        <p:nvSpPr>
          <p:cNvPr id="3" name="Content Placeholder 2">
            <a:extLst>
              <a:ext uri="{FF2B5EF4-FFF2-40B4-BE49-F238E27FC236}">
                <a16:creationId xmlns:a16="http://schemas.microsoft.com/office/drawing/2014/main" id="{CA385296-91B2-404A-B043-6978D42C2F15}"/>
              </a:ext>
            </a:extLst>
          </p:cNvPr>
          <p:cNvSpPr>
            <a:spLocks noGrp="1"/>
          </p:cNvSpPr>
          <p:nvPr>
            <p:ph idx="1"/>
          </p:nvPr>
        </p:nvSpPr>
        <p:spPr>
          <a:xfrm>
            <a:off x="609600" y="1417638"/>
            <a:ext cx="7142584" cy="4099595"/>
          </a:xfrm>
        </p:spPr>
        <p:txBody>
          <a:bodyPr/>
          <a:lstStyle/>
          <a:p>
            <a:pPr marL="0" marR="0" algn="just">
              <a:buFont typeface="Wingdings" panose="05000000000000000000" pitchFamily="2" charset="2"/>
              <a:buChar char="q"/>
            </a:pPr>
            <a:r>
              <a:rPr lang="en-US" sz="1800">
                <a:effectLst/>
                <a:latin typeface="Times New Roman" panose="02020603050405020304" pitchFamily="18" charset="0"/>
                <a:ea typeface="Times New Roman" panose="02020603050405020304" pitchFamily="18" charset="0"/>
              </a:rPr>
              <a:t>Patagonia’s digital HR transformation reflects a strategic fusion of sustainability, employee empowerment, and innovative HR technology. </a:t>
            </a:r>
          </a:p>
          <a:p>
            <a:pPr marL="0" marR="0" algn="just">
              <a:buFont typeface="Wingdings" panose="05000000000000000000" pitchFamily="2" charset="2"/>
              <a:buChar char="q"/>
            </a:pPr>
            <a:r>
              <a:rPr lang="en-US" sz="1800">
                <a:effectLst/>
                <a:latin typeface="Times New Roman" panose="02020603050405020304" pitchFamily="18" charset="0"/>
                <a:ea typeface="Times New Roman" panose="02020603050405020304" pitchFamily="18" charset="0"/>
              </a:rPr>
              <a:t>While the company has successfully implemented digital tools in recruitment, learning, performance management, and engagement, it faces challenges especially in ethics, skills shortages, and cross-border digital integration. </a:t>
            </a:r>
          </a:p>
          <a:p>
            <a:pPr marL="0" marR="0" algn="just">
              <a:buFont typeface="Wingdings" panose="05000000000000000000" pitchFamily="2" charset="2"/>
              <a:buChar char="q"/>
            </a:pPr>
            <a:r>
              <a:rPr lang="en-US" sz="1800">
                <a:effectLst/>
                <a:latin typeface="Times New Roman" panose="02020603050405020304" pitchFamily="18" charset="0"/>
                <a:ea typeface="Times New Roman" panose="02020603050405020304" pitchFamily="18" charset="0"/>
              </a:rPr>
              <a:t>By strengthening ethical AI policies, enhancing analytics capabilities, and aligning digital tools with its sustainability mission, Patagonia can continue to lead as a global exemplar of purpose-driven HRM. </a:t>
            </a:r>
          </a:p>
          <a:p>
            <a:pPr marL="0" marR="0" algn="just">
              <a:buFont typeface="Wingdings" panose="05000000000000000000" pitchFamily="2" charset="2"/>
              <a:buChar char="q"/>
            </a:pPr>
            <a:r>
              <a:rPr lang="en-US" sz="1800">
                <a:effectLst/>
                <a:latin typeface="Times New Roman" panose="02020603050405020304" pitchFamily="18" charset="0"/>
                <a:ea typeface="Times New Roman" panose="02020603050405020304" pitchFamily="18" charset="0"/>
              </a:rPr>
              <a:t>Ultimately, Patagonia demonstrates how HR technology, when integrated with sustainability values, can create long-term </a:t>
            </a:r>
            <a:r>
              <a:rPr lang="en-US" sz="1800" err="1">
                <a:effectLst/>
                <a:latin typeface="Times New Roman" panose="02020603050405020304" pitchFamily="18" charset="0"/>
                <a:ea typeface="Times New Roman" panose="02020603050405020304" pitchFamily="18" charset="0"/>
              </a:rPr>
              <a:t>organisational</a:t>
            </a:r>
            <a:r>
              <a:rPr lang="en-US" sz="1800">
                <a:effectLst/>
                <a:latin typeface="Times New Roman" panose="02020603050405020304" pitchFamily="18" charset="0"/>
                <a:ea typeface="Times New Roman" panose="02020603050405020304" pitchFamily="18" charset="0"/>
              </a:rPr>
              <a:t> resilience and positive social impact.</a:t>
            </a:r>
          </a:p>
        </p:txBody>
      </p:sp>
      <p:sp>
        <p:nvSpPr>
          <p:cNvPr id="4" name="Date Placeholder 3">
            <a:extLst>
              <a:ext uri="{FF2B5EF4-FFF2-40B4-BE49-F238E27FC236}">
                <a16:creationId xmlns:a16="http://schemas.microsoft.com/office/drawing/2014/main" id="{C7C5CA19-2ABC-4491-92CD-3AF480AC5F3E}"/>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0CA2E6E9-6A93-4B2F-8773-CD8510BD6D8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9218" name="Picture 2">
            <a:extLst>
              <a:ext uri="{FF2B5EF4-FFF2-40B4-BE49-F238E27FC236}">
                <a16:creationId xmlns:a16="http://schemas.microsoft.com/office/drawing/2014/main" id="{1429B6D1-5C68-408F-9E19-F454D5281BB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68208" y="1567825"/>
            <a:ext cx="4008677" cy="339993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973D8D2-C4E4-4B87-8A5A-8F7B8678A0EA}"/>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(Patagonia Inc., 2025)</a:t>
            </a:r>
            <a:endParaRPr lang="en-US" sz="1200"/>
          </a:p>
        </p:txBody>
      </p:sp>
    </p:spTree>
    <p:extLst>
      <p:ext uri="{BB962C8B-B14F-4D97-AF65-F5344CB8AC3E}">
        <p14:creationId xmlns:p14="http://schemas.microsoft.com/office/powerpoint/2010/main" val="371979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6DEA-FD52-42FB-B17C-F5066A4A1758}"/>
              </a:ext>
            </a:extLst>
          </p:cNvPr>
          <p:cNvSpPr>
            <a:spLocks noGrp="1"/>
          </p:cNvSpPr>
          <p:nvPr>
            <p:ph type="title"/>
          </p:nvPr>
        </p:nvSpPr>
        <p:spPr>
          <a:xfrm>
            <a:off x="1271464" y="1124744"/>
            <a:ext cx="8939336" cy="4032448"/>
          </a:xfrm>
        </p:spPr>
        <p:txBody>
          <a:bodyPr/>
          <a:lstStyle/>
          <a:p>
            <a:r>
              <a:rPr lang="en-US" sz="2800">
                <a:latin typeface="Times New Roman" panose="02020603050405020304" pitchFamily="18" charset="0"/>
                <a:cs typeface="Times New Roman" panose="02020603050405020304" pitchFamily="18" charset="0"/>
              </a:rPr>
              <a:t>NURUL HASAN</a:t>
            </a:r>
            <a:br>
              <a:rPr lang="en-US" sz="2800">
                <a:latin typeface="Times New Roman" panose="02020603050405020304" pitchFamily="18" charset="0"/>
                <a:cs typeface="Times New Roman" panose="02020603050405020304" pitchFamily="18" charset="0"/>
              </a:rPr>
            </a:br>
            <a:br>
              <a:rPr lang="en-US" sz="2800">
                <a:latin typeface="Times New Roman" panose="02020603050405020304" pitchFamily="18" charset="0"/>
                <a:cs typeface="Times New Roman" panose="02020603050405020304" pitchFamily="18" charset="0"/>
              </a:rPr>
            </a:br>
            <a:r>
              <a:rPr lang="en-US" sz="2800">
                <a:latin typeface="Times New Roman" panose="02020603050405020304" pitchFamily="18" charset="0"/>
                <a:cs typeface="Times New Roman" panose="02020603050405020304" pitchFamily="18" charset="0"/>
              </a:rPr>
              <a:t>TOPIC : Diversity, equity, and inclusion (DEI)</a:t>
            </a:r>
          </a:p>
        </p:txBody>
      </p:sp>
      <p:sp>
        <p:nvSpPr>
          <p:cNvPr id="5" name="Slide Number Placeholder 4">
            <a:extLst>
              <a:ext uri="{FF2B5EF4-FFF2-40B4-BE49-F238E27FC236}">
                <a16:creationId xmlns:a16="http://schemas.microsoft.com/office/drawing/2014/main" id="{D215F044-414F-4057-BB77-909074E7214B}"/>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06910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5A73-D2CE-42D0-BC4C-04A909FD6464}"/>
              </a:ext>
            </a:extLst>
          </p:cNvPr>
          <p:cNvSpPr>
            <a:spLocks noGrp="1"/>
          </p:cNvSpPr>
          <p:nvPr>
            <p:ph type="title"/>
          </p:nvPr>
        </p:nvSpPr>
        <p:spPr/>
        <p:txBody>
          <a:bodyPr/>
          <a:lstStyle/>
          <a:p>
            <a:pPr algn="l"/>
            <a:r>
              <a:rPr lang="en-US"/>
              <a:t>Introduction</a:t>
            </a:r>
          </a:p>
        </p:txBody>
      </p:sp>
      <p:sp>
        <p:nvSpPr>
          <p:cNvPr id="4" name="Date Placeholder 3">
            <a:extLst>
              <a:ext uri="{FF2B5EF4-FFF2-40B4-BE49-F238E27FC236}">
                <a16:creationId xmlns:a16="http://schemas.microsoft.com/office/drawing/2014/main" id="{C7C5CA19-2ABC-4491-92CD-3AF480AC5F3E}"/>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0CA2E6E9-6A93-4B2F-8773-CD8510BD6D8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6" name="Content Placeholder 2">
            <a:extLst>
              <a:ext uri="{FF2B5EF4-FFF2-40B4-BE49-F238E27FC236}">
                <a16:creationId xmlns:a16="http://schemas.microsoft.com/office/drawing/2014/main" id="{2F78AAF0-0AC5-497D-8DCB-89C48F65522B}"/>
              </a:ext>
            </a:extLst>
          </p:cNvPr>
          <p:cNvSpPr>
            <a:spLocks noGrp="1" noChangeArrowheads="1"/>
          </p:cNvSpPr>
          <p:nvPr>
            <p:ph idx="1"/>
          </p:nvPr>
        </p:nvSpPr>
        <p:spPr>
          <a:xfrm>
            <a:off x="609600" y="1268761"/>
            <a:ext cx="5846441" cy="4173413"/>
          </a:xfrm>
        </p:spPr>
        <p:txBody>
          <a:bodyPr/>
          <a:lstStyle/>
          <a:p>
            <a:pPr algn="just" eaLnBrk="1" hangingPunct="1">
              <a:lnSpc>
                <a:spcPct val="107000"/>
              </a:lnSpc>
              <a:spcBef>
                <a:spcPct val="0"/>
              </a:spcBef>
              <a:spcAft>
                <a:spcPts val="800"/>
              </a:spcAft>
              <a:buSzPts val="1000"/>
              <a:buFont typeface="Wingdings" panose="05000000000000000000" pitchFamily="2" charset="2"/>
              <a:buChar char="q"/>
              <a:tabLst>
                <a:tab pos="457200" algn="l"/>
              </a:tabLst>
            </a:pPr>
            <a:r>
              <a:rPr lang="en-US" altLang="en-US" sz="1600">
                <a:latin typeface="Times New Roman" panose="02020603050405020304" pitchFamily="18" charset="0"/>
                <a:cs typeface="Times New Roman" panose="02020603050405020304" pitchFamily="18" charset="0"/>
              </a:rPr>
              <a:t>Patagonia Inc. positions Diversity, Equity and Inclusion (DEI) as a strategic priority within its global framework, </a:t>
            </a:r>
            <a:r>
              <a:rPr lang="en-US" altLang="en-US" sz="1600" i="1">
                <a:latin typeface="Times New Roman" panose="02020603050405020304" pitchFamily="18" charset="0"/>
                <a:cs typeface="Times New Roman" panose="02020603050405020304" pitchFamily="18" charset="0"/>
              </a:rPr>
              <a:t>the Patagonia Inc. Compass</a:t>
            </a:r>
            <a:r>
              <a:rPr lang="en-US" altLang="en-US" sz="1600">
                <a:latin typeface="Times New Roman" panose="02020603050405020304" pitchFamily="18" charset="0"/>
                <a:cs typeface="Times New Roman" panose="02020603050405020304" pitchFamily="18" charset="0"/>
              </a:rPr>
              <a:t>, to drive innovation and strengthen brand reputation (Unilever, 2024).</a:t>
            </a:r>
            <a:endParaRPr lang="en-US" altLang="en-US" sz="1600">
              <a:latin typeface="Times New Roman" panose="02020603050405020304" pitchFamily="18" charset="0"/>
              <a:ea typeface="Calibri" panose="020F0502020204030204" pitchFamily="34" charset="0"/>
              <a:cs typeface="Times New Roman" panose="02020603050405020304" pitchFamily="18" charset="0"/>
            </a:endParaRPr>
          </a:p>
          <a:p>
            <a:pPr algn="just" eaLnBrk="1" hangingPunct="1">
              <a:lnSpc>
                <a:spcPct val="107000"/>
              </a:lnSpc>
              <a:spcBef>
                <a:spcPct val="0"/>
              </a:spcBef>
              <a:spcAft>
                <a:spcPts val="800"/>
              </a:spcAft>
              <a:buSzPts val="1000"/>
              <a:buFont typeface="Wingdings" panose="05000000000000000000" pitchFamily="2" charset="2"/>
              <a:buChar char="q"/>
              <a:tabLst>
                <a:tab pos="457200" algn="l"/>
              </a:tabLst>
            </a:pPr>
            <a:r>
              <a:rPr lang="en-US" altLang="en-US" sz="1600">
                <a:latin typeface="Times New Roman" panose="02020603050405020304" pitchFamily="18" charset="0"/>
                <a:cs typeface="Times New Roman" panose="02020603050405020304" pitchFamily="18" charset="0"/>
              </a:rPr>
              <a:t>The </a:t>
            </a:r>
            <a:r>
              <a:rPr lang="en-US" altLang="en-US" sz="1600" err="1">
                <a:latin typeface="Times New Roman" panose="02020603050405020304" pitchFamily="18" charset="0"/>
                <a:cs typeface="Times New Roman" panose="02020603050405020304" pitchFamily="18" charset="0"/>
              </a:rPr>
              <a:t>organisation</a:t>
            </a:r>
            <a:r>
              <a:rPr lang="en-US" altLang="en-US" sz="1600">
                <a:latin typeface="Times New Roman" panose="02020603050405020304" pitchFamily="18" charset="0"/>
                <a:cs typeface="Times New Roman" panose="02020603050405020304" pitchFamily="18" charset="0"/>
              </a:rPr>
              <a:t> embeds DEI to ensure equitable access to opportunities and to reflect the diversity of its consumer base across more than 16 countries (Shore et al., 2018).</a:t>
            </a:r>
          </a:p>
          <a:p>
            <a:pPr algn="just" eaLnBrk="1" hangingPunct="1">
              <a:lnSpc>
                <a:spcPct val="107000"/>
              </a:lnSpc>
              <a:spcBef>
                <a:spcPct val="0"/>
              </a:spcBef>
              <a:spcAft>
                <a:spcPts val="800"/>
              </a:spcAft>
              <a:buSzPts val="1000"/>
              <a:buFont typeface="Wingdings" panose="05000000000000000000" pitchFamily="2" charset="2"/>
              <a:buChar char="q"/>
              <a:tabLst>
                <a:tab pos="457200" algn="l"/>
              </a:tabLst>
            </a:pPr>
            <a:r>
              <a:rPr lang="en-US" altLang="en-US" sz="1600">
                <a:latin typeface="Times New Roman" panose="02020603050405020304" pitchFamily="18" charset="0"/>
                <a:cs typeface="Times New Roman" panose="02020603050405020304" pitchFamily="18" charset="0"/>
              </a:rPr>
              <a:t>DEI initiatives align with wider Patagonia’s goals by enhancing employee experience, improving decision-making, and supporting sustainable business growth (Cox &amp; Blake, 1991).</a:t>
            </a:r>
          </a:p>
          <a:p>
            <a:pPr algn="just" eaLnBrk="1" hangingPunct="1">
              <a:lnSpc>
                <a:spcPct val="107000"/>
              </a:lnSpc>
              <a:spcBef>
                <a:spcPct val="0"/>
              </a:spcBef>
              <a:spcAft>
                <a:spcPts val="800"/>
              </a:spcAft>
              <a:buSzPts val="1000"/>
              <a:buFont typeface="Wingdings" panose="05000000000000000000" pitchFamily="2" charset="2"/>
              <a:buChar char="q"/>
              <a:tabLst>
                <a:tab pos="457200" algn="l"/>
              </a:tabLst>
            </a:pPr>
            <a:r>
              <a:rPr lang="en-US" sz="1600">
                <a:latin typeface="Times New Roman" panose="02020603050405020304" pitchFamily="18" charset="0"/>
                <a:cs typeface="Times New Roman" panose="02020603050405020304" pitchFamily="18" charset="0"/>
              </a:rPr>
              <a:t>My Presentation will highlight key HRM challenges in Patagonia Inc and will propose practical solutions to address them </a:t>
            </a:r>
            <a:endParaRPr lang="en-US" altLang="en-US" sz="1600">
              <a:latin typeface="Times New Roman" panose="02020603050405020304" pitchFamily="18" charset="0"/>
              <a:cs typeface="Times New Roman" panose="02020603050405020304" pitchFamily="18" charset="0"/>
            </a:endParaRPr>
          </a:p>
          <a:p>
            <a:pPr algn="just" eaLnBrk="1" hangingPunct="1">
              <a:buFont typeface="Wingdings" panose="05000000000000000000" pitchFamily="2" charset="2"/>
              <a:buChar char="q"/>
              <a:tabLst>
                <a:tab pos="457200" algn="l"/>
              </a:tabLst>
            </a:pPr>
            <a:endParaRPr lang="en-US" altLang="en-US" sz="1600"/>
          </a:p>
        </p:txBody>
      </p:sp>
      <p:pic>
        <p:nvPicPr>
          <p:cNvPr id="7" name="Picture 8" descr="What are diversity, equity, and inclusion (DEI) and what do they mean?">
            <a:extLst>
              <a:ext uri="{FF2B5EF4-FFF2-40B4-BE49-F238E27FC236}">
                <a16:creationId xmlns:a16="http://schemas.microsoft.com/office/drawing/2014/main" id="{009E8B6B-FC2C-44D6-8EE1-5F5C498865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0298" y="1268761"/>
            <a:ext cx="5046153" cy="374441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Inc. - Verité">
            <a:extLst>
              <a:ext uri="{FF2B5EF4-FFF2-40B4-BE49-F238E27FC236}">
                <a16:creationId xmlns:a16="http://schemas.microsoft.com/office/drawing/2014/main" id="{6DE9AD93-CF2F-4924-9C52-56CFE3252D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0296" y="4292869"/>
            <a:ext cx="2619375" cy="7203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AC9B0D0-811B-4820-BF4E-6F99A4F8F19F}"/>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(Aust et al., 2020)</a:t>
            </a:r>
            <a:endParaRPr lang="en-US" sz="1200"/>
          </a:p>
        </p:txBody>
      </p:sp>
    </p:spTree>
    <p:extLst>
      <p:ext uri="{BB962C8B-B14F-4D97-AF65-F5344CB8AC3E}">
        <p14:creationId xmlns:p14="http://schemas.microsoft.com/office/powerpoint/2010/main" val="2480029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2900C-EAEF-499C-AC0A-2735A1454C64}"/>
              </a:ext>
            </a:extLst>
          </p:cNvPr>
          <p:cNvSpPr>
            <a:spLocks noGrp="1"/>
          </p:cNvSpPr>
          <p:nvPr>
            <p:ph type="title"/>
          </p:nvPr>
        </p:nvSpPr>
        <p:spPr>
          <a:xfrm>
            <a:off x="191344" y="114299"/>
            <a:ext cx="10019456" cy="500066"/>
          </a:xfrm>
        </p:spPr>
        <p:txBody>
          <a:bodyPr/>
          <a:lstStyle/>
          <a:p>
            <a:r>
              <a:rPr lang="en-US" sz="3000">
                <a:latin typeface="Calibri" panose="020F0502020204030204" pitchFamily="34" charset="0"/>
                <a:ea typeface="Calibri" panose="020F0502020204030204" pitchFamily="34" charset="0"/>
                <a:cs typeface="Times New Roman" panose="02020603050405020304" pitchFamily="18" charset="0"/>
              </a:rPr>
              <a:t>Current DEI Policies and Practices at Patagonia Inc.</a:t>
            </a:r>
            <a:endParaRPr lang="en-US" sz="3000"/>
          </a:p>
        </p:txBody>
      </p:sp>
      <p:graphicFrame>
        <p:nvGraphicFramePr>
          <p:cNvPr id="6" name="Content Placeholder 5">
            <a:extLst>
              <a:ext uri="{FF2B5EF4-FFF2-40B4-BE49-F238E27FC236}">
                <a16:creationId xmlns:a16="http://schemas.microsoft.com/office/drawing/2014/main" id="{77C56A3B-0F8F-4B5F-BD82-60D2A52DC95F}"/>
              </a:ext>
            </a:extLst>
          </p:cNvPr>
          <p:cNvGraphicFramePr>
            <a:graphicFrameLocks noGrp="1"/>
          </p:cNvGraphicFramePr>
          <p:nvPr>
            <p:ph idx="1"/>
            <p:extLst>
              <p:ext uri="{D42A27DB-BD31-4B8C-83A1-F6EECF244321}">
                <p14:modId xmlns:p14="http://schemas.microsoft.com/office/powerpoint/2010/main" val="1544270055"/>
              </p:ext>
            </p:extLst>
          </p:nvPr>
        </p:nvGraphicFramePr>
        <p:xfrm>
          <a:off x="334433" y="764704"/>
          <a:ext cx="7921807"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7C2B4B20-0898-4DBC-B93A-8F3164E17CD1}"/>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D1015FB8-D27D-48CD-86F5-3AAB05A7B7ED}"/>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Picture 4" descr="10 Essential HR Policies Every Organization Must Implement">
            <a:extLst>
              <a:ext uri="{FF2B5EF4-FFF2-40B4-BE49-F238E27FC236}">
                <a16:creationId xmlns:a16="http://schemas.microsoft.com/office/drawing/2014/main" id="{DA1CE8E2-D8AD-4E2F-95B4-012B0A13881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5754" y="614365"/>
            <a:ext cx="3071813"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AF59361F-E3E0-4464-B0EF-2895DDAB15A9}"/>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(Aust et al., 2020)</a:t>
            </a:r>
            <a:endParaRPr lang="en-US" sz="1200"/>
          </a:p>
        </p:txBody>
      </p:sp>
    </p:spTree>
    <p:extLst>
      <p:ext uri="{BB962C8B-B14F-4D97-AF65-F5344CB8AC3E}">
        <p14:creationId xmlns:p14="http://schemas.microsoft.com/office/powerpoint/2010/main" val="2858331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94606-4D50-4C3B-8AA3-052337494D66}"/>
              </a:ext>
            </a:extLst>
          </p:cNvPr>
          <p:cNvSpPr>
            <a:spLocks noGrp="1"/>
          </p:cNvSpPr>
          <p:nvPr>
            <p:ph type="title"/>
          </p:nvPr>
        </p:nvSpPr>
        <p:spPr>
          <a:xfrm>
            <a:off x="609600" y="274638"/>
            <a:ext cx="10972800" cy="461045"/>
          </a:xfrm>
        </p:spPr>
        <p:txBody>
          <a:bodyPr/>
          <a:lstStyle/>
          <a:p>
            <a:r>
              <a:rPr lang="en-US" sz="32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Role of Line Managers in DEI Implementation</a:t>
            </a:r>
            <a:endParaRPr lang="en-US" sz="3200"/>
          </a:p>
        </p:txBody>
      </p:sp>
      <p:graphicFrame>
        <p:nvGraphicFramePr>
          <p:cNvPr id="6" name="Content Placeholder 5">
            <a:extLst>
              <a:ext uri="{FF2B5EF4-FFF2-40B4-BE49-F238E27FC236}">
                <a16:creationId xmlns:a16="http://schemas.microsoft.com/office/drawing/2014/main" id="{6672BDE9-F935-4322-9F4F-FBA53767632B}"/>
              </a:ext>
            </a:extLst>
          </p:cNvPr>
          <p:cNvGraphicFramePr>
            <a:graphicFrameLocks noGrp="1"/>
          </p:cNvGraphicFramePr>
          <p:nvPr>
            <p:ph idx="1"/>
            <p:extLst>
              <p:ext uri="{D42A27DB-BD31-4B8C-83A1-F6EECF244321}">
                <p14:modId xmlns:p14="http://schemas.microsoft.com/office/powerpoint/2010/main" val="3729368205"/>
              </p:ext>
            </p:extLst>
          </p:nvPr>
        </p:nvGraphicFramePr>
        <p:xfrm>
          <a:off x="119336" y="980728"/>
          <a:ext cx="11463064" cy="45365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B752890D-201B-4B72-A033-9C4DCFA05039}"/>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046585CF-7F11-421A-BEDC-5C5D052BD0B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692301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D44A9-2580-42BF-A030-DEAD5BCE9103}"/>
              </a:ext>
            </a:extLst>
          </p:cNvPr>
          <p:cNvSpPr>
            <a:spLocks noGrp="1"/>
          </p:cNvSpPr>
          <p:nvPr>
            <p:ph type="title"/>
          </p:nvPr>
        </p:nvSpPr>
        <p:spPr>
          <a:xfrm>
            <a:off x="609600" y="274638"/>
            <a:ext cx="10972800" cy="778098"/>
          </a:xfrm>
        </p:spPr>
        <p:txBody>
          <a:bodyPr/>
          <a:lstStyle/>
          <a:p>
            <a:r>
              <a:rPr lang="en-US" sz="32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Strategic Alignment Between DEI and Patagonia’s </a:t>
            </a:r>
            <a:r>
              <a:rPr lang="en-US" sz="3200" b="0" err="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Organisational</a:t>
            </a:r>
            <a:r>
              <a:rPr lang="en-US" sz="32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Goals</a:t>
            </a:r>
            <a:endParaRPr lang="en-US" sz="3200"/>
          </a:p>
        </p:txBody>
      </p:sp>
      <p:graphicFrame>
        <p:nvGraphicFramePr>
          <p:cNvPr id="6" name="Content Placeholder 5">
            <a:extLst>
              <a:ext uri="{FF2B5EF4-FFF2-40B4-BE49-F238E27FC236}">
                <a16:creationId xmlns:a16="http://schemas.microsoft.com/office/drawing/2014/main" id="{780D8773-06FE-4288-B674-63D489C0E8F9}"/>
              </a:ext>
            </a:extLst>
          </p:cNvPr>
          <p:cNvGraphicFramePr>
            <a:graphicFrameLocks noGrp="1"/>
          </p:cNvGraphicFramePr>
          <p:nvPr>
            <p:ph idx="1"/>
            <p:extLst>
              <p:ext uri="{D42A27DB-BD31-4B8C-83A1-F6EECF244321}">
                <p14:modId xmlns:p14="http://schemas.microsoft.com/office/powerpoint/2010/main" val="3622084630"/>
              </p:ext>
            </p:extLst>
          </p:nvPr>
        </p:nvGraphicFramePr>
        <p:xfrm>
          <a:off x="334433" y="1052736"/>
          <a:ext cx="7633775" cy="4464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F9EC00B-4CD8-40F9-9C69-B6F854A6FB56}"/>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C746FDD9-97E5-4139-B812-BDE136D9330B}"/>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7" name="Picture 2" descr="Diversity, Equity, Inclusion and Belonging At Work: A 2026 Guide - AIHR">
            <a:extLst>
              <a:ext uri="{FF2B5EF4-FFF2-40B4-BE49-F238E27FC236}">
                <a16:creationId xmlns:a16="http://schemas.microsoft.com/office/drawing/2014/main" id="{ADBD999B-659E-44D1-BD4A-2C16082F2A96}"/>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b="5441"/>
          <a:stretch>
            <a:fillRect/>
          </a:stretch>
        </p:blipFill>
        <p:spPr bwMode="auto">
          <a:xfrm>
            <a:off x="8243375" y="1268759"/>
            <a:ext cx="3757281" cy="4081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EA4DCE72-AA50-4925-94F3-CB67EB4A7B9E}"/>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(Aust et al., 2020)</a:t>
            </a:r>
            <a:endParaRPr lang="en-US" sz="1200"/>
          </a:p>
        </p:txBody>
      </p:sp>
    </p:spTree>
    <p:extLst>
      <p:ext uri="{BB962C8B-B14F-4D97-AF65-F5344CB8AC3E}">
        <p14:creationId xmlns:p14="http://schemas.microsoft.com/office/powerpoint/2010/main" val="1345844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0F1E-041E-4C20-895B-BEC87A035419}"/>
              </a:ext>
            </a:extLst>
          </p:cNvPr>
          <p:cNvSpPr>
            <a:spLocks noGrp="1"/>
          </p:cNvSpPr>
          <p:nvPr>
            <p:ph type="title"/>
          </p:nvPr>
        </p:nvSpPr>
        <p:spPr>
          <a:xfrm>
            <a:off x="609600" y="274638"/>
            <a:ext cx="10972800" cy="706090"/>
          </a:xfrm>
        </p:spPr>
        <p:txBody>
          <a:bodyPr/>
          <a:lstStyle/>
          <a:p>
            <a:r>
              <a:rPr lang="en-US" sz="3200" b="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Key HR Challenges Faced by Patagonia Related to DEI</a:t>
            </a:r>
            <a:endParaRPr lang="en-US" sz="3200"/>
          </a:p>
        </p:txBody>
      </p:sp>
      <p:sp>
        <p:nvSpPr>
          <p:cNvPr id="4" name="Date Placeholder 3">
            <a:extLst>
              <a:ext uri="{FF2B5EF4-FFF2-40B4-BE49-F238E27FC236}">
                <a16:creationId xmlns:a16="http://schemas.microsoft.com/office/drawing/2014/main" id="{47A84D37-E82D-4F22-BF30-F4DE2F506FDA}"/>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36DCCE71-7153-41DD-8A13-77629C36B79A}"/>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graphicFrame>
        <p:nvGraphicFramePr>
          <p:cNvPr id="9" name="Content Placeholder 8">
            <a:extLst>
              <a:ext uri="{FF2B5EF4-FFF2-40B4-BE49-F238E27FC236}">
                <a16:creationId xmlns:a16="http://schemas.microsoft.com/office/drawing/2014/main" id="{2ACA565B-34CF-4433-85BD-938D09EA1B63}"/>
              </a:ext>
            </a:extLst>
          </p:cNvPr>
          <p:cNvGraphicFramePr>
            <a:graphicFrameLocks noGrp="1"/>
          </p:cNvGraphicFramePr>
          <p:nvPr>
            <p:ph idx="1"/>
            <p:extLst>
              <p:ext uri="{D42A27DB-BD31-4B8C-83A1-F6EECF244321}">
                <p14:modId xmlns:p14="http://schemas.microsoft.com/office/powerpoint/2010/main" val="2882182538"/>
              </p:ext>
            </p:extLst>
          </p:nvPr>
        </p:nvGraphicFramePr>
        <p:xfrm>
          <a:off x="407368" y="980728"/>
          <a:ext cx="7704856" cy="45365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2" descr="Challenges of HR Managers">
            <a:extLst>
              <a:ext uri="{FF2B5EF4-FFF2-40B4-BE49-F238E27FC236}">
                <a16:creationId xmlns:a16="http://schemas.microsoft.com/office/drawing/2014/main" id="{DFDEADFD-EC2D-4943-841A-5BF8895F70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60387" y="1215292"/>
            <a:ext cx="3456384" cy="4036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1700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39AE4-66D4-4AC9-A051-2B108F07F800}"/>
              </a:ext>
            </a:extLst>
          </p:cNvPr>
          <p:cNvSpPr>
            <a:spLocks noGrp="1"/>
          </p:cNvSpPr>
          <p:nvPr>
            <p:ph type="title"/>
          </p:nvPr>
        </p:nvSpPr>
        <p:spPr>
          <a:xfrm>
            <a:off x="609600" y="274638"/>
            <a:ext cx="10972800" cy="634082"/>
          </a:xfrm>
        </p:spPr>
        <p:txBody>
          <a:bodyPr/>
          <a:lstStyle/>
          <a:p>
            <a:r>
              <a:rPr lang="en-US" sz="1800" b="1">
                <a:effectLst/>
                <a:latin typeface="Times New Roman" panose="02020603050405020304" pitchFamily="18" charset="0"/>
                <a:ea typeface="Times New Roman" panose="02020603050405020304" pitchFamily="18" charset="0"/>
              </a:rPr>
              <a:t>Practical Recommendations for Patagonia’s DEI Enhancement</a:t>
            </a:r>
            <a:endParaRPr lang="en-US"/>
          </a:p>
        </p:txBody>
      </p:sp>
      <p:graphicFrame>
        <p:nvGraphicFramePr>
          <p:cNvPr id="6" name="Content Placeholder 5">
            <a:extLst>
              <a:ext uri="{FF2B5EF4-FFF2-40B4-BE49-F238E27FC236}">
                <a16:creationId xmlns:a16="http://schemas.microsoft.com/office/drawing/2014/main" id="{82EFACF9-9C36-46F7-8564-C2D31B36A572}"/>
              </a:ext>
            </a:extLst>
          </p:cNvPr>
          <p:cNvGraphicFramePr>
            <a:graphicFrameLocks noGrp="1"/>
          </p:cNvGraphicFramePr>
          <p:nvPr>
            <p:ph idx="1"/>
            <p:extLst>
              <p:ext uri="{D42A27DB-BD31-4B8C-83A1-F6EECF244321}">
                <p14:modId xmlns:p14="http://schemas.microsoft.com/office/powerpoint/2010/main" val="1618942532"/>
              </p:ext>
            </p:extLst>
          </p:nvPr>
        </p:nvGraphicFramePr>
        <p:xfrm>
          <a:off x="609600" y="908720"/>
          <a:ext cx="6638528" cy="46085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240B6A36-C609-487D-B20C-19823D94C3A2}"/>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944DD88F-803C-4FF1-9A43-CE43973E3D1C}"/>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7" name="Picture 2" descr="Navigating the Challenges of Implementing DEI Programs: A Multifaceted  Perspective">
            <a:extLst>
              <a:ext uri="{FF2B5EF4-FFF2-40B4-BE49-F238E27FC236}">
                <a16:creationId xmlns:a16="http://schemas.microsoft.com/office/drawing/2014/main" id="{88835ECF-4C69-45D7-BAFA-BA84FEC5D25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9952" y="928553"/>
            <a:ext cx="4522712"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CF47FDFF-8E1D-4437-9E68-ACEDCDFBF3D6}"/>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(Aust et al., 2020)</a:t>
            </a:r>
            <a:endParaRPr lang="en-US" sz="1200"/>
          </a:p>
        </p:txBody>
      </p:sp>
    </p:spTree>
    <p:extLst>
      <p:ext uri="{BB962C8B-B14F-4D97-AF65-F5344CB8AC3E}">
        <p14:creationId xmlns:p14="http://schemas.microsoft.com/office/powerpoint/2010/main" val="1162227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8DCB6-9F38-422D-8EAF-E0CB4C9F2844}"/>
              </a:ext>
            </a:extLst>
          </p:cNvPr>
          <p:cNvSpPr>
            <a:spLocks noGrp="1"/>
          </p:cNvSpPr>
          <p:nvPr>
            <p:ph type="title"/>
          </p:nvPr>
        </p:nvSpPr>
        <p:spPr>
          <a:xfrm>
            <a:off x="609600" y="274638"/>
            <a:ext cx="10972800" cy="490066"/>
          </a:xfrm>
        </p:spPr>
        <p:txBody>
          <a:bodyPr/>
          <a:lstStyle/>
          <a:p>
            <a:r>
              <a:rPr lang="en-US"/>
              <a:t>Conclusion</a:t>
            </a:r>
          </a:p>
        </p:txBody>
      </p:sp>
      <p:sp>
        <p:nvSpPr>
          <p:cNvPr id="3" name="Content Placeholder 2">
            <a:extLst>
              <a:ext uri="{FF2B5EF4-FFF2-40B4-BE49-F238E27FC236}">
                <a16:creationId xmlns:a16="http://schemas.microsoft.com/office/drawing/2014/main" id="{5D4215ED-5337-40A6-8884-BD5367E8764C}"/>
              </a:ext>
            </a:extLst>
          </p:cNvPr>
          <p:cNvSpPr>
            <a:spLocks noGrp="1"/>
          </p:cNvSpPr>
          <p:nvPr>
            <p:ph idx="1"/>
          </p:nvPr>
        </p:nvSpPr>
        <p:spPr>
          <a:xfrm>
            <a:off x="263352" y="980728"/>
            <a:ext cx="7632848" cy="4536505"/>
          </a:xfrm>
        </p:spPr>
        <p:txBody>
          <a:bodyPr/>
          <a:lstStyle/>
          <a:p>
            <a:pPr marR="0" lvl="0">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Patagonia demonstrates long-standing dedication to ethical business, social justice, and environmental stewardship.</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Policies include pay equity, inclusive hiring, and comprehensive training </a:t>
            </a:r>
            <a:r>
              <a:rPr lang="en-US" sz="1800" err="1">
                <a:effectLst/>
                <a:latin typeface="Times New Roman" panose="02020603050405020304" pitchFamily="18" charset="0"/>
                <a:ea typeface="Times New Roman" panose="02020603050405020304" pitchFamily="18" charset="0"/>
                <a:cs typeface="Times New Roman" panose="02020603050405020304" pitchFamily="18" charset="0"/>
              </a:rPr>
              <a:t>programmes</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positioning Patagonia as a DEI leader.</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Line managers are central in embedding inclusive </a:t>
            </a:r>
            <a:r>
              <a:rPr lang="en-US" sz="180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within teams, ensuring DEI practices translate into daily operations.</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DEI initiatives are aligned with Patagonia’s mission and brand identity, reinforcing </a:t>
            </a:r>
            <a:r>
              <a:rPr lang="en-US" sz="180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culture and reputation.</a:t>
            </a:r>
          </a:p>
          <a:p>
            <a:pPr marR="0" lvl="0">
              <a:lnSpc>
                <a:spcPct val="107000"/>
              </a:lnSpc>
              <a:spcBef>
                <a:spcPts val="0"/>
              </a:spcBef>
              <a:spcAft>
                <a:spcPts val="800"/>
              </a:spcAft>
              <a:buSzPts val="1000"/>
              <a:buFont typeface="Wingdings" panose="05000000000000000000" pitchFamily="2" charset="2"/>
              <a:buChar char="q"/>
              <a:tabLst>
                <a:tab pos="457200" algn="l"/>
              </a:tabLst>
            </a:pPr>
            <a:r>
              <a:rPr lang="en-US" sz="1800">
                <a:effectLst/>
                <a:latin typeface="Times New Roman" panose="02020603050405020304" pitchFamily="18" charset="0"/>
                <a:ea typeface="Times New Roman" panose="02020603050405020304" pitchFamily="18" charset="0"/>
              </a:rPr>
              <a:t>However, challenges persist, such as representation gaps, global consistency issues and limited data transparency.</a:t>
            </a:r>
          </a:p>
          <a:p>
            <a:pPr>
              <a:lnSpc>
                <a:spcPct val="107000"/>
              </a:lnSpc>
              <a:spcBef>
                <a:spcPts val="0"/>
              </a:spcBef>
              <a:spcAft>
                <a:spcPts val="800"/>
              </a:spcAft>
              <a:buSzPts val="1000"/>
              <a:buFont typeface="Wingdings" panose="05000000000000000000" pitchFamily="2" charset="2"/>
              <a:buChar char="q"/>
              <a:tabLst>
                <a:tab pos="457200" algn="l"/>
              </a:tabLst>
            </a:pPr>
            <a:r>
              <a:rPr lang="en-US" sz="1800">
                <a:latin typeface="Times New Roman" panose="02020603050405020304" pitchFamily="18" charset="0"/>
                <a:ea typeface="Times New Roman" panose="02020603050405020304" pitchFamily="18" charset="0"/>
              </a:rPr>
              <a:t>S</a:t>
            </a:r>
            <a:r>
              <a:rPr lang="en-US" sz="1800">
                <a:effectLst/>
                <a:latin typeface="Times New Roman" panose="02020603050405020304" pitchFamily="18" charset="0"/>
                <a:ea typeface="Times New Roman" panose="02020603050405020304" pitchFamily="18" charset="0"/>
              </a:rPr>
              <a:t>trengthening talent pipelines, enhancing metrics, investing in leadership capability and expanding inclusive innovation would support Patagonia in advancing DEI maturity and sustaining its competitive advantage.</a:t>
            </a:r>
          </a:p>
        </p:txBody>
      </p:sp>
      <p:sp>
        <p:nvSpPr>
          <p:cNvPr id="4" name="Date Placeholder 3">
            <a:extLst>
              <a:ext uri="{FF2B5EF4-FFF2-40B4-BE49-F238E27FC236}">
                <a16:creationId xmlns:a16="http://schemas.microsoft.com/office/drawing/2014/main" id="{36FC4DC7-BB39-4CD5-9583-350BCE39B1D2}"/>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90BB7FB3-3205-4B27-A6B7-73BC2715114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1026" name="Picture 2" descr="DEI: impulsar una cultura empresarial diversa, inclusiva y equitativa">
            <a:extLst>
              <a:ext uri="{FF2B5EF4-FFF2-40B4-BE49-F238E27FC236}">
                <a16:creationId xmlns:a16="http://schemas.microsoft.com/office/drawing/2014/main" id="{AE2283E4-2273-452E-AA26-5A0E7A5995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6200" y="1052736"/>
            <a:ext cx="4032448" cy="422887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DA11AC0-17DF-4865-A74F-B4DD95CC2084}"/>
              </a:ext>
            </a:extLst>
          </p:cNvPr>
          <p:cNvSpPr txBox="1"/>
          <p:nvPr/>
        </p:nvSpPr>
        <p:spPr>
          <a:xfrm>
            <a:off x="7752185" y="5013176"/>
            <a:ext cx="4104456" cy="276999"/>
          </a:xfrm>
          <a:prstGeom prst="rect">
            <a:avLst/>
          </a:prstGeom>
          <a:noFill/>
        </p:spPr>
        <p:txBody>
          <a:bodyPr wrap="square" rtlCol="0">
            <a:spAutoFit/>
          </a:bodyPr>
          <a:lstStyle/>
          <a:p>
            <a:pPr algn="ctr"/>
            <a:r>
              <a:rPr lang="en-US" sz="1200"/>
              <a:t>Source </a:t>
            </a: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(Aust et al., 2020)</a:t>
            </a:r>
            <a:endParaRPr lang="en-US" sz="1200"/>
          </a:p>
        </p:txBody>
      </p:sp>
    </p:spTree>
    <p:extLst>
      <p:ext uri="{BB962C8B-B14F-4D97-AF65-F5344CB8AC3E}">
        <p14:creationId xmlns:p14="http://schemas.microsoft.com/office/powerpoint/2010/main" val="4248444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5C812-EFBB-E86E-4979-B6A95B2D94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C3B5DD-F422-12B9-A380-A4C6B49D9FE0}"/>
              </a:ext>
            </a:extLst>
          </p:cNvPr>
          <p:cNvSpPr>
            <a:spLocks noGrp="1"/>
          </p:cNvSpPr>
          <p:nvPr>
            <p:ph type="title"/>
          </p:nvPr>
        </p:nvSpPr>
        <p:spPr>
          <a:xfrm>
            <a:off x="1271464" y="1124744"/>
            <a:ext cx="8939336" cy="4032448"/>
          </a:xfrm>
        </p:spPr>
        <p:txBody>
          <a:bodyPr/>
          <a:lstStyle/>
          <a:p>
            <a:r>
              <a:rPr lang="en-US" sz="2800">
                <a:latin typeface="Times New Roman" panose="02020603050405020304" pitchFamily="18" charset="0"/>
                <a:cs typeface="Times New Roman" panose="02020603050405020304" pitchFamily="18" charset="0"/>
              </a:rPr>
              <a:t>KOPIL UDDIN</a:t>
            </a:r>
            <a:br>
              <a:rPr lang="en-US" sz="2800">
                <a:latin typeface="Times New Roman" panose="02020603050405020304" pitchFamily="18" charset="0"/>
                <a:cs typeface="Times New Roman" panose="02020603050405020304" pitchFamily="18" charset="0"/>
              </a:rPr>
            </a:br>
            <a:br>
              <a:rPr lang="en-US" sz="2800">
                <a:latin typeface="Times New Roman" panose="02020603050405020304" pitchFamily="18" charset="0"/>
                <a:cs typeface="Times New Roman" panose="02020603050405020304" pitchFamily="18" charset="0"/>
              </a:rPr>
            </a:br>
            <a:r>
              <a:rPr lang="en-US" sz="2800">
                <a:latin typeface="Times New Roman" panose="02020603050405020304" pitchFamily="18" charset="0"/>
                <a:cs typeface="Times New Roman" panose="02020603050405020304" pitchFamily="18" charset="0"/>
              </a:rPr>
              <a:t>TOPIC : Recruitment and Selection</a:t>
            </a:r>
          </a:p>
        </p:txBody>
      </p:sp>
      <p:sp>
        <p:nvSpPr>
          <p:cNvPr id="5" name="Slide Number Placeholder 4">
            <a:extLst>
              <a:ext uri="{FF2B5EF4-FFF2-40B4-BE49-F238E27FC236}">
                <a16:creationId xmlns:a16="http://schemas.microsoft.com/office/drawing/2014/main" id="{854F334A-1A7B-BF43-CABD-254BA53A4AA9}"/>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406467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A20E0-C34E-82B4-CDF4-57F070CAB2C7}"/>
              </a:ext>
            </a:extLst>
          </p:cNvPr>
          <p:cNvSpPr>
            <a:spLocks noGrp="1"/>
          </p:cNvSpPr>
          <p:nvPr>
            <p:ph type="title"/>
          </p:nvPr>
        </p:nvSpPr>
        <p:spPr/>
        <p:txBody>
          <a:bodyPr/>
          <a:lstStyle/>
          <a:p>
            <a:r>
              <a:rPr lang="en-US" b="1"/>
              <a:t>TOPIC : </a:t>
            </a:r>
            <a:r>
              <a:rPr lang="en-GB" b="1"/>
              <a:t>Recruitment &amp; Selection</a:t>
            </a:r>
          </a:p>
        </p:txBody>
      </p:sp>
      <p:sp>
        <p:nvSpPr>
          <p:cNvPr id="3" name="Content Placeholder 2">
            <a:extLst>
              <a:ext uri="{FF2B5EF4-FFF2-40B4-BE49-F238E27FC236}">
                <a16:creationId xmlns:a16="http://schemas.microsoft.com/office/drawing/2014/main" id="{CDF772DC-3AD3-2598-1B33-A996C17D46E4}"/>
              </a:ext>
            </a:extLst>
          </p:cNvPr>
          <p:cNvSpPr>
            <a:spLocks noGrp="1"/>
          </p:cNvSpPr>
          <p:nvPr>
            <p:ph idx="1"/>
          </p:nvPr>
        </p:nvSpPr>
        <p:spPr/>
        <p:txBody>
          <a:bodyPr/>
          <a:lstStyle/>
          <a:p>
            <a:r>
              <a:rPr lang="en-US" b="1"/>
              <a:t>Introduction :</a:t>
            </a:r>
          </a:p>
          <a:p>
            <a:endParaRPr lang="en-US" sz="1800"/>
          </a:p>
          <a:p>
            <a:r>
              <a:rPr lang="en-US" sz="1800"/>
              <a:t>Recruitment and selection are key HR functions that ensure an </a:t>
            </a:r>
            <a:r>
              <a:rPr lang="en-US" sz="1800" err="1"/>
              <a:t>organisation</a:t>
            </a:r>
            <a:r>
              <a:rPr lang="en-US" sz="1800"/>
              <a:t> hires the right talent. Recruitment focuses on attracting a pool of qualified candidates, while selection involves evaluating and choosing the best fit for the role. In modern workplaces, companies use technology, data, and structured assessments to make hiring faster and more accurate. Effective recruitment and selection reduce employee turnover and improve overall performance. By placing the right people in the right positions, </a:t>
            </a:r>
            <a:r>
              <a:rPr lang="en-US" sz="1800" err="1"/>
              <a:t>organisations</a:t>
            </a:r>
            <a:r>
              <a:rPr lang="en-US" sz="1800"/>
              <a:t> build a stronger workforce and gain a sustainable competitive advantage</a:t>
            </a:r>
            <a:r>
              <a:rPr lang="en-US"/>
              <a:t>.</a:t>
            </a:r>
          </a:p>
        </p:txBody>
      </p:sp>
      <p:sp>
        <p:nvSpPr>
          <p:cNvPr id="4" name="Slide Number Placeholder 3">
            <a:extLst>
              <a:ext uri="{FF2B5EF4-FFF2-40B4-BE49-F238E27FC236}">
                <a16:creationId xmlns:a16="http://schemas.microsoft.com/office/drawing/2014/main" id="{7D680837-DF3E-C965-604D-9AA8FC0BE50A}"/>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2303361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87828"/>
            <a:ext cx="10972800" cy="829809"/>
          </a:xfrm>
        </p:spPr>
        <p:txBody>
          <a:bodyPr/>
          <a:lstStyle/>
          <a:p>
            <a:r>
              <a:rPr lang="en-GB" sz="3600" b="1"/>
              <a:t>Current HR Policies &amp; Practices</a:t>
            </a:r>
            <a:br>
              <a:rPr lang="en-GB" sz="3600"/>
            </a:br>
            <a:endParaRPr sz="3600" b="1"/>
          </a:p>
        </p:txBody>
      </p:sp>
      <p:sp>
        <p:nvSpPr>
          <p:cNvPr id="3" name="Content Placeholder 2"/>
          <p:cNvSpPr>
            <a:spLocks noGrp="1"/>
          </p:cNvSpPr>
          <p:nvPr>
            <p:ph idx="1"/>
          </p:nvPr>
        </p:nvSpPr>
        <p:spPr>
          <a:xfrm>
            <a:off x="609600" y="1877786"/>
            <a:ext cx="10972800" cy="3639447"/>
          </a:xfrm>
        </p:spPr>
        <p:txBody>
          <a:bodyPr/>
          <a:lstStyle/>
          <a:p>
            <a:r>
              <a:rPr lang="en-US" sz="2800" b="1"/>
              <a:t> Ethical and transparent hiring</a:t>
            </a:r>
          </a:p>
          <a:p>
            <a:r>
              <a:rPr lang="en-US" sz="2800" b="1"/>
              <a:t> Cultural fit + skills are priorities</a:t>
            </a:r>
          </a:p>
          <a:p>
            <a:r>
              <a:rPr lang="en-US" sz="2800" b="1"/>
              <a:t> Strong work–life balance approach</a:t>
            </a:r>
          </a:p>
          <a:p>
            <a:r>
              <a:rPr lang="en-US" sz="2800" b="1"/>
              <a:t> High focus on training and employee mobility</a:t>
            </a:r>
          </a:p>
          <a:p>
            <a:pPr marL="0" indent="0">
              <a:buNone/>
            </a:pPr>
            <a:endParaRPr lang="en-US" sz="2800" b="1"/>
          </a:p>
          <a:p>
            <a:pPr marL="0" indent="0">
              <a:buNone/>
            </a:pPr>
            <a:endParaRPr lang="en-US" sz="2800" b="1"/>
          </a:p>
          <a:p>
            <a:pPr marL="0" indent="0">
              <a:buNone/>
            </a:pPr>
            <a:endParaRPr lang="en-US" sz="2800" b="1"/>
          </a:p>
        </p:txBody>
      </p:sp>
      <p:sp>
        <p:nvSpPr>
          <p:cNvPr id="5" name="Slide Number Placeholder 4">
            <a:extLst>
              <a:ext uri="{FF2B5EF4-FFF2-40B4-BE49-F238E27FC236}">
                <a16:creationId xmlns:a16="http://schemas.microsoft.com/office/drawing/2014/main" id="{C175951C-CE12-7D94-469A-9DEE17C75F44}"/>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5731329"/>
          </a:xfrm>
          <a:prstGeom prst="rect">
            <a:avLst/>
          </a:prstGeom>
          <a:solidFill>
            <a:srgbClr val="2E8B5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164081" y="640081"/>
            <a:ext cx="6881820" cy="584775"/>
          </a:xfrm>
          <a:prstGeom prst="rect">
            <a:avLst/>
          </a:prstGeom>
          <a:noFill/>
        </p:spPr>
        <p:txBody>
          <a:bodyPr wrap="none">
            <a:spAutoFit/>
          </a:bodyPr>
          <a:lstStyle/>
          <a:p>
            <a:pPr>
              <a:defRPr sz="3200">
                <a:solidFill>
                  <a:srgbClr val="FFFFFF"/>
                </a:solidFill>
              </a:defRPr>
            </a:pPr>
            <a:r>
              <a:rPr sz="3200" b="1"/>
              <a:t>Patagonia Employee Growth Trend</a:t>
            </a:r>
          </a:p>
        </p:txBody>
      </p:sp>
      <p:graphicFrame>
        <p:nvGraphicFramePr>
          <p:cNvPr id="4" name="Chart 3"/>
          <p:cNvGraphicFramePr>
            <a:graphicFrameLocks noGrp="1"/>
          </p:cNvGraphicFramePr>
          <p:nvPr/>
        </p:nvGraphicFramePr>
        <p:xfrm>
          <a:off x="2164080" y="1554480"/>
          <a:ext cx="7772400" cy="3657600"/>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F5B36-118B-97D7-C055-095AE05406FA}"/>
              </a:ext>
            </a:extLst>
          </p:cNvPr>
          <p:cNvSpPr>
            <a:spLocks noGrp="1"/>
          </p:cNvSpPr>
          <p:nvPr>
            <p:ph type="title"/>
          </p:nvPr>
        </p:nvSpPr>
        <p:spPr/>
        <p:txBody>
          <a:bodyPr/>
          <a:lstStyle/>
          <a:p>
            <a:r>
              <a:rPr lang="en-GB" b="1"/>
              <a:t>Role of Line Managers</a:t>
            </a:r>
          </a:p>
        </p:txBody>
      </p:sp>
      <p:pic>
        <p:nvPicPr>
          <p:cNvPr id="6" name="Content Placeholder 5" descr="A diagram of a company">
            <a:extLst>
              <a:ext uri="{FF2B5EF4-FFF2-40B4-BE49-F238E27FC236}">
                <a16:creationId xmlns:a16="http://schemas.microsoft.com/office/drawing/2014/main" id="{8A7CA4A9-8302-E67A-8540-F9428B645DB7}"/>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162097" y="1166648"/>
            <a:ext cx="4014951" cy="4349915"/>
          </a:xfrm>
        </p:spPr>
      </p:pic>
      <p:sp>
        <p:nvSpPr>
          <p:cNvPr id="4" name="Slide Number Placeholder 3">
            <a:extLst>
              <a:ext uri="{FF2B5EF4-FFF2-40B4-BE49-F238E27FC236}">
                <a16:creationId xmlns:a16="http://schemas.microsoft.com/office/drawing/2014/main" id="{EBCB2200-8AFC-AC55-DC84-7052D8AF02EB}"/>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extLst>
      <p:ext uri="{BB962C8B-B14F-4D97-AF65-F5344CB8AC3E}">
        <p14:creationId xmlns:p14="http://schemas.microsoft.com/office/powerpoint/2010/main" val="28175706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68E8F-7902-83B7-712E-C6C6F1DB1480}"/>
              </a:ext>
            </a:extLst>
          </p:cNvPr>
          <p:cNvSpPr>
            <a:spLocks noGrp="1"/>
          </p:cNvSpPr>
          <p:nvPr>
            <p:ph type="title"/>
          </p:nvPr>
        </p:nvSpPr>
        <p:spPr/>
        <p:txBody>
          <a:bodyPr/>
          <a:lstStyle/>
          <a:p>
            <a:r>
              <a:rPr lang="en-US" b="1"/>
              <a:t>Strategic Alignment with Company Goals</a:t>
            </a:r>
            <a:endParaRPr lang="en-GB" b="1"/>
          </a:p>
        </p:txBody>
      </p:sp>
      <p:sp>
        <p:nvSpPr>
          <p:cNvPr id="3" name="Content Placeholder 2">
            <a:extLst>
              <a:ext uri="{FF2B5EF4-FFF2-40B4-BE49-F238E27FC236}">
                <a16:creationId xmlns:a16="http://schemas.microsoft.com/office/drawing/2014/main" id="{CC4BF273-6DB6-DC8E-C438-9B80A5ADE188}"/>
              </a:ext>
            </a:extLst>
          </p:cNvPr>
          <p:cNvSpPr>
            <a:spLocks noGrp="1"/>
          </p:cNvSpPr>
          <p:nvPr>
            <p:ph idx="1"/>
          </p:nvPr>
        </p:nvSpPr>
        <p:spPr>
          <a:xfrm>
            <a:off x="609600" y="2106385"/>
            <a:ext cx="8307977" cy="3410847"/>
          </a:xfrm>
        </p:spPr>
        <p:txBody>
          <a:bodyPr/>
          <a:lstStyle/>
          <a:p>
            <a:r>
              <a:rPr lang="en-US" sz="2800" b="1"/>
              <a:t>* Recruitment supports sustainability mission</a:t>
            </a:r>
          </a:p>
          <a:p>
            <a:r>
              <a:rPr lang="en-US" sz="2800" b="1"/>
              <a:t>* Hiring climate‑focused individuals</a:t>
            </a:r>
          </a:p>
          <a:p>
            <a:r>
              <a:rPr lang="en-US" sz="2800" b="1"/>
              <a:t>* Long‑term retention reduces waste</a:t>
            </a:r>
          </a:p>
          <a:p>
            <a:r>
              <a:rPr lang="en-US" sz="2800" b="1"/>
              <a:t>* Strengthens Patagonia’s ethical leadership</a:t>
            </a:r>
            <a:endParaRPr lang="en-GB" sz="2800" b="1"/>
          </a:p>
        </p:txBody>
      </p:sp>
      <p:sp>
        <p:nvSpPr>
          <p:cNvPr id="4" name="Slide Number Placeholder 3">
            <a:extLst>
              <a:ext uri="{FF2B5EF4-FFF2-40B4-BE49-F238E27FC236}">
                <a16:creationId xmlns:a16="http://schemas.microsoft.com/office/drawing/2014/main" id="{2BAE9A69-C728-A06E-A915-9C20EE204DFA}"/>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pic>
        <p:nvPicPr>
          <p:cNvPr id="6" name="Picture 5"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D829A38D-F1BE-8387-BABA-F5DB8A11A5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65737" y="1356678"/>
            <a:ext cx="2885992" cy="42995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2133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956F8-2602-DAAC-65CC-D68C38049E25}"/>
              </a:ext>
            </a:extLst>
          </p:cNvPr>
          <p:cNvSpPr>
            <a:spLocks noGrp="1"/>
          </p:cNvSpPr>
          <p:nvPr>
            <p:ph type="title"/>
          </p:nvPr>
        </p:nvSpPr>
        <p:spPr/>
        <p:txBody>
          <a:bodyPr/>
          <a:lstStyle/>
          <a:p>
            <a:r>
              <a:rPr lang="en-GB" b="1"/>
              <a:t>Key HR Challenges</a:t>
            </a:r>
          </a:p>
        </p:txBody>
      </p:sp>
      <p:sp>
        <p:nvSpPr>
          <p:cNvPr id="3" name="Content Placeholder 2">
            <a:extLst>
              <a:ext uri="{FF2B5EF4-FFF2-40B4-BE49-F238E27FC236}">
                <a16:creationId xmlns:a16="http://schemas.microsoft.com/office/drawing/2014/main" id="{4A3F51B9-CD7A-ED4E-2531-CE99B231571A}"/>
              </a:ext>
            </a:extLst>
          </p:cNvPr>
          <p:cNvSpPr>
            <a:spLocks noGrp="1"/>
          </p:cNvSpPr>
          <p:nvPr>
            <p:ph idx="1"/>
          </p:nvPr>
        </p:nvSpPr>
        <p:spPr>
          <a:xfrm>
            <a:off x="609600" y="2253343"/>
            <a:ext cx="10972800" cy="3263890"/>
          </a:xfrm>
        </p:spPr>
        <p:txBody>
          <a:bodyPr/>
          <a:lstStyle/>
          <a:p>
            <a:r>
              <a:rPr lang="en-US" b="1"/>
              <a:t>* Finding talent with sustainability values</a:t>
            </a:r>
          </a:p>
          <a:p>
            <a:r>
              <a:rPr lang="en-US" b="1"/>
              <a:t>* Competing against larger brands</a:t>
            </a:r>
          </a:p>
          <a:p>
            <a:r>
              <a:rPr lang="en-US" b="1"/>
              <a:t>* Maintaining culture globally</a:t>
            </a:r>
          </a:p>
          <a:p>
            <a:r>
              <a:rPr lang="en-US" b="1"/>
              <a:t>* Increasing employee expectations</a:t>
            </a:r>
          </a:p>
          <a:p>
            <a:r>
              <a:rPr lang="en-US" b="1"/>
              <a:t>* Balancing DEI with mission focus</a:t>
            </a:r>
            <a:endParaRPr lang="en-GB" b="1"/>
          </a:p>
        </p:txBody>
      </p:sp>
      <p:sp>
        <p:nvSpPr>
          <p:cNvPr id="4" name="Slide Number Placeholder 3">
            <a:extLst>
              <a:ext uri="{FF2B5EF4-FFF2-40B4-BE49-F238E27FC236}">
                <a16:creationId xmlns:a16="http://schemas.microsoft.com/office/drawing/2014/main" id="{9E9149A7-02B7-E253-104E-7D99E904E5CD}"/>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extLst>
      <p:ext uri="{BB962C8B-B14F-4D97-AF65-F5344CB8AC3E}">
        <p14:creationId xmlns:p14="http://schemas.microsoft.com/office/powerpoint/2010/main" val="14854880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53EA3-7068-3466-660F-32775E5D8100}"/>
              </a:ext>
            </a:extLst>
          </p:cNvPr>
          <p:cNvSpPr>
            <a:spLocks noGrp="1"/>
          </p:cNvSpPr>
          <p:nvPr>
            <p:ph type="title"/>
          </p:nvPr>
        </p:nvSpPr>
        <p:spPr/>
        <p:txBody>
          <a:bodyPr/>
          <a:lstStyle/>
          <a:p>
            <a:r>
              <a:rPr lang="en-GB" b="1"/>
              <a:t>Practical Recommendations</a:t>
            </a:r>
          </a:p>
        </p:txBody>
      </p:sp>
      <p:sp>
        <p:nvSpPr>
          <p:cNvPr id="3" name="Content Placeholder 2">
            <a:extLst>
              <a:ext uri="{FF2B5EF4-FFF2-40B4-BE49-F238E27FC236}">
                <a16:creationId xmlns:a16="http://schemas.microsoft.com/office/drawing/2014/main" id="{6DA40562-6761-3C7D-5F49-4F0CF72399D6}"/>
              </a:ext>
            </a:extLst>
          </p:cNvPr>
          <p:cNvSpPr>
            <a:spLocks noGrp="1"/>
          </p:cNvSpPr>
          <p:nvPr>
            <p:ph idx="1"/>
          </p:nvPr>
        </p:nvSpPr>
        <p:spPr>
          <a:xfrm>
            <a:off x="609600" y="2204357"/>
            <a:ext cx="10972800" cy="3312876"/>
          </a:xfrm>
        </p:spPr>
        <p:txBody>
          <a:bodyPr/>
          <a:lstStyle/>
          <a:p>
            <a:r>
              <a:rPr lang="en-US" b="1"/>
              <a:t>* Strengthen employer branding</a:t>
            </a:r>
          </a:p>
          <a:p>
            <a:r>
              <a:rPr lang="en-US" b="1"/>
              <a:t>* Partner with environmental universities</a:t>
            </a:r>
          </a:p>
          <a:p>
            <a:r>
              <a:rPr lang="en-US" b="1"/>
              <a:t>* Expand DEI recruitment efforts</a:t>
            </a:r>
          </a:p>
          <a:p>
            <a:r>
              <a:rPr lang="en-US" b="1"/>
              <a:t>* Invest in digital recruitment tools</a:t>
            </a:r>
          </a:p>
          <a:p>
            <a:r>
              <a:rPr lang="en-US" b="1"/>
              <a:t>* Enhance sustainability training</a:t>
            </a:r>
            <a:endParaRPr lang="en-GB" b="1"/>
          </a:p>
        </p:txBody>
      </p:sp>
      <p:sp>
        <p:nvSpPr>
          <p:cNvPr id="4" name="Slide Number Placeholder 3">
            <a:extLst>
              <a:ext uri="{FF2B5EF4-FFF2-40B4-BE49-F238E27FC236}">
                <a16:creationId xmlns:a16="http://schemas.microsoft.com/office/drawing/2014/main" id="{78A0E79F-09EF-A11F-AEB6-441385BE9528}"/>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3050076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9D66B-E6E5-FD99-89F8-FBCA63562A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42B4C9-BCBB-4F25-4DCF-BCE7A525C67A}"/>
              </a:ext>
            </a:extLst>
          </p:cNvPr>
          <p:cNvSpPr>
            <a:spLocks noGrp="1"/>
          </p:cNvSpPr>
          <p:nvPr>
            <p:ph type="title"/>
          </p:nvPr>
        </p:nvSpPr>
        <p:spPr/>
        <p:txBody>
          <a:bodyPr/>
          <a:lstStyle/>
          <a:p>
            <a:r>
              <a:rPr lang="en-GB" b="1"/>
              <a:t>Conclusion</a:t>
            </a:r>
          </a:p>
        </p:txBody>
      </p:sp>
      <p:sp>
        <p:nvSpPr>
          <p:cNvPr id="3" name="Content Placeholder 2">
            <a:extLst>
              <a:ext uri="{FF2B5EF4-FFF2-40B4-BE49-F238E27FC236}">
                <a16:creationId xmlns:a16="http://schemas.microsoft.com/office/drawing/2014/main" id="{8ADD01BB-668E-8FD3-0D30-B693DAD9E190}"/>
              </a:ext>
            </a:extLst>
          </p:cNvPr>
          <p:cNvSpPr>
            <a:spLocks noGrp="1"/>
          </p:cNvSpPr>
          <p:nvPr>
            <p:ph idx="1"/>
          </p:nvPr>
        </p:nvSpPr>
        <p:spPr>
          <a:xfrm>
            <a:off x="839416" y="1484784"/>
            <a:ext cx="10513168" cy="3672408"/>
          </a:xfrm>
        </p:spPr>
        <p:txBody>
          <a:bodyPr/>
          <a:lstStyle/>
          <a:p>
            <a:pPr algn="just"/>
            <a:r>
              <a:rPr lang="en-US" sz="2400"/>
              <a:t>Recruitment and selection are critical for building a workforce aligned with organizational values and goals. Patagonia’s approach emphasizes ethical hiring, cultural fit, and sustainability, which strengthens its brand and competitive advantage. Despite challenges such as global cultural consistency and talent scarcity, strategic alignment with sustainability and practical measures—like employer branding, partnerships, and digital tools—can ensure long-term success. By prioritizing transparency, diversity, and continuous training, organizations can attract and retain talent that drives both performance and purpose.</a:t>
            </a:r>
          </a:p>
          <a:p>
            <a:pPr algn="just"/>
            <a:endParaRPr lang="en-GB" sz="2000" b="1"/>
          </a:p>
        </p:txBody>
      </p:sp>
      <p:sp>
        <p:nvSpPr>
          <p:cNvPr id="4" name="Slide Number Placeholder 3">
            <a:extLst>
              <a:ext uri="{FF2B5EF4-FFF2-40B4-BE49-F238E27FC236}">
                <a16:creationId xmlns:a16="http://schemas.microsoft.com/office/drawing/2014/main" id="{CAA0DAB5-8640-48C9-6D51-792BBD0E010F}"/>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spTree>
    <p:extLst>
      <p:ext uri="{BB962C8B-B14F-4D97-AF65-F5344CB8AC3E}">
        <p14:creationId xmlns:p14="http://schemas.microsoft.com/office/powerpoint/2010/main" val="96760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E52AAE-765E-8887-230C-442BCB4BAF5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4900968" y="238298"/>
            <a:ext cx="3448180" cy="1145332"/>
          </a:xfrm>
          <a:prstGeom prst="rect">
            <a:avLst/>
          </a:prstGeom>
        </p:spPr>
      </p:pic>
      <p:sp>
        <p:nvSpPr>
          <p:cNvPr id="5" name="Title 5">
            <a:extLst>
              <a:ext uri="{FF2B5EF4-FFF2-40B4-BE49-F238E27FC236}">
                <a16:creationId xmlns:a16="http://schemas.microsoft.com/office/drawing/2014/main" id="{6CA2E41B-6442-D42C-7650-926E13B882CB}"/>
              </a:ext>
            </a:extLst>
          </p:cNvPr>
          <p:cNvSpPr txBox="1">
            <a:spLocks/>
          </p:cNvSpPr>
          <p:nvPr/>
        </p:nvSpPr>
        <p:spPr>
          <a:xfrm>
            <a:off x="1793352" y="1767946"/>
            <a:ext cx="9320730" cy="749141"/>
          </a:xfrm>
          <a:prstGeom prst="rect">
            <a:avLst/>
          </a:prstGeom>
        </p:spPr>
        <p:txBody>
          <a:bodyPr>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3200" b="1">
                <a:latin typeface="Times New Roman" panose="02020603050405020304" pitchFamily="18" charset="0"/>
                <a:cs typeface="Times New Roman" panose="02020603050405020304" pitchFamily="18" charset="0"/>
              </a:rPr>
              <a:t>Master of Business Administration</a:t>
            </a:r>
          </a:p>
        </p:txBody>
      </p:sp>
      <p:sp>
        <p:nvSpPr>
          <p:cNvPr id="8" name="TextBox 7">
            <a:extLst>
              <a:ext uri="{FF2B5EF4-FFF2-40B4-BE49-F238E27FC236}">
                <a16:creationId xmlns:a16="http://schemas.microsoft.com/office/drawing/2014/main" id="{695FBE97-BC28-B750-47B0-9885FE72F53E}"/>
              </a:ext>
            </a:extLst>
          </p:cNvPr>
          <p:cNvSpPr txBox="1"/>
          <p:nvPr/>
        </p:nvSpPr>
        <p:spPr>
          <a:xfrm>
            <a:off x="4645237" y="2362246"/>
            <a:ext cx="3616960" cy="369332"/>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defTabSz="457223">
              <a:defRPr/>
            </a:pPr>
            <a:r>
              <a:rPr lang="en-US" sz="1800" b="1">
                <a:solidFill>
                  <a:prstClr val="black"/>
                </a:solidFill>
                <a:latin typeface="Times New Roman" panose="02020603050405020304" pitchFamily="18" charset="0"/>
                <a:cs typeface="Times New Roman" panose="02020603050405020304" pitchFamily="18" charset="0"/>
              </a:rPr>
              <a:t>Module Code: LCMB7023</a:t>
            </a:r>
          </a:p>
        </p:txBody>
      </p:sp>
      <p:graphicFrame>
        <p:nvGraphicFramePr>
          <p:cNvPr id="12" name="Table 11">
            <a:extLst>
              <a:ext uri="{FF2B5EF4-FFF2-40B4-BE49-F238E27FC236}">
                <a16:creationId xmlns:a16="http://schemas.microsoft.com/office/drawing/2014/main" id="{7BE845A1-9C41-B92B-D3F6-CC6AA9DF67FD}"/>
              </a:ext>
            </a:extLst>
          </p:cNvPr>
          <p:cNvGraphicFramePr>
            <a:graphicFrameLocks noGrp="1"/>
          </p:cNvGraphicFramePr>
          <p:nvPr/>
        </p:nvGraphicFramePr>
        <p:xfrm>
          <a:off x="2044020" y="3115963"/>
          <a:ext cx="8904652" cy="1064245"/>
        </p:xfrm>
        <a:graphic>
          <a:graphicData uri="http://schemas.openxmlformats.org/drawingml/2006/table">
            <a:tbl>
              <a:tblPr firstRow="1" bandRow="1">
                <a:tableStyleId>{F5AB1C69-6EDB-4FF4-983F-18BD219EF322}</a:tableStyleId>
              </a:tblPr>
              <a:tblGrid>
                <a:gridCol w="4452326">
                  <a:extLst>
                    <a:ext uri="{9D8B030D-6E8A-4147-A177-3AD203B41FA5}">
                      <a16:colId xmlns:a16="http://schemas.microsoft.com/office/drawing/2014/main" val="319627994"/>
                    </a:ext>
                  </a:extLst>
                </a:gridCol>
                <a:gridCol w="4452326">
                  <a:extLst>
                    <a:ext uri="{9D8B030D-6E8A-4147-A177-3AD203B41FA5}">
                      <a16:colId xmlns:a16="http://schemas.microsoft.com/office/drawing/2014/main" val="1916085107"/>
                    </a:ext>
                  </a:extLst>
                </a:gridCol>
              </a:tblGrid>
              <a:tr h="603736">
                <a:tc>
                  <a:txBody>
                    <a:bodyPr/>
                    <a:lstStyle/>
                    <a:p>
                      <a:pPr algn="ctr"/>
                      <a:r>
                        <a:rPr lang="en-GB" sz="2000"/>
                        <a:t>Name</a:t>
                      </a:r>
                      <a:endParaRPr lang="en-US" sz="2000">
                        <a:latin typeface="Times New Roman" panose="02020603050405020304" pitchFamily="18" charset="0"/>
                        <a:cs typeface="Times New Roman" panose="02020603050405020304" pitchFamily="18" charset="0"/>
                      </a:endParaRPr>
                    </a:p>
                  </a:txBody>
                  <a:tcPr/>
                </a:tc>
                <a:tc>
                  <a:txBody>
                    <a:bodyPr/>
                    <a:lstStyle/>
                    <a:p>
                      <a:pPr algn="ctr"/>
                      <a:r>
                        <a:rPr lang="en-GB" sz="2000"/>
                        <a:t>I.D.</a:t>
                      </a:r>
                      <a:endParaRPr lang="en-US" sz="20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4085249"/>
                  </a:ext>
                </a:extLst>
              </a:tr>
              <a:tr h="460509">
                <a:tc>
                  <a:txBody>
                    <a:bodyPr/>
                    <a:lstStyle/>
                    <a:p>
                      <a:pPr algn="ctr"/>
                      <a:r>
                        <a:rPr lang="en-US" sz="2000"/>
                        <a:t>MD REDUAN AHMED RIAJ</a:t>
                      </a:r>
                    </a:p>
                  </a:txBody>
                  <a:tcPr/>
                </a:tc>
                <a:tc>
                  <a:txBody>
                    <a:bodyPr/>
                    <a:lstStyle/>
                    <a:p>
                      <a:pPr algn="ctr"/>
                      <a:r>
                        <a:rPr lang="en-US" sz="2000"/>
                        <a:t>2505486</a:t>
                      </a:r>
                      <a:endParaRPr lang="en-US" sz="20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1888873"/>
                  </a:ext>
                </a:extLst>
              </a:tr>
            </a:tbl>
          </a:graphicData>
        </a:graphic>
      </p:graphicFrame>
      <p:pic>
        <p:nvPicPr>
          <p:cNvPr id="3" name="Picture 2">
            <a:extLst>
              <a:ext uri="{FF2B5EF4-FFF2-40B4-BE49-F238E27FC236}">
                <a16:creationId xmlns:a16="http://schemas.microsoft.com/office/drawing/2014/main" id="{D7B0C827-59E9-3427-EC10-E1FFB35998D1}"/>
              </a:ext>
            </a:extLst>
          </p:cNvPr>
          <p:cNvPicPr>
            <a:picLocks noChangeAspect="1"/>
          </p:cNvPicPr>
          <p:nvPr/>
        </p:nvPicPr>
        <p:blipFill>
          <a:blip r:embed="rId5"/>
          <a:stretch>
            <a:fillRect/>
          </a:stretch>
        </p:blipFill>
        <p:spPr>
          <a:xfrm>
            <a:off x="0" y="5715000"/>
            <a:ext cx="12192000" cy="1371600"/>
          </a:xfrm>
          <a:prstGeom prst="rect">
            <a:avLst/>
          </a:prstGeom>
        </p:spPr>
      </p:pic>
      <p:sp>
        <p:nvSpPr>
          <p:cNvPr id="6" name="Date Placeholder 3">
            <a:extLst>
              <a:ext uri="{FF2B5EF4-FFF2-40B4-BE49-F238E27FC236}">
                <a16:creationId xmlns:a16="http://schemas.microsoft.com/office/drawing/2014/main" id="{883F679F-E6C9-C777-ED8F-0BF9EA4D6D9C}"/>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
        <p:nvSpPr>
          <p:cNvPr id="7" name="Slide Number Placeholder 4">
            <a:extLst>
              <a:ext uri="{FF2B5EF4-FFF2-40B4-BE49-F238E27FC236}">
                <a16:creationId xmlns:a16="http://schemas.microsoft.com/office/drawing/2014/main" id="{679D474F-7CEC-7B3F-FF51-FD706099ED76}"/>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169544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0" y="0"/>
            <a:ext cx="635000" cy="6858000"/>
            <a:chOff x="0" y="0"/>
            <a:chExt cx="250864" cy="2709333"/>
          </a:xfrm>
        </p:grpSpPr>
        <p:sp>
          <p:nvSpPr>
            <p:cNvPr id="5" name="Freeform 5"/>
            <p:cNvSpPr/>
            <p:nvPr/>
          </p:nvSpPr>
          <p:spPr>
            <a:xfrm>
              <a:off x="0" y="0"/>
              <a:ext cx="250864" cy="2709333"/>
            </a:xfrm>
            <a:custGeom>
              <a:avLst/>
              <a:gdLst/>
              <a:ahLst/>
              <a:cxnLst/>
              <a:rect l="l" t="t" r="r" b="b"/>
              <a:pathLst>
                <a:path w="250864" h="2709333">
                  <a:moveTo>
                    <a:pt x="0" y="0"/>
                  </a:moveTo>
                  <a:lnTo>
                    <a:pt x="250864" y="0"/>
                  </a:lnTo>
                  <a:lnTo>
                    <a:pt x="250864" y="2709333"/>
                  </a:lnTo>
                  <a:lnTo>
                    <a:pt x="0" y="2709333"/>
                  </a:lnTo>
                  <a:close/>
                </a:path>
              </a:pathLst>
            </a:custGeom>
            <a:solidFill>
              <a:srgbClr val="013880"/>
            </a:solidFill>
          </p:spPr>
        </p:sp>
        <p:sp>
          <p:nvSpPr>
            <p:cNvPr id="6" name="TextBox 6"/>
            <p:cNvSpPr txBox="1"/>
            <p:nvPr/>
          </p:nvSpPr>
          <p:spPr>
            <a:xfrm>
              <a:off x="0" y="-57150"/>
              <a:ext cx="250864" cy="2766483"/>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pPr>
              <a:endParaRPr sz="800"/>
            </a:p>
          </p:txBody>
        </p:sp>
      </p:grpSp>
      <p:sp>
        <p:nvSpPr>
          <p:cNvPr id="7" name="Freeform 7"/>
          <p:cNvSpPr/>
          <p:nvPr/>
        </p:nvSpPr>
        <p:spPr>
          <a:xfrm flipH="1" flipV="1">
            <a:off x="1132287" y="702643"/>
            <a:ext cx="5947200" cy="694356"/>
          </a:xfrm>
          <a:custGeom>
            <a:avLst/>
            <a:gdLst/>
            <a:ahLst/>
            <a:cxnLst/>
            <a:rect l="l" t="t" r="r" b="b"/>
            <a:pathLst>
              <a:path w="8603736" h="1451881">
                <a:moveTo>
                  <a:pt x="8603736" y="1451881"/>
                </a:moveTo>
                <a:lnTo>
                  <a:pt x="0" y="1451881"/>
                </a:lnTo>
                <a:lnTo>
                  <a:pt x="0" y="0"/>
                </a:lnTo>
                <a:lnTo>
                  <a:pt x="8603736" y="0"/>
                </a:lnTo>
                <a:lnTo>
                  <a:pt x="8603736" y="1451881"/>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Freeform 8"/>
          <p:cNvSpPr/>
          <p:nvPr/>
        </p:nvSpPr>
        <p:spPr>
          <a:xfrm>
            <a:off x="6083301" y="4917286"/>
            <a:ext cx="2750075" cy="2743200"/>
          </a:xfrm>
          <a:custGeom>
            <a:avLst/>
            <a:gdLst/>
            <a:ahLst/>
            <a:cxnLst/>
            <a:rect l="l" t="t" r="r" b="b"/>
            <a:pathLst>
              <a:path w="4125113" h="4114800">
                <a:moveTo>
                  <a:pt x="0" y="0"/>
                </a:moveTo>
                <a:lnTo>
                  <a:pt x="4125113" y="0"/>
                </a:lnTo>
                <a:lnTo>
                  <a:pt x="4125113"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2" name="TextBox 12"/>
          <p:cNvSpPr txBox="1"/>
          <p:nvPr/>
        </p:nvSpPr>
        <p:spPr>
          <a:xfrm>
            <a:off x="1415749" y="702643"/>
            <a:ext cx="4680251" cy="117297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800"/>
              </a:lnSpc>
            </a:pPr>
            <a:r>
              <a:rPr lang="en-US" sz="2133" b="1">
                <a:solidFill>
                  <a:srgbClr val="FFFFFF"/>
                </a:solidFill>
                <a:latin typeface="Arial" panose="020B0604020202020204" pitchFamily="34" charset="0"/>
                <a:ea typeface="Poppins Bold"/>
                <a:cs typeface="Arial" panose="020B0604020202020204" pitchFamily="34" charset="0"/>
                <a:sym typeface="Poppins Bold"/>
              </a:rPr>
              <a:t>Training and development</a:t>
            </a:r>
          </a:p>
          <a:p>
            <a:pPr algn="l">
              <a:lnSpc>
                <a:spcPts val="4800"/>
              </a:lnSpc>
            </a:pPr>
            <a:endParaRPr lang="en-US" sz="2133" b="1">
              <a:solidFill>
                <a:srgbClr val="FFFFFF"/>
              </a:solidFill>
              <a:latin typeface="Poppins Bold"/>
              <a:ea typeface="Poppins Bold"/>
              <a:cs typeface="Poppins Bold"/>
              <a:sym typeface="Poppins Bold"/>
            </a:endParaRPr>
          </a:p>
        </p:txBody>
      </p:sp>
      <p:sp>
        <p:nvSpPr>
          <p:cNvPr id="32" name="TextBox 32"/>
          <p:cNvSpPr txBox="1"/>
          <p:nvPr/>
        </p:nvSpPr>
        <p:spPr>
          <a:xfrm>
            <a:off x="1132288" y="1965437"/>
            <a:ext cx="6436913" cy="242421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333">
                <a:solidFill>
                  <a:srgbClr val="2E2E2E"/>
                </a:solidFill>
                <a:latin typeface="Arial" panose="020B0604020202020204" pitchFamily="34" charset="0"/>
                <a:ea typeface="Poppins"/>
                <a:cs typeface="Arial" panose="020B0604020202020204" pitchFamily="34" charset="0"/>
                <a:sym typeface="Poppins"/>
              </a:rPr>
              <a:t>Human resource management training and development (T&amp;D) is a planned, ongoing process applied by </a:t>
            </a:r>
            <a:r>
              <a:rPr lang="en-US" sz="1333" err="1">
                <a:solidFill>
                  <a:srgbClr val="2E2E2E"/>
                </a:solidFill>
                <a:latin typeface="Arial" panose="020B0604020202020204" pitchFamily="34" charset="0"/>
                <a:ea typeface="Poppins"/>
                <a:cs typeface="Arial" panose="020B0604020202020204" pitchFamily="34" charset="0"/>
                <a:sym typeface="Poppins"/>
              </a:rPr>
              <a:t>organisations</a:t>
            </a:r>
            <a:r>
              <a:rPr lang="en-US" sz="1333">
                <a:solidFill>
                  <a:srgbClr val="2E2E2E"/>
                </a:solidFill>
                <a:latin typeface="Arial" panose="020B0604020202020204" pitchFamily="34" charset="0"/>
                <a:ea typeface="Poppins"/>
                <a:cs typeface="Arial" panose="020B0604020202020204" pitchFamily="34" charset="0"/>
                <a:sym typeface="Poppins"/>
              </a:rPr>
              <a:t> to help improve the skills, knowledge, attitudes, and overall performance of their staff (MBA </a:t>
            </a:r>
            <a:r>
              <a:rPr lang="en-US" sz="1333" err="1">
                <a:solidFill>
                  <a:srgbClr val="2E2E2E"/>
                </a:solidFill>
                <a:latin typeface="Arial" panose="020B0604020202020204" pitchFamily="34" charset="0"/>
                <a:ea typeface="Poppins"/>
                <a:cs typeface="Arial" panose="020B0604020202020204" pitchFamily="34" charset="0"/>
                <a:sym typeface="Poppins"/>
              </a:rPr>
              <a:t>Skool</a:t>
            </a:r>
            <a:r>
              <a:rPr lang="en-US" sz="1333">
                <a:solidFill>
                  <a:srgbClr val="2E2E2E"/>
                </a:solidFill>
                <a:latin typeface="Arial" panose="020B0604020202020204" pitchFamily="34" charset="0"/>
                <a:ea typeface="Poppins"/>
                <a:cs typeface="Arial" panose="020B0604020202020204" pitchFamily="34" charset="0"/>
                <a:sym typeface="Poppins"/>
              </a:rPr>
              <a:t>, n.d.; Pocket HRMS, n.d.). The training is usually aimed at preparing employees with the skills needed in their immediate work positions – usually short-term and task-orientated (</a:t>
            </a:r>
            <a:r>
              <a:rPr lang="en-US" sz="1333" err="1">
                <a:solidFill>
                  <a:srgbClr val="2E2E2E"/>
                </a:solidFill>
                <a:latin typeface="Arial" panose="020B0604020202020204" pitchFamily="34" charset="0"/>
                <a:ea typeface="Poppins"/>
                <a:cs typeface="Arial" panose="020B0604020202020204" pitchFamily="34" charset="0"/>
                <a:sym typeface="Poppins"/>
              </a:rPr>
              <a:t>PocketHRMS</a:t>
            </a:r>
            <a:r>
              <a:rPr lang="en-US" sz="1333">
                <a:solidFill>
                  <a:srgbClr val="2E2E2E"/>
                </a:solidFill>
                <a:latin typeface="Arial" panose="020B0604020202020204" pitchFamily="34" charset="0"/>
                <a:ea typeface="Poppins"/>
                <a:cs typeface="Arial" panose="020B0604020202020204" pitchFamily="34" charset="0"/>
                <a:sym typeface="Poppins"/>
              </a:rPr>
              <a:t>, n.d.; HRD </a:t>
            </a:r>
            <a:r>
              <a:rPr lang="en-US" sz="1333" err="1">
                <a:solidFill>
                  <a:srgbClr val="2E2E2E"/>
                </a:solidFill>
                <a:latin typeface="Arial" panose="020B0604020202020204" pitchFamily="34" charset="0"/>
                <a:ea typeface="Poppins"/>
                <a:cs typeface="Arial" panose="020B0604020202020204" pitchFamily="34" charset="0"/>
                <a:sym typeface="Poppins"/>
              </a:rPr>
              <a:t>Inflibnet</a:t>
            </a:r>
            <a:r>
              <a:rPr lang="en-US" sz="1333">
                <a:solidFill>
                  <a:srgbClr val="2E2E2E"/>
                </a:solidFill>
                <a:latin typeface="Arial" panose="020B0604020202020204" pitchFamily="34" charset="0"/>
                <a:ea typeface="Poppins"/>
                <a:cs typeface="Arial" panose="020B0604020202020204" pitchFamily="34" charset="0"/>
                <a:sym typeface="Poppins"/>
              </a:rPr>
              <a:t>, n.d.). Development, conversely, is focused on long-term growth: training people to occupy new positions, becoming leaders, and advancing their careers in general </a:t>
            </a:r>
          </a:p>
        </p:txBody>
      </p:sp>
      <p:pic>
        <p:nvPicPr>
          <p:cNvPr id="34" name="Picture 33">
            <a:extLst>
              <a:ext uri="{FF2B5EF4-FFF2-40B4-BE49-F238E27FC236}">
                <a16:creationId xmlns:a16="http://schemas.microsoft.com/office/drawing/2014/main" id="{85247D9E-8DC4-B654-7CEF-4479F96393CB}"/>
              </a:ext>
            </a:extLst>
          </p:cNvPr>
          <p:cNvPicPr>
            <a:picLocks noChangeAspect="1"/>
          </p:cNvPicPr>
          <p:nvPr/>
        </p:nvPicPr>
        <p:blipFill>
          <a:blip r:embed="rId7"/>
          <a:stretch>
            <a:fillRect/>
          </a:stretch>
        </p:blipFill>
        <p:spPr>
          <a:xfrm>
            <a:off x="7751063" y="533400"/>
            <a:ext cx="4440937" cy="5791200"/>
          </a:xfrm>
          <a:prstGeom prst="rect">
            <a:avLst/>
          </a:prstGeom>
        </p:spPr>
      </p:pic>
      <p:pic>
        <p:nvPicPr>
          <p:cNvPr id="2" name="Picture 1">
            <a:extLst>
              <a:ext uri="{FF2B5EF4-FFF2-40B4-BE49-F238E27FC236}">
                <a16:creationId xmlns:a16="http://schemas.microsoft.com/office/drawing/2014/main" id="{C26F41B0-0D62-BC91-0B3E-2369AA043372}"/>
              </a:ext>
            </a:extLst>
          </p:cNvPr>
          <p:cNvPicPr>
            <a:picLocks noChangeAspect="1"/>
          </p:cNvPicPr>
          <p:nvPr/>
        </p:nvPicPr>
        <p:blipFill>
          <a:blip r:embed="rId8"/>
          <a:stretch>
            <a:fillRect/>
          </a:stretch>
        </p:blipFill>
        <p:spPr>
          <a:xfrm>
            <a:off x="0" y="5715000"/>
            <a:ext cx="12192000" cy="1371600"/>
          </a:xfrm>
          <a:prstGeom prst="rect">
            <a:avLst/>
          </a:prstGeom>
        </p:spPr>
      </p:pic>
      <p:sp>
        <p:nvSpPr>
          <p:cNvPr id="3" name="Slide Number Placeholder 4">
            <a:extLst>
              <a:ext uri="{FF2B5EF4-FFF2-40B4-BE49-F238E27FC236}">
                <a16:creationId xmlns:a16="http://schemas.microsoft.com/office/drawing/2014/main" id="{91B5C87D-8810-D552-102C-CC76DB3D2450}"/>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29</a:t>
            </a:fld>
            <a:endParaRPr lang="en-GB" altLang="en-US"/>
          </a:p>
        </p:txBody>
      </p:sp>
      <p:sp>
        <p:nvSpPr>
          <p:cNvPr id="9" name="Date Placeholder 3">
            <a:extLst>
              <a:ext uri="{FF2B5EF4-FFF2-40B4-BE49-F238E27FC236}">
                <a16:creationId xmlns:a16="http://schemas.microsoft.com/office/drawing/2014/main" id="{78D67104-D970-6BB0-4E6C-05C97AF8857F}"/>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Tree>
    <p:extLst>
      <p:ext uri="{BB962C8B-B14F-4D97-AF65-F5344CB8AC3E}">
        <p14:creationId xmlns:p14="http://schemas.microsoft.com/office/powerpoint/2010/main" val="20354882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670" y="557143"/>
            <a:ext cx="4952993" cy="6286500"/>
            <a:chOff x="0" y="0"/>
            <a:chExt cx="1151022" cy="1460915"/>
          </a:xfrm>
        </p:grpSpPr>
        <p:sp>
          <p:nvSpPr>
            <p:cNvPr id="3" name="Freeform 3"/>
            <p:cNvSpPr/>
            <p:nvPr/>
          </p:nvSpPr>
          <p:spPr>
            <a:xfrm>
              <a:off x="0" y="0"/>
              <a:ext cx="1151022" cy="1460915"/>
            </a:xfrm>
            <a:custGeom>
              <a:avLst/>
              <a:gdLst/>
              <a:ahLst/>
              <a:cxnLst/>
              <a:rect l="l" t="t" r="r" b="b"/>
              <a:pathLst>
                <a:path w="1151022" h="1460915">
                  <a:moveTo>
                    <a:pt x="0" y="0"/>
                  </a:moveTo>
                  <a:lnTo>
                    <a:pt x="1151022" y="0"/>
                  </a:lnTo>
                  <a:lnTo>
                    <a:pt x="1151022" y="1460915"/>
                  </a:lnTo>
                  <a:lnTo>
                    <a:pt x="0" y="1460915"/>
                  </a:lnTo>
                  <a:close/>
                </a:path>
              </a:pathLst>
            </a:custGeom>
            <a:blipFill>
              <a:blip r:embed="rId3"/>
              <a:stretch>
                <a:fillRect l="-754" t="-21683" r="-2144"/>
              </a:stretch>
            </a:blipFill>
          </p:spPr>
        </p:sp>
      </p:grpSp>
      <p:sp>
        <p:nvSpPr>
          <p:cNvPr id="4" name="Freeform 4"/>
          <p:cNvSpPr/>
          <p:nvPr/>
        </p:nvSpPr>
        <p:spPr>
          <a:xfrm flipH="1" flipV="1">
            <a:off x="-304800" y="557144"/>
            <a:ext cx="2603500" cy="439341"/>
          </a:xfrm>
          <a:custGeom>
            <a:avLst/>
            <a:gdLst/>
            <a:ahLst/>
            <a:cxnLst/>
            <a:rect l="l" t="t" r="r" b="b"/>
            <a:pathLst>
              <a:path w="3905250" h="659011">
                <a:moveTo>
                  <a:pt x="3905250" y="659011"/>
                </a:moveTo>
                <a:lnTo>
                  <a:pt x="0" y="659011"/>
                </a:lnTo>
                <a:lnTo>
                  <a:pt x="0" y="0"/>
                </a:lnTo>
                <a:lnTo>
                  <a:pt x="3905250" y="0"/>
                </a:lnTo>
                <a:lnTo>
                  <a:pt x="3905250" y="659011"/>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2375997" y="6418660"/>
            <a:ext cx="2603500" cy="439341"/>
          </a:xfrm>
          <a:custGeom>
            <a:avLst/>
            <a:gdLst/>
            <a:ahLst/>
            <a:cxnLst/>
            <a:rect l="l" t="t" r="r" b="b"/>
            <a:pathLst>
              <a:path w="3905250" h="659011">
                <a:moveTo>
                  <a:pt x="0" y="0"/>
                </a:moveTo>
                <a:lnTo>
                  <a:pt x="3905250" y="0"/>
                </a:lnTo>
                <a:lnTo>
                  <a:pt x="3905250" y="659011"/>
                </a:lnTo>
                <a:lnTo>
                  <a:pt x="0" y="65901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5791166" y="405211"/>
            <a:ext cx="5535217" cy="118254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800"/>
              </a:lnSpc>
            </a:pPr>
            <a:r>
              <a:rPr lang="en-US" sz="2133" b="1">
                <a:solidFill>
                  <a:srgbClr val="013880"/>
                </a:solidFill>
                <a:latin typeface="Arial" panose="020B0604020202020204" pitchFamily="34" charset="0"/>
                <a:ea typeface="Poppins Bold"/>
                <a:cs typeface="Arial" panose="020B0604020202020204" pitchFamily="34" charset="0"/>
                <a:sym typeface="Poppins Bold"/>
              </a:rPr>
              <a:t>Patagonia's Current HR Policies: Training and Development</a:t>
            </a:r>
          </a:p>
        </p:txBody>
      </p:sp>
      <p:sp>
        <p:nvSpPr>
          <p:cNvPr id="7" name="TextBox 7"/>
          <p:cNvSpPr txBox="1"/>
          <p:nvPr/>
        </p:nvSpPr>
        <p:spPr>
          <a:xfrm>
            <a:off x="5791165" y="2338103"/>
            <a:ext cx="5994435" cy="188526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ct val="150000"/>
              </a:lnSpc>
            </a:pPr>
            <a:r>
              <a:rPr lang="en-US" sz="1333">
                <a:solidFill>
                  <a:srgbClr val="2E2E2E"/>
                </a:solidFill>
                <a:latin typeface="Arial" panose="020B0604020202020204" pitchFamily="34" charset="0"/>
                <a:ea typeface="Poppins"/>
                <a:cs typeface="Arial" panose="020B0604020202020204" pitchFamily="34" charset="0"/>
                <a:sym typeface="Poppins"/>
              </a:rPr>
              <a:t>The training and development policies of Patagonia are based on sustainability, </a:t>
            </a:r>
            <a:r>
              <a:rPr lang="en-US" sz="1333" err="1">
                <a:solidFill>
                  <a:srgbClr val="2E2E2E"/>
                </a:solidFill>
                <a:latin typeface="Arial" panose="020B0604020202020204" pitchFamily="34" charset="0"/>
                <a:ea typeface="Poppins"/>
                <a:cs typeface="Arial" panose="020B0604020202020204" pitchFamily="34" charset="0"/>
                <a:sym typeface="Poppins"/>
              </a:rPr>
              <a:t>labour</a:t>
            </a:r>
            <a:r>
              <a:rPr lang="en-US" sz="1333">
                <a:solidFill>
                  <a:srgbClr val="2E2E2E"/>
                </a:solidFill>
                <a:latin typeface="Arial" panose="020B0604020202020204" pitchFamily="34" charset="0"/>
                <a:ea typeface="Poppins"/>
                <a:cs typeface="Arial" panose="020B0604020202020204" pitchFamily="34" charset="0"/>
                <a:sym typeface="Poppins"/>
              </a:rPr>
              <a:t> justice, and empowerment of the staff.  The policies are:</a:t>
            </a:r>
          </a:p>
          <a:p>
            <a:pPr algn="l">
              <a:lnSpc>
                <a:spcPct val="150000"/>
              </a:lnSpc>
            </a:pPr>
            <a:endParaRPr lang="en-US" sz="800">
              <a:solidFill>
                <a:srgbClr val="2E2E2E"/>
              </a:solidFill>
              <a:latin typeface="Arial" panose="020B0604020202020204" pitchFamily="34" charset="0"/>
              <a:ea typeface="Poppins"/>
              <a:cs typeface="Arial" panose="020B0604020202020204" pitchFamily="34" charset="0"/>
              <a:sym typeface="Poppins"/>
            </a:endParaRPr>
          </a:p>
          <a:p>
            <a:pPr marL="228611" indent="-228611" algn="l">
              <a:lnSpc>
                <a:spcPct val="150000"/>
              </a:lnSpc>
              <a:buFont typeface="+mj-lt"/>
              <a:buAutoNum type="arabicParenR"/>
            </a:pPr>
            <a:r>
              <a:rPr lang="en-US" sz="800" b="1">
                <a:solidFill>
                  <a:srgbClr val="2E2E2E"/>
                </a:solidFill>
                <a:latin typeface="Arial" panose="020B0604020202020204" pitchFamily="34" charset="0"/>
                <a:ea typeface="Poppins"/>
                <a:cs typeface="Arial" panose="020B0604020202020204" pitchFamily="34" charset="0"/>
                <a:sym typeface="Poppins"/>
              </a:rPr>
              <a:t>Supplier &amp; staff training on fair labor standards</a:t>
            </a:r>
          </a:p>
          <a:p>
            <a:pPr marL="228611" indent="-228611" algn="l">
              <a:lnSpc>
                <a:spcPct val="150000"/>
              </a:lnSpc>
              <a:buFont typeface="+mj-lt"/>
              <a:buAutoNum type="arabicParenR"/>
            </a:pPr>
            <a:r>
              <a:rPr lang="en-US" sz="800" b="1">
                <a:solidFill>
                  <a:srgbClr val="2E2E2E"/>
                </a:solidFill>
                <a:latin typeface="Arial" panose="020B0604020202020204" pitchFamily="34" charset="0"/>
                <a:ea typeface="Poppins"/>
                <a:cs typeface="Arial" panose="020B0604020202020204" pitchFamily="34" charset="0"/>
                <a:sym typeface="Poppins"/>
              </a:rPr>
              <a:t>Blended learning: in-person + online video modules</a:t>
            </a:r>
          </a:p>
          <a:p>
            <a:pPr marL="228611" indent="-228611" algn="l">
              <a:lnSpc>
                <a:spcPct val="150000"/>
              </a:lnSpc>
              <a:buFont typeface="+mj-lt"/>
              <a:buAutoNum type="arabicParenR"/>
            </a:pPr>
            <a:r>
              <a:rPr lang="en-US" sz="800" b="1">
                <a:solidFill>
                  <a:srgbClr val="2E2E2E"/>
                </a:solidFill>
                <a:latin typeface="Arial" panose="020B0604020202020204" pitchFamily="34" charset="0"/>
                <a:ea typeface="Poppins"/>
                <a:cs typeface="Arial" panose="020B0604020202020204" pitchFamily="34" charset="0"/>
                <a:sym typeface="Poppins"/>
              </a:rPr>
              <a:t>Leadership and sustainability-focused development programs</a:t>
            </a:r>
          </a:p>
          <a:p>
            <a:pPr marL="228611" indent="-228611" algn="l">
              <a:lnSpc>
                <a:spcPct val="150000"/>
              </a:lnSpc>
              <a:buFont typeface="+mj-lt"/>
              <a:buAutoNum type="arabicParenR"/>
            </a:pPr>
            <a:r>
              <a:rPr lang="en-US" sz="800" b="1">
                <a:solidFill>
                  <a:srgbClr val="2E2E2E"/>
                </a:solidFill>
                <a:latin typeface="Arial" panose="020B0604020202020204" pitchFamily="34" charset="0"/>
                <a:ea typeface="Poppins"/>
                <a:cs typeface="Arial" panose="020B0604020202020204" pitchFamily="34" charset="0"/>
                <a:sym typeface="Poppins"/>
              </a:rPr>
              <a:t>Equity-driven employee benefits and wellness initiatives</a:t>
            </a:r>
          </a:p>
          <a:p>
            <a:pPr marL="228611" indent="-228611" algn="l">
              <a:lnSpc>
                <a:spcPct val="150000"/>
              </a:lnSpc>
              <a:buFont typeface="+mj-lt"/>
              <a:buAutoNum type="arabicParenR"/>
            </a:pPr>
            <a:r>
              <a:rPr lang="en-US" sz="800" b="1">
                <a:solidFill>
                  <a:srgbClr val="2E2E2E"/>
                </a:solidFill>
                <a:latin typeface="Arial" panose="020B0604020202020204" pitchFamily="34" charset="0"/>
                <a:ea typeface="Poppins"/>
                <a:cs typeface="Arial" panose="020B0604020202020204" pitchFamily="34" charset="0"/>
                <a:sym typeface="Poppins"/>
              </a:rPr>
              <a:t>Continuous monitoring and grievance mechanisms</a:t>
            </a:r>
          </a:p>
          <a:p>
            <a:pPr algn="l">
              <a:lnSpc>
                <a:spcPct val="150000"/>
              </a:lnSpc>
            </a:pPr>
            <a:endParaRPr lang="en-US" sz="800">
              <a:solidFill>
                <a:srgbClr val="2E2E2E"/>
              </a:solidFill>
              <a:latin typeface="Arial" panose="020B0604020202020204" pitchFamily="34" charset="0"/>
              <a:ea typeface="Poppins"/>
              <a:cs typeface="Arial" panose="020B0604020202020204" pitchFamily="34" charset="0"/>
              <a:sym typeface="Poppins"/>
            </a:endParaRPr>
          </a:p>
        </p:txBody>
      </p:sp>
      <p:pic>
        <p:nvPicPr>
          <p:cNvPr id="8" name="Picture 7">
            <a:extLst>
              <a:ext uri="{FF2B5EF4-FFF2-40B4-BE49-F238E27FC236}">
                <a16:creationId xmlns:a16="http://schemas.microsoft.com/office/drawing/2014/main" id="{D9F67B66-C467-70F8-D932-3C7F5618A59D}"/>
              </a:ext>
            </a:extLst>
          </p:cNvPr>
          <p:cNvPicPr>
            <a:picLocks noChangeAspect="1"/>
          </p:cNvPicPr>
          <p:nvPr/>
        </p:nvPicPr>
        <p:blipFill>
          <a:blip r:embed="rId6"/>
          <a:stretch>
            <a:fillRect/>
          </a:stretch>
        </p:blipFill>
        <p:spPr>
          <a:xfrm>
            <a:off x="0" y="5715000"/>
            <a:ext cx="12192000" cy="1371600"/>
          </a:xfrm>
          <a:prstGeom prst="rect">
            <a:avLst/>
          </a:prstGeom>
        </p:spPr>
      </p:pic>
      <p:sp>
        <p:nvSpPr>
          <p:cNvPr id="9" name="Slide Number Placeholder 4">
            <a:extLst>
              <a:ext uri="{FF2B5EF4-FFF2-40B4-BE49-F238E27FC236}">
                <a16:creationId xmlns:a16="http://schemas.microsoft.com/office/drawing/2014/main" id="{BDB79026-FD4C-6CF8-CDAA-9ED5EC0226A5}"/>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30</a:t>
            </a:fld>
            <a:endParaRPr lang="en-GB" altLang="en-US"/>
          </a:p>
        </p:txBody>
      </p:sp>
      <p:sp>
        <p:nvSpPr>
          <p:cNvPr id="10" name="Date Placeholder 3">
            <a:extLst>
              <a:ext uri="{FF2B5EF4-FFF2-40B4-BE49-F238E27FC236}">
                <a16:creationId xmlns:a16="http://schemas.microsoft.com/office/drawing/2014/main" id="{54FDD71F-E113-7067-0DAB-5A49D0B57FF7}"/>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Tree>
    <p:extLst>
      <p:ext uri="{BB962C8B-B14F-4D97-AF65-F5344CB8AC3E}">
        <p14:creationId xmlns:p14="http://schemas.microsoft.com/office/powerpoint/2010/main" val="24594870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65922" y="2652104"/>
            <a:ext cx="3321878" cy="2909387"/>
            <a:chOff x="-7853" y="-5885"/>
            <a:chExt cx="1312347" cy="1390219"/>
          </a:xfrm>
        </p:grpSpPr>
        <p:sp>
          <p:nvSpPr>
            <p:cNvPr id="3" name="Freeform 3"/>
            <p:cNvSpPr/>
            <p:nvPr/>
          </p:nvSpPr>
          <p:spPr>
            <a:xfrm>
              <a:off x="0" y="0"/>
              <a:ext cx="1304494" cy="1304494"/>
            </a:xfrm>
            <a:custGeom>
              <a:avLst/>
              <a:gdLst/>
              <a:ahLst/>
              <a:cxnLst/>
              <a:rect l="l" t="t" r="r" b="b"/>
              <a:pathLst>
                <a:path w="1304494" h="1304494">
                  <a:moveTo>
                    <a:pt x="15631" y="0"/>
                  </a:moveTo>
                  <a:lnTo>
                    <a:pt x="1288863" y="0"/>
                  </a:lnTo>
                  <a:cubicBezTo>
                    <a:pt x="1297496" y="0"/>
                    <a:pt x="1304494" y="6998"/>
                    <a:pt x="1304494" y="15631"/>
                  </a:cubicBezTo>
                  <a:lnTo>
                    <a:pt x="1304494" y="1288863"/>
                  </a:lnTo>
                  <a:cubicBezTo>
                    <a:pt x="1304494" y="1293009"/>
                    <a:pt x="1302847" y="1296984"/>
                    <a:pt x="1299916" y="1299916"/>
                  </a:cubicBezTo>
                  <a:cubicBezTo>
                    <a:pt x="1296984" y="1302847"/>
                    <a:pt x="1293009" y="1304494"/>
                    <a:pt x="1288863" y="1304494"/>
                  </a:cubicBezTo>
                  <a:lnTo>
                    <a:pt x="15631" y="1304494"/>
                  </a:lnTo>
                  <a:cubicBezTo>
                    <a:pt x="11485" y="1304494"/>
                    <a:pt x="7509" y="1302847"/>
                    <a:pt x="4578" y="1299916"/>
                  </a:cubicBezTo>
                  <a:cubicBezTo>
                    <a:pt x="1647" y="1296984"/>
                    <a:pt x="0" y="1293009"/>
                    <a:pt x="0" y="1288863"/>
                  </a:cubicBezTo>
                  <a:lnTo>
                    <a:pt x="0" y="15631"/>
                  </a:lnTo>
                  <a:cubicBezTo>
                    <a:pt x="0" y="11485"/>
                    <a:pt x="1647" y="7509"/>
                    <a:pt x="4578" y="4578"/>
                  </a:cubicBezTo>
                  <a:cubicBezTo>
                    <a:pt x="7509" y="1647"/>
                    <a:pt x="11485" y="0"/>
                    <a:pt x="15631" y="0"/>
                  </a:cubicBezTo>
                  <a:close/>
                </a:path>
              </a:pathLst>
            </a:custGeom>
            <a:solidFill>
              <a:srgbClr val="EFEFEF"/>
            </a:solidFill>
            <a:ln w="19050" cap="sq">
              <a:solidFill>
                <a:srgbClr val="D1D1D1"/>
              </a:solidFill>
              <a:prstDash val="solid"/>
              <a:miter/>
            </a:ln>
          </p:spPr>
        </p:sp>
        <p:sp>
          <p:nvSpPr>
            <p:cNvPr id="4" name="TextBox 4"/>
            <p:cNvSpPr txBox="1"/>
            <p:nvPr/>
          </p:nvSpPr>
          <p:spPr>
            <a:xfrm>
              <a:off x="-7853" y="-5885"/>
              <a:ext cx="1304494" cy="1390219"/>
            </a:xfrm>
            <a:prstGeom prst="rect">
              <a:avLst/>
            </a:prstGeom>
          </p:spPr>
          <p:txBody>
            <a:bodyPr lIns="169333" tIns="169333" rIns="169333" bIns="16933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986"/>
                </a:lnSpc>
              </a:pPr>
              <a:r>
                <a:rPr lang="en-US" sz="800" b="1">
                  <a:solidFill>
                    <a:srgbClr val="013880"/>
                  </a:solidFill>
                  <a:latin typeface="Arial" panose="020B0604020202020204" pitchFamily="34" charset="0"/>
                  <a:ea typeface="Poppins Semi-Bold"/>
                  <a:cs typeface="Arial" panose="020B0604020202020204" pitchFamily="34" charset="0"/>
                  <a:sym typeface="Poppins Semi-Bold"/>
                </a:rPr>
                <a:t>Mediators of blended training </a:t>
              </a:r>
              <a:r>
                <a:rPr lang="en-US" sz="800" b="1" err="1">
                  <a:solidFill>
                    <a:srgbClr val="013880"/>
                  </a:solidFill>
                  <a:latin typeface="Arial" panose="020B0604020202020204" pitchFamily="34" charset="0"/>
                  <a:ea typeface="Poppins Semi-Bold"/>
                  <a:cs typeface="Arial" panose="020B0604020202020204" pitchFamily="34" charset="0"/>
                  <a:sym typeface="Poppins Semi-Bold"/>
                </a:rPr>
                <a:t>programmes</a:t>
              </a:r>
              <a:r>
                <a:rPr lang="en-US" sz="800" b="1">
                  <a:solidFill>
                    <a:srgbClr val="013880"/>
                  </a:solidFill>
                  <a:latin typeface="Arial" panose="020B0604020202020204" pitchFamily="34" charset="0"/>
                  <a:ea typeface="Poppins Semi-Bold"/>
                  <a:cs typeface="Arial" panose="020B0604020202020204" pitchFamily="34" charset="0"/>
                  <a:sym typeface="Poppins Semi-Bold"/>
                </a:rPr>
                <a:t>.</a:t>
              </a:r>
            </a:p>
          </p:txBody>
        </p:sp>
      </p:grpSp>
      <p:sp>
        <p:nvSpPr>
          <p:cNvPr id="5" name="Freeform 5"/>
          <p:cNvSpPr/>
          <p:nvPr/>
        </p:nvSpPr>
        <p:spPr>
          <a:xfrm flipH="1" flipV="1">
            <a:off x="685800" y="2463403"/>
            <a:ext cx="3002919" cy="506743"/>
          </a:xfrm>
          <a:custGeom>
            <a:avLst/>
            <a:gdLst/>
            <a:ahLst/>
            <a:cxnLst/>
            <a:rect l="l" t="t" r="r" b="b"/>
            <a:pathLst>
              <a:path w="4504378" h="760114">
                <a:moveTo>
                  <a:pt x="4504378" y="760114"/>
                </a:moveTo>
                <a:lnTo>
                  <a:pt x="0" y="760114"/>
                </a:lnTo>
                <a:lnTo>
                  <a:pt x="0" y="0"/>
                </a:lnTo>
                <a:lnTo>
                  <a:pt x="4504378" y="0"/>
                </a:lnTo>
                <a:lnTo>
                  <a:pt x="4504378" y="760114"/>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a:off x="4445000" y="2667000"/>
            <a:ext cx="3302000" cy="2727405"/>
            <a:chOff x="0" y="0"/>
            <a:chExt cx="1304494" cy="1304494"/>
          </a:xfrm>
        </p:grpSpPr>
        <p:sp>
          <p:nvSpPr>
            <p:cNvPr id="7" name="Freeform 7"/>
            <p:cNvSpPr/>
            <p:nvPr/>
          </p:nvSpPr>
          <p:spPr>
            <a:xfrm>
              <a:off x="0" y="0"/>
              <a:ext cx="1304494" cy="1304494"/>
            </a:xfrm>
            <a:custGeom>
              <a:avLst/>
              <a:gdLst/>
              <a:ahLst/>
              <a:cxnLst/>
              <a:rect l="l" t="t" r="r" b="b"/>
              <a:pathLst>
                <a:path w="1304494" h="1304494">
                  <a:moveTo>
                    <a:pt x="15631" y="0"/>
                  </a:moveTo>
                  <a:lnTo>
                    <a:pt x="1288863" y="0"/>
                  </a:lnTo>
                  <a:cubicBezTo>
                    <a:pt x="1297496" y="0"/>
                    <a:pt x="1304494" y="6998"/>
                    <a:pt x="1304494" y="15631"/>
                  </a:cubicBezTo>
                  <a:lnTo>
                    <a:pt x="1304494" y="1288863"/>
                  </a:lnTo>
                  <a:cubicBezTo>
                    <a:pt x="1304494" y="1293009"/>
                    <a:pt x="1302847" y="1296984"/>
                    <a:pt x="1299916" y="1299916"/>
                  </a:cubicBezTo>
                  <a:cubicBezTo>
                    <a:pt x="1296984" y="1302847"/>
                    <a:pt x="1293009" y="1304494"/>
                    <a:pt x="1288863" y="1304494"/>
                  </a:cubicBezTo>
                  <a:lnTo>
                    <a:pt x="15631" y="1304494"/>
                  </a:lnTo>
                  <a:cubicBezTo>
                    <a:pt x="11485" y="1304494"/>
                    <a:pt x="7509" y="1302847"/>
                    <a:pt x="4578" y="1299916"/>
                  </a:cubicBezTo>
                  <a:cubicBezTo>
                    <a:pt x="1647" y="1296984"/>
                    <a:pt x="0" y="1293009"/>
                    <a:pt x="0" y="1288863"/>
                  </a:cubicBezTo>
                  <a:lnTo>
                    <a:pt x="0" y="15631"/>
                  </a:lnTo>
                  <a:cubicBezTo>
                    <a:pt x="0" y="11485"/>
                    <a:pt x="1647" y="7509"/>
                    <a:pt x="4578" y="4578"/>
                  </a:cubicBezTo>
                  <a:cubicBezTo>
                    <a:pt x="7509" y="1647"/>
                    <a:pt x="11485" y="0"/>
                    <a:pt x="15631" y="0"/>
                  </a:cubicBezTo>
                  <a:close/>
                </a:path>
              </a:pathLst>
            </a:custGeom>
            <a:solidFill>
              <a:srgbClr val="EFEFEF"/>
            </a:solidFill>
            <a:ln w="19050" cap="sq">
              <a:solidFill>
                <a:srgbClr val="D1D1D1"/>
              </a:solidFill>
              <a:prstDash val="solid"/>
              <a:miter/>
            </a:ln>
          </p:spPr>
        </p:sp>
        <p:sp>
          <p:nvSpPr>
            <p:cNvPr id="8" name="TextBox 8"/>
            <p:cNvSpPr txBox="1"/>
            <p:nvPr/>
          </p:nvSpPr>
          <p:spPr>
            <a:xfrm>
              <a:off x="0" y="-85725"/>
              <a:ext cx="1304494" cy="1390219"/>
            </a:xfrm>
            <a:prstGeom prst="rect">
              <a:avLst/>
            </a:prstGeom>
          </p:spPr>
          <p:txBody>
            <a:bodyPr lIns="169333" tIns="169333" rIns="169333" bIns="16933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986"/>
                </a:lnSpc>
              </a:pPr>
              <a:r>
                <a:rPr lang="en-US" sz="800" b="1">
                  <a:solidFill>
                    <a:srgbClr val="013880"/>
                  </a:solidFill>
                  <a:latin typeface="Poppins Semi-Bold"/>
                  <a:ea typeface="Poppins Semi-Bold"/>
                  <a:cs typeface="Poppins Semi-Bold"/>
                  <a:sym typeface="Poppins Semi-Bold"/>
                </a:rPr>
                <a:t>Business responsibilities monitors fair </a:t>
              </a:r>
              <a:r>
                <a:rPr lang="en-US" sz="800" b="1" err="1">
                  <a:solidFill>
                    <a:srgbClr val="013880"/>
                  </a:solidFill>
                  <a:latin typeface="Poppins Semi-Bold"/>
                  <a:ea typeface="Poppins Semi-Bold"/>
                  <a:cs typeface="Poppins Semi-Bold"/>
                  <a:sym typeface="Poppins Semi-Bold"/>
                </a:rPr>
                <a:t>labour</a:t>
              </a:r>
              <a:r>
                <a:rPr lang="en-US" sz="800" b="1">
                  <a:solidFill>
                    <a:srgbClr val="013880"/>
                  </a:solidFill>
                  <a:latin typeface="Poppins Semi-Bold"/>
                  <a:ea typeface="Poppins Semi-Bold"/>
                  <a:cs typeface="Poppins Semi-Bold"/>
                  <a:sym typeface="Poppins Semi-Bold"/>
                </a:rPr>
                <a:t> and ethical sourcing practices.</a:t>
              </a:r>
            </a:p>
          </p:txBody>
        </p:sp>
      </p:grpSp>
      <p:sp>
        <p:nvSpPr>
          <p:cNvPr id="9" name="Freeform 9"/>
          <p:cNvSpPr/>
          <p:nvPr/>
        </p:nvSpPr>
        <p:spPr>
          <a:xfrm flipH="1" flipV="1">
            <a:off x="4445000" y="2463403"/>
            <a:ext cx="3002919" cy="506743"/>
          </a:xfrm>
          <a:custGeom>
            <a:avLst/>
            <a:gdLst/>
            <a:ahLst/>
            <a:cxnLst/>
            <a:rect l="l" t="t" r="r" b="b"/>
            <a:pathLst>
              <a:path w="4504378" h="760114">
                <a:moveTo>
                  <a:pt x="4504378" y="760114"/>
                </a:moveTo>
                <a:lnTo>
                  <a:pt x="0" y="760114"/>
                </a:lnTo>
                <a:lnTo>
                  <a:pt x="0" y="0"/>
                </a:lnTo>
                <a:lnTo>
                  <a:pt x="4504378" y="0"/>
                </a:lnTo>
                <a:lnTo>
                  <a:pt x="4504378" y="760114"/>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0" name="Group 10"/>
          <p:cNvGrpSpPr/>
          <p:nvPr/>
        </p:nvGrpSpPr>
        <p:grpSpPr>
          <a:xfrm>
            <a:off x="8204200" y="2667000"/>
            <a:ext cx="3302000" cy="2727405"/>
            <a:chOff x="0" y="0"/>
            <a:chExt cx="1304494" cy="1304494"/>
          </a:xfrm>
        </p:grpSpPr>
        <p:sp>
          <p:nvSpPr>
            <p:cNvPr id="11" name="Freeform 11"/>
            <p:cNvSpPr/>
            <p:nvPr/>
          </p:nvSpPr>
          <p:spPr>
            <a:xfrm>
              <a:off x="0" y="0"/>
              <a:ext cx="1304494" cy="1304494"/>
            </a:xfrm>
            <a:custGeom>
              <a:avLst/>
              <a:gdLst/>
              <a:ahLst/>
              <a:cxnLst/>
              <a:rect l="l" t="t" r="r" b="b"/>
              <a:pathLst>
                <a:path w="1304494" h="1304494">
                  <a:moveTo>
                    <a:pt x="15631" y="0"/>
                  </a:moveTo>
                  <a:lnTo>
                    <a:pt x="1288863" y="0"/>
                  </a:lnTo>
                  <a:cubicBezTo>
                    <a:pt x="1297496" y="0"/>
                    <a:pt x="1304494" y="6998"/>
                    <a:pt x="1304494" y="15631"/>
                  </a:cubicBezTo>
                  <a:lnTo>
                    <a:pt x="1304494" y="1288863"/>
                  </a:lnTo>
                  <a:cubicBezTo>
                    <a:pt x="1304494" y="1293009"/>
                    <a:pt x="1302847" y="1296984"/>
                    <a:pt x="1299916" y="1299916"/>
                  </a:cubicBezTo>
                  <a:cubicBezTo>
                    <a:pt x="1296984" y="1302847"/>
                    <a:pt x="1293009" y="1304494"/>
                    <a:pt x="1288863" y="1304494"/>
                  </a:cubicBezTo>
                  <a:lnTo>
                    <a:pt x="15631" y="1304494"/>
                  </a:lnTo>
                  <a:cubicBezTo>
                    <a:pt x="11485" y="1304494"/>
                    <a:pt x="7509" y="1302847"/>
                    <a:pt x="4578" y="1299916"/>
                  </a:cubicBezTo>
                  <a:cubicBezTo>
                    <a:pt x="1647" y="1296984"/>
                    <a:pt x="0" y="1293009"/>
                    <a:pt x="0" y="1288863"/>
                  </a:cubicBezTo>
                  <a:lnTo>
                    <a:pt x="0" y="15631"/>
                  </a:lnTo>
                  <a:cubicBezTo>
                    <a:pt x="0" y="11485"/>
                    <a:pt x="1647" y="7509"/>
                    <a:pt x="4578" y="4578"/>
                  </a:cubicBezTo>
                  <a:cubicBezTo>
                    <a:pt x="7509" y="1647"/>
                    <a:pt x="11485" y="0"/>
                    <a:pt x="15631" y="0"/>
                  </a:cubicBezTo>
                  <a:close/>
                </a:path>
              </a:pathLst>
            </a:custGeom>
            <a:solidFill>
              <a:srgbClr val="EFEFEF"/>
            </a:solidFill>
            <a:ln w="19050" cap="sq">
              <a:solidFill>
                <a:srgbClr val="D1D1D1"/>
              </a:solidFill>
              <a:prstDash val="solid"/>
              <a:miter/>
            </a:ln>
          </p:spPr>
        </p:sp>
        <p:sp>
          <p:nvSpPr>
            <p:cNvPr id="12" name="TextBox 12"/>
            <p:cNvSpPr txBox="1"/>
            <p:nvPr/>
          </p:nvSpPr>
          <p:spPr>
            <a:xfrm>
              <a:off x="0" y="-85725"/>
              <a:ext cx="1304494" cy="1390219"/>
            </a:xfrm>
            <a:prstGeom prst="rect">
              <a:avLst/>
            </a:prstGeom>
          </p:spPr>
          <p:txBody>
            <a:bodyPr lIns="169333" tIns="169333" rIns="169333" bIns="169333"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986"/>
                </a:lnSpc>
              </a:pPr>
              <a:r>
                <a:rPr lang="en-US" sz="800" b="1">
                  <a:solidFill>
                    <a:srgbClr val="013880"/>
                  </a:solidFill>
                  <a:latin typeface="Arial" panose="020B0604020202020204" pitchFamily="34" charset="0"/>
                  <a:ea typeface="Poppins Semi-Bold"/>
                  <a:cs typeface="Arial" panose="020B0604020202020204" pitchFamily="34" charset="0"/>
                  <a:sym typeface="Poppins Semi-Bold"/>
                </a:rPr>
                <a:t>Instilling sustainability and mission.</a:t>
              </a:r>
            </a:p>
          </p:txBody>
        </p:sp>
      </p:grpSp>
      <p:sp>
        <p:nvSpPr>
          <p:cNvPr id="13" name="Freeform 13"/>
          <p:cNvSpPr/>
          <p:nvPr/>
        </p:nvSpPr>
        <p:spPr>
          <a:xfrm flipH="1" flipV="1">
            <a:off x="8204200" y="2463403"/>
            <a:ext cx="3002919" cy="506743"/>
          </a:xfrm>
          <a:custGeom>
            <a:avLst/>
            <a:gdLst/>
            <a:ahLst/>
            <a:cxnLst/>
            <a:rect l="l" t="t" r="r" b="b"/>
            <a:pathLst>
              <a:path w="4504378" h="760114">
                <a:moveTo>
                  <a:pt x="4504378" y="760114"/>
                </a:moveTo>
                <a:lnTo>
                  <a:pt x="0" y="760114"/>
                </a:lnTo>
                <a:lnTo>
                  <a:pt x="0" y="0"/>
                </a:lnTo>
                <a:lnTo>
                  <a:pt x="4504378" y="0"/>
                </a:lnTo>
                <a:lnTo>
                  <a:pt x="4504378" y="760114"/>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4" name="TextBox 14"/>
          <p:cNvSpPr txBox="1"/>
          <p:nvPr/>
        </p:nvSpPr>
        <p:spPr>
          <a:xfrm>
            <a:off x="685800" y="717551"/>
            <a:ext cx="9829800" cy="44700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000"/>
              </a:lnSpc>
            </a:pPr>
            <a:r>
              <a:rPr lang="en-US" sz="2133" b="1">
                <a:solidFill>
                  <a:srgbClr val="013880"/>
                </a:solidFill>
                <a:latin typeface="Arial" panose="020B0604020202020204" pitchFamily="34" charset="0"/>
                <a:ea typeface="Poppins Bold"/>
                <a:cs typeface="Arial" panose="020B0604020202020204" pitchFamily="34" charset="0"/>
                <a:sym typeface="Poppins Bold"/>
              </a:rPr>
              <a:t>Role of Line Managers in Patagonia Training and Development</a:t>
            </a:r>
          </a:p>
        </p:txBody>
      </p:sp>
      <p:sp>
        <p:nvSpPr>
          <p:cNvPr id="15" name="TextBox 15"/>
          <p:cNvSpPr txBox="1"/>
          <p:nvPr/>
        </p:nvSpPr>
        <p:spPr>
          <a:xfrm>
            <a:off x="820117" y="2572509"/>
            <a:ext cx="2652080" cy="24412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33"/>
              </a:lnSpc>
            </a:pPr>
            <a:r>
              <a:rPr lang="en-US" sz="1333" b="1">
                <a:solidFill>
                  <a:srgbClr val="FFFFFF"/>
                </a:solidFill>
                <a:latin typeface="Arial" panose="020B0604020202020204" pitchFamily="34" charset="0"/>
                <a:ea typeface="Poppins Semi-Bold"/>
                <a:cs typeface="Arial" panose="020B0604020202020204" pitchFamily="34" charset="0"/>
                <a:sym typeface="Poppins Semi-Bold"/>
              </a:rPr>
              <a:t>Facilitators of employee learning</a:t>
            </a:r>
          </a:p>
        </p:txBody>
      </p:sp>
      <p:sp>
        <p:nvSpPr>
          <p:cNvPr id="16" name="TextBox 16"/>
          <p:cNvSpPr txBox="1"/>
          <p:nvPr/>
        </p:nvSpPr>
        <p:spPr>
          <a:xfrm>
            <a:off x="685800" y="1498600"/>
            <a:ext cx="10302475" cy="46675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6"/>
              </a:lnSpc>
            </a:pPr>
            <a:r>
              <a:rPr lang="en-US" sz="1333">
                <a:solidFill>
                  <a:srgbClr val="2E2E2E"/>
                </a:solidFill>
                <a:latin typeface="Arial" panose="020B0604020202020204" pitchFamily="34" charset="0"/>
                <a:ea typeface="Poppins"/>
                <a:cs typeface="Arial" panose="020B0604020202020204" pitchFamily="34" charset="0"/>
                <a:sym typeface="Poppins"/>
              </a:rPr>
              <a:t>The line managers in Patagonia are very instrumental in applying training and development policies and ensuring that they are aligned with sustainability and fair </a:t>
            </a:r>
            <a:r>
              <a:rPr lang="en-US" sz="1333" err="1">
                <a:solidFill>
                  <a:srgbClr val="2E2E2E"/>
                </a:solidFill>
                <a:latin typeface="Arial" panose="020B0604020202020204" pitchFamily="34" charset="0"/>
                <a:ea typeface="Poppins"/>
                <a:cs typeface="Arial" panose="020B0604020202020204" pitchFamily="34" charset="0"/>
                <a:sym typeface="Poppins"/>
              </a:rPr>
              <a:t>labour</a:t>
            </a:r>
            <a:r>
              <a:rPr lang="en-US" sz="1333">
                <a:solidFill>
                  <a:srgbClr val="2E2E2E"/>
                </a:solidFill>
                <a:latin typeface="Arial" panose="020B0604020202020204" pitchFamily="34" charset="0"/>
                <a:ea typeface="Poppins"/>
                <a:cs typeface="Arial" panose="020B0604020202020204" pitchFamily="34" charset="0"/>
                <a:sym typeface="Poppins"/>
              </a:rPr>
              <a:t> practices. This role of line managers are:</a:t>
            </a:r>
          </a:p>
        </p:txBody>
      </p:sp>
      <p:sp>
        <p:nvSpPr>
          <p:cNvPr id="17" name="TextBox 17"/>
          <p:cNvSpPr txBox="1"/>
          <p:nvPr/>
        </p:nvSpPr>
        <p:spPr>
          <a:xfrm>
            <a:off x="4579317" y="2572509"/>
            <a:ext cx="1895799" cy="24412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33"/>
              </a:lnSpc>
            </a:pPr>
            <a:r>
              <a:rPr lang="en-US" sz="1333" b="1">
                <a:solidFill>
                  <a:srgbClr val="FFFFFF"/>
                </a:solidFill>
                <a:latin typeface="Arial" panose="020B0604020202020204" pitchFamily="34" charset="0"/>
                <a:ea typeface="Poppins Semi-Bold"/>
                <a:cs typeface="Arial" panose="020B0604020202020204" pitchFamily="34" charset="0"/>
                <a:sym typeface="Poppins Semi-Bold"/>
              </a:rPr>
              <a:t>Compliance monitors</a:t>
            </a:r>
          </a:p>
        </p:txBody>
      </p:sp>
      <p:sp>
        <p:nvSpPr>
          <p:cNvPr id="18" name="TextBox 18"/>
          <p:cNvSpPr txBox="1"/>
          <p:nvPr/>
        </p:nvSpPr>
        <p:spPr>
          <a:xfrm>
            <a:off x="8338517" y="2572509"/>
            <a:ext cx="1895799" cy="24090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33"/>
              </a:lnSpc>
            </a:pPr>
            <a:r>
              <a:rPr lang="en-US" sz="1333" b="1">
                <a:solidFill>
                  <a:srgbClr val="FFFFFF"/>
                </a:solidFill>
                <a:latin typeface="Arial" panose="020B0604020202020204" pitchFamily="34" charset="0"/>
                <a:ea typeface="Poppins Semi-Bold"/>
                <a:cs typeface="Arial" panose="020B0604020202020204" pitchFamily="34" charset="0"/>
                <a:sym typeface="Poppins Semi-Bold"/>
              </a:rPr>
              <a:t>Leadership builders</a:t>
            </a:r>
          </a:p>
        </p:txBody>
      </p:sp>
      <p:pic>
        <p:nvPicPr>
          <p:cNvPr id="19" name="Picture 18">
            <a:extLst>
              <a:ext uri="{FF2B5EF4-FFF2-40B4-BE49-F238E27FC236}">
                <a16:creationId xmlns:a16="http://schemas.microsoft.com/office/drawing/2014/main" id="{A579EC38-2BE3-2442-3041-3F074823E65F}"/>
              </a:ext>
            </a:extLst>
          </p:cNvPr>
          <p:cNvPicPr>
            <a:picLocks noChangeAspect="1"/>
          </p:cNvPicPr>
          <p:nvPr/>
        </p:nvPicPr>
        <p:blipFill>
          <a:blip r:embed="rId5"/>
          <a:stretch>
            <a:fillRect/>
          </a:stretch>
        </p:blipFill>
        <p:spPr>
          <a:xfrm>
            <a:off x="0" y="5715000"/>
            <a:ext cx="12192000" cy="1371600"/>
          </a:xfrm>
          <a:prstGeom prst="rect">
            <a:avLst/>
          </a:prstGeom>
        </p:spPr>
      </p:pic>
      <p:sp>
        <p:nvSpPr>
          <p:cNvPr id="20" name="Slide Number Placeholder 4">
            <a:extLst>
              <a:ext uri="{FF2B5EF4-FFF2-40B4-BE49-F238E27FC236}">
                <a16:creationId xmlns:a16="http://schemas.microsoft.com/office/drawing/2014/main" id="{C1A8C33D-4439-16E7-458B-54DBC26FB6CA}"/>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31</a:t>
            </a:fld>
            <a:endParaRPr lang="en-GB" altLang="en-US"/>
          </a:p>
        </p:txBody>
      </p:sp>
      <p:sp>
        <p:nvSpPr>
          <p:cNvPr id="21" name="Date Placeholder 3">
            <a:extLst>
              <a:ext uri="{FF2B5EF4-FFF2-40B4-BE49-F238E27FC236}">
                <a16:creationId xmlns:a16="http://schemas.microsoft.com/office/drawing/2014/main" id="{5DEB36F8-FB7D-1CF5-A1AE-82B17B99ED28}"/>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Tree>
    <p:extLst>
      <p:ext uri="{BB962C8B-B14F-4D97-AF65-F5344CB8AC3E}">
        <p14:creationId xmlns:p14="http://schemas.microsoft.com/office/powerpoint/2010/main" val="31770664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238500" cy="6426200"/>
            <a:chOff x="0" y="0"/>
            <a:chExt cx="752593" cy="1593725"/>
          </a:xfrm>
        </p:grpSpPr>
        <p:sp>
          <p:nvSpPr>
            <p:cNvPr id="3" name="Freeform 3"/>
            <p:cNvSpPr/>
            <p:nvPr/>
          </p:nvSpPr>
          <p:spPr>
            <a:xfrm>
              <a:off x="0" y="0"/>
              <a:ext cx="752593" cy="1593725"/>
            </a:xfrm>
            <a:custGeom>
              <a:avLst/>
              <a:gdLst/>
              <a:ahLst/>
              <a:cxnLst/>
              <a:rect l="l" t="t" r="r" b="b"/>
              <a:pathLst>
                <a:path w="752593" h="1593725">
                  <a:moveTo>
                    <a:pt x="0" y="0"/>
                  </a:moveTo>
                  <a:lnTo>
                    <a:pt x="752593" y="0"/>
                  </a:lnTo>
                  <a:lnTo>
                    <a:pt x="752593" y="1593725"/>
                  </a:lnTo>
                  <a:lnTo>
                    <a:pt x="0" y="1593725"/>
                  </a:lnTo>
                  <a:close/>
                </a:path>
              </a:pathLst>
            </a:custGeom>
            <a:blipFill>
              <a:blip r:embed="rId3"/>
              <a:stretch>
                <a:fillRect l="-20544" r="-20544"/>
              </a:stretch>
            </a:blipFill>
          </p:spPr>
        </p:sp>
      </p:grpSp>
      <p:sp>
        <p:nvSpPr>
          <p:cNvPr id="4" name="Freeform 4"/>
          <p:cNvSpPr/>
          <p:nvPr/>
        </p:nvSpPr>
        <p:spPr>
          <a:xfrm>
            <a:off x="1" y="4935453"/>
            <a:ext cx="2054683" cy="2049547"/>
          </a:xfrm>
          <a:custGeom>
            <a:avLst/>
            <a:gdLst/>
            <a:ahLst/>
            <a:cxnLst/>
            <a:rect l="l" t="t" r="r" b="b"/>
            <a:pathLst>
              <a:path w="3082025" h="3074320">
                <a:moveTo>
                  <a:pt x="0" y="0"/>
                </a:moveTo>
                <a:lnTo>
                  <a:pt x="3082025" y="0"/>
                </a:lnTo>
                <a:lnTo>
                  <a:pt x="3082025" y="3074320"/>
                </a:lnTo>
                <a:lnTo>
                  <a:pt x="0" y="30743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3556001" y="1897100"/>
            <a:ext cx="7950200" cy="88494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333">
                <a:solidFill>
                  <a:srgbClr val="2E2E2E"/>
                </a:solidFill>
                <a:latin typeface="Arial" panose="020B0604020202020204" pitchFamily="34" charset="0"/>
                <a:ea typeface="Poppins"/>
                <a:cs typeface="Arial" panose="020B0604020202020204" pitchFamily="34" charset="0"/>
                <a:sym typeface="Poppins"/>
              </a:rPr>
              <a:t>Patagonia strategically orients its training and development towards the overall objective of environmental stewardship and ethics. To integrate the mission of saving our home planet into the day-to-day operations, training </a:t>
            </a:r>
            <a:r>
              <a:rPr lang="en-US" sz="1333" err="1">
                <a:solidFill>
                  <a:srgbClr val="2E2E2E"/>
                </a:solidFill>
                <a:latin typeface="Arial" panose="020B0604020202020204" pitchFamily="34" charset="0"/>
                <a:ea typeface="Poppins"/>
                <a:cs typeface="Arial" panose="020B0604020202020204" pitchFamily="34" charset="0"/>
                <a:sym typeface="Poppins"/>
              </a:rPr>
              <a:t>programmes</a:t>
            </a:r>
            <a:r>
              <a:rPr lang="en-US" sz="1333">
                <a:solidFill>
                  <a:srgbClr val="2E2E2E"/>
                </a:solidFill>
                <a:latin typeface="Arial" panose="020B0604020202020204" pitchFamily="34" charset="0"/>
                <a:ea typeface="Poppins"/>
                <a:cs typeface="Arial" panose="020B0604020202020204" pitchFamily="34" charset="0"/>
                <a:sym typeface="Poppins"/>
              </a:rPr>
              <a:t> focus on sustainability, fair </a:t>
            </a:r>
            <a:r>
              <a:rPr lang="en-US" sz="1333" err="1">
                <a:solidFill>
                  <a:srgbClr val="2E2E2E"/>
                </a:solidFill>
                <a:latin typeface="Arial" panose="020B0604020202020204" pitchFamily="34" charset="0"/>
                <a:ea typeface="Poppins"/>
                <a:cs typeface="Arial" panose="020B0604020202020204" pitchFamily="34" charset="0"/>
                <a:sym typeface="Poppins"/>
              </a:rPr>
              <a:t>labour</a:t>
            </a:r>
            <a:r>
              <a:rPr lang="en-US" sz="1333">
                <a:solidFill>
                  <a:srgbClr val="2E2E2E"/>
                </a:solidFill>
                <a:latin typeface="Arial" panose="020B0604020202020204" pitchFamily="34" charset="0"/>
                <a:ea typeface="Poppins"/>
                <a:cs typeface="Arial" panose="020B0604020202020204" pitchFamily="34" charset="0"/>
                <a:sym typeface="Poppins"/>
              </a:rPr>
              <a:t> and leadership development.</a:t>
            </a:r>
          </a:p>
        </p:txBody>
      </p:sp>
      <p:grpSp>
        <p:nvGrpSpPr>
          <p:cNvPr id="6" name="Group 6"/>
          <p:cNvGrpSpPr/>
          <p:nvPr/>
        </p:nvGrpSpPr>
        <p:grpSpPr>
          <a:xfrm>
            <a:off x="3756501" y="3124200"/>
            <a:ext cx="508000" cy="508000"/>
            <a:chOff x="0" y="0"/>
            <a:chExt cx="812800" cy="812800"/>
          </a:xfrm>
        </p:grpSpPr>
        <p:sp>
          <p:nvSpPr>
            <p:cNvPr id="7" name="Freeform 7"/>
            <p:cNvSpPr/>
            <p:nvPr/>
          </p:nvSpPr>
          <p:spPr>
            <a:xfrm>
              <a:off x="0" y="0"/>
              <a:ext cx="812800" cy="812800"/>
            </a:xfrm>
            <a:custGeom>
              <a:avLst/>
              <a:gdLst/>
              <a:ahLst/>
              <a:cxnLst/>
              <a:rect l="l" t="t" r="r" b="b"/>
              <a:pathLst>
                <a:path w="812800" h="812800">
                  <a:moveTo>
                    <a:pt x="101600" y="0"/>
                  </a:moveTo>
                  <a:lnTo>
                    <a:pt x="711200" y="0"/>
                  </a:lnTo>
                  <a:cubicBezTo>
                    <a:pt x="767312" y="0"/>
                    <a:pt x="812800" y="45488"/>
                    <a:pt x="812800" y="101600"/>
                  </a:cubicBezTo>
                  <a:lnTo>
                    <a:pt x="812800" y="711200"/>
                  </a:lnTo>
                  <a:cubicBezTo>
                    <a:pt x="812800" y="767312"/>
                    <a:pt x="767312" y="812800"/>
                    <a:pt x="711200" y="812800"/>
                  </a:cubicBezTo>
                  <a:lnTo>
                    <a:pt x="101600" y="812800"/>
                  </a:lnTo>
                  <a:cubicBezTo>
                    <a:pt x="45488" y="812800"/>
                    <a:pt x="0" y="767312"/>
                    <a:pt x="0" y="711200"/>
                  </a:cubicBezTo>
                  <a:lnTo>
                    <a:pt x="0" y="101600"/>
                  </a:lnTo>
                  <a:cubicBezTo>
                    <a:pt x="0" y="45488"/>
                    <a:pt x="45488" y="0"/>
                    <a:pt x="101600" y="0"/>
                  </a:cubicBezTo>
                  <a:close/>
                </a:path>
              </a:pathLst>
            </a:custGeom>
            <a:solidFill>
              <a:srgbClr val="013880"/>
            </a:solidFill>
          </p:spPr>
        </p:sp>
        <p:sp>
          <p:nvSpPr>
            <p:cNvPr id="8" name="TextBox 8"/>
            <p:cNvSpPr txBox="1"/>
            <p:nvPr/>
          </p:nvSpPr>
          <p:spPr>
            <a:xfrm>
              <a:off x="0" y="-85725"/>
              <a:ext cx="812800" cy="898525"/>
            </a:xfrm>
            <a:prstGeom prst="rect">
              <a:avLst/>
            </a:prstGeom>
          </p:spPr>
          <p:txBody>
            <a:bodyPr lIns="8467" tIns="8467" rIns="8467" bIns="84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613"/>
                </a:lnSpc>
              </a:pPr>
              <a:r>
                <a:rPr lang="en-US" sz="1866" b="1">
                  <a:solidFill>
                    <a:srgbClr val="FFFFFF"/>
                  </a:solidFill>
                  <a:latin typeface="Poppins Semi-Bold"/>
                  <a:ea typeface="Poppins Semi-Bold"/>
                  <a:cs typeface="Poppins Semi-Bold"/>
                  <a:sym typeface="Poppins Semi-Bold"/>
                </a:rPr>
                <a:t>01</a:t>
              </a:r>
            </a:p>
          </p:txBody>
        </p:sp>
      </p:grpSp>
      <p:grpSp>
        <p:nvGrpSpPr>
          <p:cNvPr id="9" name="Group 9"/>
          <p:cNvGrpSpPr/>
          <p:nvPr/>
        </p:nvGrpSpPr>
        <p:grpSpPr>
          <a:xfrm>
            <a:off x="6554883" y="3124200"/>
            <a:ext cx="508000" cy="508000"/>
            <a:chOff x="0" y="0"/>
            <a:chExt cx="812800" cy="812800"/>
          </a:xfrm>
        </p:grpSpPr>
        <p:sp>
          <p:nvSpPr>
            <p:cNvPr id="10" name="Freeform 10"/>
            <p:cNvSpPr/>
            <p:nvPr/>
          </p:nvSpPr>
          <p:spPr>
            <a:xfrm>
              <a:off x="0" y="0"/>
              <a:ext cx="812800" cy="812800"/>
            </a:xfrm>
            <a:custGeom>
              <a:avLst/>
              <a:gdLst/>
              <a:ahLst/>
              <a:cxnLst/>
              <a:rect l="l" t="t" r="r" b="b"/>
              <a:pathLst>
                <a:path w="812800" h="812800">
                  <a:moveTo>
                    <a:pt x="101600" y="0"/>
                  </a:moveTo>
                  <a:lnTo>
                    <a:pt x="711200" y="0"/>
                  </a:lnTo>
                  <a:cubicBezTo>
                    <a:pt x="767312" y="0"/>
                    <a:pt x="812800" y="45488"/>
                    <a:pt x="812800" y="101600"/>
                  </a:cubicBezTo>
                  <a:lnTo>
                    <a:pt x="812800" y="711200"/>
                  </a:lnTo>
                  <a:cubicBezTo>
                    <a:pt x="812800" y="767312"/>
                    <a:pt x="767312" y="812800"/>
                    <a:pt x="711200" y="812800"/>
                  </a:cubicBezTo>
                  <a:lnTo>
                    <a:pt x="101600" y="812800"/>
                  </a:lnTo>
                  <a:cubicBezTo>
                    <a:pt x="45488" y="812800"/>
                    <a:pt x="0" y="767312"/>
                    <a:pt x="0" y="711200"/>
                  </a:cubicBezTo>
                  <a:lnTo>
                    <a:pt x="0" y="101600"/>
                  </a:lnTo>
                  <a:cubicBezTo>
                    <a:pt x="0" y="45488"/>
                    <a:pt x="45488" y="0"/>
                    <a:pt x="101600" y="0"/>
                  </a:cubicBezTo>
                  <a:close/>
                </a:path>
              </a:pathLst>
            </a:custGeom>
            <a:solidFill>
              <a:srgbClr val="013880"/>
            </a:solidFill>
          </p:spPr>
        </p:sp>
        <p:sp>
          <p:nvSpPr>
            <p:cNvPr id="11" name="TextBox 11"/>
            <p:cNvSpPr txBox="1"/>
            <p:nvPr/>
          </p:nvSpPr>
          <p:spPr>
            <a:xfrm>
              <a:off x="0" y="-85725"/>
              <a:ext cx="812800" cy="898525"/>
            </a:xfrm>
            <a:prstGeom prst="rect">
              <a:avLst/>
            </a:prstGeom>
          </p:spPr>
          <p:txBody>
            <a:bodyPr lIns="8467" tIns="8467" rIns="8467" bIns="84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613"/>
                </a:lnSpc>
              </a:pPr>
              <a:r>
                <a:rPr lang="en-US" sz="1866" b="1">
                  <a:solidFill>
                    <a:srgbClr val="FFFFFF"/>
                  </a:solidFill>
                  <a:latin typeface="Poppins Semi-Bold"/>
                  <a:ea typeface="Poppins Semi-Bold"/>
                  <a:cs typeface="Poppins Semi-Bold"/>
                  <a:sym typeface="Poppins Semi-Bold"/>
                </a:rPr>
                <a:t>02</a:t>
              </a:r>
            </a:p>
          </p:txBody>
        </p:sp>
      </p:grpSp>
      <p:grpSp>
        <p:nvGrpSpPr>
          <p:cNvPr id="12" name="Group 12"/>
          <p:cNvGrpSpPr/>
          <p:nvPr/>
        </p:nvGrpSpPr>
        <p:grpSpPr>
          <a:xfrm>
            <a:off x="9353265" y="3073400"/>
            <a:ext cx="508000" cy="561578"/>
            <a:chOff x="0" y="-85725"/>
            <a:chExt cx="812800" cy="898525"/>
          </a:xfrm>
        </p:grpSpPr>
        <p:sp>
          <p:nvSpPr>
            <p:cNvPr id="13" name="Freeform 13"/>
            <p:cNvSpPr/>
            <p:nvPr/>
          </p:nvSpPr>
          <p:spPr>
            <a:xfrm>
              <a:off x="0" y="0"/>
              <a:ext cx="812800" cy="812800"/>
            </a:xfrm>
            <a:custGeom>
              <a:avLst/>
              <a:gdLst/>
              <a:ahLst/>
              <a:cxnLst/>
              <a:rect l="l" t="t" r="r" b="b"/>
              <a:pathLst>
                <a:path w="812800" h="812800">
                  <a:moveTo>
                    <a:pt x="101600" y="0"/>
                  </a:moveTo>
                  <a:lnTo>
                    <a:pt x="711200" y="0"/>
                  </a:lnTo>
                  <a:cubicBezTo>
                    <a:pt x="767312" y="0"/>
                    <a:pt x="812800" y="45488"/>
                    <a:pt x="812800" y="101600"/>
                  </a:cubicBezTo>
                  <a:lnTo>
                    <a:pt x="812800" y="711200"/>
                  </a:lnTo>
                  <a:cubicBezTo>
                    <a:pt x="812800" y="767312"/>
                    <a:pt x="767312" y="812800"/>
                    <a:pt x="711200" y="812800"/>
                  </a:cubicBezTo>
                  <a:lnTo>
                    <a:pt x="101600" y="812800"/>
                  </a:lnTo>
                  <a:cubicBezTo>
                    <a:pt x="45488" y="812800"/>
                    <a:pt x="0" y="767312"/>
                    <a:pt x="0" y="711200"/>
                  </a:cubicBezTo>
                  <a:lnTo>
                    <a:pt x="0" y="101600"/>
                  </a:lnTo>
                  <a:cubicBezTo>
                    <a:pt x="0" y="45488"/>
                    <a:pt x="45488" y="0"/>
                    <a:pt x="101600" y="0"/>
                  </a:cubicBezTo>
                  <a:close/>
                </a:path>
              </a:pathLst>
            </a:custGeom>
            <a:solidFill>
              <a:srgbClr val="013880"/>
            </a:solidFill>
          </p:spPr>
        </p:sp>
        <p:sp>
          <p:nvSpPr>
            <p:cNvPr id="14" name="TextBox 14"/>
            <p:cNvSpPr txBox="1"/>
            <p:nvPr/>
          </p:nvSpPr>
          <p:spPr>
            <a:xfrm>
              <a:off x="0" y="-85725"/>
              <a:ext cx="812800" cy="898525"/>
            </a:xfrm>
            <a:prstGeom prst="rect">
              <a:avLst/>
            </a:prstGeom>
          </p:spPr>
          <p:txBody>
            <a:bodyPr lIns="8467" tIns="8467" rIns="8467" bIns="84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613"/>
                </a:lnSpc>
              </a:pPr>
              <a:r>
                <a:rPr lang="en-US" sz="1866" b="1">
                  <a:solidFill>
                    <a:srgbClr val="FFFFFF"/>
                  </a:solidFill>
                  <a:latin typeface="Poppins Semi-Bold"/>
                  <a:ea typeface="Poppins Semi-Bold"/>
                  <a:cs typeface="Poppins Semi-Bold"/>
                  <a:sym typeface="Poppins Semi-Bold"/>
                </a:rPr>
                <a:t>03</a:t>
              </a:r>
            </a:p>
          </p:txBody>
        </p:sp>
      </p:grpSp>
      <p:sp>
        <p:nvSpPr>
          <p:cNvPr id="15" name="TextBox 15"/>
          <p:cNvSpPr txBox="1"/>
          <p:nvPr/>
        </p:nvSpPr>
        <p:spPr>
          <a:xfrm>
            <a:off x="3756501" y="3784600"/>
            <a:ext cx="2237899" cy="70613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6"/>
              </a:lnSpc>
            </a:pPr>
            <a:r>
              <a:rPr lang="en-US" sz="1333">
                <a:solidFill>
                  <a:srgbClr val="2E2E2E"/>
                </a:solidFill>
                <a:latin typeface="Arial" panose="020B0604020202020204" pitchFamily="34" charset="0"/>
                <a:ea typeface="Poppins"/>
                <a:cs typeface="Arial" panose="020B0604020202020204" pitchFamily="34" charset="0"/>
                <a:sym typeface="Poppins"/>
              </a:rPr>
              <a:t>Training was in line with the sustainability mission of Patagonia.</a:t>
            </a:r>
          </a:p>
        </p:txBody>
      </p:sp>
      <p:sp>
        <p:nvSpPr>
          <p:cNvPr id="16" name="TextBox 16"/>
          <p:cNvSpPr txBox="1"/>
          <p:nvPr/>
        </p:nvSpPr>
        <p:spPr>
          <a:xfrm>
            <a:off x="6554883" y="3784600"/>
            <a:ext cx="2339499" cy="46675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6"/>
              </a:lnSpc>
            </a:pPr>
            <a:r>
              <a:rPr lang="en-US" sz="1333">
                <a:solidFill>
                  <a:srgbClr val="2E2E2E"/>
                </a:solidFill>
                <a:latin typeface="Arial" panose="020B0604020202020204" pitchFamily="34" charset="0"/>
                <a:ea typeface="Poppins"/>
                <a:cs typeface="Arial" panose="020B0604020202020204" pitchFamily="34" charset="0"/>
                <a:sym typeface="Poppins"/>
              </a:rPr>
              <a:t>Blended learning: face-to-face and online courses.</a:t>
            </a:r>
          </a:p>
        </p:txBody>
      </p:sp>
      <p:sp>
        <p:nvSpPr>
          <p:cNvPr id="17" name="TextBox 17"/>
          <p:cNvSpPr txBox="1"/>
          <p:nvPr/>
        </p:nvSpPr>
        <p:spPr>
          <a:xfrm>
            <a:off x="9353265" y="3784600"/>
            <a:ext cx="2339499" cy="70613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6"/>
              </a:lnSpc>
            </a:pPr>
            <a:r>
              <a:rPr lang="en-US" sz="1333">
                <a:solidFill>
                  <a:srgbClr val="2E2E2E"/>
                </a:solidFill>
                <a:latin typeface="Arial" panose="020B0604020202020204" pitchFamily="34" charset="0"/>
                <a:ea typeface="Poppins"/>
                <a:cs typeface="Arial" panose="020B0604020202020204" pitchFamily="34" charset="0"/>
                <a:sym typeface="Poppins"/>
              </a:rPr>
              <a:t>Employee empowerment in </a:t>
            </a:r>
            <a:r>
              <a:rPr lang="en-US" sz="1333" err="1">
                <a:solidFill>
                  <a:srgbClr val="2E2E2E"/>
                </a:solidFill>
                <a:latin typeface="Arial" panose="020B0604020202020204" pitchFamily="34" charset="0"/>
                <a:ea typeface="Poppins"/>
                <a:cs typeface="Arial" panose="020B0604020202020204" pitchFamily="34" charset="0"/>
                <a:sym typeface="Poppins"/>
              </a:rPr>
              <a:t>favour</a:t>
            </a:r>
            <a:r>
              <a:rPr lang="en-US" sz="1333">
                <a:solidFill>
                  <a:srgbClr val="2E2E2E"/>
                </a:solidFill>
                <a:latin typeface="Arial" panose="020B0604020202020204" pitchFamily="34" charset="0"/>
                <a:ea typeface="Poppins"/>
                <a:cs typeface="Arial" panose="020B0604020202020204" pitchFamily="34" charset="0"/>
                <a:sym typeface="Poppins"/>
              </a:rPr>
              <a:t> of creativity and accountability.</a:t>
            </a:r>
          </a:p>
        </p:txBody>
      </p:sp>
      <p:grpSp>
        <p:nvGrpSpPr>
          <p:cNvPr id="20" name="Group 20"/>
          <p:cNvGrpSpPr/>
          <p:nvPr/>
        </p:nvGrpSpPr>
        <p:grpSpPr>
          <a:xfrm>
            <a:off x="3352801" y="692857"/>
            <a:ext cx="8889999" cy="912971"/>
            <a:chOff x="1" y="14112"/>
            <a:chExt cx="10882586" cy="1825942"/>
          </a:xfrm>
        </p:grpSpPr>
        <p:sp>
          <p:nvSpPr>
            <p:cNvPr id="21" name="Freeform 21"/>
            <p:cNvSpPr/>
            <p:nvPr/>
          </p:nvSpPr>
          <p:spPr>
            <a:xfrm flipH="1" flipV="1">
              <a:off x="1" y="14112"/>
              <a:ext cx="10820400" cy="1825942"/>
            </a:xfrm>
            <a:custGeom>
              <a:avLst/>
              <a:gdLst/>
              <a:ahLst/>
              <a:cxnLst/>
              <a:rect l="l" t="t" r="r" b="b"/>
              <a:pathLst>
                <a:path w="10820400" h="1825942">
                  <a:moveTo>
                    <a:pt x="10820400" y="1825942"/>
                  </a:moveTo>
                  <a:lnTo>
                    <a:pt x="0" y="1825942"/>
                  </a:lnTo>
                  <a:lnTo>
                    <a:pt x="0" y="0"/>
                  </a:lnTo>
                  <a:lnTo>
                    <a:pt x="10820400" y="0"/>
                  </a:lnTo>
                  <a:lnTo>
                    <a:pt x="10820400" y="1825942"/>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2" name="TextBox 22"/>
            <p:cNvSpPr txBox="1"/>
            <p:nvPr/>
          </p:nvSpPr>
          <p:spPr>
            <a:xfrm>
              <a:off x="248746" y="236696"/>
              <a:ext cx="10633841" cy="107089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800"/>
                </a:lnSpc>
              </a:pPr>
              <a:r>
                <a:rPr lang="en-US" sz="2133" b="1">
                  <a:solidFill>
                    <a:srgbClr val="FFFFFF"/>
                  </a:solidFill>
                  <a:latin typeface="Arial" panose="020B0604020202020204" pitchFamily="34" charset="0"/>
                  <a:ea typeface="Poppins Bold"/>
                  <a:cs typeface="Arial" panose="020B0604020202020204" pitchFamily="34" charset="0"/>
                  <a:sym typeface="Poppins Bold"/>
                </a:rPr>
                <a:t>Strategic Alignment of Training &amp; Development of Patagonia</a:t>
              </a:r>
            </a:p>
          </p:txBody>
        </p:sp>
      </p:grpSp>
      <p:sp>
        <p:nvSpPr>
          <p:cNvPr id="23" name="TextBox 14">
            <a:extLst>
              <a:ext uri="{FF2B5EF4-FFF2-40B4-BE49-F238E27FC236}">
                <a16:creationId xmlns:a16="http://schemas.microsoft.com/office/drawing/2014/main" id="{CBE9B3E2-7379-1434-E58E-DD732C51A24B}"/>
              </a:ext>
            </a:extLst>
          </p:cNvPr>
          <p:cNvSpPr txBox="1"/>
          <p:nvPr/>
        </p:nvSpPr>
        <p:spPr>
          <a:xfrm>
            <a:off x="6654800" y="4749800"/>
            <a:ext cx="508000" cy="561578"/>
          </a:xfrm>
          <a:prstGeom prst="rect">
            <a:avLst/>
          </a:prstGeom>
        </p:spPr>
        <p:txBody>
          <a:bodyPr lIns="8467" tIns="8467" rIns="8467" bIns="84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613"/>
              </a:lnSpc>
            </a:pPr>
            <a:r>
              <a:rPr lang="en-US" sz="1866" b="1">
                <a:solidFill>
                  <a:srgbClr val="FFFFFF"/>
                </a:solidFill>
                <a:latin typeface="Poppins Semi-Bold"/>
                <a:ea typeface="Poppins Semi-Bold"/>
                <a:cs typeface="Poppins Semi-Bold"/>
                <a:sym typeface="Poppins Semi-Bold"/>
              </a:rPr>
              <a:t>03</a:t>
            </a:r>
          </a:p>
        </p:txBody>
      </p:sp>
      <p:grpSp>
        <p:nvGrpSpPr>
          <p:cNvPr id="25" name="Group 12">
            <a:extLst>
              <a:ext uri="{FF2B5EF4-FFF2-40B4-BE49-F238E27FC236}">
                <a16:creationId xmlns:a16="http://schemas.microsoft.com/office/drawing/2014/main" id="{361B0CE0-AC96-6648-F896-D53AD763314A}"/>
              </a:ext>
            </a:extLst>
          </p:cNvPr>
          <p:cNvGrpSpPr/>
          <p:nvPr/>
        </p:nvGrpSpPr>
        <p:grpSpPr>
          <a:xfrm>
            <a:off x="3796492" y="4851400"/>
            <a:ext cx="508000" cy="561578"/>
            <a:chOff x="0" y="-85725"/>
            <a:chExt cx="812800" cy="898525"/>
          </a:xfrm>
        </p:grpSpPr>
        <p:sp>
          <p:nvSpPr>
            <p:cNvPr id="26" name="Freeform 13">
              <a:extLst>
                <a:ext uri="{FF2B5EF4-FFF2-40B4-BE49-F238E27FC236}">
                  <a16:creationId xmlns:a16="http://schemas.microsoft.com/office/drawing/2014/main" id="{735C3CF3-793E-C23C-6E22-2C82028D4BC7}"/>
                </a:ext>
              </a:extLst>
            </p:cNvPr>
            <p:cNvSpPr/>
            <p:nvPr/>
          </p:nvSpPr>
          <p:spPr>
            <a:xfrm>
              <a:off x="0" y="0"/>
              <a:ext cx="812800" cy="812800"/>
            </a:xfrm>
            <a:custGeom>
              <a:avLst/>
              <a:gdLst/>
              <a:ahLst/>
              <a:cxnLst/>
              <a:rect l="l" t="t" r="r" b="b"/>
              <a:pathLst>
                <a:path w="812800" h="812800">
                  <a:moveTo>
                    <a:pt x="101600" y="0"/>
                  </a:moveTo>
                  <a:lnTo>
                    <a:pt x="711200" y="0"/>
                  </a:lnTo>
                  <a:cubicBezTo>
                    <a:pt x="767312" y="0"/>
                    <a:pt x="812800" y="45488"/>
                    <a:pt x="812800" y="101600"/>
                  </a:cubicBezTo>
                  <a:lnTo>
                    <a:pt x="812800" y="711200"/>
                  </a:lnTo>
                  <a:cubicBezTo>
                    <a:pt x="812800" y="767312"/>
                    <a:pt x="767312" y="812800"/>
                    <a:pt x="711200" y="812800"/>
                  </a:cubicBezTo>
                  <a:lnTo>
                    <a:pt x="101600" y="812800"/>
                  </a:lnTo>
                  <a:cubicBezTo>
                    <a:pt x="45488" y="812800"/>
                    <a:pt x="0" y="767312"/>
                    <a:pt x="0" y="711200"/>
                  </a:cubicBezTo>
                  <a:lnTo>
                    <a:pt x="0" y="101600"/>
                  </a:lnTo>
                  <a:cubicBezTo>
                    <a:pt x="0" y="45488"/>
                    <a:pt x="45488" y="0"/>
                    <a:pt x="101600" y="0"/>
                  </a:cubicBezTo>
                  <a:close/>
                </a:path>
              </a:pathLst>
            </a:custGeom>
            <a:solidFill>
              <a:srgbClr val="013880"/>
            </a:solidFill>
          </p:spPr>
        </p:sp>
        <p:sp>
          <p:nvSpPr>
            <p:cNvPr id="27" name="TextBox 14">
              <a:extLst>
                <a:ext uri="{FF2B5EF4-FFF2-40B4-BE49-F238E27FC236}">
                  <a16:creationId xmlns:a16="http://schemas.microsoft.com/office/drawing/2014/main" id="{1B26A890-446A-4D10-F16D-4B9183B96E9F}"/>
                </a:ext>
              </a:extLst>
            </p:cNvPr>
            <p:cNvSpPr txBox="1"/>
            <p:nvPr/>
          </p:nvSpPr>
          <p:spPr>
            <a:xfrm>
              <a:off x="0" y="-85725"/>
              <a:ext cx="812800" cy="898525"/>
            </a:xfrm>
            <a:prstGeom prst="rect">
              <a:avLst/>
            </a:prstGeom>
          </p:spPr>
          <p:txBody>
            <a:bodyPr lIns="8467" tIns="8467" rIns="8467" bIns="84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613"/>
                </a:lnSpc>
              </a:pPr>
              <a:r>
                <a:rPr lang="en-US" sz="1866" b="1">
                  <a:solidFill>
                    <a:srgbClr val="FFFFFF"/>
                  </a:solidFill>
                  <a:latin typeface="Poppins Semi-Bold"/>
                  <a:ea typeface="Poppins Semi-Bold"/>
                  <a:cs typeface="Poppins Semi-Bold"/>
                  <a:sym typeface="Poppins Semi-Bold"/>
                </a:rPr>
                <a:t>04</a:t>
              </a:r>
            </a:p>
          </p:txBody>
        </p:sp>
      </p:grpSp>
      <p:sp>
        <p:nvSpPr>
          <p:cNvPr id="28" name="TextBox 17">
            <a:extLst>
              <a:ext uri="{FF2B5EF4-FFF2-40B4-BE49-F238E27FC236}">
                <a16:creationId xmlns:a16="http://schemas.microsoft.com/office/drawing/2014/main" id="{4F2D5656-A40A-E307-4811-094F804F4765}"/>
              </a:ext>
            </a:extLst>
          </p:cNvPr>
          <p:cNvSpPr txBox="1"/>
          <p:nvPr/>
        </p:nvSpPr>
        <p:spPr>
          <a:xfrm>
            <a:off x="4589359" y="4953000"/>
            <a:ext cx="2339499" cy="46532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6"/>
              </a:lnSpc>
            </a:pPr>
            <a:r>
              <a:rPr lang="en-US" sz="1333">
                <a:solidFill>
                  <a:srgbClr val="2E2E2E"/>
                </a:solidFill>
                <a:latin typeface="Arial" panose="020B0604020202020204" pitchFamily="34" charset="0"/>
                <a:ea typeface="Poppins"/>
                <a:cs typeface="Arial" panose="020B0604020202020204" pitchFamily="34" charset="0"/>
                <a:sym typeface="Poppins"/>
              </a:rPr>
              <a:t>Mission-driven culture leadership development.</a:t>
            </a:r>
          </a:p>
        </p:txBody>
      </p:sp>
      <p:pic>
        <p:nvPicPr>
          <p:cNvPr id="19" name="Picture 18">
            <a:extLst>
              <a:ext uri="{FF2B5EF4-FFF2-40B4-BE49-F238E27FC236}">
                <a16:creationId xmlns:a16="http://schemas.microsoft.com/office/drawing/2014/main" id="{1A446197-2D3B-E5C5-883F-2131B838FB18}"/>
              </a:ext>
            </a:extLst>
          </p:cNvPr>
          <p:cNvPicPr>
            <a:picLocks noChangeAspect="1"/>
          </p:cNvPicPr>
          <p:nvPr/>
        </p:nvPicPr>
        <p:blipFill>
          <a:blip r:embed="rId8"/>
          <a:stretch>
            <a:fillRect/>
          </a:stretch>
        </p:blipFill>
        <p:spPr>
          <a:xfrm>
            <a:off x="0" y="5715000"/>
            <a:ext cx="12192000" cy="1371600"/>
          </a:xfrm>
          <a:prstGeom prst="rect">
            <a:avLst/>
          </a:prstGeom>
        </p:spPr>
      </p:pic>
      <p:sp>
        <p:nvSpPr>
          <p:cNvPr id="24" name="Slide Number Placeholder 4">
            <a:extLst>
              <a:ext uri="{FF2B5EF4-FFF2-40B4-BE49-F238E27FC236}">
                <a16:creationId xmlns:a16="http://schemas.microsoft.com/office/drawing/2014/main" id="{D9A5E72F-B301-414A-3076-919831CFF5E7}"/>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32</a:t>
            </a:fld>
            <a:endParaRPr lang="en-GB" altLang="en-US"/>
          </a:p>
        </p:txBody>
      </p:sp>
      <p:sp>
        <p:nvSpPr>
          <p:cNvPr id="29" name="Date Placeholder 3">
            <a:extLst>
              <a:ext uri="{FF2B5EF4-FFF2-40B4-BE49-F238E27FC236}">
                <a16:creationId xmlns:a16="http://schemas.microsoft.com/office/drawing/2014/main" id="{042AB03C-D042-2F3E-FC75-516C1CEB2C9A}"/>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Tree>
    <p:extLst>
      <p:ext uri="{BB962C8B-B14F-4D97-AF65-F5344CB8AC3E}">
        <p14:creationId xmlns:p14="http://schemas.microsoft.com/office/powerpoint/2010/main" val="3230676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53500" y="0"/>
            <a:ext cx="3238500" cy="6858000"/>
            <a:chOff x="0" y="0"/>
            <a:chExt cx="752593" cy="1593725"/>
          </a:xfrm>
        </p:grpSpPr>
        <p:sp>
          <p:nvSpPr>
            <p:cNvPr id="3" name="Freeform 3"/>
            <p:cNvSpPr/>
            <p:nvPr/>
          </p:nvSpPr>
          <p:spPr>
            <a:xfrm>
              <a:off x="0" y="0"/>
              <a:ext cx="752593" cy="1593725"/>
            </a:xfrm>
            <a:custGeom>
              <a:avLst/>
              <a:gdLst/>
              <a:ahLst/>
              <a:cxnLst/>
              <a:rect l="l" t="t" r="r" b="b"/>
              <a:pathLst>
                <a:path w="752593" h="1593725">
                  <a:moveTo>
                    <a:pt x="0" y="0"/>
                  </a:moveTo>
                  <a:lnTo>
                    <a:pt x="752593" y="0"/>
                  </a:lnTo>
                  <a:lnTo>
                    <a:pt x="752593" y="1593725"/>
                  </a:lnTo>
                  <a:lnTo>
                    <a:pt x="0" y="1593725"/>
                  </a:lnTo>
                  <a:close/>
                </a:path>
              </a:pathLst>
            </a:custGeom>
            <a:blipFill>
              <a:blip r:embed="rId3"/>
              <a:stretch>
                <a:fillRect l="-41176"/>
              </a:stretch>
            </a:blipFill>
          </p:spPr>
        </p:sp>
      </p:grpSp>
      <p:sp>
        <p:nvSpPr>
          <p:cNvPr id="4" name="Freeform 4"/>
          <p:cNvSpPr/>
          <p:nvPr/>
        </p:nvSpPr>
        <p:spPr>
          <a:xfrm flipH="1">
            <a:off x="10137317" y="4935453"/>
            <a:ext cx="2054683" cy="2049547"/>
          </a:xfrm>
          <a:custGeom>
            <a:avLst/>
            <a:gdLst/>
            <a:ahLst/>
            <a:cxnLst/>
            <a:rect l="l" t="t" r="r" b="b"/>
            <a:pathLst>
              <a:path w="3082025" h="3074320">
                <a:moveTo>
                  <a:pt x="3082025" y="0"/>
                </a:moveTo>
                <a:lnTo>
                  <a:pt x="0" y="0"/>
                </a:lnTo>
                <a:lnTo>
                  <a:pt x="0" y="3074320"/>
                </a:lnTo>
                <a:lnTo>
                  <a:pt x="3082025" y="3074320"/>
                </a:lnTo>
                <a:lnTo>
                  <a:pt x="3082025"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5" name="Group 5"/>
          <p:cNvGrpSpPr/>
          <p:nvPr/>
        </p:nvGrpSpPr>
        <p:grpSpPr>
          <a:xfrm>
            <a:off x="406399" y="502264"/>
            <a:ext cx="8401628" cy="944033"/>
            <a:chOff x="0" y="0"/>
            <a:chExt cx="10820400" cy="1825942"/>
          </a:xfrm>
        </p:grpSpPr>
        <p:sp>
          <p:nvSpPr>
            <p:cNvPr id="6" name="Freeform 6"/>
            <p:cNvSpPr/>
            <p:nvPr/>
          </p:nvSpPr>
          <p:spPr>
            <a:xfrm flipH="1" flipV="1">
              <a:off x="0" y="0"/>
              <a:ext cx="10820400" cy="1825942"/>
            </a:xfrm>
            <a:custGeom>
              <a:avLst/>
              <a:gdLst/>
              <a:ahLst/>
              <a:cxnLst/>
              <a:rect l="l" t="t" r="r" b="b"/>
              <a:pathLst>
                <a:path w="10820400" h="1825942">
                  <a:moveTo>
                    <a:pt x="10820400" y="1825942"/>
                  </a:moveTo>
                  <a:lnTo>
                    <a:pt x="0" y="1825942"/>
                  </a:lnTo>
                  <a:lnTo>
                    <a:pt x="0" y="0"/>
                  </a:lnTo>
                  <a:lnTo>
                    <a:pt x="10820400" y="0"/>
                  </a:lnTo>
                  <a:lnTo>
                    <a:pt x="10820400" y="1825942"/>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367364" y="236696"/>
              <a:ext cx="10100634" cy="126997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r>
                <a:rPr lang="en-US" sz="2133" b="1">
                  <a:solidFill>
                    <a:srgbClr val="FFFFFF"/>
                  </a:solidFill>
                  <a:latin typeface="Poppins Bold"/>
                  <a:ea typeface="Poppins Bold"/>
                  <a:cs typeface="Poppins Bold"/>
                  <a:sym typeface="Poppins Bold"/>
                </a:rPr>
                <a:t>Key Training and development challenges faced by the PATAGONIA's company</a:t>
              </a:r>
            </a:p>
          </p:txBody>
        </p:sp>
      </p:grpSp>
      <p:sp>
        <p:nvSpPr>
          <p:cNvPr id="8" name="TextBox 8"/>
          <p:cNvSpPr txBox="1"/>
          <p:nvPr/>
        </p:nvSpPr>
        <p:spPr>
          <a:xfrm>
            <a:off x="521252" y="2717800"/>
            <a:ext cx="6983320" cy="119259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4815" indent="-304815" algn="l">
              <a:lnSpc>
                <a:spcPct val="150000"/>
              </a:lnSpc>
              <a:buFont typeface="+mj-lt"/>
              <a:buAutoNum type="arabicPeriod"/>
            </a:pPr>
            <a:r>
              <a:rPr lang="en-US" sz="1333">
                <a:solidFill>
                  <a:srgbClr val="2E2E2E"/>
                </a:solidFill>
                <a:latin typeface="Arial" panose="020B0604020202020204" pitchFamily="34" charset="0"/>
                <a:ea typeface="Poppins"/>
                <a:cs typeface="Arial" panose="020B0604020202020204" pitchFamily="34" charset="0"/>
                <a:sym typeface="Poppins"/>
              </a:rPr>
              <a:t>The first challenge is maintaining consistency in the delivery of training across the globe.</a:t>
            </a:r>
          </a:p>
          <a:p>
            <a:pPr marL="304815" indent="-304815" algn="l">
              <a:lnSpc>
                <a:spcPct val="150000"/>
              </a:lnSpc>
              <a:buFont typeface="+mj-lt"/>
              <a:buAutoNum type="arabicPeriod"/>
            </a:pPr>
            <a:r>
              <a:rPr lang="en-US" sz="1333">
                <a:solidFill>
                  <a:srgbClr val="2E2E2E"/>
                </a:solidFill>
                <a:latin typeface="Arial" panose="020B0604020202020204" pitchFamily="34" charset="0"/>
                <a:ea typeface="Poppins"/>
                <a:cs typeface="Arial" panose="020B0604020202020204" pitchFamily="34" charset="0"/>
                <a:sym typeface="Poppins"/>
              </a:rPr>
              <a:t>Incorporating environmental and social sourcing into </a:t>
            </a:r>
            <a:r>
              <a:rPr lang="en-US" sz="1333" err="1">
                <a:solidFill>
                  <a:srgbClr val="2E2E2E"/>
                </a:solidFill>
                <a:latin typeface="Arial" panose="020B0604020202020204" pitchFamily="34" charset="0"/>
                <a:ea typeface="Poppins"/>
                <a:cs typeface="Arial" panose="020B0604020202020204" pitchFamily="34" charset="0"/>
                <a:sym typeface="Poppins"/>
              </a:rPr>
              <a:t>programmes</a:t>
            </a:r>
            <a:r>
              <a:rPr lang="en-US" sz="1333">
                <a:solidFill>
                  <a:srgbClr val="2E2E2E"/>
                </a:solidFill>
                <a:latin typeface="Arial" panose="020B0604020202020204" pitchFamily="34" charset="0"/>
                <a:ea typeface="Poppins"/>
                <a:cs typeface="Arial" panose="020B0604020202020204" pitchFamily="34" charset="0"/>
                <a:sym typeface="Poppins"/>
              </a:rPr>
              <a:t>.</a:t>
            </a:r>
          </a:p>
          <a:p>
            <a:pPr marL="304815" indent="-304815" algn="l">
              <a:lnSpc>
                <a:spcPct val="150000"/>
              </a:lnSpc>
              <a:buFont typeface="+mj-lt"/>
              <a:buAutoNum type="arabicPeriod"/>
            </a:pPr>
            <a:r>
              <a:rPr lang="en-US" sz="1333">
                <a:solidFill>
                  <a:srgbClr val="2E2E2E"/>
                </a:solidFill>
                <a:latin typeface="Arial" panose="020B0604020202020204" pitchFamily="34" charset="0"/>
                <a:ea typeface="Poppins"/>
                <a:cs typeface="Arial" panose="020B0604020202020204" pitchFamily="34" charset="0"/>
                <a:sym typeface="Poppins"/>
              </a:rPr>
              <a:t>It is crucial to strike a balance between the need for innovation and the needs of employee growth.</a:t>
            </a:r>
          </a:p>
        </p:txBody>
      </p:sp>
      <p:sp>
        <p:nvSpPr>
          <p:cNvPr id="9" name="TextBox 9"/>
          <p:cNvSpPr txBox="1"/>
          <p:nvPr/>
        </p:nvSpPr>
        <p:spPr>
          <a:xfrm>
            <a:off x="521252" y="2108200"/>
            <a:ext cx="2476500" cy="3159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799"/>
              </a:lnSpc>
            </a:pPr>
            <a:r>
              <a:rPr lang="en-US" sz="1600" b="1">
                <a:solidFill>
                  <a:srgbClr val="013880"/>
                </a:solidFill>
                <a:latin typeface="Arial" panose="020B0604020202020204" pitchFamily="34" charset="0"/>
                <a:ea typeface="Poppins Bold"/>
                <a:cs typeface="Arial" panose="020B0604020202020204" pitchFamily="34" charset="0"/>
                <a:sym typeface="Poppins Bold"/>
              </a:rPr>
              <a:t>Three Key Challenges:</a:t>
            </a:r>
          </a:p>
        </p:txBody>
      </p:sp>
      <p:pic>
        <p:nvPicPr>
          <p:cNvPr id="10" name="Picture 9">
            <a:extLst>
              <a:ext uri="{FF2B5EF4-FFF2-40B4-BE49-F238E27FC236}">
                <a16:creationId xmlns:a16="http://schemas.microsoft.com/office/drawing/2014/main" id="{A70D0FCC-54F4-1610-9417-C85055DBFCB4}"/>
              </a:ext>
            </a:extLst>
          </p:cNvPr>
          <p:cNvPicPr>
            <a:picLocks noChangeAspect="1"/>
          </p:cNvPicPr>
          <p:nvPr/>
        </p:nvPicPr>
        <p:blipFill>
          <a:blip r:embed="rId8"/>
          <a:stretch>
            <a:fillRect/>
          </a:stretch>
        </p:blipFill>
        <p:spPr>
          <a:xfrm>
            <a:off x="0" y="5715000"/>
            <a:ext cx="12192000" cy="1371600"/>
          </a:xfrm>
          <a:prstGeom prst="rect">
            <a:avLst/>
          </a:prstGeom>
        </p:spPr>
      </p:pic>
      <p:sp>
        <p:nvSpPr>
          <p:cNvPr id="11" name="Slide Number Placeholder 4">
            <a:extLst>
              <a:ext uri="{FF2B5EF4-FFF2-40B4-BE49-F238E27FC236}">
                <a16:creationId xmlns:a16="http://schemas.microsoft.com/office/drawing/2014/main" id="{0737A688-F41F-CE80-746D-AFB80D0910AF}"/>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33</a:t>
            </a:fld>
            <a:endParaRPr lang="en-GB" altLang="en-US"/>
          </a:p>
        </p:txBody>
      </p:sp>
      <p:sp>
        <p:nvSpPr>
          <p:cNvPr id="12" name="Date Placeholder 3">
            <a:extLst>
              <a:ext uri="{FF2B5EF4-FFF2-40B4-BE49-F238E27FC236}">
                <a16:creationId xmlns:a16="http://schemas.microsoft.com/office/drawing/2014/main" id="{F306435A-05DD-666B-EDE8-93707CA0F8C6}"/>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Tree>
    <p:extLst>
      <p:ext uri="{BB962C8B-B14F-4D97-AF65-F5344CB8AC3E}">
        <p14:creationId xmlns:p14="http://schemas.microsoft.com/office/powerpoint/2010/main" val="4613001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665922" y="1701800"/>
            <a:ext cx="10550036" cy="396309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ct val="150000"/>
              </a:lnSpc>
            </a:pPr>
            <a:r>
              <a:rPr lang="en-US" sz="1333">
                <a:latin typeface="Arial" panose="020B0604020202020204" pitchFamily="34" charset="0"/>
                <a:cs typeface="Arial" panose="020B0604020202020204" pitchFamily="34" charset="0"/>
              </a:rPr>
              <a:t>The following are some practical recommendations in point form:</a:t>
            </a:r>
          </a:p>
          <a:p>
            <a:pPr>
              <a:lnSpc>
                <a:spcPct val="150000"/>
              </a:lnSpc>
            </a:pPr>
            <a:endParaRPr lang="en-US" sz="1333">
              <a:latin typeface="Arial" panose="020B0604020202020204" pitchFamily="34" charset="0"/>
              <a:cs typeface="Arial" panose="020B0604020202020204" pitchFamily="34" charset="0"/>
            </a:endParaRPr>
          </a:p>
          <a:p>
            <a:pPr marL="228611" indent="-228611">
              <a:lnSpc>
                <a:spcPct val="150000"/>
              </a:lnSpc>
              <a:buFont typeface="Arial" panose="020B0604020202020204" pitchFamily="34" charset="0"/>
              <a:buChar char="•"/>
            </a:pPr>
            <a:r>
              <a:rPr lang="en-US" sz="1333">
                <a:latin typeface="Arial" panose="020B0604020202020204" pitchFamily="34" charset="0"/>
                <a:cs typeface="Arial" panose="020B0604020202020204" pitchFamily="34" charset="0"/>
              </a:rPr>
              <a:t>Global training delivery should be </a:t>
            </a:r>
            <a:r>
              <a:rPr lang="en-US" sz="1333" err="1">
                <a:latin typeface="Arial" panose="020B0604020202020204" pitchFamily="34" charset="0"/>
                <a:cs typeface="Arial" panose="020B0604020202020204" pitchFamily="34" charset="0"/>
              </a:rPr>
              <a:t>standardised</a:t>
            </a:r>
            <a:r>
              <a:rPr lang="en-US" sz="1333">
                <a:latin typeface="Arial" panose="020B0604020202020204" pitchFamily="34" charset="0"/>
                <a:cs typeface="Arial" panose="020B0604020202020204" pitchFamily="34" charset="0"/>
              </a:rPr>
              <a:t>, which is accomplished by implementing a single digital learning tool with </a:t>
            </a:r>
            <a:r>
              <a:rPr lang="en-US" sz="1333" err="1">
                <a:latin typeface="Arial" panose="020B0604020202020204" pitchFamily="34" charset="0"/>
                <a:cs typeface="Arial" panose="020B0604020202020204" pitchFamily="34" charset="0"/>
              </a:rPr>
              <a:t>regionalised</a:t>
            </a:r>
            <a:r>
              <a:rPr lang="en-US" sz="1333">
                <a:latin typeface="Arial" panose="020B0604020202020204" pitchFamily="34" charset="0"/>
                <a:cs typeface="Arial" panose="020B0604020202020204" pitchFamily="34" charset="0"/>
              </a:rPr>
              <a:t> content to foster uniformity within regions.</a:t>
            </a:r>
          </a:p>
          <a:p>
            <a:pPr marL="228611" indent="-228611">
              <a:lnSpc>
                <a:spcPct val="150000"/>
              </a:lnSpc>
              <a:buFont typeface="Arial" panose="020B0604020202020204" pitchFamily="34" charset="0"/>
              <a:buChar char="•"/>
            </a:pPr>
            <a:r>
              <a:rPr lang="en-US" sz="1333">
                <a:latin typeface="Arial" panose="020B0604020202020204" pitchFamily="34" charset="0"/>
                <a:cs typeface="Arial" panose="020B0604020202020204" pitchFamily="34" charset="0"/>
              </a:rPr>
              <a:t>Incorporate sustainability and ethical sourcing in every training module by using case studies and interactive workshops to redefine the mission of Patagonia.</a:t>
            </a:r>
          </a:p>
          <a:p>
            <a:pPr marL="228611" indent="-228611">
              <a:lnSpc>
                <a:spcPct val="150000"/>
              </a:lnSpc>
              <a:buFont typeface="Arial" panose="020B0604020202020204" pitchFamily="34" charset="0"/>
              <a:buChar char="•"/>
            </a:pPr>
            <a:r>
              <a:rPr lang="en-US" sz="1333">
                <a:latin typeface="Arial" panose="020B0604020202020204" pitchFamily="34" charset="0"/>
                <a:cs typeface="Arial" panose="020B0604020202020204" pitchFamily="34" charset="0"/>
              </a:rPr>
              <a:t>Enhance leadership development through training line managers on coaching to inculcate sustainability in day-to-day decision-making.</a:t>
            </a:r>
          </a:p>
          <a:p>
            <a:pPr marL="228611" indent="-228611">
              <a:lnSpc>
                <a:spcPct val="150000"/>
              </a:lnSpc>
              <a:buFont typeface="Arial" panose="020B0604020202020204" pitchFamily="34" charset="0"/>
              <a:buChar char="•"/>
            </a:pPr>
            <a:r>
              <a:rPr lang="en-US" sz="1333">
                <a:latin typeface="Arial" panose="020B0604020202020204" pitchFamily="34" charset="0"/>
                <a:cs typeface="Arial" panose="020B0604020202020204" pitchFamily="34" charset="0"/>
              </a:rPr>
              <a:t>Use blended learning (online and in-person) to achieve a balance between flexibility and engagement so that different teams should be able to access it.</a:t>
            </a:r>
          </a:p>
          <a:p>
            <a:pPr marL="228611" indent="-228611">
              <a:lnSpc>
                <a:spcPct val="150000"/>
              </a:lnSpc>
              <a:buFont typeface="Arial" panose="020B0604020202020204" pitchFamily="34" charset="0"/>
              <a:buChar char="•"/>
            </a:pPr>
            <a:r>
              <a:rPr lang="en-US" sz="1333">
                <a:latin typeface="Arial" panose="020B0604020202020204" pitchFamily="34" charset="0"/>
                <a:cs typeface="Arial" panose="020B0604020202020204" pitchFamily="34" charset="0"/>
              </a:rPr>
              <a:t>Constant observation and evaluation feedback mechanisms to assess training performance and modify training </a:t>
            </a:r>
            <a:r>
              <a:rPr lang="en-US" sz="1333" err="1">
                <a:latin typeface="Arial" panose="020B0604020202020204" pitchFamily="34" charset="0"/>
                <a:cs typeface="Arial" panose="020B0604020202020204" pitchFamily="34" charset="0"/>
              </a:rPr>
              <a:t>programmes</a:t>
            </a:r>
            <a:r>
              <a:rPr lang="en-US" sz="1333">
                <a:latin typeface="Arial" panose="020B0604020202020204" pitchFamily="34" charset="0"/>
                <a:cs typeface="Arial" panose="020B0604020202020204" pitchFamily="34" charset="0"/>
              </a:rPr>
              <a:t> as environmental and </a:t>
            </a:r>
            <a:r>
              <a:rPr lang="en-US" sz="1333" err="1">
                <a:latin typeface="Arial" panose="020B0604020202020204" pitchFamily="34" charset="0"/>
                <a:cs typeface="Arial" panose="020B0604020202020204" pitchFamily="34" charset="0"/>
              </a:rPr>
              <a:t>labour</a:t>
            </a:r>
            <a:r>
              <a:rPr lang="en-US" sz="1333">
                <a:latin typeface="Arial" panose="020B0604020202020204" pitchFamily="34" charset="0"/>
                <a:cs typeface="Arial" panose="020B0604020202020204" pitchFamily="34" charset="0"/>
              </a:rPr>
              <a:t> requirements change.</a:t>
            </a:r>
          </a:p>
          <a:p>
            <a:pPr marL="228611" indent="-228611">
              <a:lnSpc>
                <a:spcPct val="150000"/>
              </a:lnSpc>
              <a:buFont typeface="Arial" panose="020B0604020202020204" pitchFamily="34" charset="0"/>
              <a:buChar char="•"/>
            </a:pPr>
            <a:r>
              <a:rPr lang="en-US" sz="1333">
                <a:latin typeface="Arial" panose="020B0604020202020204" pitchFamily="34" charset="0"/>
                <a:cs typeface="Arial" panose="020B0604020202020204" pitchFamily="34" charset="0"/>
              </a:rPr>
              <a:t>Facilitate innovation learning to support Patagonia development and product innovation objectives by associating the development of employees with their ideas to help the company achieve its objectives.</a:t>
            </a:r>
          </a:p>
        </p:txBody>
      </p:sp>
      <p:sp>
        <p:nvSpPr>
          <p:cNvPr id="13" name="Freeform 13"/>
          <p:cNvSpPr/>
          <p:nvPr/>
        </p:nvSpPr>
        <p:spPr>
          <a:xfrm flipH="1" flipV="1">
            <a:off x="685800" y="685800"/>
            <a:ext cx="8204200" cy="912971"/>
          </a:xfrm>
          <a:custGeom>
            <a:avLst/>
            <a:gdLst/>
            <a:ahLst/>
            <a:cxnLst/>
            <a:rect l="l" t="t" r="r" b="b"/>
            <a:pathLst>
              <a:path w="8115300" h="1369457">
                <a:moveTo>
                  <a:pt x="8115300" y="1369457"/>
                </a:moveTo>
                <a:lnTo>
                  <a:pt x="0" y="1369457"/>
                </a:lnTo>
                <a:lnTo>
                  <a:pt x="0" y="0"/>
                </a:lnTo>
                <a:lnTo>
                  <a:pt x="8115300" y="0"/>
                </a:lnTo>
                <a:lnTo>
                  <a:pt x="8115300" y="1369457"/>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4" name="TextBox 14"/>
          <p:cNvSpPr txBox="1"/>
          <p:nvPr/>
        </p:nvSpPr>
        <p:spPr>
          <a:xfrm>
            <a:off x="879965" y="793036"/>
            <a:ext cx="7349635" cy="53826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800"/>
              </a:lnSpc>
            </a:pPr>
            <a:r>
              <a:rPr lang="en-US" sz="2133" b="1">
                <a:solidFill>
                  <a:srgbClr val="FFFFFF"/>
                </a:solidFill>
                <a:latin typeface="Poppins Bold"/>
                <a:ea typeface="Poppins Bold"/>
                <a:cs typeface="Poppins Bold"/>
                <a:sym typeface="Poppins Bold"/>
              </a:rPr>
              <a:t>Recommendations to address these challenges:</a:t>
            </a:r>
          </a:p>
        </p:txBody>
      </p:sp>
      <p:pic>
        <p:nvPicPr>
          <p:cNvPr id="3" name="Picture 2">
            <a:extLst>
              <a:ext uri="{FF2B5EF4-FFF2-40B4-BE49-F238E27FC236}">
                <a16:creationId xmlns:a16="http://schemas.microsoft.com/office/drawing/2014/main" id="{8E4A450A-C4B4-2F9A-B3FD-4AC257268E8A}"/>
              </a:ext>
            </a:extLst>
          </p:cNvPr>
          <p:cNvPicPr>
            <a:picLocks noChangeAspect="1"/>
          </p:cNvPicPr>
          <p:nvPr/>
        </p:nvPicPr>
        <p:blipFill>
          <a:blip r:embed="rId5"/>
          <a:stretch>
            <a:fillRect/>
          </a:stretch>
        </p:blipFill>
        <p:spPr>
          <a:xfrm>
            <a:off x="0" y="5715000"/>
            <a:ext cx="12192000" cy="1371600"/>
          </a:xfrm>
          <a:prstGeom prst="rect">
            <a:avLst/>
          </a:prstGeom>
        </p:spPr>
      </p:pic>
      <p:sp>
        <p:nvSpPr>
          <p:cNvPr id="4" name="Slide Number Placeholder 4">
            <a:extLst>
              <a:ext uri="{FF2B5EF4-FFF2-40B4-BE49-F238E27FC236}">
                <a16:creationId xmlns:a16="http://schemas.microsoft.com/office/drawing/2014/main" id="{70827E10-D4BA-BCED-6A3F-A673317ED3AE}"/>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34</a:t>
            </a:fld>
            <a:endParaRPr lang="en-GB" altLang="en-US"/>
          </a:p>
        </p:txBody>
      </p:sp>
      <p:sp>
        <p:nvSpPr>
          <p:cNvPr id="6" name="Date Placeholder 3">
            <a:extLst>
              <a:ext uri="{FF2B5EF4-FFF2-40B4-BE49-F238E27FC236}">
                <a16:creationId xmlns:a16="http://schemas.microsoft.com/office/drawing/2014/main" id="{3BDDC51F-96FE-CDB7-10A8-E451D466EC7B}"/>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Tree>
    <p:extLst>
      <p:ext uri="{BB962C8B-B14F-4D97-AF65-F5344CB8AC3E}">
        <p14:creationId xmlns:p14="http://schemas.microsoft.com/office/powerpoint/2010/main" val="10759994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3200" y="571500"/>
            <a:ext cx="3911600" cy="6286500"/>
            <a:chOff x="0" y="0"/>
            <a:chExt cx="1151022" cy="1460915"/>
          </a:xfrm>
        </p:grpSpPr>
        <p:sp>
          <p:nvSpPr>
            <p:cNvPr id="3" name="Freeform 3"/>
            <p:cNvSpPr/>
            <p:nvPr/>
          </p:nvSpPr>
          <p:spPr>
            <a:xfrm>
              <a:off x="0" y="0"/>
              <a:ext cx="1151022" cy="1460915"/>
            </a:xfrm>
            <a:custGeom>
              <a:avLst/>
              <a:gdLst/>
              <a:ahLst/>
              <a:cxnLst/>
              <a:rect l="l" t="t" r="r" b="b"/>
              <a:pathLst>
                <a:path w="1151022" h="1460915">
                  <a:moveTo>
                    <a:pt x="0" y="0"/>
                  </a:moveTo>
                  <a:lnTo>
                    <a:pt x="1151022" y="0"/>
                  </a:lnTo>
                  <a:lnTo>
                    <a:pt x="1151022" y="1460915"/>
                  </a:lnTo>
                  <a:lnTo>
                    <a:pt x="0" y="1460915"/>
                  </a:lnTo>
                  <a:close/>
                </a:path>
              </a:pathLst>
            </a:custGeom>
            <a:blipFill>
              <a:blip r:embed="rId3"/>
              <a:stretch>
                <a:fillRect l="-36956" r="-53547"/>
              </a:stretch>
            </a:blipFill>
          </p:spPr>
        </p:sp>
      </p:grpSp>
      <p:grpSp>
        <p:nvGrpSpPr>
          <p:cNvPr id="4" name="Group 4"/>
          <p:cNvGrpSpPr/>
          <p:nvPr/>
        </p:nvGrpSpPr>
        <p:grpSpPr>
          <a:xfrm>
            <a:off x="4644884" y="667253"/>
            <a:ext cx="2530441" cy="912971"/>
            <a:chOff x="0" y="0"/>
            <a:chExt cx="10820400" cy="1825942"/>
          </a:xfrm>
        </p:grpSpPr>
        <p:sp>
          <p:nvSpPr>
            <p:cNvPr id="5" name="Freeform 5"/>
            <p:cNvSpPr/>
            <p:nvPr/>
          </p:nvSpPr>
          <p:spPr>
            <a:xfrm flipH="1" flipV="1">
              <a:off x="0" y="0"/>
              <a:ext cx="10820400" cy="1825942"/>
            </a:xfrm>
            <a:custGeom>
              <a:avLst/>
              <a:gdLst/>
              <a:ahLst/>
              <a:cxnLst/>
              <a:rect l="l" t="t" r="r" b="b"/>
              <a:pathLst>
                <a:path w="10820400" h="1825942">
                  <a:moveTo>
                    <a:pt x="10820400" y="1825942"/>
                  </a:moveTo>
                  <a:lnTo>
                    <a:pt x="0" y="1825942"/>
                  </a:lnTo>
                  <a:lnTo>
                    <a:pt x="0" y="0"/>
                  </a:lnTo>
                  <a:lnTo>
                    <a:pt x="10820400" y="0"/>
                  </a:lnTo>
                  <a:lnTo>
                    <a:pt x="10820400" y="182594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388329" y="350996"/>
              <a:ext cx="9525000" cy="922645"/>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000"/>
                </a:lnSpc>
              </a:pPr>
              <a:r>
                <a:rPr lang="en-US" sz="2133" b="1">
                  <a:solidFill>
                    <a:srgbClr val="FFFFFF"/>
                  </a:solidFill>
                  <a:latin typeface="Poppins Bold"/>
                  <a:ea typeface="Poppins Bold"/>
                  <a:cs typeface="Poppins Bold"/>
                  <a:sym typeface="Poppins Bold"/>
                </a:rPr>
                <a:t>CONCLUSION</a:t>
              </a:r>
            </a:p>
          </p:txBody>
        </p:sp>
      </p:grpSp>
      <p:sp>
        <p:nvSpPr>
          <p:cNvPr id="13" name="TextBox 13"/>
          <p:cNvSpPr txBox="1"/>
          <p:nvPr/>
        </p:nvSpPr>
        <p:spPr>
          <a:xfrm>
            <a:off x="4644884" y="1955800"/>
            <a:ext cx="6531116" cy="211553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333">
                <a:solidFill>
                  <a:srgbClr val="2E2E2E"/>
                </a:solidFill>
                <a:latin typeface="Arial" panose="020B0604020202020204" pitchFamily="34" charset="0"/>
                <a:ea typeface="Poppins"/>
                <a:cs typeface="Arial" panose="020B0604020202020204" pitchFamily="34" charset="0"/>
                <a:sym typeface="Poppins"/>
              </a:rPr>
              <a:t>The sustainability mission of the company is highly strategic and aligned with the training and development of Patagonia, as it empowers the employees but keeps them on track of being ethical. Although inconsistency in the world might be a problem, integrating sustainability and balancing innovation and viable suggestions reinforce workforce competency. Such values and learning help Patagonia to maintain a competitive edge and strengthen the principles of environmentally and socially responsible actions.</a:t>
            </a:r>
          </a:p>
        </p:txBody>
      </p:sp>
      <p:pic>
        <p:nvPicPr>
          <p:cNvPr id="7" name="Picture 6">
            <a:extLst>
              <a:ext uri="{FF2B5EF4-FFF2-40B4-BE49-F238E27FC236}">
                <a16:creationId xmlns:a16="http://schemas.microsoft.com/office/drawing/2014/main" id="{D07A329A-8D23-9BE1-D2A4-6D74E119F591}"/>
              </a:ext>
            </a:extLst>
          </p:cNvPr>
          <p:cNvPicPr>
            <a:picLocks noChangeAspect="1"/>
          </p:cNvPicPr>
          <p:nvPr/>
        </p:nvPicPr>
        <p:blipFill>
          <a:blip r:embed="rId6"/>
          <a:stretch>
            <a:fillRect/>
          </a:stretch>
        </p:blipFill>
        <p:spPr>
          <a:xfrm>
            <a:off x="0" y="5715000"/>
            <a:ext cx="12192000" cy="1371600"/>
          </a:xfrm>
          <a:prstGeom prst="rect">
            <a:avLst/>
          </a:prstGeom>
        </p:spPr>
      </p:pic>
      <p:sp>
        <p:nvSpPr>
          <p:cNvPr id="8" name="Slide Number Placeholder 4">
            <a:extLst>
              <a:ext uri="{FF2B5EF4-FFF2-40B4-BE49-F238E27FC236}">
                <a16:creationId xmlns:a16="http://schemas.microsoft.com/office/drawing/2014/main" id="{BF51BC03-9D27-17A1-8E37-681827C454FD}"/>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35</a:t>
            </a:fld>
            <a:endParaRPr lang="en-GB" altLang="en-US"/>
          </a:p>
        </p:txBody>
      </p:sp>
      <p:sp>
        <p:nvSpPr>
          <p:cNvPr id="9" name="Date Placeholder 3">
            <a:extLst>
              <a:ext uri="{FF2B5EF4-FFF2-40B4-BE49-F238E27FC236}">
                <a16:creationId xmlns:a16="http://schemas.microsoft.com/office/drawing/2014/main" id="{6F1E2957-CA52-592A-689E-64E7BAAA3300}"/>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Tree>
    <p:extLst>
      <p:ext uri="{BB962C8B-B14F-4D97-AF65-F5344CB8AC3E}">
        <p14:creationId xmlns:p14="http://schemas.microsoft.com/office/powerpoint/2010/main" val="3189015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3571E-23D9-2736-6303-C475ED927FB1}"/>
            </a:ext>
          </a:extLst>
        </p:cNvPr>
        <p:cNvGrpSpPr/>
        <p:nvPr/>
      </p:nvGrpSpPr>
      <p:grpSpPr>
        <a:xfrm>
          <a:off x="0" y="0"/>
          <a:ext cx="0" cy="0"/>
          <a:chOff x="0" y="0"/>
          <a:chExt cx="0" cy="0"/>
        </a:xfrm>
      </p:grpSpPr>
      <p:sp>
        <p:nvSpPr>
          <p:cNvPr id="7" name="Rectangle: Diagonal Corners Rounded 6">
            <a:extLst>
              <a:ext uri="{FF2B5EF4-FFF2-40B4-BE49-F238E27FC236}">
                <a16:creationId xmlns:a16="http://schemas.microsoft.com/office/drawing/2014/main" id="{0416FCB8-9FF9-40BE-CFDC-6336F3815066}"/>
              </a:ext>
            </a:extLst>
          </p:cNvPr>
          <p:cNvSpPr/>
          <p:nvPr/>
        </p:nvSpPr>
        <p:spPr>
          <a:xfrm>
            <a:off x="3719978" y="376030"/>
            <a:ext cx="4320480" cy="864096"/>
          </a:xfrm>
          <a:prstGeom prst="round2Diag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a:p>
        </p:txBody>
      </p:sp>
      <p:sp>
        <p:nvSpPr>
          <p:cNvPr id="6" name="TextBox 6">
            <a:extLst>
              <a:ext uri="{FF2B5EF4-FFF2-40B4-BE49-F238E27FC236}">
                <a16:creationId xmlns:a16="http://schemas.microsoft.com/office/drawing/2014/main" id="{4794B32F-0B0B-F715-145C-D2004D14C3CF}"/>
              </a:ext>
            </a:extLst>
          </p:cNvPr>
          <p:cNvSpPr txBox="1"/>
          <p:nvPr/>
        </p:nvSpPr>
        <p:spPr>
          <a:xfrm>
            <a:off x="4439816" y="692696"/>
            <a:ext cx="4066434" cy="542713"/>
          </a:xfrm>
          <a:prstGeom prst="rect">
            <a:avLst/>
          </a:prstGeom>
        </p:spPr>
        <p:txBody>
          <a:bodyPr lIns="0" tIns="0" rIns="0" bIns="0" rtlCol="0" anchor="t">
            <a:spAutoFit/>
            <a:scene3d>
              <a:camera prst="orthographicFront"/>
              <a:lightRig rig="soft" dir="t">
                <a:rot lat="0" lon="0" rev="15600000"/>
              </a:lightRig>
            </a:scene3d>
            <a:sp3d extrusionH="57150" prstMaterial="softEdge">
              <a:bevelT w="25400" h="38100"/>
            </a:sp3d>
          </a:bodyPr>
          <a:lstStyle/>
          <a:p>
            <a:pPr>
              <a:lnSpc>
                <a:spcPts val="4000"/>
              </a:lnSpc>
            </a:pPr>
            <a:r>
              <a:rPr lang="en-US" sz="4400" b="1" dirty="0">
                <a:ln/>
                <a:latin typeface="Poppins Bold"/>
                <a:ea typeface="Poppins Bold"/>
                <a:cs typeface="Poppins Bold"/>
                <a:sym typeface="Poppins Bold"/>
              </a:rPr>
              <a:t>Overview</a:t>
            </a:r>
            <a:endParaRPr lang="en-US" sz="4400" b="1" dirty="0">
              <a:ln/>
              <a:latin typeface="Poppins Bold"/>
              <a:ea typeface="Poppins Bold"/>
              <a:cs typeface="Poppins Bold"/>
            </a:endParaRPr>
          </a:p>
        </p:txBody>
      </p:sp>
      <p:pic>
        <p:nvPicPr>
          <p:cNvPr id="5" name="Picture 4" descr="A screenshot of a computer&#10;&#10;AI-generated content may be incorrect.">
            <a:extLst>
              <a:ext uri="{FF2B5EF4-FFF2-40B4-BE49-F238E27FC236}">
                <a16:creationId xmlns:a16="http://schemas.microsoft.com/office/drawing/2014/main" id="{E0328DCB-2DDC-2510-9A3C-214B4F2A9F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5480" y="1422002"/>
            <a:ext cx="8928992" cy="4107982"/>
          </a:xfrm>
          <a:prstGeom prst="rect">
            <a:avLst/>
          </a:prstGeom>
        </p:spPr>
      </p:pic>
    </p:spTree>
    <p:extLst>
      <p:ext uri="{BB962C8B-B14F-4D97-AF65-F5344CB8AC3E}">
        <p14:creationId xmlns:p14="http://schemas.microsoft.com/office/powerpoint/2010/main" val="37494786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59A2C-FD12-4A21-A27D-6066C7D356C0}"/>
              </a:ext>
            </a:extLst>
          </p:cNvPr>
          <p:cNvSpPr>
            <a:spLocks noGrp="1"/>
          </p:cNvSpPr>
          <p:nvPr>
            <p:ph type="title"/>
          </p:nvPr>
        </p:nvSpPr>
        <p:spPr>
          <a:xfrm>
            <a:off x="609600" y="274638"/>
            <a:ext cx="10972800" cy="562074"/>
          </a:xfrm>
        </p:spPr>
        <p:txBody>
          <a:bodyPr/>
          <a:lstStyle/>
          <a:p>
            <a:r>
              <a:rPr lang="en-US"/>
              <a:t>References</a:t>
            </a:r>
          </a:p>
        </p:txBody>
      </p:sp>
      <p:sp>
        <p:nvSpPr>
          <p:cNvPr id="3" name="Content Placeholder 2">
            <a:extLst>
              <a:ext uri="{FF2B5EF4-FFF2-40B4-BE49-F238E27FC236}">
                <a16:creationId xmlns:a16="http://schemas.microsoft.com/office/drawing/2014/main" id="{242BCCF7-80BB-433A-8643-4D4C0478B4CC}"/>
              </a:ext>
            </a:extLst>
          </p:cNvPr>
          <p:cNvSpPr>
            <a:spLocks noGrp="1"/>
          </p:cNvSpPr>
          <p:nvPr>
            <p:ph idx="1"/>
          </p:nvPr>
        </p:nvSpPr>
        <p:spPr>
          <a:xfrm>
            <a:off x="191344" y="836712"/>
            <a:ext cx="11665296" cy="4680521"/>
          </a:xfrm>
        </p:spPr>
        <p:txBody>
          <a:bodyPr/>
          <a:lstStyle/>
          <a:p>
            <a:pPr marL="0" marR="0" algn="just">
              <a:buFont typeface="Wingdings" panose="05000000000000000000" pitchFamily="2" charset="2"/>
              <a:buChar char="q"/>
            </a:pPr>
            <a:r>
              <a:rPr lang="en-US" sz="1400">
                <a:effectLst/>
                <a:latin typeface="Times New Roman" panose="02020603050405020304" pitchFamily="18" charset="0"/>
                <a:ea typeface="Times New Roman" panose="02020603050405020304" pitchFamily="18" charset="0"/>
              </a:rPr>
              <a:t>Alabi, M. (2025). The Role of Green Human Resource Practices in Promoting Corporate Social Responsibility and Sustainability. </a:t>
            </a:r>
            <a:r>
              <a:rPr lang="en-US" sz="1400" i="1">
                <a:effectLst/>
                <a:latin typeface="Times New Roman" panose="02020603050405020304" pitchFamily="18" charset="0"/>
                <a:ea typeface="Times New Roman" panose="02020603050405020304" pitchFamily="18" charset="0"/>
              </a:rPr>
              <a:t>Frontiers in Business, Economics and Management.</a:t>
            </a:r>
            <a:r>
              <a:rPr lang="en-US" sz="1400">
                <a:effectLst/>
                <a:latin typeface="Times New Roman" panose="02020603050405020304" pitchFamily="18" charset="0"/>
                <a:ea typeface="Times New Roman" panose="02020603050405020304" pitchFamily="18" charset="0"/>
              </a:rPr>
              <a:t> </a:t>
            </a:r>
          </a:p>
          <a:p>
            <a:pPr marL="0" marR="0" algn="just">
              <a:buFont typeface="Wingdings" panose="05000000000000000000" pitchFamily="2" charset="2"/>
              <a:buChar char="q"/>
            </a:pPr>
            <a:r>
              <a:rPr lang="en-US" sz="1400">
                <a:effectLst/>
                <a:latin typeface="Times New Roman" panose="02020603050405020304" pitchFamily="18" charset="0"/>
                <a:ea typeface="Times New Roman" panose="02020603050405020304" pitchFamily="18" charset="0"/>
              </a:rPr>
              <a:t>Armstrong, M. &amp; Taylor, S. (2023) </a:t>
            </a:r>
            <a:r>
              <a:rPr lang="en-US" sz="1400" i="1">
                <a:effectLst/>
                <a:latin typeface="Times New Roman" panose="02020603050405020304" pitchFamily="18" charset="0"/>
                <a:ea typeface="Times New Roman" panose="02020603050405020304" pitchFamily="18" charset="0"/>
              </a:rPr>
              <a:t>Armstrong’s Handbook of Human Resource Management Practice</a:t>
            </a:r>
            <a:r>
              <a:rPr lang="en-US" sz="1400">
                <a:effectLst/>
                <a:latin typeface="Times New Roman" panose="02020603050405020304" pitchFamily="18" charset="0"/>
                <a:ea typeface="Times New Roman" panose="02020603050405020304" pitchFamily="18" charset="0"/>
              </a:rPr>
              <a:t>. London: Kogan Page.</a:t>
            </a:r>
          </a:p>
          <a:p>
            <a:pPr marL="0" marR="0" algn="just">
              <a:buFont typeface="Wingdings" panose="05000000000000000000" pitchFamily="2" charset="2"/>
              <a:buChar char="q"/>
            </a:pPr>
            <a:r>
              <a:rPr lang="en-US" sz="1400">
                <a:effectLst/>
                <a:latin typeface="Times New Roman" panose="02020603050405020304" pitchFamily="18" charset="0"/>
                <a:ea typeface="Times New Roman" panose="02020603050405020304" pitchFamily="18" charset="0"/>
              </a:rPr>
              <a:t>Aust, I., </a:t>
            </a:r>
            <a:r>
              <a:rPr lang="en-US" sz="1400" err="1">
                <a:effectLst/>
                <a:latin typeface="Times New Roman" panose="02020603050405020304" pitchFamily="18" charset="0"/>
                <a:ea typeface="Times New Roman" panose="02020603050405020304" pitchFamily="18" charset="0"/>
              </a:rPr>
              <a:t>Ehnert</a:t>
            </a:r>
            <a:r>
              <a:rPr lang="en-US" sz="1400">
                <a:effectLst/>
                <a:latin typeface="Times New Roman" panose="02020603050405020304" pitchFamily="18" charset="0"/>
                <a:ea typeface="Times New Roman" panose="02020603050405020304" pitchFamily="18" charset="0"/>
              </a:rPr>
              <a:t>, I., &amp; others. (2020). Common good HRM: A paradigm shift in sustainable HRM? </a:t>
            </a:r>
            <a:r>
              <a:rPr lang="en-US" sz="1400" i="1">
                <a:effectLst/>
                <a:latin typeface="Times New Roman" panose="02020603050405020304" pitchFamily="18" charset="0"/>
                <a:ea typeface="Times New Roman" panose="02020603050405020304" pitchFamily="18" charset="0"/>
              </a:rPr>
              <a:t>Human Resource Management Review, 30</a:t>
            </a:r>
            <a:r>
              <a:rPr lang="en-US" sz="1400">
                <a:effectLst/>
                <a:latin typeface="Times New Roman" panose="02020603050405020304" pitchFamily="18" charset="0"/>
                <a:ea typeface="Times New Roman" panose="02020603050405020304" pitchFamily="18" charset="0"/>
              </a:rPr>
              <a:t>, 100705. </a:t>
            </a:r>
          </a:p>
          <a:p>
            <a:pPr marL="0" marR="0" algn="just">
              <a:buFont typeface="Wingdings" panose="05000000000000000000" pitchFamily="2" charset="2"/>
              <a:buChar char="q"/>
            </a:pPr>
            <a:r>
              <a:rPr lang="en-US" sz="1400" err="1">
                <a:effectLst/>
                <a:latin typeface="Times New Roman" panose="02020603050405020304" pitchFamily="18" charset="0"/>
                <a:ea typeface="Times New Roman" panose="02020603050405020304" pitchFamily="18" charset="0"/>
              </a:rPr>
              <a:t>Benmoussa</a:t>
            </a:r>
            <a:r>
              <a:rPr lang="en-US" sz="1400">
                <a:effectLst/>
                <a:latin typeface="Times New Roman" panose="02020603050405020304" pitchFamily="18" charset="0"/>
                <a:ea typeface="Times New Roman" panose="02020603050405020304" pitchFamily="18" charset="0"/>
              </a:rPr>
              <a:t>, M. (2024). The Vital Role of Green Human Resource Management in Building Sustainable Organizations: A Patagonia Case Study. </a:t>
            </a:r>
            <a:r>
              <a:rPr lang="en-US" sz="1400" i="1">
                <a:effectLst/>
                <a:latin typeface="Times New Roman" panose="02020603050405020304" pitchFamily="18" charset="0"/>
                <a:ea typeface="Times New Roman" panose="02020603050405020304" pitchFamily="18" charset="0"/>
              </a:rPr>
              <a:t>Journal of Business and Finance Economy, 8</a:t>
            </a:r>
            <a:r>
              <a:rPr lang="en-US" sz="1400">
                <a:effectLst/>
                <a:latin typeface="Times New Roman" panose="02020603050405020304" pitchFamily="18" charset="0"/>
                <a:ea typeface="Times New Roman" panose="02020603050405020304" pitchFamily="18" charset="0"/>
              </a:rPr>
              <a:t>(2). </a:t>
            </a:r>
          </a:p>
          <a:p>
            <a:pPr marL="0" marR="0" algn="just">
              <a:buFont typeface="Wingdings" panose="05000000000000000000" pitchFamily="2" charset="2"/>
              <a:buChar char="q"/>
            </a:pPr>
            <a:r>
              <a:rPr lang="en-US" sz="1400" err="1">
                <a:effectLst/>
                <a:latin typeface="Times New Roman" panose="02020603050405020304" pitchFamily="18" charset="0"/>
                <a:ea typeface="Times New Roman" panose="02020603050405020304" pitchFamily="18" charset="0"/>
              </a:rPr>
              <a:t>Dyllick</a:t>
            </a:r>
            <a:r>
              <a:rPr lang="en-US" sz="1400">
                <a:effectLst/>
                <a:latin typeface="Times New Roman" panose="02020603050405020304" pitchFamily="18" charset="0"/>
                <a:ea typeface="Times New Roman" panose="02020603050405020304" pitchFamily="18" charset="0"/>
              </a:rPr>
              <a:t>, T., &amp; </a:t>
            </a:r>
            <a:r>
              <a:rPr lang="en-US" sz="1400" err="1">
                <a:effectLst/>
                <a:latin typeface="Times New Roman" panose="02020603050405020304" pitchFamily="18" charset="0"/>
                <a:ea typeface="Times New Roman" panose="02020603050405020304" pitchFamily="18" charset="0"/>
              </a:rPr>
              <a:t>Hockerts</a:t>
            </a:r>
            <a:r>
              <a:rPr lang="en-US" sz="1400">
                <a:effectLst/>
                <a:latin typeface="Times New Roman" panose="02020603050405020304" pitchFamily="18" charset="0"/>
                <a:ea typeface="Times New Roman" panose="02020603050405020304" pitchFamily="18" charset="0"/>
              </a:rPr>
              <a:t>, K. (2002). Beyond the business case for corporate sustainability. </a:t>
            </a:r>
            <a:r>
              <a:rPr lang="en-US" sz="1400" i="1">
                <a:effectLst/>
                <a:latin typeface="Times New Roman" panose="02020603050405020304" pitchFamily="18" charset="0"/>
                <a:ea typeface="Times New Roman" panose="02020603050405020304" pitchFamily="18" charset="0"/>
              </a:rPr>
              <a:t>Business Strategy and the Environment.</a:t>
            </a:r>
            <a:r>
              <a:rPr lang="en-US" sz="1400">
                <a:effectLst/>
                <a:latin typeface="Times New Roman" panose="02020603050405020304" pitchFamily="18" charset="0"/>
                <a:ea typeface="Times New Roman" panose="02020603050405020304" pitchFamily="18" charset="0"/>
              </a:rPr>
              <a:t> [This classic conceptual work underpins sustainable HRM frameworks.]</a:t>
            </a:r>
          </a:p>
          <a:p>
            <a:pPr marL="0" marR="0" algn="just">
              <a:buFont typeface="Wingdings" panose="05000000000000000000" pitchFamily="2" charset="2"/>
              <a:buChar char="q"/>
            </a:pPr>
            <a:r>
              <a:rPr lang="en-US" sz="1400">
                <a:effectLst/>
                <a:latin typeface="Times New Roman" panose="02020603050405020304" pitchFamily="18" charset="0"/>
                <a:ea typeface="Times New Roman" panose="02020603050405020304" pitchFamily="18" charset="0"/>
              </a:rPr>
              <a:t>Fowler, A., &amp; Hope, C. (2007). Sustainability in Human Resource Management: Practical Approaches. </a:t>
            </a:r>
            <a:r>
              <a:rPr lang="en-US" sz="1400" i="1">
                <a:effectLst/>
                <a:latin typeface="Times New Roman" panose="02020603050405020304" pitchFamily="18" charset="0"/>
                <a:ea typeface="Times New Roman" panose="02020603050405020304" pitchFamily="18" charset="0"/>
              </a:rPr>
              <a:t>Sustainable HRM Conference Proceedings.</a:t>
            </a:r>
            <a:r>
              <a:rPr lang="en-US" sz="1400">
                <a:effectLst/>
                <a:latin typeface="Times New Roman" panose="02020603050405020304" pitchFamily="18" charset="0"/>
                <a:ea typeface="Times New Roman" panose="02020603050405020304" pitchFamily="18" charset="0"/>
              </a:rPr>
              <a:t> </a:t>
            </a:r>
          </a:p>
          <a:p>
            <a:pPr marL="0" marR="0" algn="just">
              <a:buFont typeface="Wingdings" panose="05000000000000000000" pitchFamily="2" charset="2"/>
              <a:buChar char="q"/>
            </a:pPr>
            <a:r>
              <a:rPr lang="en-US" sz="1400">
                <a:effectLst/>
                <a:latin typeface="Times New Roman" panose="02020603050405020304" pitchFamily="18" charset="0"/>
                <a:ea typeface="Times New Roman" panose="02020603050405020304" pitchFamily="18" charset="0"/>
              </a:rPr>
              <a:t>Liang, X., &amp; Li, J. (2025). Sustainable human resource management and employee performance: A conceptual framework and research agenda. </a:t>
            </a:r>
            <a:r>
              <a:rPr lang="en-US" sz="1400" i="1">
                <a:effectLst/>
                <a:latin typeface="Times New Roman" panose="02020603050405020304" pitchFamily="18" charset="0"/>
                <a:ea typeface="Times New Roman" panose="02020603050405020304" pitchFamily="18" charset="0"/>
              </a:rPr>
              <a:t>Human Resource Management Review.</a:t>
            </a:r>
            <a:r>
              <a:rPr lang="en-US" sz="1400">
                <a:effectLst/>
                <a:latin typeface="Times New Roman" panose="02020603050405020304" pitchFamily="18" charset="0"/>
                <a:ea typeface="Times New Roman" panose="02020603050405020304" pitchFamily="18" charset="0"/>
              </a:rPr>
              <a:t> </a:t>
            </a:r>
          </a:p>
          <a:p>
            <a:pPr marL="0" marR="0" algn="just">
              <a:buFont typeface="Wingdings" panose="05000000000000000000" pitchFamily="2" charset="2"/>
              <a:buChar char="q"/>
            </a:pPr>
            <a:r>
              <a:rPr lang="en-US" sz="1400" err="1">
                <a:effectLst/>
                <a:latin typeface="Times New Roman" panose="02020603050405020304" pitchFamily="18" charset="0"/>
                <a:ea typeface="Times New Roman" panose="02020603050405020304" pitchFamily="18" charset="0"/>
              </a:rPr>
              <a:t>Nosratabadi</a:t>
            </a:r>
            <a:r>
              <a:rPr lang="en-US" sz="1400">
                <a:effectLst/>
                <a:latin typeface="Times New Roman" panose="02020603050405020304" pitchFamily="18" charset="0"/>
                <a:ea typeface="Times New Roman" panose="02020603050405020304" pitchFamily="18" charset="0"/>
              </a:rPr>
              <a:t>, S., </a:t>
            </a:r>
            <a:r>
              <a:rPr lang="en-US" sz="1400" err="1">
                <a:effectLst/>
                <a:latin typeface="Times New Roman" panose="02020603050405020304" pitchFamily="18" charset="0"/>
                <a:ea typeface="Times New Roman" panose="02020603050405020304" pitchFamily="18" charset="0"/>
              </a:rPr>
              <a:t>Mosavi</a:t>
            </a:r>
            <a:r>
              <a:rPr lang="en-US" sz="1400">
                <a:effectLst/>
                <a:latin typeface="Times New Roman" panose="02020603050405020304" pitchFamily="18" charset="0"/>
                <a:ea typeface="Times New Roman" panose="02020603050405020304" pitchFamily="18" charset="0"/>
              </a:rPr>
              <a:t>, A., </a:t>
            </a:r>
            <a:r>
              <a:rPr lang="en-US" sz="1400" err="1">
                <a:effectLst/>
                <a:latin typeface="Times New Roman" panose="02020603050405020304" pitchFamily="18" charset="0"/>
                <a:ea typeface="Times New Roman" panose="02020603050405020304" pitchFamily="18" charset="0"/>
              </a:rPr>
              <a:t>Shamshirband</a:t>
            </a:r>
            <a:r>
              <a:rPr lang="en-US" sz="1400">
                <a:effectLst/>
                <a:latin typeface="Times New Roman" panose="02020603050405020304" pitchFamily="18" charset="0"/>
                <a:ea typeface="Times New Roman" panose="02020603050405020304" pitchFamily="18" charset="0"/>
              </a:rPr>
              <a:t>, S., </a:t>
            </a:r>
            <a:r>
              <a:rPr lang="en-US" sz="1400" err="1">
                <a:effectLst/>
                <a:latin typeface="Times New Roman" panose="02020603050405020304" pitchFamily="18" charset="0"/>
                <a:ea typeface="Times New Roman" panose="02020603050405020304" pitchFamily="18" charset="0"/>
              </a:rPr>
              <a:t>Zavadskas</a:t>
            </a:r>
            <a:r>
              <a:rPr lang="en-US" sz="1400">
                <a:effectLst/>
                <a:latin typeface="Times New Roman" panose="02020603050405020304" pitchFamily="18" charset="0"/>
                <a:ea typeface="Times New Roman" panose="02020603050405020304" pitchFamily="18" charset="0"/>
              </a:rPr>
              <a:t>, E. K., </a:t>
            </a:r>
            <a:r>
              <a:rPr lang="en-US" sz="1400" err="1">
                <a:effectLst/>
                <a:latin typeface="Times New Roman" panose="02020603050405020304" pitchFamily="18" charset="0"/>
                <a:ea typeface="Times New Roman" panose="02020603050405020304" pitchFamily="18" charset="0"/>
              </a:rPr>
              <a:t>Rakotonirainy</a:t>
            </a:r>
            <a:r>
              <a:rPr lang="en-US" sz="1400">
                <a:effectLst/>
                <a:latin typeface="Times New Roman" panose="02020603050405020304" pitchFamily="18" charset="0"/>
                <a:ea typeface="Times New Roman" panose="02020603050405020304" pitchFamily="18" charset="0"/>
              </a:rPr>
              <a:t>, A., &amp; Chau, K. W. (2019). Sustainable business models: A review. </a:t>
            </a:r>
            <a:r>
              <a:rPr lang="en-US" sz="1400" i="1">
                <a:effectLst/>
                <a:latin typeface="Times New Roman" panose="02020603050405020304" pitchFamily="18" charset="0"/>
                <a:ea typeface="Times New Roman" panose="02020603050405020304" pitchFamily="18" charset="0"/>
              </a:rPr>
              <a:t>Sustainable Business Models: A Review.</a:t>
            </a:r>
            <a:r>
              <a:rPr lang="en-US" sz="1400">
                <a:effectLst/>
                <a:latin typeface="Times New Roman" panose="02020603050405020304" pitchFamily="18" charset="0"/>
                <a:ea typeface="Times New Roman" panose="02020603050405020304" pitchFamily="18" charset="0"/>
              </a:rPr>
              <a:t> (</a:t>
            </a:r>
            <a:r>
              <a:rPr lang="en-US" sz="1400" u="sng" err="1">
                <a:solidFill>
                  <a:srgbClr val="0000FF"/>
                </a:solidFill>
                <a:effectLst/>
                <a:latin typeface="Times New Roman" panose="02020603050405020304" pitchFamily="18" charset="0"/>
                <a:ea typeface="Times New Roman" panose="02020603050405020304" pitchFamily="18" charset="0"/>
                <a:hlinkClick r:id="rId2" tooltip="Sustainable Business Models: A Review"/>
              </a:rPr>
              <a:t>arXiv</a:t>
            </a:r>
            <a:r>
              <a:rPr lang="en-US" sz="1400">
                <a:effectLst/>
                <a:latin typeface="Times New Roman" panose="02020603050405020304" pitchFamily="18" charset="0"/>
                <a:ea typeface="Times New Roman" panose="02020603050405020304" pitchFamily="18" charset="0"/>
              </a:rPr>
              <a:t>)</a:t>
            </a:r>
          </a:p>
          <a:p>
            <a:pPr marL="0" marR="0" algn="just">
              <a:lnSpc>
                <a:spcPct val="107000"/>
              </a:lnSpc>
              <a:spcBef>
                <a:spcPts val="0"/>
              </a:spcBef>
              <a:spcAft>
                <a:spcPts val="800"/>
              </a:spcAft>
              <a:buFont typeface="Wingdings" panose="05000000000000000000" pitchFamily="2" charset="2"/>
              <a:buChar char="q"/>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Patagonia, Inc. (2024).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Benefit corporation report 2023–2024</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Patagonia. </a:t>
            </a:r>
            <a:r>
              <a:rPr lang="en-US" sz="1400" u="sng">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https://www.patagonia.com/on/demandware.static/-/Library-Sites-PatagoniaShared/default/dwb2e1d605/PDF-US/PAT_2024_BCorp_Report-V2-100125.pdf</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buFont typeface="Wingdings" panose="05000000000000000000" pitchFamily="2" charset="2"/>
              <a:buChar char="q"/>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Patagonia, Inc. (2025).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Sustainability progress report 2025: Supply chain and manufacturing sustainability</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Patagonia. </a:t>
            </a:r>
            <a:r>
              <a:rPr lang="en-US" sz="1400" u="sng">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https://manufacturingdigital.com/news/patagonias-supply-chain-manufacturing-sustainability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p>
            <a:pPr marL="0" marR="0" algn="just">
              <a:buFont typeface="Wingdings" panose="05000000000000000000" pitchFamily="2" charset="2"/>
              <a:buChar char="q"/>
            </a:pPr>
            <a:r>
              <a:rPr lang="en-US" sz="1400" err="1">
                <a:effectLst/>
                <a:latin typeface="Times New Roman" panose="02020603050405020304" pitchFamily="18" charset="0"/>
                <a:ea typeface="Times New Roman" panose="02020603050405020304" pitchFamily="18" charset="0"/>
              </a:rPr>
              <a:t>Shourkaei</a:t>
            </a:r>
            <a:r>
              <a:rPr lang="en-US" sz="1400">
                <a:effectLst/>
                <a:latin typeface="Times New Roman" panose="02020603050405020304" pitchFamily="18" charset="0"/>
                <a:ea typeface="Times New Roman" panose="02020603050405020304" pitchFamily="18" charset="0"/>
              </a:rPr>
              <a:t>, M. M., Taylor, K. M., &amp; Dyck, B. (2024). Examining sustainable supply chain management via a social‑symbolic work lens: Lessons from Patagonia. </a:t>
            </a:r>
            <a:r>
              <a:rPr lang="en-US" sz="1400" i="1">
                <a:effectLst/>
                <a:latin typeface="Times New Roman" panose="02020603050405020304" pitchFamily="18" charset="0"/>
                <a:ea typeface="Times New Roman" panose="02020603050405020304" pitchFamily="18" charset="0"/>
              </a:rPr>
              <a:t>Business Strategy and the Environment, 33</a:t>
            </a:r>
            <a:r>
              <a:rPr lang="en-US" sz="1400">
                <a:effectLst/>
                <a:latin typeface="Times New Roman" panose="02020603050405020304" pitchFamily="18" charset="0"/>
                <a:ea typeface="Times New Roman" panose="02020603050405020304" pitchFamily="18" charset="0"/>
              </a:rPr>
              <a:t>(2), 1477–1496. </a:t>
            </a:r>
          </a:p>
        </p:txBody>
      </p:sp>
      <p:sp>
        <p:nvSpPr>
          <p:cNvPr id="4" name="Date Placeholder 3">
            <a:extLst>
              <a:ext uri="{FF2B5EF4-FFF2-40B4-BE49-F238E27FC236}">
                <a16:creationId xmlns:a16="http://schemas.microsoft.com/office/drawing/2014/main" id="{81B81C69-D814-43F0-A9A2-378835B1E452}"/>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289A7CFB-F377-4DB7-8E34-8E238388ADAA}"/>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28578614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199F5F1-B817-4F62-A102-305C3BEE197D}"/>
              </a:ext>
            </a:extLst>
          </p:cNvPr>
          <p:cNvSpPr>
            <a:spLocks noGrp="1"/>
          </p:cNvSpPr>
          <p:nvPr>
            <p:ph type="dt" sz="half" idx="10"/>
          </p:nvPr>
        </p:nvSpPr>
        <p:spPr/>
        <p:txBody>
          <a:bodyPr/>
          <a:lstStyle/>
          <a:p>
            <a:pPr>
              <a:defRPr/>
            </a:pPr>
            <a:fld id="{2303D31F-598B-47EE-BA37-93F097A3D676}" type="datetime1">
              <a:rPr lang="en-GB" altLang="en-US" smtClean="0"/>
              <a:pPr>
                <a:defRPr/>
              </a:pPr>
              <a:t>30/11/2025</a:t>
            </a:fld>
            <a:endParaRPr lang="en-GB" altLang="en-US"/>
          </a:p>
        </p:txBody>
      </p:sp>
      <p:sp>
        <p:nvSpPr>
          <p:cNvPr id="5" name="Slide Number Placeholder 4">
            <a:extLst>
              <a:ext uri="{FF2B5EF4-FFF2-40B4-BE49-F238E27FC236}">
                <a16:creationId xmlns:a16="http://schemas.microsoft.com/office/drawing/2014/main" id="{4D1F980C-5C7C-471F-8C8C-C762F9E176F6}"/>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
        <p:nvSpPr>
          <p:cNvPr id="6" name="Content Placeholder 2">
            <a:extLst>
              <a:ext uri="{FF2B5EF4-FFF2-40B4-BE49-F238E27FC236}">
                <a16:creationId xmlns:a16="http://schemas.microsoft.com/office/drawing/2014/main" id="{23A261C3-9E12-40F8-92B1-A1FDA7E0FC59}"/>
              </a:ext>
            </a:extLst>
          </p:cNvPr>
          <p:cNvSpPr>
            <a:spLocks noGrp="1"/>
          </p:cNvSpPr>
          <p:nvPr>
            <p:ph idx="1"/>
          </p:nvPr>
        </p:nvSpPr>
        <p:spPr>
          <a:xfrm>
            <a:off x="334433" y="980728"/>
            <a:ext cx="11247967" cy="4535835"/>
          </a:xfrm>
        </p:spPr>
        <p:txBody>
          <a:bodyPr rtlCol="0">
            <a:normAutofit fontScale="92500" lnSpcReduction="10000"/>
          </a:bodyPr>
          <a:lstStyle/>
          <a:p>
            <a:pPr marL="0" marR="0"/>
            <a:r>
              <a:rPr lang="en-US" sz="1800">
                <a:effectLst/>
                <a:latin typeface="Times New Roman" panose="02020603050405020304" pitchFamily="18" charset="0"/>
                <a:ea typeface="Times New Roman" panose="02020603050405020304" pitchFamily="18" charset="0"/>
              </a:rPr>
              <a:t>Armstrong, M. &amp; Taylor, S. (2023) </a:t>
            </a:r>
            <a:r>
              <a:rPr lang="en-US" sz="1800" i="1">
                <a:effectLst/>
                <a:latin typeface="Times New Roman" panose="02020603050405020304" pitchFamily="18" charset="0"/>
                <a:ea typeface="Times New Roman" panose="02020603050405020304" pitchFamily="18" charset="0"/>
              </a:rPr>
              <a:t>Armstrong’s Handbook of Human Resource Management Practice</a:t>
            </a:r>
            <a:r>
              <a:rPr lang="en-US" sz="1800">
                <a:effectLst/>
                <a:latin typeface="Times New Roman" panose="02020603050405020304" pitchFamily="18" charset="0"/>
                <a:ea typeface="Times New Roman" panose="02020603050405020304" pitchFamily="18" charset="0"/>
              </a:rPr>
              <a:t>. London: Kogan    Page.</a:t>
            </a:r>
          </a:p>
          <a:p>
            <a:pPr marL="0" marR="0"/>
            <a:r>
              <a:rPr lang="en-US" sz="1800">
                <a:effectLst/>
                <a:latin typeface="Times New Roman" panose="02020603050405020304" pitchFamily="18" charset="0"/>
                <a:ea typeface="Times New Roman" panose="02020603050405020304" pitchFamily="18" charset="0"/>
              </a:rPr>
              <a:t>Bureau of </a:t>
            </a:r>
            <a:r>
              <a:rPr lang="en-US" sz="1800" err="1">
                <a:effectLst/>
                <a:latin typeface="Times New Roman" panose="02020603050405020304" pitchFamily="18" charset="0"/>
                <a:ea typeface="Times New Roman" panose="02020603050405020304" pitchFamily="18" charset="0"/>
              </a:rPr>
              <a:t>Labour</a:t>
            </a:r>
            <a:r>
              <a:rPr lang="en-US" sz="1800">
                <a:effectLst/>
                <a:latin typeface="Times New Roman" panose="02020603050405020304" pitchFamily="18" charset="0"/>
                <a:ea typeface="Times New Roman" panose="02020603050405020304" pitchFamily="18" charset="0"/>
              </a:rPr>
              <a:t> Statistics (2024) </a:t>
            </a:r>
            <a:r>
              <a:rPr lang="en-US" sz="1800" i="1">
                <a:effectLst/>
                <a:latin typeface="Times New Roman" panose="02020603050405020304" pitchFamily="18" charset="0"/>
                <a:ea typeface="Times New Roman" panose="02020603050405020304" pitchFamily="18" charset="0"/>
              </a:rPr>
              <a:t>Retail Trade: Annual Turnover Rates</a:t>
            </a:r>
            <a:r>
              <a:rPr lang="en-US" sz="1800">
                <a:effectLst/>
                <a:latin typeface="Times New Roman" panose="02020603050405020304" pitchFamily="18" charset="0"/>
                <a:ea typeface="Times New Roman" panose="02020603050405020304" pitchFamily="18" charset="0"/>
              </a:rPr>
              <a:t>. Washington, DC: BLS.</a:t>
            </a:r>
          </a:p>
          <a:p>
            <a:pPr marL="0" marR="0"/>
            <a:r>
              <a:rPr lang="en-US" sz="1800">
                <a:effectLst/>
                <a:latin typeface="Times New Roman" panose="02020603050405020304" pitchFamily="18" charset="0"/>
                <a:ea typeface="Times New Roman" panose="02020603050405020304" pitchFamily="18" charset="0"/>
              </a:rPr>
              <a:t>Cox, T. &amp; Blake, S. (1991) ‘Managing cultural diversity’, </a:t>
            </a:r>
            <a:r>
              <a:rPr lang="en-US" sz="1800" i="1">
                <a:effectLst/>
                <a:latin typeface="Times New Roman" panose="02020603050405020304" pitchFamily="18" charset="0"/>
                <a:ea typeface="Times New Roman" panose="02020603050405020304" pitchFamily="18" charset="0"/>
              </a:rPr>
              <a:t>Academy of Management Executive</a:t>
            </a:r>
            <a:r>
              <a:rPr lang="en-US" sz="1800">
                <a:effectLst/>
                <a:latin typeface="Times New Roman" panose="02020603050405020304" pitchFamily="18" charset="0"/>
                <a:ea typeface="Times New Roman" panose="02020603050405020304" pitchFamily="18" charset="0"/>
              </a:rPr>
              <a:t>, 5(3), pp. 45–56.</a:t>
            </a:r>
          </a:p>
          <a:p>
            <a:pPr marL="0" marR="0"/>
            <a:r>
              <a:rPr lang="en-US" sz="1800">
                <a:effectLst/>
                <a:latin typeface="Times New Roman" panose="02020603050405020304" pitchFamily="18" charset="0"/>
                <a:ea typeface="Times New Roman" panose="02020603050405020304" pitchFamily="18" charset="0"/>
              </a:rPr>
              <a:t>Ferdman, B. &amp; Deane, B. (2014) </a:t>
            </a:r>
            <a:r>
              <a:rPr lang="en-US" sz="1800" i="1">
                <a:effectLst/>
                <a:latin typeface="Times New Roman" panose="02020603050405020304" pitchFamily="18" charset="0"/>
                <a:ea typeface="Times New Roman" panose="02020603050405020304" pitchFamily="18" charset="0"/>
              </a:rPr>
              <a:t>Diversity at Work: The Practice of Inclusion</a:t>
            </a:r>
            <a:r>
              <a:rPr lang="en-US" sz="1800">
                <a:effectLst/>
                <a:latin typeface="Times New Roman" panose="02020603050405020304" pitchFamily="18" charset="0"/>
                <a:ea typeface="Times New Roman" panose="02020603050405020304" pitchFamily="18" charset="0"/>
              </a:rPr>
              <a:t>. San Francisco: Jossey-Bass.</a:t>
            </a:r>
          </a:p>
          <a:p>
            <a:pPr marL="0" marR="0"/>
            <a:r>
              <a:rPr lang="en-US" sz="1800">
                <a:effectLst/>
                <a:latin typeface="Times New Roman" panose="02020603050405020304" pitchFamily="18" charset="0"/>
                <a:ea typeface="Times New Roman" panose="02020603050405020304" pitchFamily="18" charset="0"/>
              </a:rPr>
              <a:t>Hewlett, S., Marshall, M. &amp; </a:t>
            </a:r>
            <a:r>
              <a:rPr lang="en-US" sz="1800" err="1">
                <a:effectLst/>
                <a:latin typeface="Times New Roman" panose="02020603050405020304" pitchFamily="18" charset="0"/>
                <a:ea typeface="Times New Roman" panose="02020603050405020304" pitchFamily="18" charset="0"/>
              </a:rPr>
              <a:t>Sherbin</a:t>
            </a:r>
            <a:r>
              <a:rPr lang="en-US" sz="1800">
                <a:effectLst/>
                <a:latin typeface="Times New Roman" panose="02020603050405020304" pitchFamily="18" charset="0"/>
                <a:ea typeface="Times New Roman" panose="02020603050405020304" pitchFamily="18" charset="0"/>
              </a:rPr>
              <a:t>, L. (2013) ‘How diversity can drive innovation’, </a:t>
            </a:r>
            <a:r>
              <a:rPr lang="en-US" sz="1800" i="1">
                <a:effectLst/>
                <a:latin typeface="Times New Roman" panose="02020603050405020304" pitchFamily="18" charset="0"/>
                <a:ea typeface="Times New Roman" panose="02020603050405020304" pitchFamily="18" charset="0"/>
              </a:rPr>
              <a:t>Harvard Business Review</a:t>
            </a:r>
            <a:r>
              <a:rPr lang="en-US" sz="1800">
                <a:effectLst/>
                <a:latin typeface="Times New Roman" panose="02020603050405020304" pitchFamily="18" charset="0"/>
                <a:ea typeface="Times New Roman" panose="02020603050405020304" pitchFamily="18" charset="0"/>
              </a:rPr>
              <a:t>, 91(12), pp. 30–45.</a:t>
            </a:r>
          </a:p>
          <a:p>
            <a:pPr marL="0" marR="0"/>
            <a:r>
              <a:rPr lang="en-US" sz="1800" err="1">
                <a:effectLst/>
                <a:latin typeface="Times New Roman" panose="02020603050405020304" pitchFamily="18" charset="0"/>
                <a:ea typeface="Times New Roman" panose="02020603050405020304" pitchFamily="18" charset="0"/>
              </a:rPr>
              <a:t>Mor</a:t>
            </a:r>
            <a:r>
              <a:rPr lang="en-US" sz="1800">
                <a:effectLst/>
                <a:latin typeface="Times New Roman" panose="02020603050405020304" pitchFamily="18" charset="0"/>
                <a:ea typeface="Times New Roman" panose="02020603050405020304" pitchFamily="18" charset="0"/>
              </a:rPr>
              <a:t> Barak, M. (2017) </a:t>
            </a:r>
            <a:r>
              <a:rPr lang="en-US" sz="1800" i="1">
                <a:effectLst/>
                <a:latin typeface="Times New Roman" panose="02020603050405020304" pitchFamily="18" charset="0"/>
                <a:ea typeface="Times New Roman" panose="02020603050405020304" pitchFamily="18" charset="0"/>
              </a:rPr>
              <a:t>Managing Diversity: Toward a Globally Inclusive Workplace</a:t>
            </a:r>
            <a:r>
              <a:rPr lang="en-US" sz="1800">
                <a:effectLst/>
                <a:latin typeface="Times New Roman" panose="02020603050405020304" pitchFamily="18" charset="0"/>
                <a:ea typeface="Times New Roman" panose="02020603050405020304" pitchFamily="18" charset="0"/>
              </a:rPr>
              <a:t>. 4th </a:t>
            </a:r>
            <a:r>
              <a:rPr lang="en-US" sz="1800" err="1">
                <a:effectLst/>
                <a:latin typeface="Times New Roman" panose="02020603050405020304" pitchFamily="18" charset="0"/>
                <a:ea typeface="Times New Roman" panose="02020603050405020304" pitchFamily="18" charset="0"/>
              </a:rPr>
              <a:t>edn</a:t>
            </a:r>
            <a:r>
              <a:rPr lang="en-US" sz="1800">
                <a:effectLst/>
                <a:latin typeface="Times New Roman" panose="02020603050405020304" pitchFamily="18" charset="0"/>
                <a:ea typeface="Times New Roman" panose="02020603050405020304" pitchFamily="18" charset="0"/>
              </a:rPr>
              <a:t>. Thousand Oaks: Sage.</a:t>
            </a:r>
          </a:p>
          <a:p>
            <a:pPr marL="0" marR="0"/>
            <a:r>
              <a:rPr lang="en-US" sz="1800">
                <a:effectLst/>
                <a:latin typeface="Times New Roman" panose="02020603050405020304" pitchFamily="18" charset="0"/>
                <a:ea typeface="Times New Roman" panose="02020603050405020304" pitchFamily="18" charset="0"/>
              </a:rPr>
              <a:t>Nishii, L. (2018) ‘The benefits of climate for inclusion’, </a:t>
            </a:r>
            <a:r>
              <a:rPr lang="en-US" sz="1800" i="1">
                <a:effectLst/>
                <a:latin typeface="Times New Roman" panose="02020603050405020304" pitchFamily="18" charset="0"/>
                <a:ea typeface="Times New Roman" panose="02020603050405020304" pitchFamily="18" charset="0"/>
              </a:rPr>
              <a:t>Human Resource Management</a:t>
            </a:r>
            <a:r>
              <a:rPr lang="en-US" sz="1800">
                <a:effectLst/>
                <a:latin typeface="Times New Roman" panose="02020603050405020304" pitchFamily="18" charset="0"/>
                <a:ea typeface="Times New Roman" panose="02020603050405020304" pitchFamily="18" charset="0"/>
              </a:rPr>
              <a:t>, 57(1), pp. 1–14.</a:t>
            </a:r>
          </a:p>
          <a:p>
            <a:pPr marL="0" marR="0"/>
            <a:r>
              <a:rPr lang="en-US" sz="1800">
                <a:effectLst/>
                <a:latin typeface="Times New Roman" panose="02020603050405020304" pitchFamily="18" charset="0"/>
                <a:ea typeface="Times New Roman" panose="02020603050405020304" pitchFamily="18" charset="0"/>
              </a:rPr>
              <a:t>Outdoor Industry Association (2023) </a:t>
            </a:r>
            <a:r>
              <a:rPr lang="en-US" sz="1800" i="1">
                <a:effectLst/>
                <a:latin typeface="Times New Roman" panose="02020603050405020304" pitchFamily="18" charset="0"/>
                <a:ea typeface="Times New Roman" panose="02020603050405020304" pitchFamily="18" charset="0"/>
              </a:rPr>
              <a:t>Diversity in the Outdoor Workforce Report</a:t>
            </a:r>
            <a:r>
              <a:rPr lang="en-US" sz="1800">
                <a:effectLst/>
                <a:latin typeface="Times New Roman" panose="02020603050405020304" pitchFamily="18" charset="0"/>
                <a:ea typeface="Times New Roman" panose="02020603050405020304" pitchFamily="18" charset="0"/>
              </a:rPr>
              <a:t>. Boulder, CO: OIA.</a:t>
            </a:r>
          </a:p>
          <a:p>
            <a:pPr marL="0" marR="0"/>
            <a:r>
              <a:rPr lang="en-US" sz="1800">
                <a:effectLst/>
                <a:latin typeface="Times New Roman" panose="02020603050405020304" pitchFamily="18" charset="0"/>
                <a:ea typeface="Times New Roman" panose="02020603050405020304" pitchFamily="18" charset="0"/>
              </a:rPr>
              <a:t>Patagonia (2022) </a:t>
            </a:r>
            <a:r>
              <a:rPr lang="en-US" sz="1800" i="1">
                <a:effectLst/>
                <a:latin typeface="Times New Roman" panose="02020603050405020304" pitchFamily="18" charset="0"/>
                <a:ea typeface="Times New Roman" panose="02020603050405020304" pitchFamily="18" charset="0"/>
              </a:rPr>
              <a:t>Equity &amp; Justice Annual Report</a:t>
            </a:r>
            <a:r>
              <a:rPr lang="en-US" sz="1800">
                <a:effectLst/>
                <a:latin typeface="Times New Roman" panose="02020603050405020304" pitchFamily="18" charset="0"/>
                <a:ea typeface="Times New Roman" panose="02020603050405020304" pitchFamily="18" charset="0"/>
              </a:rPr>
              <a:t>. Ventura, CA: Patagonia Inc.</a:t>
            </a:r>
          </a:p>
          <a:p>
            <a:pPr marL="0" marR="0"/>
            <a:r>
              <a:rPr lang="en-US" sz="1800">
                <a:effectLst/>
                <a:latin typeface="Times New Roman" panose="02020603050405020304" pitchFamily="18" charset="0"/>
                <a:ea typeface="Times New Roman" panose="02020603050405020304" pitchFamily="18" charset="0"/>
              </a:rPr>
              <a:t>Patagonia (2023) </a:t>
            </a:r>
            <a:r>
              <a:rPr lang="en-US" sz="1800" i="1">
                <a:effectLst/>
                <a:latin typeface="Times New Roman" panose="02020603050405020304" pitchFamily="18" charset="0"/>
                <a:ea typeface="Times New Roman" panose="02020603050405020304" pitchFamily="18" charset="0"/>
              </a:rPr>
              <a:t>Workforce Demographics and Pay Equity Statement</a:t>
            </a:r>
            <a:r>
              <a:rPr lang="en-US" sz="1800">
                <a:effectLst/>
                <a:latin typeface="Times New Roman" panose="02020603050405020304" pitchFamily="18" charset="0"/>
                <a:ea typeface="Times New Roman" panose="02020603050405020304" pitchFamily="18" charset="0"/>
              </a:rPr>
              <a:t>. Ventura, CA: Patagonia Inc.</a:t>
            </a:r>
          </a:p>
          <a:p>
            <a:pPr marL="0" marR="0"/>
            <a:r>
              <a:rPr lang="en-US" sz="1800">
                <a:effectLst/>
                <a:latin typeface="Times New Roman" panose="02020603050405020304" pitchFamily="18" charset="0"/>
                <a:ea typeface="Times New Roman" panose="02020603050405020304" pitchFamily="18" charset="0"/>
              </a:rPr>
              <a:t>PwC (2022) </a:t>
            </a:r>
            <a:r>
              <a:rPr lang="en-US" sz="1800" i="1">
                <a:effectLst/>
                <a:latin typeface="Times New Roman" panose="02020603050405020304" pitchFamily="18" charset="0"/>
                <a:ea typeface="Times New Roman" panose="02020603050405020304" pitchFamily="18" charset="0"/>
              </a:rPr>
              <a:t>Global Diversity &amp; Inclusion Survey</a:t>
            </a:r>
            <a:r>
              <a:rPr lang="en-US" sz="1800">
                <a:effectLst/>
                <a:latin typeface="Times New Roman" panose="02020603050405020304" pitchFamily="18" charset="0"/>
                <a:ea typeface="Times New Roman" panose="02020603050405020304" pitchFamily="18" charset="0"/>
              </a:rPr>
              <a:t>. London: PricewaterhouseCoopers.</a:t>
            </a:r>
          </a:p>
          <a:p>
            <a:pPr marL="0" marR="0"/>
            <a:r>
              <a:rPr lang="en-US" sz="1800">
                <a:effectLst/>
                <a:latin typeface="Times New Roman" panose="02020603050405020304" pitchFamily="18" charset="0"/>
                <a:ea typeface="Times New Roman" panose="02020603050405020304" pitchFamily="18" charset="0"/>
              </a:rPr>
              <a:t>REI Co-Op (2023) </a:t>
            </a:r>
            <a:r>
              <a:rPr lang="en-US" sz="1800" i="1">
                <a:effectLst/>
                <a:latin typeface="Times New Roman" panose="02020603050405020304" pitchFamily="18" charset="0"/>
                <a:ea typeface="Times New Roman" panose="02020603050405020304" pitchFamily="18" charset="0"/>
              </a:rPr>
              <a:t>Inclusive Growth and Partnerships Report</a:t>
            </a:r>
            <a:r>
              <a:rPr lang="en-US" sz="1800">
                <a:effectLst/>
                <a:latin typeface="Times New Roman" panose="02020603050405020304" pitchFamily="18" charset="0"/>
                <a:ea typeface="Times New Roman" panose="02020603050405020304" pitchFamily="18" charset="0"/>
              </a:rPr>
              <a:t>. Seattle, WA: REI.</a:t>
            </a:r>
          </a:p>
          <a:p>
            <a:pPr marL="0" marR="0"/>
            <a:r>
              <a:rPr lang="en-US" sz="1800">
                <a:effectLst/>
                <a:latin typeface="Times New Roman" panose="02020603050405020304" pitchFamily="18" charset="0"/>
                <a:ea typeface="Times New Roman" panose="02020603050405020304" pitchFamily="18" charset="0"/>
              </a:rPr>
              <a:t>UNEP (2023) </a:t>
            </a:r>
            <a:r>
              <a:rPr lang="en-US" sz="1800" i="1">
                <a:effectLst/>
                <a:latin typeface="Times New Roman" panose="02020603050405020304" pitchFamily="18" charset="0"/>
                <a:ea typeface="Times New Roman" panose="02020603050405020304" pitchFamily="18" charset="0"/>
              </a:rPr>
              <a:t>Environmental Justice and Climate Equity Report</a:t>
            </a:r>
            <a:r>
              <a:rPr lang="en-US" sz="1800">
                <a:effectLst/>
                <a:latin typeface="Times New Roman" panose="02020603050405020304" pitchFamily="18" charset="0"/>
                <a:ea typeface="Times New Roman" panose="02020603050405020304" pitchFamily="18" charset="0"/>
              </a:rPr>
              <a:t>. Nairobi: United Nations Environment </a:t>
            </a:r>
            <a:r>
              <a:rPr lang="en-US" sz="1800" err="1">
                <a:effectLst/>
                <a:latin typeface="Times New Roman" panose="02020603050405020304" pitchFamily="18" charset="0"/>
                <a:ea typeface="Times New Roman" panose="02020603050405020304" pitchFamily="18" charset="0"/>
              </a:rPr>
              <a:t>Programme</a:t>
            </a:r>
            <a:r>
              <a:rPr lang="en-US" sz="1800">
                <a:effectLst/>
                <a:latin typeface="Times New Roman" panose="02020603050405020304" pitchFamily="18" charset="0"/>
                <a:ea typeface="Times New Roman" panose="02020603050405020304" pitchFamily="18" charset="0"/>
              </a:rPr>
              <a:t>.</a:t>
            </a:r>
          </a:p>
          <a:p>
            <a:pPr marL="0" indent="0" eaLnBrk="1" fontAlgn="auto" hangingPunct="1">
              <a:spcAft>
                <a:spcPts val="0"/>
              </a:spcAft>
              <a:buNone/>
              <a:defRPr/>
            </a:pPr>
            <a:endParaRPr lang="en-US">
              <a:solidFill>
                <a:schemeClr val="tx1"/>
              </a:solidFill>
            </a:endParaRPr>
          </a:p>
        </p:txBody>
      </p:sp>
    </p:spTree>
    <p:extLst>
      <p:ext uri="{BB962C8B-B14F-4D97-AF65-F5344CB8AC3E}">
        <p14:creationId xmlns:p14="http://schemas.microsoft.com/office/powerpoint/2010/main" val="21993933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0" y="6064250"/>
            <a:ext cx="12192000" cy="793750"/>
            <a:chOff x="0" y="0"/>
            <a:chExt cx="4816593" cy="313580"/>
          </a:xfrm>
        </p:grpSpPr>
        <p:sp>
          <p:nvSpPr>
            <p:cNvPr id="3" name="Freeform 3"/>
            <p:cNvSpPr/>
            <p:nvPr/>
          </p:nvSpPr>
          <p:spPr>
            <a:xfrm>
              <a:off x="0" y="0"/>
              <a:ext cx="4816592" cy="313580"/>
            </a:xfrm>
            <a:custGeom>
              <a:avLst/>
              <a:gdLst/>
              <a:ahLst/>
              <a:cxnLst/>
              <a:rect l="l" t="t" r="r" b="b"/>
              <a:pathLst>
                <a:path w="4816592" h="313580">
                  <a:moveTo>
                    <a:pt x="4816592" y="0"/>
                  </a:moveTo>
                  <a:lnTo>
                    <a:pt x="4816592" y="313580"/>
                  </a:lnTo>
                  <a:lnTo>
                    <a:pt x="2408296" y="186580"/>
                  </a:lnTo>
                  <a:lnTo>
                    <a:pt x="0" y="313580"/>
                  </a:lnTo>
                  <a:lnTo>
                    <a:pt x="0" y="0"/>
                  </a:lnTo>
                  <a:lnTo>
                    <a:pt x="4816592" y="0"/>
                  </a:lnTo>
                  <a:close/>
                </a:path>
              </a:pathLst>
            </a:custGeom>
            <a:solidFill>
              <a:srgbClr val="013880"/>
            </a:solidFill>
          </p:spPr>
        </p:sp>
        <p:sp>
          <p:nvSpPr>
            <p:cNvPr id="4" name="TextBox 4"/>
            <p:cNvSpPr txBox="1"/>
            <p:nvPr/>
          </p:nvSpPr>
          <p:spPr>
            <a:xfrm>
              <a:off x="0" y="-57150"/>
              <a:ext cx="4816593" cy="24373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pPr>
              <a:endParaRPr sz="800"/>
            </a:p>
          </p:txBody>
        </p:sp>
      </p:grpSp>
      <p:grpSp>
        <p:nvGrpSpPr>
          <p:cNvPr id="20" name="Group 20"/>
          <p:cNvGrpSpPr/>
          <p:nvPr/>
        </p:nvGrpSpPr>
        <p:grpSpPr>
          <a:xfrm>
            <a:off x="8380059" y="2284666"/>
            <a:ext cx="707902" cy="680019"/>
            <a:chOff x="0" y="0"/>
            <a:chExt cx="569616" cy="547180"/>
          </a:xfrm>
        </p:grpSpPr>
        <p:sp>
          <p:nvSpPr>
            <p:cNvPr id="21" name="Freeform 21"/>
            <p:cNvSpPr/>
            <p:nvPr/>
          </p:nvSpPr>
          <p:spPr>
            <a:xfrm>
              <a:off x="0" y="0"/>
              <a:ext cx="569616" cy="547180"/>
            </a:xfrm>
            <a:custGeom>
              <a:avLst/>
              <a:gdLst/>
              <a:ahLst/>
              <a:cxnLst/>
              <a:rect l="l" t="t" r="r" b="b"/>
              <a:pathLst>
                <a:path w="569616" h="547180">
                  <a:moveTo>
                    <a:pt x="203200" y="0"/>
                  </a:moveTo>
                  <a:lnTo>
                    <a:pt x="569616" y="0"/>
                  </a:lnTo>
                  <a:lnTo>
                    <a:pt x="366416" y="547180"/>
                  </a:lnTo>
                  <a:lnTo>
                    <a:pt x="0" y="547180"/>
                  </a:lnTo>
                  <a:lnTo>
                    <a:pt x="203200" y="0"/>
                  </a:lnTo>
                  <a:close/>
                </a:path>
              </a:pathLst>
            </a:custGeom>
            <a:solidFill>
              <a:srgbClr val="FFFFFF"/>
            </a:solidFill>
          </p:spPr>
        </p:sp>
        <p:sp>
          <p:nvSpPr>
            <p:cNvPr id="22" name="TextBox 22"/>
            <p:cNvSpPr txBox="1"/>
            <p:nvPr/>
          </p:nvSpPr>
          <p:spPr>
            <a:xfrm>
              <a:off x="101600" y="-57150"/>
              <a:ext cx="366416" cy="60433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pPr>
              <a:endParaRPr sz="800"/>
            </a:p>
          </p:txBody>
        </p:sp>
      </p:grpSp>
      <p:grpSp>
        <p:nvGrpSpPr>
          <p:cNvPr id="23" name="Group 23"/>
          <p:cNvGrpSpPr/>
          <p:nvPr/>
        </p:nvGrpSpPr>
        <p:grpSpPr>
          <a:xfrm>
            <a:off x="11241150" y="2284666"/>
            <a:ext cx="707902" cy="680019"/>
            <a:chOff x="0" y="0"/>
            <a:chExt cx="569616" cy="547180"/>
          </a:xfrm>
        </p:grpSpPr>
        <p:sp>
          <p:nvSpPr>
            <p:cNvPr id="24" name="Freeform 24"/>
            <p:cNvSpPr/>
            <p:nvPr/>
          </p:nvSpPr>
          <p:spPr>
            <a:xfrm>
              <a:off x="0" y="0"/>
              <a:ext cx="569616" cy="547180"/>
            </a:xfrm>
            <a:custGeom>
              <a:avLst/>
              <a:gdLst/>
              <a:ahLst/>
              <a:cxnLst/>
              <a:rect l="l" t="t" r="r" b="b"/>
              <a:pathLst>
                <a:path w="569616" h="547180">
                  <a:moveTo>
                    <a:pt x="203200" y="0"/>
                  </a:moveTo>
                  <a:lnTo>
                    <a:pt x="569616" y="0"/>
                  </a:lnTo>
                  <a:lnTo>
                    <a:pt x="366416" y="547180"/>
                  </a:lnTo>
                  <a:lnTo>
                    <a:pt x="0" y="547180"/>
                  </a:lnTo>
                  <a:lnTo>
                    <a:pt x="203200" y="0"/>
                  </a:lnTo>
                  <a:close/>
                </a:path>
              </a:pathLst>
            </a:custGeom>
            <a:solidFill>
              <a:srgbClr val="FFFFFF"/>
            </a:solidFill>
          </p:spPr>
        </p:sp>
        <p:sp>
          <p:nvSpPr>
            <p:cNvPr id="25" name="TextBox 25"/>
            <p:cNvSpPr txBox="1"/>
            <p:nvPr/>
          </p:nvSpPr>
          <p:spPr>
            <a:xfrm>
              <a:off x="101600" y="-57150"/>
              <a:ext cx="366416" cy="60433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pPr>
              <a:endParaRPr sz="800"/>
            </a:p>
          </p:txBody>
        </p:sp>
      </p:grpSp>
      <p:grpSp>
        <p:nvGrpSpPr>
          <p:cNvPr id="26" name="Group 26"/>
          <p:cNvGrpSpPr/>
          <p:nvPr/>
        </p:nvGrpSpPr>
        <p:grpSpPr>
          <a:xfrm>
            <a:off x="2657878" y="2284666"/>
            <a:ext cx="707902" cy="680019"/>
            <a:chOff x="0" y="0"/>
            <a:chExt cx="569616" cy="547180"/>
          </a:xfrm>
        </p:grpSpPr>
        <p:sp>
          <p:nvSpPr>
            <p:cNvPr id="27" name="Freeform 27"/>
            <p:cNvSpPr/>
            <p:nvPr/>
          </p:nvSpPr>
          <p:spPr>
            <a:xfrm>
              <a:off x="0" y="0"/>
              <a:ext cx="569616" cy="547180"/>
            </a:xfrm>
            <a:custGeom>
              <a:avLst/>
              <a:gdLst/>
              <a:ahLst/>
              <a:cxnLst/>
              <a:rect l="l" t="t" r="r" b="b"/>
              <a:pathLst>
                <a:path w="569616" h="547180">
                  <a:moveTo>
                    <a:pt x="203200" y="0"/>
                  </a:moveTo>
                  <a:lnTo>
                    <a:pt x="569616" y="0"/>
                  </a:lnTo>
                  <a:lnTo>
                    <a:pt x="366416" y="547180"/>
                  </a:lnTo>
                  <a:lnTo>
                    <a:pt x="0" y="547180"/>
                  </a:lnTo>
                  <a:lnTo>
                    <a:pt x="203200" y="0"/>
                  </a:lnTo>
                  <a:close/>
                </a:path>
              </a:pathLst>
            </a:custGeom>
            <a:solidFill>
              <a:srgbClr val="FFFFFF"/>
            </a:solidFill>
          </p:spPr>
        </p:sp>
        <p:sp>
          <p:nvSpPr>
            <p:cNvPr id="28" name="TextBox 28"/>
            <p:cNvSpPr txBox="1"/>
            <p:nvPr/>
          </p:nvSpPr>
          <p:spPr>
            <a:xfrm>
              <a:off x="101600" y="-57150"/>
              <a:ext cx="366416" cy="60433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680"/>
                </a:lnSpc>
              </a:pPr>
              <a:endParaRPr sz="800"/>
            </a:p>
          </p:txBody>
        </p:sp>
      </p:grpSp>
      <p:sp>
        <p:nvSpPr>
          <p:cNvPr id="32" name="TextBox 32"/>
          <p:cNvSpPr txBox="1"/>
          <p:nvPr/>
        </p:nvSpPr>
        <p:spPr>
          <a:xfrm>
            <a:off x="9535957" y="2407294"/>
            <a:ext cx="1304860" cy="36074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986"/>
              </a:lnSpc>
            </a:pPr>
            <a:r>
              <a:rPr lang="en-US" sz="2133" b="1">
                <a:solidFill>
                  <a:srgbClr val="FFFFFF"/>
                </a:solidFill>
                <a:latin typeface="Poppins Semi-Bold"/>
                <a:ea typeface="Poppins Semi-Bold"/>
                <a:cs typeface="Poppins Semi-Bold"/>
                <a:sym typeface="Poppins Semi-Bold"/>
              </a:rPr>
              <a:t>2027</a:t>
            </a:r>
          </a:p>
        </p:txBody>
      </p:sp>
      <p:sp>
        <p:nvSpPr>
          <p:cNvPr id="37" name="TextBox 37"/>
          <p:cNvSpPr txBox="1"/>
          <p:nvPr/>
        </p:nvSpPr>
        <p:spPr>
          <a:xfrm>
            <a:off x="1066800" y="792891"/>
            <a:ext cx="10048084" cy="507450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867"/>
              </a:lnSpc>
            </a:pPr>
            <a:endParaRPr lang="en-US" sz="1333">
              <a:solidFill>
                <a:srgbClr val="2E2E2E"/>
              </a:solidFill>
              <a:latin typeface="Arial" panose="020B0604020202020204" pitchFamily="34" charset="0"/>
              <a:ea typeface="Poppins"/>
              <a:cs typeface="Arial" panose="020B0604020202020204" pitchFamily="34" charset="0"/>
              <a:sym typeface="Poppins"/>
            </a:endParaRPr>
          </a:p>
          <a:p>
            <a:pPr marL="228611" indent="-228611">
              <a:lnSpc>
                <a:spcPts val="1867"/>
              </a:lnSpc>
              <a:buFont typeface="Arial" panose="020B0604020202020204" pitchFamily="34" charset="0"/>
              <a:buChar char="•"/>
            </a:pPr>
            <a:r>
              <a:rPr lang="en-US" sz="1333">
                <a:solidFill>
                  <a:srgbClr val="2E2E2E"/>
                </a:solidFill>
                <a:latin typeface="Arial" panose="020B0604020202020204" pitchFamily="34" charset="0"/>
                <a:ea typeface="Poppins"/>
                <a:cs typeface="Arial" panose="020B0604020202020204" pitchFamily="34" charset="0"/>
                <a:sym typeface="Poppins"/>
              </a:rPr>
              <a:t>Fair Labor Association (2023) Patagonia: 2023 Post-Accreditation Report. Available at</a:t>
            </a:r>
            <a:r>
              <a:rPr lang="en-US" sz="1333">
                <a:solidFill>
                  <a:srgbClr val="2E2E2E"/>
                </a:solidFill>
                <a:latin typeface="Arial" panose="020B0604020202020204" pitchFamily="34" charset="0"/>
                <a:ea typeface="Poppins"/>
                <a:cs typeface="Arial" panose="020B0604020202020204" pitchFamily="34" charset="0"/>
                <a:sym typeface="Poppins"/>
                <a:hlinkClick r:id="rId2" action="ppaction://hlinkfile"/>
              </a:rPr>
              <a:t>: https://www.fairlabor.org/reports/patagonia-2023-post-accreditation-report/ </a:t>
            </a:r>
            <a:r>
              <a:rPr lang="en-US" sz="1333">
                <a:solidFill>
                  <a:srgbClr val="2E2E2E"/>
                </a:solidFill>
                <a:latin typeface="Arial" panose="020B0604020202020204" pitchFamily="34" charset="0"/>
                <a:ea typeface="Poppins"/>
                <a:cs typeface="Arial" panose="020B0604020202020204" pitchFamily="34" charset="0"/>
                <a:sym typeface="Poppins"/>
              </a:rPr>
              <a:t>(Accessed: 27 November 2025).</a:t>
            </a:r>
          </a:p>
          <a:p>
            <a:pPr marL="228611" indent="-228611">
              <a:lnSpc>
                <a:spcPts val="1867"/>
              </a:lnSpc>
              <a:buFont typeface="Arial" panose="020B0604020202020204" pitchFamily="34" charset="0"/>
              <a:buChar char="•"/>
            </a:pPr>
            <a:r>
              <a:rPr lang="en-US" sz="1333">
                <a:solidFill>
                  <a:srgbClr val="2E2E2E"/>
                </a:solidFill>
                <a:latin typeface="Arial" panose="020B0604020202020204" pitchFamily="34" charset="0"/>
                <a:ea typeface="Poppins"/>
                <a:cs typeface="Arial" panose="020B0604020202020204" pitchFamily="34" charset="0"/>
                <a:sym typeface="Poppins"/>
              </a:rPr>
              <a:t>Fair Labor Association (2024) Patagonia: 2024 Post-Accreditation Report. Available at</a:t>
            </a:r>
            <a:r>
              <a:rPr lang="en-US" sz="1333">
                <a:solidFill>
                  <a:srgbClr val="2E2E2E"/>
                </a:solidFill>
                <a:latin typeface="Arial" panose="020B0604020202020204" pitchFamily="34" charset="0"/>
                <a:ea typeface="Poppins"/>
                <a:cs typeface="Arial" panose="020B0604020202020204" pitchFamily="34" charset="0"/>
                <a:sym typeface="Poppins"/>
                <a:hlinkClick r:id="rId3" action="ppaction://hlinkfile"/>
              </a:rPr>
              <a:t>: https://www.fairlabor.org/reports/patagonia-2024-post-accreditation-report/ (</a:t>
            </a:r>
            <a:r>
              <a:rPr lang="en-US" sz="1333">
                <a:solidFill>
                  <a:srgbClr val="2E2E2E"/>
                </a:solidFill>
                <a:latin typeface="Arial" panose="020B0604020202020204" pitchFamily="34" charset="0"/>
                <a:ea typeface="Poppins"/>
                <a:cs typeface="Arial" panose="020B0604020202020204" pitchFamily="34" charset="0"/>
                <a:sym typeface="Poppins"/>
              </a:rPr>
              <a:t>Accessed: 27 November 2025).</a:t>
            </a:r>
          </a:p>
          <a:p>
            <a:pPr marL="228611" indent="-228611">
              <a:lnSpc>
                <a:spcPts val="1867"/>
              </a:lnSpc>
              <a:buFont typeface="Arial" panose="020B0604020202020204" pitchFamily="34" charset="0"/>
              <a:buChar char="•"/>
            </a:pPr>
            <a:r>
              <a:rPr lang="en-US" sz="1333">
                <a:solidFill>
                  <a:srgbClr val="2E2E2E"/>
                </a:solidFill>
                <a:latin typeface="Arial" panose="020B0604020202020204" pitchFamily="34" charset="0"/>
                <a:ea typeface="Poppins"/>
                <a:cs typeface="Arial" panose="020B0604020202020204" pitchFamily="34" charset="0"/>
                <a:sym typeface="Poppins"/>
              </a:rPr>
              <a:t>Patagonia (2024) Annual Benefit Corporation Report. Available at: </a:t>
            </a:r>
            <a:r>
              <a:rPr lang="en-US" sz="1333">
                <a:solidFill>
                  <a:srgbClr val="2E2E2E"/>
                </a:solidFill>
                <a:latin typeface="Arial" panose="020B0604020202020204" pitchFamily="34" charset="0"/>
                <a:ea typeface="Poppins"/>
                <a:cs typeface="Arial" panose="020B0604020202020204" pitchFamily="34" charset="0"/>
                <a:sym typeface="Poppins"/>
                <a:hlinkClick r:id="rId4"/>
              </a:rPr>
              <a:t>https://eu.patagonia.com/on/demandware.static/-/Library-Sites-PatagoniaShared/default/dwb2e1d605/PDF-US/PAT_2024_BCorp_Report-V2-100125.pdf </a:t>
            </a:r>
            <a:r>
              <a:rPr lang="en-US" sz="1333">
                <a:solidFill>
                  <a:srgbClr val="2E2E2E"/>
                </a:solidFill>
                <a:latin typeface="Arial" panose="020B0604020202020204" pitchFamily="34" charset="0"/>
                <a:ea typeface="Poppins"/>
                <a:cs typeface="Arial" panose="020B0604020202020204" pitchFamily="34" charset="0"/>
                <a:sym typeface="Poppins"/>
              </a:rPr>
              <a:t>(Accessed: 27 November 2025).</a:t>
            </a:r>
          </a:p>
          <a:p>
            <a:pPr marL="228611" indent="-228611">
              <a:lnSpc>
                <a:spcPts val="1867"/>
              </a:lnSpc>
              <a:buFont typeface="Arial" panose="020B0604020202020204" pitchFamily="34" charset="0"/>
              <a:buChar char="•"/>
            </a:pPr>
            <a:r>
              <a:rPr lang="en-US" sz="1333">
                <a:solidFill>
                  <a:srgbClr val="2E2E2E"/>
                </a:solidFill>
                <a:latin typeface="Arial" panose="020B0604020202020204" pitchFamily="34" charset="0"/>
                <a:ea typeface="Poppins"/>
                <a:cs typeface="Arial" panose="020B0604020202020204" pitchFamily="34" charset="0"/>
                <a:sym typeface="Poppins"/>
              </a:rPr>
              <a:t>LinkedIn Learning (2023) Patagonia complements in-person training with company-wide online video instruction. Available at: </a:t>
            </a:r>
            <a:r>
              <a:rPr lang="en-US" sz="1333">
                <a:solidFill>
                  <a:srgbClr val="2E2E2E"/>
                </a:solidFill>
                <a:latin typeface="Arial" panose="020B0604020202020204" pitchFamily="34" charset="0"/>
                <a:ea typeface="Poppins"/>
                <a:cs typeface="Arial" panose="020B0604020202020204" pitchFamily="34" charset="0"/>
                <a:sym typeface="Poppins"/>
                <a:hlinkClick r:id="rId5"/>
              </a:rPr>
              <a:t>https://business.linkedin.com/content/dam/me/learning/en-us/case-studies/ldc-casestudy-patagonia.pdf </a:t>
            </a:r>
            <a:r>
              <a:rPr lang="en-US" sz="1333">
                <a:solidFill>
                  <a:srgbClr val="2E2E2E"/>
                </a:solidFill>
                <a:latin typeface="Arial" panose="020B0604020202020204" pitchFamily="34" charset="0"/>
                <a:ea typeface="Poppins"/>
                <a:cs typeface="Arial" panose="020B0604020202020204" pitchFamily="34" charset="0"/>
                <a:sym typeface="Poppins"/>
              </a:rPr>
              <a:t>(Accessed: 27 November 2025).</a:t>
            </a:r>
          </a:p>
          <a:p>
            <a:pPr marL="228611" indent="-228611">
              <a:buFont typeface="Arial" panose="020B0604020202020204" pitchFamily="34" charset="0"/>
              <a:buChar char="•"/>
            </a:pPr>
            <a:r>
              <a:rPr lang="en-US" sz="1333" err="1">
                <a:latin typeface="Arial" panose="020B0604020202020204" pitchFamily="34" charset="0"/>
                <a:cs typeface="Arial" panose="020B0604020202020204" pitchFamily="34" charset="0"/>
              </a:rPr>
              <a:t>EconomicsDiscussion</a:t>
            </a:r>
            <a:r>
              <a:rPr lang="en-US" sz="1333">
                <a:latin typeface="Arial" panose="020B0604020202020204" pitchFamily="34" charset="0"/>
                <a:cs typeface="Arial" panose="020B0604020202020204" pitchFamily="34" charset="0"/>
              </a:rPr>
              <a:t> (2019) </a:t>
            </a:r>
            <a:r>
              <a:rPr lang="en-US" sz="1333" i="1">
                <a:latin typeface="Arial" panose="020B0604020202020204" pitchFamily="34" charset="0"/>
                <a:cs typeface="Arial" panose="020B0604020202020204" pitchFamily="34" charset="0"/>
              </a:rPr>
              <a:t>Importance of Training and Development.</a:t>
            </a:r>
            <a:r>
              <a:rPr lang="en-US" sz="1333">
                <a:latin typeface="Arial" panose="020B0604020202020204" pitchFamily="34" charset="0"/>
                <a:cs typeface="Arial" panose="020B0604020202020204" pitchFamily="34" charset="0"/>
              </a:rPr>
              <a:t> Available at: </a:t>
            </a:r>
            <a:r>
              <a:rPr lang="en-US" sz="1333">
                <a:latin typeface="Arial" panose="020B0604020202020204" pitchFamily="34" charset="0"/>
                <a:cs typeface="Arial" panose="020B0604020202020204" pitchFamily="34" charset="0"/>
                <a:hlinkClick r:id="rId6"/>
              </a:rPr>
              <a:t>https://www.economicsdiscussion.net/human-resource-management/employee-training/importance-of-training-and-development/31637</a:t>
            </a:r>
            <a:r>
              <a:rPr lang="en-US" sz="1333">
                <a:latin typeface="Arial" panose="020B0604020202020204" pitchFamily="34" charset="0"/>
                <a:cs typeface="Arial" panose="020B0604020202020204" pitchFamily="34" charset="0"/>
              </a:rPr>
              <a:t> (Accessed: 27 November 2025).</a:t>
            </a:r>
          </a:p>
          <a:p>
            <a:pPr marL="228611" indent="-228611">
              <a:buFont typeface="Arial" panose="020B0604020202020204" pitchFamily="34" charset="0"/>
              <a:buChar char="•"/>
            </a:pPr>
            <a:r>
              <a:rPr lang="en-US" sz="1333" err="1">
                <a:latin typeface="Arial" panose="020B0604020202020204" pitchFamily="34" charset="0"/>
                <a:cs typeface="Arial" panose="020B0604020202020204" pitchFamily="34" charset="0"/>
              </a:rPr>
              <a:t>HRone</a:t>
            </a:r>
            <a:r>
              <a:rPr lang="en-US" sz="1333">
                <a:latin typeface="Arial" panose="020B0604020202020204" pitchFamily="34" charset="0"/>
                <a:cs typeface="Arial" panose="020B0604020202020204" pitchFamily="34" charset="0"/>
              </a:rPr>
              <a:t> (2023) </a:t>
            </a:r>
            <a:r>
              <a:rPr lang="en-US" sz="1333" i="1">
                <a:latin typeface="Arial" panose="020B0604020202020204" pitchFamily="34" charset="0"/>
                <a:cs typeface="Arial" panose="020B0604020202020204" pitchFamily="34" charset="0"/>
              </a:rPr>
              <a:t>What is Training and Development?</a:t>
            </a:r>
            <a:r>
              <a:rPr lang="en-US" sz="1333">
                <a:latin typeface="Arial" panose="020B0604020202020204" pitchFamily="34" charset="0"/>
                <a:cs typeface="Arial" panose="020B0604020202020204" pitchFamily="34" charset="0"/>
              </a:rPr>
              <a:t> Available at: </a:t>
            </a:r>
            <a:r>
              <a:rPr lang="en-US" sz="1333">
                <a:latin typeface="Arial" panose="020B0604020202020204" pitchFamily="34" charset="0"/>
                <a:cs typeface="Arial" panose="020B0604020202020204" pitchFamily="34" charset="0"/>
                <a:hlinkClick r:id="rId7"/>
              </a:rPr>
              <a:t>https://hrone.cloud/hr-glossary/training-and-development/</a:t>
            </a:r>
            <a:r>
              <a:rPr lang="en-US" sz="1333">
                <a:latin typeface="Arial" panose="020B0604020202020204" pitchFamily="34" charset="0"/>
                <a:cs typeface="Arial" panose="020B0604020202020204" pitchFamily="34" charset="0"/>
              </a:rPr>
              <a:t> (Accessed: 27 November 2025).</a:t>
            </a:r>
          </a:p>
          <a:p>
            <a:pPr marL="228611" indent="-228611">
              <a:buFont typeface="Arial" panose="020B0604020202020204" pitchFamily="34" charset="0"/>
              <a:buChar char="•"/>
            </a:pPr>
            <a:r>
              <a:rPr lang="en-US" sz="1333">
                <a:latin typeface="Arial" panose="020B0604020202020204" pitchFamily="34" charset="0"/>
                <a:cs typeface="Arial" panose="020B0604020202020204" pitchFamily="34" charset="0"/>
              </a:rPr>
              <a:t>HRD </a:t>
            </a:r>
            <a:r>
              <a:rPr lang="en-US" sz="1333" err="1">
                <a:latin typeface="Arial" panose="020B0604020202020204" pitchFamily="34" charset="0"/>
                <a:cs typeface="Arial" panose="020B0604020202020204" pitchFamily="34" charset="0"/>
              </a:rPr>
              <a:t>Inflibnet</a:t>
            </a:r>
            <a:r>
              <a:rPr lang="en-US" sz="1333">
                <a:latin typeface="Arial" panose="020B0604020202020204" pitchFamily="34" charset="0"/>
                <a:cs typeface="Arial" panose="020B0604020202020204" pitchFamily="34" charset="0"/>
              </a:rPr>
              <a:t> (n.d.) </a:t>
            </a:r>
            <a:r>
              <a:rPr lang="en-US" sz="1333" i="1">
                <a:latin typeface="Arial" panose="020B0604020202020204" pitchFamily="34" charset="0"/>
                <a:cs typeface="Arial" panose="020B0604020202020204" pitchFamily="34" charset="0"/>
              </a:rPr>
              <a:t>Training and Development – Development of Management Thoughts, Principles and Types.</a:t>
            </a:r>
            <a:r>
              <a:rPr lang="en-US" sz="1333">
                <a:latin typeface="Arial" panose="020B0604020202020204" pitchFamily="34" charset="0"/>
                <a:cs typeface="Arial" panose="020B0604020202020204" pitchFamily="34" charset="0"/>
              </a:rPr>
              <a:t> Available at: </a:t>
            </a:r>
            <a:r>
              <a:rPr lang="en-US" sz="1333">
                <a:latin typeface="Arial" panose="020B0604020202020204" pitchFamily="34" charset="0"/>
                <a:cs typeface="Arial" panose="020B0604020202020204" pitchFamily="34" charset="0"/>
                <a:hlinkClick r:id="rId8"/>
              </a:rPr>
              <a:t>https://ebooks.inflibnet.ac.in/hrmp02/chapter/training-and-development/</a:t>
            </a:r>
            <a:r>
              <a:rPr lang="en-US" sz="1333">
                <a:latin typeface="Arial" panose="020B0604020202020204" pitchFamily="34" charset="0"/>
                <a:cs typeface="Arial" panose="020B0604020202020204" pitchFamily="34" charset="0"/>
              </a:rPr>
              <a:t> (Accessed: 27 November 2025).</a:t>
            </a:r>
          </a:p>
          <a:p>
            <a:pPr marL="228611" indent="-228611">
              <a:buFont typeface="Arial" panose="020B0604020202020204" pitchFamily="34" charset="0"/>
              <a:buChar char="•"/>
            </a:pPr>
            <a:r>
              <a:rPr lang="en-US" sz="1333">
                <a:latin typeface="Arial" panose="020B0604020202020204" pitchFamily="34" charset="0"/>
                <a:cs typeface="Arial" panose="020B0604020202020204" pitchFamily="34" charset="0"/>
              </a:rPr>
              <a:t>Keka (2023) </a:t>
            </a:r>
            <a:r>
              <a:rPr lang="en-US" sz="1333" i="1">
                <a:latin typeface="Arial" panose="020B0604020202020204" pitchFamily="34" charset="0"/>
                <a:cs typeface="Arial" panose="020B0604020202020204" pitchFamily="34" charset="0"/>
              </a:rPr>
              <a:t>Training and Development in HRM.</a:t>
            </a:r>
            <a:r>
              <a:rPr lang="en-US" sz="1333">
                <a:latin typeface="Arial" panose="020B0604020202020204" pitchFamily="34" charset="0"/>
                <a:cs typeface="Arial" panose="020B0604020202020204" pitchFamily="34" charset="0"/>
              </a:rPr>
              <a:t> Available at: </a:t>
            </a:r>
            <a:r>
              <a:rPr lang="en-US" sz="1333">
                <a:latin typeface="Arial" panose="020B0604020202020204" pitchFamily="34" charset="0"/>
                <a:cs typeface="Arial" panose="020B0604020202020204" pitchFamily="34" charset="0"/>
                <a:hlinkClick r:id="rId9"/>
              </a:rPr>
              <a:t>https://www.keka.com/glossary/training-and-development</a:t>
            </a:r>
            <a:r>
              <a:rPr lang="en-US" sz="1333">
                <a:latin typeface="Arial" panose="020B0604020202020204" pitchFamily="34" charset="0"/>
                <a:cs typeface="Arial" panose="020B0604020202020204" pitchFamily="34" charset="0"/>
              </a:rPr>
              <a:t> (Accessed: 27 November 2025).</a:t>
            </a:r>
          </a:p>
          <a:p>
            <a:pPr marL="228611" indent="-228611">
              <a:buFont typeface="Arial" panose="020B0604020202020204" pitchFamily="34" charset="0"/>
              <a:buChar char="•"/>
            </a:pPr>
            <a:r>
              <a:rPr lang="en-US" sz="1333">
                <a:latin typeface="Arial" panose="020B0604020202020204" pitchFamily="34" charset="0"/>
                <a:cs typeface="Arial" panose="020B0604020202020204" pitchFamily="34" charset="0"/>
              </a:rPr>
              <a:t>MBA </a:t>
            </a:r>
            <a:r>
              <a:rPr lang="en-US" sz="1333" err="1">
                <a:latin typeface="Arial" panose="020B0604020202020204" pitchFamily="34" charset="0"/>
                <a:cs typeface="Arial" panose="020B0604020202020204" pitchFamily="34" charset="0"/>
              </a:rPr>
              <a:t>Skool</a:t>
            </a:r>
            <a:r>
              <a:rPr lang="en-US" sz="1333">
                <a:latin typeface="Arial" panose="020B0604020202020204" pitchFamily="34" charset="0"/>
                <a:cs typeface="Arial" panose="020B0604020202020204" pitchFamily="34" charset="0"/>
              </a:rPr>
              <a:t> (n.d.) </a:t>
            </a:r>
            <a:r>
              <a:rPr lang="en-US" sz="1333" i="1">
                <a:latin typeface="Arial" panose="020B0604020202020204" pitchFamily="34" charset="0"/>
                <a:cs typeface="Arial" panose="020B0604020202020204" pitchFamily="34" charset="0"/>
              </a:rPr>
              <a:t>Training and Development – Definition, Importance, Process &amp; Example.</a:t>
            </a:r>
            <a:r>
              <a:rPr lang="en-US" sz="1333">
                <a:latin typeface="Arial" panose="020B0604020202020204" pitchFamily="34" charset="0"/>
                <a:cs typeface="Arial" panose="020B0604020202020204" pitchFamily="34" charset="0"/>
              </a:rPr>
              <a:t> Available at: </a:t>
            </a:r>
            <a:r>
              <a:rPr lang="en-US" sz="1333">
                <a:latin typeface="Arial" panose="020B0604020202020204" pitchFamily="34" charset="0"/>
                <a:cs typeface="Arial" panose="020B0604020202020204" pitchFamily="34" charset="0"/>
                <a:hlinkClick r:id="rId10"/>
              </a:rPr>
              <a:t>https://www.mbaskool.com/business-concepts/human-resources-hr-term/8685</a:t>
            </a:r>
            <a:r>
              <a:rPr lang="en-US" sz="1333">
                <a:latin typeface="Arial" panose="020B0604020202020204" pitchFamily="34" charset="0"/>
                <a:cs typeface="Arial" panose="020B0604020202020204" pitchFamily="34" charset="0"/>
              </a:rPr>
              <a:t> (Accessed: 27 November 2025).</a:t>
            </a:r>
          </a:p>
          <a:p>
            <a:pPr marL="228611" indent="-228611">
              <a:buFont typeface="Arial" panose="020B0604020202020204" pitchFamily="34" charset="0"/>
              <a:buChar char="•"/>
            </a:pPr>
            <a:r>
              <a:rPr lang="en-US" sz="1333" err="1">
                <a:latin typeface="Arial" panose="020B0604020202020204" pitchFamily="34" charset="0"/>
                <a:cs typeface="Arial" panose="020B0604020202020204" pitchFamily="34" charset="0"/>
              </a:rPr>
              <a:t>PocketHRMS</a:t>
            </a:r>
            <a:r>
              <a:rPr lang="en-US" sz="1333">
                <a:latin typeface="Arial" panose="020B0604020202020204" pitchFamily="34" charset="0"/>
                <a:cs typeface="Arial" panose="020B0604020202020204" pitchFamily="34" charset="0"/>
              </a:rPr>
              <a:t> (n.d.) </a:t>
            </a:r>
            <a:r>
              <a:rPr lang="en-US" sz="1333" i="1">
                <a:latin typeface="Arial" panose="020B0604020202020204" pitchFamily="34" charset="0"/>
                <a:cs typeface="Arial" panose="020B0604020202020204" pitchFamily="34" charset="0"/>
              </a:rPr>
              <a:t>What is Training and Development?</a:t>
            </a:r>
            <a:r>
              <a:rPr lang="en-US" sz="1333">
                <a:latin typeface="Arial" panose="020B0604020202020204" pitchFamily="34" charset="0"/>
                <a:cs typeface="Arial" panose="020B0604020202020204" pitchFamily="34" charset="0"/>
              </a:rPr>
              <a:t> Available at: </a:t>
            </a:r>
            <a:r>
              <a:rPr lang="en-US" sz="1333">
                <a:latin typeface="Arial" panose="020B0604020202020204" pitchFamily="34" charset="0"/>
                <a:cs typeface="Arial" panose="020B0604020202020204" pitchFamily="34" charset="0"/>
                <a:hlinkClick r:id="rId11"/>
              </a:rPr>
              <a:t>https://www.pockethrms.com/hr-terms/training-and-development/</a:t>
            </a:r>
            <a:r>
              <a:rPr lang="en-US" sz="1333">
                <a:latin typeface="Arial" panose="020B0604020202020204" pitchFamily="34" charset="0"/>
                <a:cs typeface="Arial" panose="020B0604020202020204" pitchFamily="34" charset="0"/>
              </a:rPr>
              <a:t> (Accessed: 27 November 2025).</a:t>
            </a:r>
          </a:p>
          <a:p>
            <a:pPr marL="228611" indent="-228611">
              <a:lnSpc>
                <a:spcPts val="1867"/>
              </a:lnSpc>
              <a:buFont typeface="Arial" panose="020B0604020202020204" pitchFamily="34" charset="0"/>
              <a:buChar char="•"/>
            </a:pPr>
            <a:endParaRPr lang="en-US" sz="1333">
              <a:solidFill>
                <a:srgbClr val="2E2E2E"/>
              </a:solidFill>
              <a:latin typeface="Arial" panose="020B0604020202020204" pitchFamily="34" charset="0"/>
              <a:ea typeface="Poppins"/>
              <a:cs typeface="Arial" panose="020B0604020202020204" pitchFamily="34" charset="0"/>
              <a:sym typeface="Poppins"/>
            </a:endParaRPr>
          </a:p>
        </p:txBody>
      </p:sp>
      <p:pic>
        <p:nvPicPr>
          <p:cNvPr id="5" name="Picture 4">
            <a:extLst>
              <a:ext uri="{FF2B5EF4-FFF2-40B4-BE49-F238E27FC236}">
                <a16:creationId xmlns:a16="http://schemas.microsoft.com/office/drawing/2014/main" id="{7C39C556-0AE3-2512-9018-EEB2FED7A48C}"/>
              </a:ext>
            </a:extLst>
          </p:cNvPr>
          <p:cNvPicPr>
            <a:picLocks noChangeAspect="1"/>
          </p:cNvPicPr>
          <p:nvPr/>
        </p:nvPicPr>
        <p:blipFill>
          <a:blip r:embed="rId12"/>
          <a:stretch>
            <a:fillRect/>
          </a:stretch>
        </p:blipFill>
        <p:spPr>
          <a:xfrm>
            <a:off x="0" y="5715000"/>
            <a:ext cx="12192000" cy="1371600"/>
          </a:xfrm>
          <a:prstGeom prst="rect">
            <a:avLst/>
          </a:prstGeom>
        </p:spPr>
      </p:pic>
      <p:sp>
        <p:nvSpPr>
          <p:cNvPr id="6" name="Slide Number Placeholder 4">
            <a:extLst>
              <a:ext uri="{FF2B5EF4-FFF2-40B4-BE49-F238E27FC236}">
                <a16:creationId xmlns:a16="http://schemas.microsoft.com/office/drawing/2014/main" id="{A6C615F5-0C74-89A4-9978-21A5E8BFDD48}"/>
              </a:ext>
            </a:extLst>
          </p:cNvPr>
          <p:cNvSpPr>
            <a:spLocks noGrp="1"/>
          </p:cNvSpPr>
          <p:nvPr>
            <p:ph type="sldNum" sz="quarter" idx="12"/>
          </p:nvPr>
        </p:nvSpPr>
        <p:spPr>
          <a:xfrm>
            <a:off x="11226800" y="6578993"/>
            <a:ext cx="486833" cy="226483"/>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6550E941-99E4-4403-A917-B30FF69A9617}" type="slidenum">
              <a:rPr lang="en-GB" altLang="en-US" smtClean="0"/>
              <a:pPr>
                <a:defRPr/>
              </a:pPr>
              <a:t>39</a:t>
            </a:fld>
            <a:endParaRPr lang="en-GB" altLang="en-US"/>
          </a:p>
        </p:txBody>
      </p:sp>
      <p:sp>
        <p:nvSpPr>
          <p:cNvPr id="7" name="Date Placeholder 3">
            <a:extLst>
              <a:ext uri="{FF2B5EF4-FFF2-40B4-BE49-F238E27FC236}">
                <a16:creationId xmlns:a16="http://schemas.microsoft.com/office/drawing/2014/main" id="{BFDDAEB5-344A-16E7-35BC-36211AD2B320}"/>
              </a:ext>
            </a:extLst>
          </p:cNvPr>
          <p:cNvSpPr>
            <a:spLocks noGrp="1"/>
          </p:cNvSpPr>
          <p:nvPr>
            <p:ph type="dt" sz="half" idx="10"/>
          </p:nvPr>
        </p:nvSpPr>
        <p:spPr>
          <a:xfrm>
            <a:off x="914400" y="6853558"/>
            <a:ext cx="647700" cy="146050"/>
          </a:xfrm>
        </p:spPr>
        <p:txBody>
          <a:bodyPr/>
          <a:lstStyle>
            <a:defPPr>
              <a:defRPr lang="en-US"/>
            </a:defPPr>
            <a:lvl1pPr marL="0" algn="l" defTabSz="406380" rtl="0" eaLnBrk="1" latinLnBrk="0" hangingPunct="1">
              <a:defRPr sz="800" kern="1200">
                <a:solidFill>
                  <a:schemeClr val="tx1"/>
                </a:solidFill>
                <a:latin typeface="+mn-lt"/>
                <a:ea typeface="+mn-ea"/>
                <a:cs typeface="+mn-cs"/>
              </a:defRPr>
            </a:lvl1pPr>
            <a:lvl2pPr marL="203190" algn="l" defTabSz="406380" rtl="0" eaLnBrk="1" latinLnBrk="0" hangingPunct="1">
              <a:defRPr sz="800" kern="1200">
                <a:solidFill>
                  <a:schemeClr val="tx1"/>
                </a:solidFill>
                <a:latin typeface="+mn-lt"/>
                <a:ea typeface="+mn-ea"/>
                <a:cs typeface="+mn-cs"/>
              </a:defRPr>
            </a:lvl2pPr>
            <a:lvl3pPr marL="406380" algn="l" defTabSz="406380" rtl="0" eaLnBrk="1" latinLnBrk="0" hangingPunct="1">
              <a:defRPr sz="800" kern="1200">
                <a:solidFill>
                  <a:schemeClr val="tx1"/>
                </a:solidFill>
                <a:latin typeface="+mn-lt"/>
                <a:ea typeface="+mn-ea"/>
                <a:cs typeface="+mn-cs"/>
              </a:defRPr>
            </a:lvl3pPr>
            <a:lvl4pPr marL="609570" algn="l" defTabSz="406380" rtl="0" eaLnBrk="1" latinLnBrk="0" hangingPunct="1">
              <a:defRPr sz="800" kern="1200">
                <a:solidFill>
                  <a:schemeClr val="tx1"/>
                </a:solidFill>
                <a:latin typeface="+mn-lt"/>
                <a:ea typeface="+mn-ea"/>
                <a:cs typeface="+mn-cs"/>
              </a:defRPr>
            </a:lvl4pPr>
            <a:lvl5pPr marL="812759" algn="l" defTabSz="406380" rtl="0" eaLnBrk="1" latinLnBrk="0" hangingPunct="1">
              <a:defRPr sz="800" kern="1200">
                <a:solidFill>
                  <a:schemeClr val="tx1"/>
                </a:solidFill>
                <a:latin typeface="+mn-lt"/>
                <a:ea typeface="+mn-ea"/>
                <a:cs typeface="+mn-cs"/>
              </a:defRPr>
            </a:lvl5pPr>
            <a:lvl6pPr marL="1015949" algn="l" defTabSz="406380" rtl="0" eaLnBrk="1" latinLnBrk="0" hangingPunct="1">
              <a:defRPr sz="800" kern="1200">
                <a:solidFill>
                  <a:schemeClr val="tx1"/>
                </a:solidFill>
                <a:latin typeface="+mn-lt"/>
                <a:ea typeface="+mn-ea"/>
                <a:cs typeface="+mn-cs"/>
              </a:defRPr>
            </a:lvl6pPr>
            <a:lvl7pPr marL="1219139" algn="l" defTabSz="406380" rtl="0" eaLnBrk="1" latinLnBrk="0" hangingPunct="1">
              <a:defRPr sz="800" kern="1200">
                <a:solidFill>
                  <a:schemeClr val="tx1"/>
                </a:solidFill>
                <a:latin typeface="+mn-lt"/>
                <a:ea typeface="+mn-ea"/>
                <a:cs typeface="+mn-cs"/>
              </a:defRPr>
            </a:lvl7pPr>
            <a:lvl8pPr marL="1422329" algn="l" defTabSz="406380" rtl="0" eaLnBrk="1" latinLnBrk="0" hangingPunct="1">
              <a:defRPr sz="800" kern="1200">
                <a:solidFill>
                  <a:schemeClr val="tx1"/>
                </a:solidFill>
                <a:latin typeface="+mn-lt"/>
                <a:ea typeface="+mn-ea"/>
                <a:cs typeface="+mn-cs"/>
              </a:defRPr>
            </a:lvl8pPr>
            <a:lvl9pPr marL="1625519" algn="l" defTabSz="406380" rtl="0" eaLnBrk="1" latinLnBrk="0" hangingPunct="1">
              <a:defRPr sz="800" kern="1200">
                <a:solidFill>
                  <a:schemeClr val="tx1"/>
                </a:solidFill>
                <a:latin typeface="+mn-lt"/>
                <a:ea typeface="+mn-ea"/>
                <a:cs typeface="+mn-cs"/>
              </a:defRPr>
            </a:lvl9pPr>
          </a:lstStyle>
          <a:p>
            <a:pPr>
              <a:defRPr/>
            </a:pPr>
            <a:fld id="{2303D31F-598B-47EE-BA37-93F097A3D676}" type="datetime1">
              <a:rPr lang="en-GB" altLang="en-US" smtClean="0"/>
              <a:pPr>
                <a:defRPr/>
              </a:pPr>
              <a:t>30/11/2025</a:t>
            </a:fld>
            <a:endParaRPr lang="en-GB" altLang="en-US"/>
          </a:p>
        </p:txBody>
      </p:sp>
    </p:spTree>
    <p:extLst>
      <p:ext uri="{BB962C8B-B14F-4D97-AF65-F5344CB8AC3E}">
        <p14:creationId xmlns:p14="http://schemas.microsoft.com/office/powerpoint/2010/main" val="719360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Widescreen</PresentationFormat>
  <Slides>39</Slides>
  <Notes>23</Notes>
  <HiddenSlides>0</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20140311PresentationUWTSDTemplate</vt:lpstr>
      <vt:lpstr>GROUP-3 COMPANY NAME : PATAGONIA</vt:lpstr>
      <vt:lpstr>PRESENTATION TOPIC </vt:lpstr>
      <vt:lpstr>TANVIR AHMED TIPU TOPIC : HR technology and digital transformation   </vt:lpstr>
      <vt:lpstr>Introduction</vt:lpstr>
      <vt:lpstr> Current HR Policies and Practices of Patagonia Inc. </vt:lpstr>
      <vt:lpstr>Role of line managers in implementation </vt:lpstr>
      <vt:lpstr>Strategic alignment of HR practices with Patagonia’s goals </vt:lpstr>
      <vt:lpstr>Key HR Challenges Faced by Patagonia Inc.</vt:lpstr>
      <vt:lpstr>Practical Recommendations for Patagonia Inc.</vt:lpstr>
      <vt:lpstr>CONCLUSION</vt:lpstr>
      <vt:lpstr>NURUL HASAN  TOPIC : Diversity, equity, and inclusion (DEI)</vt:lpstr>
      <vt:lpstr>Introduction</vt:lpstr>
      <vt:lpstr>Current DEI Policies and Practices at Patagonia Inc.</vt:lpstr>
      <vt:lpstr>Role of Line Managers in DEI Implementation</vt:lpstr>
      <vt:lpstr>Strategic Alignment Between DEI and Patagonia’s Organisational Goals</vt:lpstr>
      <vt:lpstr>Key HR Challenges Faced by Patagonia Related to DEI</vt:lpstr>
      <vt:lpstr>Practical Recommendations for Patagonia’s DEI Enhancement</vt:lpstr>
      <vt:lpstr>Conclusion</vt:lpstr>
      <vt:lpstr>KOPIL UDDIN  TOPIC : Recruitment and Selection</vt:lpstr>
      <vt:lpstr>TOPIC : Recruitment &amp; Selection</vt:lpstr>
      <vt:lpstr>Current HR Policies &amp; Practices </vt:lpstr>
      <vt:lpstr>PowerPoint Presentation</vt:lpstr>
      <vt:lpstr>Role of Line Managers</vt:lpstr>
      <vt:lpstr>Strategic Alignment with Company Goals</vt:lpstr>
      <vt:lpstr>Key HR Challenges</vt:lpstr>
      <vt:lpstr>Practical Recommendations</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revision>5</cp:revision>
  <cp:lastPrinted>2018-07-09T15:27:01Z</cp:lastPrinted>
  <dcterms:created xsi:type="dcterms:W3CDTF">2002-10-07T19:43:58Z</dcterms:created>
  <dcterms:modified xsi:type="dcterms:W3CDTF">2025-12-01T00:14:33Z</dcterms:modified>
</cp:coreProperties>
</file>