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80" r:id="rId4"/>
  </p:sldMasterIdLst>
  <p:notesMasterIdLst>
    <p:notesMasterId r:id="rId13"/>
  </p:notesMasterIdLst>
  <p:handoutMasterIdLst>
    <p:handoutMasterId r:id="rId14"/>
  </p:handoutMasterIdLst>
  <p:sldIdLst>
    <p:sldId id="256" r:id="rId5"/>
    <p:sldId id="258" r:id="rId6"/>
    <p:sldId id="267" r:id="rId7"/>
    <p:sldId id="266" r:id="rId8"/>
    <p:sldId id="271" r:id="rId9"/>
    <p:sldId id="268" r:id="rId10"/>
    <p:sldId id="272" r:id="rId11"/>
    <p:sldId id="265" r:id="rId12"/>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05" autoAdjust="0"/>
  </p:normalViewPr>
  <p:slideViewPr>
    <p:cSldViewPr snapToGrid="0">
      <p:cViewPr varScale="1">
        <p:scale>
          <a:sx n="111" d="100"/>
          <a:sy n="111" d="100"/>
        </p:scale>
        <p:origin x="582" y="102"/>
      </p:cViewPr>
      <p:guideLst/>
    </p:cSldViewPr>
  </p:slideViewPr>
  <p:notesTextViewPr>
    <p:cViewPr>
      <p:scale>
        <a:sx n="1" d="1"/>
        <a:sy n="1" d="1"/>
      </p:scale>
      <p:origin x="0" y="0"/>
    </p:cViewPr>
  </p:notesTextViewPr>
  <p:notesViewPr>
    <p:cSldViewPr snapToGrid="0">
      <p:cViewPr varScale="1">
        <p:scale>
          <a:sx n="89" d="100"/>
          <a:sy n="89" d="100"/>
        </p:scale>
        <p:origin x="3786" y="9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388379-CED5-4E47-AA16-BB8D1B229A2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0CFF4C3A-D12E-412A-ABFA-75B064866D9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7478D44-5398-4CFE-A942-F096A1D9898B}" type="datetime1">
              <a:rPr lang="en-GB" smtClean="0"/>
              <a:t>13/03/2023</a:t>
            </a:fld>
            <a:endParaRPr lang="en-GB"/>
          </a:p>
        </p:txBody>
      </p:sp>
      <p:sp>
        <p:nvSpPr>
          <p:cNvPr id="4" name="Footer Placeholder 3">
            <a:extLst>
              <a:ext uri="{FF2B5EF4-FFF2-40B4-BE49-F238E27FC236}">
                <a16:creationId xmlns:a16="http://schemas.microsoft.com/office/drawing/2014/main" id="{98BF6D23-7C48-4DE4-8D11-CEFAB64814B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B3BBD26C-071E-4635-BC6D-D8B85A2F0C8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534841F-B49A-45AF-B0AE-77294A66D950}" type="slidenum">
              <a:rPr lang="en-GB" smtClean="0"/>
              <a:t>‹#›</a:t>
            </a:fld>
            <a:endParaRPr lang="en-GB"/>
          </a:p>
        </p:txBody>
      </p:sp>
    </p:spTree>
    <p:extLst>
      <p:ext uri="{BB962C8B-B14F-4D97-AF65-F5344CB8AC3E}">
        <p14:creationId xmlns:p14="http://schemas.microsoft.com/office/powerpoint/2010/main" val="119660023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9E96C-41F8-45EF-B974-BC7EA72E69B2}" type="datetime1">
              <a:rPr lang="en-GB" noProof="0" smtClean="0"/>
              <a:t>13/03/2023</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939EEC-C3CC-4A10-B888-53BDA8BB7866}" type="slidenum">
              <a:rPr lang="en-GB" noProof="0" smtClean="0"/>
              <a:t>‹#›</a:t>
            </a:fld>
            <a:endParaRPr lang="en-GB" noProof="0"/>
          </a:p>
        </p:txBody>
      </p:sp>
    </p:spTree>
    <p:extLst>
      <p:ext uri="{BB962C8B-B14F-4D97-AF65-F5344CB8AC3E}">
        <p14:creationId xmlns:p14="http://schemas.microsoft.com/office/powerpoint/2010/main" val="215301583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939EEC-C3CC-4A10-B888-53BDA8BB7866}" type="slidenum">
              <a:rPr lang="en-GB" smtClean="0"/>
              <a:t>1</a:t>
            </a:fld>
            <a:endParaRPr lang="en-GB"/>
          </a:p>
        </p:txBody>
      </p:sp>
    </p:spTree>
    <p:extLst>
      <p:ext uri="{BB962C8B-B14F-4D97-AF65-F5344CB8AC3E}">
        <p14:creationId xmlns:p14="http://schemas.microsoft.com/office/powerpoint/2010/main" val="41099066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A939EEC-C3CC-4A10-B888-53BDA8BB7866}" type="slidenum">
              <a:rPr lang="en-GB" smtClean="0"/>
              <a:t>2</a:t>
            </a:fld>
            <a:endParaRPr lang="en-GB"/>
          </a:p>
        </p:txBody>
      </p:sp>
    </p:spTree>
    <p:extLst>
      <p:ext uri="{BB962C8B-B14F-4D97-AF65-F5344CB8AC3E}">
        <p14:creationId xmlns:p14="http://schemas.microsoft.com/office/powerpoint/2010/main" val="20329887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3/13/23</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247014680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3/13/23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7266188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3/13/23</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74607445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3/13/23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5012522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3/13/23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16944736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3/13/23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4183295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3/13/23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577211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3/13/23</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3323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3/13/23</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489457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3/13/23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27377754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3/13/23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21127526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3/13/23</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92944057"/>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open.edu/openlearn/mod/oucontent/view.php?id=87012&amp;sec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367BAC99-7BE3-0DCC-1228-EF281239E8D6}"/>
              </a:ext>
            </a:extLst>
          </p:cNvPr>
          <p:cNvPicPr>
            <a:picLocks noChangeAspect="1"/>
          </p:cNvPicPr>
          <p:nvPr/>
        </p:nvPicPr>
        <p:blipFill rotWithShape="1">
          <a:blip r:embed="rId3"/>
          <a:srcRect t="5436" b="13026"/>
          <a:stretch/>
        </p:blipFill>
        <p:spPr>
          <a:xfrm>
            <a:off x="20" y="10"/>
            <a:ext cx="12191980" cy="6857990"/>
          </a:xfrm>
          <a:prstGeom prst="rect">
            <a:avLst/>
          </a:prstGeom>
        </p:spPr>
      </p:pic>
      <p:sp>
        <p:nvSpPr>
          <p:cNvPr id="39" name="Rectangle 38">
            <a:extLst>
              <a:ext uri="{FF2B5EF4-FFF2-40B4-BE49-F238E27FC236}">
                <a16:creationId xmlns:a16="http://schemas.microsoft.com/office/drawing/2014/main" id="{EF1A96B9-F717-4812-9DB0-C99D994623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560" y="1137137"/>
            <a:ext cx="9867482" cy="4570327"/>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6">
            <a:extLst>
              <a:ext uri="{FF2B5EF4-FFF2-40B4-BE49-F238E27FC236}">
                <a16:creationId xmlns:a16="http://schemas.microsoft.com/office/drawing/2014/main" id="{226038F9-8CE0-4A41-9EF0-3A27023DE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43" name="Freeform 6">
            <a:extLst>
              <a:ext uri="{FF2B5EF4-FFF2-40B4-BE49-F238E27FC236}">
                <a16:creationId xmlns:a16="http://schemas.microsoft.com/office/drawing/2014/main" id="{BB5C5996-5C1E-4768-90AE-87BED835C6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ED90EC3D-482A-4E73-B198-E8341A0D0973}"/>
              </a:ext>
            </a:extLst>
          </p:cNvPr>
          <p:cNvSpPr>
            <a:spLocks noGrp="1"/>
          </p:cNvSpPr>
          <p:nvPr>
            <p:ph type="ctrTitle"/>
          </p:nvPr>
        </p:nvSpPr>
        <p:spPr>
          <a:xfrm>
            <a:off x="1915127" y="1801087"/>
            <a:ext cx="8361229" cy="1384403"/>
          </a:xfrm>
        </p:spPr>
        <p:txBody>
          <a:bodyPr rtlCol="0">
            <a:normAutofit/>
          </a:bodyPr>
          <a:lstStyle/>
          <a:p>
            <a:pPr rtl="0"/>
            <a:r>
              <a:rPr lang="en-GB" sz="3200">
                <a:latin typeface="Arial" panose="020B0604020202020204" pitchFamily="34" charset="0"/>
                <a:cs typeface="Arial" panose="020B0604020202020204" pitchFamily="34" charset="0"/>
              </a:rPr>
              <a:t>EFFECTIVE COMMUNICATION IN HEALTH AND SOCIAL CARE</a:t>
            </a:r>
            <a:endParaRPr lang="en-GB" sz="3200" dirty="0">
              <a:latin typeface="Arial" panose="020B0604020202020204" pitchFamily="34" charset="0"/>
              <a:cs typeface="Arial" panose="020B0604020202020204" pitchFamily="34" charset="0"/>
            </a:endParaRPr>
          </a:p>
        </p:txBody>
      </p:sp>
      <p:sp>
        <p:nvSpPr>
          <p:cNvPr id="7" name="Subtitle 6">
            <a:extLst>
              <a:ext uri="{FF2B5EF4-FFF2-40B4-BE49-F238E27FC236}">
                <a16:creationId xmlns:a16="http://schemas.microsoft.com/office/drawing/2014/main" id="{2048EE7C-B77F-4E59-88A7-DD66337BB69C}"/>
              </a:ext>
            </a:extLst>
          </p:cNvPr>
          <p:cNvSpPr>
            <a:spLocks noGrp="1"/>
          </p:cNvSpPr>
          <p:nvPr>
            <p:ph type="subTitle" idx="1"/>
          </p:nvPr>
        </p:nvSpPr>
        <p:spPr>
          <a:xfrm>
            <a:off x="2673464" y="3410939"/>
            <a:ext cx="6831673" cy="2008566"/>
          </a:xfrm>
        </p:spPr>
        <p:txBody>
          <a:bodyPr rtlCol="0">
            <a:noAutofit/>
          </a:bodyPr>
          <a:lstStyle/>
          <a:p>
            <a:pPr rtl="0">
              <a:lnSpc>
                <a:spcPct val="102000"/>
              </a:lnSpc>
              <a:spcAft>
                <a:spcPts val="600"/>
              </a:spcAft>
            </a:pPr>
            <a:r>
              <a:rPr lang="en-GB" sz="2000" b="1" dirty="0">
                <a:latin typeface="Arial" panose="020B0604020202020204" pitchFamily="34" charset="0"/>
                <a:cs typeface="Arial" panose="020B0604020202020204" pitchFamily="34" charset="0"/>
              </a:rPr>
              <a:t>Name:  Hannah </a:t>
            </a:r>
            <a:r>
              <a:rPr lang="en-GB" sz="2000" b="1" dirty="0" err="1">
                <a:latin typeface="Arial" panose="020B0604020202020204" pitchFamily="34" charset="0"/>
                <a:cs typeface="Arial" panose="020B0604020202020204" pitchFamily="34" charset="0"/>
              </a:rPr>
              <a:t>Sasaraku</a:t>
            </a:r>
            <a:r>
              <a:rPr lang="en-GB" sz="2000" b="1" dirty="0">
                <a:latin typeface="Arial" panose="020B0604020202020204" pitchFamily="34" charset="0"/>
                <a:cs typeface="Arial" panose="020B0604020202020204" pitchFamily="34" charset="0"/>
              </a:rPr>
              <a:t> </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Student Number: 2127147</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 Module code: LCHS4005_BIRM</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Module name: Professional development within the Health and Social Care</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Lecturer name: </a:t>
            </a:r>
            <a:r>
              <a:rPr lang="en-GB" sz="2000" b="1" dirty="0" err="1">
                <a:effectLst/>
                <a:latin typeface="Arial" panose="020B0604020202020204" pitchFamily="34" charset="0"/>
                <a:ea typeface="Times New Roman" panose="02020603050405020304" pitchFamily="18" charset="0"/>
                <a:cs typeface="Arial" panose="020B0604020202020204" pitchFamily="34" charset="0"/>
              </a:rPr>
              <a:t>Opeyemil</a:t>
            </a:r>
            <a:r>
              <a:rPr lang="en-GB" sz="2000" b="1" dirty="0">
                <a:effectLst/>
              </a:rPr>
              <a:t>  </a:t>
            </a:r>
            <a:r>
              <a:rPr lang="en-GB" sz="2000" b="1" dirty="0" err="1">
                <a:effectLst/>
                <a:latin typeface="Arial" panose="020B0604020202020204" pitchFamily="34" charset="0"/>
                <a:ea typeface="Times New Roman" panose="02020603050405020304" pitchFamily="18" charset="0"/>
              </a:rPr>
              <a:t>Odejimi</a:t>
            </a:r>
            <a:r>
              <a:rPr lang="en-GB" sz="2000" b="1" dirty="0">
                <a:effectLst/>
              </a:rPr>
              <a:t> </a:t>
            </a:r>
            <a:endParaRPr lang="en-GB" sz="2000" b="1" dirty="0">
              <a:solidFill>
                <a:srgbClr val="191B0E"/>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55769779"/>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 name="Picture 4">
            <a:extLst>
              <a:ext uri="{FF2B5EF4-FFF2-40B4-BE49-F238E27FC236}">
                <a16:creationId xmlns:a16="http://schemas.microsoft.com/office/drawing/2014/main" id="{1A56C3B4-BDD3-0277-1997-9230045784D5}"/>
              </a:ext>
            </a:extLst>
          </p:cNvPr>
          <p:cNvPicPr>
            <a:picLocks noChangeAspect="1"/>
          </p:cNvPicPr>
          <p:nvPr/>
        </p:nvPicPr>
        <p:blipFill rotWithShape="1">
          <a:blip r:embed="rId3"/>
          <a:srcRect t="10542" r="1" b="9932"/>
          <a:stretch/>
        </p:blipFill>
        <p:spPr>
          <a:xfrm>
            <a:off x="-1" y="10"/>
            <a:ext cx="12188652" cy="6857990"/>
          </a:xfrm>
          <a:prstGeom prst="rect">
            <a:avLst/>
          </a:prstGeom>
        </p:spPr>
      </p:pic>
      <p:sp>
        <p:nvSpPr>
          <p:cNvPr id="35" name="Rectangle 31">
            <a:extLst>
              <a:ext uri="{FF2B5EF4-FFF2-40B4-BE49-F238E27FC236}">
                <a16:creationId xmlns:a16="http://schemas.microsoft.com/office/drawing/2014/main" id="{2078F889-8780-48D5-8B9E-DF8B130637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50B972-0B7A-40CD-9E79-07E8A87AB03C}"/>
              </a:ext>
            </a:extLst>
          </p:cNvPr>
          <p:cNvSpPr>
            <a:spLocks noGrp="1"/>
          </p:cNvSpPr>
          <p:nvPr>
            <p:ph type="title"/>
          </p:nvPr>
        </p:nvSpPr>
        <p:spPr>
          <a:xfrm>
            <a:off x="1371600" y="685800"/>
            <a:ext cx="9601200" cy="1485900"/>
          </a:xfrm>
        </p:spPr>
        <p:txBody>
          <a:bodyPr rtlCol="0">
            <a:normAutofit/>
          </a:bodyPr>
          <a:lstStyle/>
          <a:p>
            <a:pPr rtl="0">
              <a:tabLst>
                <a:tab pos="4119563" algn="l"/>
              </a:tabLst>
            </a:pPr>
            <a:r>
              <a:rPr lang="en-GB" u="sng">
                <a:solidFill>
                  <a:schemeClr val="bg2"/>
                </a:solidFill>
                <a:latin typeface="Arial" panose="020B0604020202020204" pitchFamily="34" charset="0"/>
                <a:cs typeface="Arial" panose="020B0604020202020204" pitchFamily="34" charset="0"/>
              </a:rPr>
              <a:t>TABLE OF CONTENTS </a:t>
            </a:r>
          </a:p>
        </p:txBody>
      </p:sp>
      <p:sp>
        <p:nvSpPr>
          <p:cNvPr id="34" name="Rectangle 33">
            <a:extLst>
              <a:ext uri="{FF2B5EF4-FFF2-40B4-BE49-F238E27FC236}">
                <a16:creationId xmlns:a16="http://schemas.microsoft.com/office/drawing/2014/main" id="{3A4CABA2-22A0-44B2-BD92-28FF73FCEA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Content Placeholder 3">
            <a:extLst>
              <a:ext uri="{FF2B5EF4-FFF2-40B4-BE49-F238E27FC236}">
                <a16:creationId xmlns:a16="http://schemas.microsoft.com/office/drawing/2014/main" id="{0BFA44E3-AD84-0290-5AC5-9FD6F393FD80}"/>
              </a:ext>
            </a:extLst>
          </p:cNvPr>
          <p:cNvSpPr>
            <a:spLocks noGrp="1"/>
          </p:cNvSpPr>
          <p:nvPr>
            <p:ph idx="1"/>
          </p:nvPr>
        </p:nvSpPr>
        <p:spPr>
          <a:xfrm>
            <a:off x="1276521" y="1937289"/>
            <a:ext cx="9601200" cy="3056610"/>
          </a:xfrm>
        </p:spPr>
        <p:txBody>
          <a:bodyPr>
            <a:noAutofit/>
          </a:bodyPr>
          <a:lstStyle/>
          <a:p>
            <a:pPr>
              <a:buFont typeface="Wingdings" pitchFamily="2" charset="2"/>
              <a:buChar char="§"/>
            </a:pPr>
            <a:r>
              <a:rPr lang="en-GB" dirty="0">
                <a:solidFill>
                  <a:schemeClr val="bg2"/>
                </a:solidFill>
                <a:latin typeface="Arial" panose="020B0604020202020204" pitchFamily="34" charset="0"/>
                <a:cs typeface="Arial" panose="020B0604020202020204" pitchFamily="34" charset="0"/>
              </a:rPr>
              <a:t>Introduction………………………...............................................................3</a:t>
            </a:r>
          </a:p>
          <a:p>
            <a:pPr>
              <a:buFont typeface="Wingdings" pitchFamily="2" charset="2"/>
              <a:buChar char="§"/>
            </a:pPr>
            <a:r>
              <a:rPr lang="en-GB" dirty="0">
                <a:solidFill>
                  <a:schemeClr val="bg2"/>
                </a:solidFill>
                <a:latin typeface="Arial" panose="020B0604020202020204" pitchFamily="34" charset="0"/>
                <a:cs typeface="Arial" panose="020B0604020202020204" pitchFamily="34" charset="0"/>
              </a:rPr>
              <a:t>Effective communication………………………..........................................4</a:t>
            </a:r>
          </a:p>
          <a:p>
            <a:pPr>
              <a:buFont typeface="Wingdings" pitchFamily="2" charset="2"/>
              <a:buChar char="§"/>
            </a:pPr>
            <a:r>
              <a:rPr lang="en-GB" dirty="0">
                <a:solidFill>
                  <a:schemeClr val="bg2"/>
                </a:solidFill>
                <a:latin typeface="Arial" panose="020B0604020202020204" pitchFamily="34" charset="0"/>
                <a:cs typeface="Arial" panose="020B0604020202020204" pitchFamily="34" charset="0"/>
              </a:rPr>
              <a:t>Types of communication……………………………………………………..5</a:t>
            </a:r>
          </a:p>
          <a:p>
            <a:pPr>
              <a:buFont typeface="Wingdings" pitchFamily="2" charset="2"/>
              <a:buChar char="§"/>
            </a:pPr>
            <a:r>
              <a:rPr lang="en-GB" dirty="0">
                <a:solidFill>
                  <a:schemeClr val="bg2"/>
                </a:solidFill>
                <a:latin typeface="Arial" panose="020B0604020202020204" pitchFamily="34" charset="0"/>
                <a:cs typeface="Arial" panose="020B0604020202020204" pitchFamily="34" charset="0"/>
              </a:rPr>
              <a:t>Models of communication……………………………………………………6</a:t>
            </a:r>
          </a:p>
          <a:p>
            <a:pPr>
              <a:buFont typeface="Wingdings" pitchFamily="2" charset="2"/>
              <a:buChar char="§"/>
            </a:pPr>
            <a:r>
              <a:rPr lang="en-GB" dirty="0">
                <a:solidFill>
                  <a:schemeClr val="bg2"/>
                </a:solidFill>
                <a:latin typeface="Arial" panose="020B0604020202020204" pitchFamily="34" charset="0"/>
                <a:cs typeface="Arial" panose="020B0604020202020204" pitchFamily="34" charset="0"/>
              </a:rPr>
              <a:t>Conclusion ………………………...............................................................7</a:t>
            </a:r>
          </a:p>
          <a:p>
            <a:pPr>
              <a:buFont typeface="Wingdings" pitchFamily="2" charset="2"/>
              <a:buChar char="§"/>
            </a:pPr>
            <a:r>
              <a:rPr lang="en-GB" dirty="0">
                <a:solidFill>
                  <a:schemeClr val="bg2"/>
                </a:solidFill>
                <a:latin typeface="Arial" panose="020B0604020202020204" pitchFamily="34" charset="0"/>
                <a:cs typeface="Arial" panose="020B0604020202020204" pitchFamily="34" charset="0"/>
              </a:rPr>
              <a:t>References ………………………...............................................................8</a:t>
            </a:r>
          </a:p>
          <a:p>
            <a:pPr>
              <a:buFont typeface="Wingdings" pitchFamily="2" charset="2"/>
              <a:buChar char="§"/>
            </a:pPr>
            <a:endParaRPr lang="en-US" dirty="0">
              <a:solidFill>
                <a:schemeClr val="bg2"/>
              </a:solidFill>
            </a:endParaRPr>
          </a:p>
        </p:txBody>
      </p:sp>
    </p:spTree>
    <p:extLst>
      <p:ext uri="{BB962C8B-B14F-4D97-AF65-F5344CB8AC3E}">
        <p14:creationId xmlns:p14="http://schemas.microsoft.com/office/powerpoint/2010/main" val="2276795429"/>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8">
            <a:extLst>
              <a:ext uri="{FF2B5EF4-FFF2-40B4-BE49-F238E27FC236}">
                <a16:creationId xmlns:a16="http://schemas.microsoft.com/office/drawing/2014/main" id="{E4A0A6AC-08D2-AEFB-E665-D74E89BEA2D8}"/>
              </a:ext>
            </a:extLst>
          </p:cNvPr>
          <p:cNvPicPr>
            <a:picLocks noChangeAspect="1"/>
          </p:cNvPicPr>
          <p:nvPr/>
        </p:nvPicPr>
        <p:blipFill rotWithShape="1">
          <a:blip r:embed="rId2"/>
          <a:srcRect l="445"/>
          <a:stretch/>
        </p:blipFill>
        <p:spPr>
          <a:xfrm>
            <a:off x="20" y="-14312"/>
            <a:ext cx="12191980" cy="6858000"/>
          </a:xfrm>
          <a:prstGeom prst="rect">
            <a:avLst/>
          </a:prstGeom>
        </p:spPr>
      </p:pic>
      <p:sp>
        <p:nvSpPr>
          <p:cNvPr id="46" name="Rectangle 33">
            <a:extLst>
              <a:ext uri="{FF2B5EF4-FFF2-40B4-BE49-F238E27FC236}">
                <a16:creationId xmlns:a16="http://schemas.microsoft.com/office/drawing/2014/main" id="{3CBA2BA5-DF4D-437C-9273-F945CF857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7948" y="1838152"/>
            <a:ext cx="5607908" cy="3724448"/>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35">
            <a:extLst>
              <a:ext uri="{FF2B5EF4-FFF2-40B4-BE49-F238E27FC236}">
                <a16:creationId xmlns:a16="http://schemas.microsoft.com/office/drawing/2014/main" id="{7754EA86-2D7A-4D51-B5F6-DA6349D5F4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1087261" y="1405049"/>
            <a:ext cx="2131466" cy="1830903"/>
          </a:xfrm>
          <a:custGeom>
            <a:avLst/>
            <a:gdLst>
              <a:gd name="connsiteX0" fmla="*/ 2308583 w 2308583"/>
              <a:gd name="connsiteY0" fmla="*/ 1983044 h 1983044"/>
              <a:gd name="connsiteX1" fmla="*/ 462 w 2308583"/>
              <a:gd name="connsiteY1" fmla="*/ 1983044 h 1983044"/>
              <a:gd name="connsiteX2" fmla="*/ 0 w 2308583"/>
              <a:gd name="connsiteY2" fmla="*/ 1711185 h 1983044"/>
              <a:gd name="connsiteX3" fmla="*/ 2022607 w 2308583"/>
              <a:gd name="connsiteY3" fmla="*/ 1712117 h 1983044"/>
              <a:gd name="connsiteX4" fmla="*/ 2022607 w 2308583"/>
              <a:gd name="connsiteY4" fmla="*/ 0 h 1983044"/>
              <a:gd name="connsiteX5" fmla="*/ 2308583 w 2308583"/>
              <a:gd name="connsiteY5" fmla="*/ 0 h 1983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1983044">
                <a:moveTo>
                  <a:pt x="2308583" y="1983044"/>
                </a:moveTo>
                <a:lnTo>
                  <a:pt x="462" y="1983044"/>
                </a:lnTo>
                <a:cubicBezTo>
                  <a:pt x="-462" y="1889214"/>
                  <a:pt x="923" y="1805015"/>
                  <a:pt x="0" y="1711185"/>
                </a:cubicBezTo>
                <a:lnTo>
                  <a:pt x="2022607" y="1712117"/>
                </a:lnTo>
                <a:lnTo>
                  <a:pt x="2022607" y="0"/>
                </a:lnTo>
                <a:lnTo>
                  <a:pt x="2308583" y="0"/>
                </a:lnTo>
                <a:close/>
              </a:path>
            </a:pathLst>
          </a:custGeom>
          <a:solidFill>
            <a:schemeClr val="tx1">
              <a:alpha val="70000"/>
            </a:schemeClr>
          </a:solidFill>
          <a:ln w="0">
            <a:noFill/>
            <a:prstDash val="solid"/>
            <a:round/>
            <a:headEnd/>
            <a:tailEnd/>
          </a:ln>
        </p:spPr>
      </p:sp>
      <p:sp>
        <p:nvSpPr>
          <p:cNvPr id="5" name="Title 4">
            <a:extLst>
              <a:ext uri="{FF2B5EF4-FFF2-40B4-BE49-F238E27FC236}">
                <a16:creationId xmlns:a16="http://schemas.microsoft.com/office/drawing/2014/main" id="{C5D1E375-E64A-1246-F18E-707AEF66FFE1}"/>
              </a:ext>
            </a:extLst>
          </p:cNvPr>
          <p:cNvSpPr>
            <a:spLocks noGrp="1"/>
          </p:cNvSpPr>
          <p:nvPr>
            <p:ph type="title"/>
          </p:nvPr>
        </p:nvSpPr>
        <p:spPr>
          <a:xfrm>
            <a:off x="1741710" y="1902324"/>
            <a:ext cx="4891887" cy="788568"/>
          </a:xfrm>
        </p:spPr>
        <p:txBody>
          <a:bodyPr anchor="ctr">
            <a:normAutofit/>
          </a:bodyPr>
          <a:lstStyle/>
          <a:p>
            <a:r>
              <a:rPr lang="en-GB" sz="2900" dirty="0">
                <a:latin typeface="Arial" panose="020B0604020202020204" pitchFamily="34" charset="0"/>
                <a:cs typeface="Arial" panose="020B0604020202020204" pitchFamily="34" charset="0"/>
              </a:rPr>
              <a:t>Introduction</a:t>
            </a:r>
            <a:r>
              <a:rPr lang="en-GB" sz="3600" dirty="0">
                <a:latin typeface="Arial" panose="020B0604020202020204" pitchFamily="34" charset="0"/>
                <a:cs typeface="Arial" panose="020B0604020202020204" pitchFamily="34" charset="0"/>
              </a:rPr>
              <a:t> </a:t>
            </a:r>
            <a:endParaRPr lang="en-US" sz="3600" dirty="0">
              <a:latin typeface="Arial" panose="020B0604020202020204" pitchFamily="34" charset="0"/>
              <a:cs typeface="Arial" panose="020B0604020202020204" pitchFamily="34" charset="0"/>
            </a:endParaRPr>
          </a:p>
        </p:txBody>
      </p:sp>
      <p:sp>
        <p:nvSpPr>
          <p:cNvPr id="29" name="Content Placeholder 16">
            <a:extLst>
              <a:ext uri="{FF2B5EF4-FFF2-40B4-BE49-F238E27FC236}">
                <a16:creationId xmlns:a16="http://schemas.microsoft.com/office/drawing/2014/main" id="{C544A54C-F2EA-3F89-F989-0F21A7F40C90}"/>
              </a:ext>
            </a:extLst>
          </p:cNvPr>
          <p:cNvSpPr>
            <a:spLocks noGrp="1"/>
          </p:cNvSpPr>
          <p:nvPr>
            <p:ph idx="1"/>
          </p:nvPr>
        </p:nvSpPr>
        <p:spPr>
          <a:xfrm>
            <a:off x="1741709" y="2634913"/>
            <a:ext cx="5199281" cy="2818038"/>
          </a:xfrm>
        </p:spPr>
        <p:txBody>
          <a:bodyPr>
            <a:normAutofit/>
          </a:bodyPr>
          <a:lstStyle/>
          <a:p>
            <a:r>
              <a:rPr lang="en-GB" dirty="0"/>
              <a:t>In this presentation, I’m going to illustrate the importance of Effective communication within the Health and Social Care setting. I’m going to define the different states, models and keys of effective communication in the Health and Social Care sector.</a:t>
            </a:r>
          </a:p>
        </p:txBody>
      </p:sp>
    </p:spTree>
    <p:extLst>
      <p:ext uri="{BB962C8B-B14F-4D97-AF65-F5344CB8AC3E}">
        <p14:creationId xmlns:p14="http://schemas.microsoft.com/office/powerpoint/2010/main" val="133860918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DF62C832-5D9C-7F2A-2049-74277C0E48FB}"/>
              </a:ext>
            </a:extLst>
          </p:cNvPr>
          <p:cNvPicPr>
            <a:picLocks noChangeAspect="1"/>
          </p:cNvPicPr>
          <p:nvPr/>
        </p:nvPicPr>
        <p:blipFill rotWithShape="1">
          <a:blip r:embed="rId2"/>
          <a:srcRect t="9422" b="6308"/>
          <a:stretch/>
        </p:blipFill>
        <p:spPr>
          <a:xfrm>
            <a:off x="-1" y="10"/>
            <a:ext cx="12192001" cy="6857990"/>
          </a:xfrm>
          <a:prstGeom prst="rect">
            <a:avLst/>
          </a:prstGeom>
        </p:spPr>
      </p:pic>
      <p:sp>
        <p:nvSpPr>
          <p:cNvPr id="103" name="Rectangle 85">
            <a:extLst>
              <a:ext uri="{FF2B5EF4-FFF2-40B4-BE49-F238E27FC236}">
                <a16:creationId xmlns:a16="http://schemas.microsoft.com/office/drawing/2014/main" id="{3CBA2BA5-DF4D-437C-9273-F945CF857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7948" y="1838152"/>
            <a:ext cx="5607908" cy="3724448"/>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Freeform: Shape 87">
            <a:extLst>
              <a:ext uri="{FF2B5EF4-FFF2-40B4-BE49-F238E27FC236}">
                <a16:creationId xmlns:a16="http://schemas.microsoft.com/office/drawing/2014/main" id="{7754EA86-2D7A-4D51-B5F6-DA6349D5F4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1087261" y="1405049"/>
            <a:ext cx="2131466" cy="1830903"/>
          </a:xfrm>
          <a:custGeom>
            <a:avLst/>
            <a:gdLst>
              <a:gd name="connsiteX0" fmla="*/ 2308583 w 2308583"/>
              <a:gd name="connsiteY0" fmla="*/ 1983044 h 1983044"/>
              <a:gd name="connsiteX1" fmla="*/ 462 w 2308583"/>
              <a:gd name="connsiteY1" fmla="*/ 1983044 h 1983044"/>
              <a:gd name="connsiteX2" fmla="*/ 0 w 2308583"/>
              <a:gd name="connsiteY2" fmla="*/ 1711185 h 1983044"/>
              <a:gd name="connsiteX3" fmla="*/ 2022607 w 2308583"/>
              <a:gd name="connsiteY3" fmla="*/ 1712117 h 1983044"/>
              <a:gd name="connsiteX4" fmla="*/ 2022607 w 2308583"/>
              <a:gd name="connsiteY4" fmla="*/ 0 h 1983044"/>
              <a:gd name="connsiteX5" fmla="*/ 2308583 w 2308583"/>
              <a:gd name="connsiteY5" fmla="*/ 0 h 1983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1983044">
                <a:moveTo>
                  <a:pt x="2308583" y="1983044"/>
                </a:moveTo>
                <a:lnTo>
                  <a:pt x="462" y="1983044"/>
                </a:lnTo>
                <a:cubicBezTo>
                  <a:pt x="-462" y="1889214"/>
                  <a:pt x="923" y="1805015"/>
                  <a:pt x="0" y="1711185"/>
                </a:cubicBezTo>
                <a:lnTo>
                  <a:pt x="2022607" y="1712117"/>
                </a:lnTo>
                <a:lnTo>
                  <a:pt x="2022607" y="0"/>
                </a:lnTo>
                <a:lnTo>
                  <a:pt x="2308583" y="0"/>
                </a:lnTo>
                <a:close/>
              </a:path>
            </a:pathLst>
          </a:custGeom>
          <a:solidFill>
            <a:schemeClr val="tx1">
              <a:alpha val="70000"/>
            </a:schemeClr>
          </a:solidFill>
          <a:ln w="0">
            <a:noFill/>
            <a:prstDash val="solid"/>
            <a:round/>
            <a:headEnd/>
            <a:tailEnd/>
          </a:ln>
        </p:spPr>
      </p:sp>
      <p:sp>
        <p:nvSpPr>
          <p:cNvPr id="4" name="Title 3">
            <a:extLst>
              <a:ext uri="{FF2B5EF4-FFF2-40B4-BE49-F238E27FC236}">
                <a16:creationId xmlns:a16="http://schemas.microsoft.com/office/drawing/2014/main" id="{B6183F1C-AB3E-329C-DEBB-D56A493472CD}"/>
              </a:ext>
            </a:extLst>
          </p:cNvPr>
          <p:cNvSpPr>
            <a:spLocks noGrp="1"/>
          </p:cNvSpPr>
          <p:nvPr>
            <p:ph type="title"/>
          </p:nvPr>
        </p:nvSpPr>
        <p:spPr>
          <a:xfrm>
            <a:off x="1885959" y="2185352"/>
            <a:ext cx="4891887" cy="1025935"/>
          </a:xfrm>
        </p:spPr>
        <p:txBody>
          <a:bodyPr anchor="ctr">
            <a:normAutofit/>
          </a:bodyPr>
          <a:lstStyle/>
          <a:p>
            <a:r>
              <a:rPr lang="en-GB" sz="3300">
                <a:latin typeface="Arial" panose="020B0604020202020204" pitchFamily="34" charset="0"/>
                <a:cs typeface="Arial" panose="020B0604020202020204" pitchFamily="34" charset="0"/>
              </a:rPr>
              <a:t>Effective communication</a:t>
            </a:r>
            <a:endParaRPr lang="en-US" sz="3300">
              <a:latin typeface="Arial" panose="020B0604020202020204" pitchFamily="34" charset="0"/>
              <a:cs typeface="Arial" panose="020B0604020202020204" pitchFamily="34" charset="0"/>
            </a:endParaRPr>
          </a:p>
        </p:txBody>
      </p:sp>
      <p:sp>
        <p:nvSpPr>
          <p:cNvPr id="16" name="Content Placeholder 10">
            <a:extLst>
              <a:ext uri="{FF2B5EF4-FFF2-40B4-BE49-F238E27FC236}">
                <a16:creationId xmlns:a16="http://schemas.microsoft.com/office/drawing/2014/main" id="{35DEBE3C-5DF4-9268-52F2-B1485181EACE}"/>
              </a:ext>
            </a:extLst>
          </p:cNvPr>
          <p:cNvSpPr>
            <a:spLocks noGrp="1"/>
          </p:cNvSpPr>
          <p:nvPr>
            <p:ph idx="1"/>
          </p:nvPr>
        </p:nvSpPr>
        <p:spPr>
          <a:xfrm>
            <a:off x="1885959" y="3211287"/>
            <a:ext cx="4891887" cy="2068284"/>
          </a:xfrm>
        </p:spPr>
        <p:txBody>
          <a:bodyPr>
            <a:normAutofit/>
          </a:bodyPr>
          <a:lstStyle/>
          <a:p>
            <a:r>
              <a:rPr lang="en-GB" sz="1400">
                <a:latin typeface="Arial" panose="020B0604020202020204" pitchFamily="34" charset="0"/>
                <a:cs typeface="Arial" panose="020B0604020202020204" pitchFamily="34" charset="0"/>
              </a:rPr>
              <a:t>The Oxford English  Dictionary (OED,2019) define  communication  as the “</a:t>
            </a:r>
            <a:r>
              <a:rPr lang="en-GB" sz="1400" b="0" i="0" u="none" strike="noStrike">
                <a:effectLst/>
                <a:latin typeface="Arial" panose="020B0604020202020204" pitchFamily="34" charset="0"/>
                <a:cs typeface="Arial" panose="020B0604020202020204" pitchFamily="34" charset="0"/>
              </a:rPr>
              <a:t>transmission or exchange of information, knowledge, or ideas, by means of speech, writing, mechanical or electronic media”.</a:t>
            </a:r>
          </a:p>
          <a:p>
            <a:r>
              <a:rPr lang="en-GB" sz="1400">
                <a:latin typeface="Arial" panose="020B0604020202020204" pitchFamily="34" charset="0"/>
                <a:cs typeface="Arial" panose="020B0604020202020204" pitchFamily="34" charset="0"/>
              </a:rPr>
              <a:t>According to Ratha H. (2019), In Health and Social Care, communication play a major role which is divided in three different categories: </a:t>
            </a:r>
            <a:r>
              <a:rPr lang="en-GB" sz="1400" i="1">
                <a:latin typeface="Arial" panose="020B0604020202020204" pitchFamily="34" charset="0"/>
                <a:cs typeface="Arial" panose="020B0604020202020204" pitchFamily="34" charset="0"/>
              </a:rPr>
              <a:t>Healthcare literacy, cultural competency and language barriers.</a:t>
            </a:r>
            <a:endParaRPr lang="en-US" sz="1400" i="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95080647"/>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A2991-C114-0D68-B0A5-E32AE2F978B7}"/>
              </a:ext>
            </a:extLst>
          </p:cNvPr>
          <p:cNvSpPr>
            <a:spLocks noGrp="1"/>
          </p:cNvSpPr>
          <p:nvPr>
            <p:ph type="title"/>
          </p:nvPr>
        </p:nvSpPr>
        <p:spPr>
          <a:xfrm>
            <a:off x="1007214" y="685800"/>
            <a:ext cx="10842172" cy="800916"/>
          </a:xfrm>
        </p:spPr>
        <p:txBody>
          <a:bodyPr>
            <a:normAutofit/>
          </a:bodyPr>
          <a:lstStyle/>
          <a:p>
            <a:r>
              <a:rPr lang="en-GB"/>
              <a:t>Types of communication in Health care </a:t>
            </a:r>
            <a:endParaRPr lang="en-US"/>
          </a:p>
        </p:txBody>
      </p:sp>
      <p:sp>
        <p:nvSpPr>
          <p:cNvPr id="67" name="Rectangle 66">
            <a:extLst>
              <a:ext uri="{FF2B5EF4-FFF2-40B4-BE49-F238E27FC236}">
                <a16:creationId xmlns:a16="http://schemas.microsoft.com/office/drawing/2014/main" id="{6B205BC3-0B06-4EA6-9066-1A0BEC22C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Picture 6">
            <a:extLst>
              <a:ext uri="{FF2B5EF4-FFF2-40B4-BE49-F238E27FC236}">
                <a16:creationId xmlns:a16="http://schemas.microsoft.com/office/drawing/2014/main" id="{ED0CA342-79EB-51DD-0C63-ADF20E911641}"/>
              </a:ext>
            </a:extLst>
          </p:cNvPr>
          <p:cNvPicPr>
            <a:picLocks noChangeAspect="1"/>
          </p:cNvPicPr>
          <p:nvPr/>
        </p:nvPicPr>
        <p:blipFill>
          <a:blip r:embed="rId2"/>
          <a:stretch>
            <a:fillRect/>
          </a:stretch>
        </p:blipFill>
        <p:spPr>
          <a:xfrm>
            <a:off x="8049672" y="2571834"/>
            <a:ext cx="3749233" cy="2508165"/>
          </a:xfrm>
          <a:prstGeom prst="rect">
            <a:avLst/>
          </a:prstGeom>
        </p:spPr>
      </p:pic>
      <p:sp>
        <p:nvSpPr>
          <p:cNvPr id="23" name="Content Placeholder 7">
            <a:extLst>
              <a:ext uri="{FF2B5EF4-FFF2-40B4-BE49-F238E27FC236}">
                <a16:creationId xmlns:a16="http://schemas.microsoft.com/office/drawing/2014/main" id="{C914D503-0D3D-9537-F27E-9CD065B60403}"/>
              </a:ext>
            </a:extLst>
          </p:cNvPr>
          <p:cNvSpPr>
            <a:spLocks noGrp="1"/>
          </p:cNvSpPr>
          <p:nvPr>
            <p:ph idx="1"/>
          </p:nvPr>
        </p:nvSpPr>
        <p:spPr>
          <a:xfrm>
            <a:off x="1007214" y="1945038"/>
            <a:ext cx="6741939" cy="4227162"/>
          </a:xfrm>
        </p:spPr>
        <p:txBody>
          <a:bodyPr>
            <a:noAutofit/>
          </a:bodyPr>
          <a:lstStyle/>
          <a:p>
            <a:pPr algn="just"/>
            <a:r>
              <a:rPr lang="en-GB" sz="1400" b="0" i="0" u="none" strike="noStrike">
                <a:effectLst/>
                <a:latin typeface="Arial" panose="020B0604020202020204" pitchFamily="34" charset="0"/>
                <a:cs typeface="Arial" panose="020B0604020202020204" pitchFamily="34" charset="0"/>
              </a:rPr>
              <a:t>In Health and Social Care sector, there are many effective communication methods, however, the major ones are: </a:t>
            </a:r>
            <a:r>
              <a:rPr lang="en-GB" sz="1400" b="0" i="1" u="none" strike="noStrike">
                <a:effectLst/>
                <a:latin typeface="Arial" panose="020B0604020202020204" pitchFamily="34" charset="0"/>
                <a:cs typeface="Arial" panose="020B0604020202020204" pitchFamily="34" charset="0"/>
              </a:rPr>
              <a:t>verbal, non-verbal, visual communication and written.</a:t>
            </a:r>
          </a:p>
          <a:p>
            <a:pPr algn="just"/>
            <a:r>
              <a:rPr lang="en-GB" sz="1400" b="0" i="0" u="none" strike="noStrike">
                <a:effectLst/>
                <a:latin typeface="Arial" panose="020B0604020202020204" pitchFamily="34" charset="0"/>
                <a:cs typeface="Arial" panose="020B0604020202020204" pitchFamily="34" charset="0"/>
              </a:rPr>
              <a:t>Verbal communication: is the most common form of expression, It is important to use clear and concise language when talking about the patient's matters, with colleagues, the family of the patient and the patient himself. </a:t>
            </a:r>
            <a:r>
              <a:rPr lang="en-GB" sz="1400" b="0" i="0" u="none" strike="noStrike">
                <a:effectLst/>
                <a:latin typeface="open-sans"/>
              </a:rPr>
              <a:t> </a:t>
            </a:r>
            <a:endParaRPr lang="en-GB" sz="1400" b="0" i="0" u="none" strike="noStrike">
              <a:effectLst/>
              <a:latin typeface="Arial" panose="020B0604020202020204" pitchFamily="34" charset="0"/>
              <a:cs typeface="Arial" panose="020B0604020202020204" pitchFamily="34" charset="0"/>
            </a:endParaRPr>
          </a:p>
          <a:p>
            <a:pPr algn="just"/>
            <a:r>
              <a:rPr lang="en-GB" sz="1400">
                <a:latin typeface="Arial" panose="020B0604020202020204" pitchFamily="34" charset="0"/>
                <a:cs typeface="Arial" panose="020B0604020202020204" pitchFamily="34" charset="0"/>
              </a:rPr>
              <a:t>Non-verbal communication: There are a lot of ways to communicate that are not verbal such as eye contact, facial expression, body language and gestures.</a:t>
            </a:r>
          </a:p>
          <a:p>
            <a:pPr algn="just"/>
            <a:r>
              <a:rPr lang="en-GB" sz="1400">
                <a:latin typeface="Arial" panose="020B0604020202020204" pitchFamily="34" charset="0"/>
                <a:cs typeface="Arial" panose="020B0604020202020204" pitchFamily="34" charset="0"/>
              </a:rPr>
              <a:t>Visual communication: Communication that is illustrated visually such as diagrams, charts, images, pictures and graphs.  </a:t>
            </a:r>
            <a:r>
              <a:rPr lang="en-GB" sz="1400" b="0" i="0" u="none" strike="noStrike">
                <a:effectLst/>
                <a:latin typeface="Arial" panose="020B0604020202020204" pitchFamily="34" charset="0"/>
                <a:cs typeface="Arial" panose="020B0604020202020204" pitchFamily="34" charset="0"/>
              </a:rPr>
              <a:t>It is important to use clear and concise visuals when communicating, and to make sure that the visuals are easy to understand.</a:t>
            </a:r>
          </a:p>
          <a:p>
            <a:pPr algn="just"/>
            <a:r>
              <a:rPr lang="en-GB" sz="1400">
                <a:latin typeface="Arial" panose="020B0604020202020204" pitchFamily="34" charset="0"/>
                <a:cs typeface="Arial" panose="020B0604020202020204" pitchFamily="34" charset="0"/>
              </a:rPr>
              <a:t>Written communication: is a type of communication that is in a written form, such as emails, letters and report.</a:t>
            </a:r>
          </a:p>
        </p:txBody>
      </p:sp>
    </p:spTree>
    <p:extLst>
      <p:ext uri="{BB962C8B-B14F-4D97-AF65-F5344CB8AC3E}">
        <p14:creationId xmlns:p14="http://schemas.microsoft.com/office/powerpoint/2010/main" val="32359942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 name="Rectangle 97">
            <a:extLst>
              <a:ext uri="{FF2B5EF4-FFF2-40B4-BE49-F238E27FC236}">
                <a16:creationId xmlns:a16="http://schemas.microsoft.com/office/drawing/2014/main" id="{F8B556C4-7E49-4C36-845D-FC58F5073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3">
            <a:extLst>
              <a:ext uri="{FF2B5EF4-FFF2-40B4-BE49-F238E27FC236}">
                <a16:creationId xmlns:a16="http://schemas.microsoft.com/office/drawing/2014/main" id="{140ACC22-0981-D413-2653-D013CC2C6C85}"/>
              </a:ext>
            </a:extLst>
          </p:cNvPr>
          <p:cNvPicPr>
            <a:picLocks noChangeAspect="1"/>
          </p:cNvPicPr>
          <p:nvPr/>
        </p:nvPicPr>
        <p:blipFill rotWithShape="1">
          <a:blip r:embed="rId2">
            <a:alphaModFix amt="35000"/>
          </a:blip>
          <a:srcRect b="6250"/>
          <a:stretch/>
        </p:blipFill>
        <p:spPr>
          <a:xfrm>
            <a:off x="-1" y="10"/>
            <a:ext cx="12192001" cy="6857990"/>
          </a:xfrm>
          <a:prstGeom prst="rect">
            <a:avLst/>
          </a:prstGeom>
        </p:spPr>
      </p:pic>
      <p:sp>
        <p:nvSpPr>
          <p:cNvPr id="2" name="Title 1">
            <a:extLst>
              <a:ext uri="{FF2B5EF4-FFF2-40B4-BE49-F238E27FC236}">
                <a16:creationId xmlns:a16="http://schemas.microsoft.com/office/drawing/2014/main" id="{C33EBB06-64A5-4161-35B3-78B5902D8856}"/>
              </a:ext>
            </a:extLst>
          </p:cNvPr>
          <p:cNvSpPr>
            <a:spLocks noGrp="1"/>
          </p:cNvSpPr>
          <p:nvPr>
            <p:ph type="title"/>
          </p:nvPr>
        </p:nvSpPr>
        <p:spPr>
          <a:xfrm>
            <a:off x="1006947" y="495305"/>
            <a:ext cx="9601200" cy="898556"/>
          </a:xfrm>
        </p:spPr>
        <p:txBody>
          <a:bodyPr>
            <a:normAutofit/>
          </a:bodyPr>
          <a:lstStyle/>
          <a:p>
            <a:r>
              <a:rPr lang="en-GB" sz="3600" dirty="0">
                <a:latin typeface="Arial" panose="020B0604020202020204" pitchFamily="34" charset="0"/>
                <a:cs typeface="Arial" panose="020B0604020202020204" pitchFamily="34" charset="0"/>
              </a:rPr>
              <a:t>Importance of effective communication </a:t>
            </a:r>
            <a:endParaRPr lang="en-US" sz="3600" dirty="0">
              <a:latin typeface="Arial" panose="020B0604020202020204" pitchFamily="34" charset="0"/>
              <a:cs typeface="Arial" panose="020B0604020202020204" pitchFamily="34" charset="0"/>
            </a:endParaRPr>
          </a:p>
        </p:txBody>
      </p:sp>
      <p:sp>
        <p:nvSpPr>
          <p:cNvPr id="78" name="Content Placeholder 70">
            <a:extLst>
              <a:ext uri="{FF2B5EF4-FFF2-40B4-BE49-F238E27FC236}">
                <a16:creationId xmlns:a16="http://schemas.microsoft.com/office/drawing/2014/main" id="{48B8E986-7573-8497-8F66-4E9609180DC5}"/>
              </a:ext>
            </a:extLst>
          </p:cNvPr>
          <p:cNvSpPr>
            <a:spLocks noGrp="1"/>
          </p:cNvSpPr>
          <p:nvPr>
            <p:ph idx="1"/>
          </p:nvPr>
        </p:nvSpPr>
        <p:spPr>
          <a:xfrm>
            <a:off x="1006947" y="1889156"/>
            <a:ext cx="9601200" cy="4283044"/>
          </a:xfrm>
        </p:spPr>
        <p:txBody>
          <a:bodyPr>
            <a:normAutofit/>
          </a:bodyPr>
          <a:lstStyle/>
          <a:p>
            <a:r>
              <a:rPr lang="en-GB" sz="1700" strike="noStrike" dirty="0">
                <a:effectLst/>
                <a:latin typeface="Arial" panose="020B0604020202020204" pitchFamily="34" charset="0"/>
                <a:cs typeface="Arial" panose="020B0604020202020204" pitchFamily="34" charset="0"/>
              </a:rPr>
              <a:t>Healthcare workers use </a:t>
            </a:r>
            <a:r>
              <a:rPr lang="en-GB" sz="1700" dirty="0">
                <a:effectLst/>
                <a:latin typeface="Arial" panose="020B0604020202020204" pitchFamily="34" charset="0"/>
                <a:cs typeface="Arial" panose="020B0604020202020204" pitchFamily="34" charset="0"/>
              </a:rPr>
              <a:t>communication</a:t>
            </a:r>
            <a:r>
              <a:rPr lang="en-GB" sz="1700" strike="noStrike" dirty="0">
                <a:effectLst/>
                <a:latin typeface="Arial" panose="020B0604020202020204" pitchFamily="34" charset="0"/>
                <a:cs typeface="Arial" panose="020B0604020202020204" pitchFamily="34" charset="0"/>
              </a:rPr>
              <a:t> skills to provide emotional support to patients, protect patients' privacy, and teach new workers how to provide care. The quality of communication in health and social care is essential because it affects the quality of care that patients receive.</a:t>
            </a:r>
          </a:p>
          <a:p>
            <a:r>
              <a:rPr lang="en-GB" sz="1700" strike="noStrike" dirty="0">
                <a:effectLst/>
                <a:latin typeface="Arial" panose="020B0604020202020204" pitchFamily="34" charset="0"/>
                <a:cs typeface="Arial" panose="020B0604020202020204" pitchFamily="34" charset="0"/>
              </a:rPr>
              <a:t>Social Care workers needs to: </a:t>
            </a:r>
          </a:p>
          <a:p>
            <a:pPr>
              <a:buFont typeface="Courier New" panose="02070309020205020404" pitchFamily="49" charset="0"/>
              <a:buChar char="o"/>
            </a:pPr>
            <a:r>
              <a:rPr lang="en-GB" sz="1700" dirty="0">
                <a:latin typeface="Arial" panose="020B0604020202020204" pitchFamily="34" charset="0"/>
                <a:cs typeface="Arial" panose="020B0604020202020204" pitchFamily="34" charset="0"/>
              </a:rPr>
              <a:t>Know how to keep conversation working;</a:t>
            </a:r>
          </a:p>
          <a:p>
            <a:pPr>
              <a:buFont typeface="Courier New" panose="02070309020205020404" pitchFamily="49" charset="0"/>
              <a:buChar char="o"/>
            </a:pPr>
            <a:r>
              <a:rPr lang="en-GB" sz="1700" strike="noStrike" dirty="0">
                <a:effectLst/>
                <a:latin typeface="Arial" panose="020B0604020202020204" pitchFamily="34" charset="0"/>
                <a:cs typeface="Arial" panose="020B0604020202020204" pitchFamily="34" charset="0"/>
              </a:rPr>
              <a:t>Organise a co</a:t>
            </a:r>
            <a:r>
              <a:rPr lang="en-GB" sz="1700" dirty="0">
                <a:latin typeface="Arial" panose="020B0604020202020204" pitchFamily="34" charset="0"/>
                <a:cs typeface="Arial" panose="020B0604020202020204" pitchFamily="34" charset="0"/>
              </a:rPr>
              <a:t>nversation; </a:t>
            </a:r>
          </a:p>
          <a:p>
            <a:pPr>
              <a:buFont typeface="Courier New" panose="02070309020205020404" pitchFamily="49" charset="0"/>
              <a:buChar char="o"/>
            </a:pPr>
            <a:r>
              <a:rPr lang="en-GB" sz="1700" dirty="0">
                <a:latin typeface="Arial" panose="020B0604020202020204" pitchFamily="34" charset="0"/>
                <a:cs typeface="Arial" panose="020B0604020202020204" pitchFamily="34" charset="0"/>
              </a:rPr>
              <a:t>U</a:t>
            </a:r>
            <a:r>
              <a:rPr lang="en-GB" sz="1700" strike="noStrike" dirty="0">
                <a:effectLst/>
                <a:latin typeface="Arial" panose="020B0604020202020204" pitchFamily="34" charset="0"/>
                <a:cs typeface="Arial" panose="020B0604020202020204" pitchFamily="34" charset="0"/>
              </a:rPr>
              <a:t>nderstand cultural differences and how they might impact communication;</a:t>
            </a:r>
          </a:p>
          <a:p>
            <a:pPr>
              <a:buFont typeface="Courier New" panose="02070309020205020404" pitchFamily="49" charset="0"/>
              <a:buChar char="o"/>
            </a:pPr>
            <a:r>
              <a:rPr lang="en-GB" sz="1700" dirty="0">
                <a:latin typeface="Arial" panose="020B0604020202020204" pitchFamily="34" charset="0"/>
                <a:cs typeface="Arial" panose="020B0604020202020204" pitchFamily="34" charset="0"/>
              </a:rPr>
              <a:t>A</a:t>
            </a:r>
            <a:r>
              <a:rPr lang="en-GB" sz="1700" strike="noStrike" dirty="0">
                <a:effectLst/>
                <a:latin typeface="Arial" panose="020B0604020202020204" pitchFamily="34" charset="0"/>
                <a:cs typeface="Arial" panose="020B0604020202020204" pitchFamily="34" charset="0"/>
              </a:rPr>
              <a:t>sk questions;</a:t>
            </a:r>
          </a:p>
          <a:p>
            <a:pPr>
              <a:buFont typeface="Courier New" panose="02070309020205020404" pitchFamily="49" charset="0"/>
              <a:buChar char="o"/>
            </a:pPr>
            <a:r>
              <a:rPr lang="en-GB" sz="1700" dirty="0">
                <a:latin typeface="Arial" panose="020B0604020202020204" pitchFamily="34" charset="0"/>
                <a:cs typeface="Arial" panose="020B0604020202020204" pitchFamily="34" charset="0"/>
              </a:rPr>
              <a:t>U</a:t>
            </a:r>
            <a:r>
              <a:rPr lang="en-GB" sz="1700" strike="noStrike" dirty="0">
                <a:effectLst/>
                <a:latin typeface="Arial" panose="020B0604020202020204" pitchFamily="34" charset="0"/>
                <a:cs typeface="Arial" panose="020B0604020202020204" pitchFamily="34" charset="0"/>
              </a:rPr>
              <a:t>nderstand how disability and physical and mental conditions might impact communication.</a:t>
            </a:r>
          </a:p>
          <a:p>
            <a:endParaRPr lang="en-US" sz="1700" dirty="0"/>
          </a:p>
        </p:txBody>
      </p:sp>
    </p:spTree>
    <p:extLst>
      <p:ext uri="{BB962C8B-B14F-4D97-AF65-F5344CB8AC3E}">
        <p14:creationId xmlns:p14="http://schemas.microsoft.com/office/powerpoint/2010/main" val="362879868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2" name="Rectangle 78">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471079-8CB3-008F-148E-408949D81CED}"/>
              </a:ext>
            </a:extLst>
          </p:cNvPr>
          <p:cNvSpPr>
            <a:spLocks noGrp="1"/>
          </p:cNvSpPr>
          <p:nvPr>
            <p:ph type="title"/>
          </p:nvPr>
        </p:nvSpPr>
        <p:spPr>
          <a:xfrm>
            <a:off x="302525" y="664275"/>
            <a:ext cx="5793475" cy="842505"/>
          </a:xfrm>
        </p:spPr>
        <p:txBody>
          <a:bodyPr>
            <a:normAutofit/>
          </a:bodyPr>
          <a:lstStyle/>
          <a:p>
            <a:r>
              <a:rPr lang="en-GB" sz="3800" dirty="0">
                <a:latin typeface="Arial" panose="020B0604020202020204" pitchFamily="34" charset="0"/>
                <a:cs typeface="Arial" panose="020B0604020202020204" pitchFamily="34" charset="0"/>
              </a:rPr>
              <a:t>Models of communication </a:t>
            </a:r>
            <a:endParaRPr lang="en-US" sz="3800" dirty="0">
              <a:latin typeface="Arial" panose="020B0604020202020204" pitchFamily="34" charset="0"/>
              <a:cs typeface="Arial" panose="020B0604020202020204" pitchFamily="34" charset="0"/>
            </a:endParaRPr>
          </a:p>
        </p:txBody>
      </p:sp>
      <p:sp>
        <p:nvSpPr>
          <p:cNvPr id="11" name="Content Placeholder 10">
            <a:extLst>
              <a:ext uri="{FF2B5EF4-FFF2-40B4-BE49-F238E27FC236}">
                <a16:creationId xmlns:a16="http://schemas.microsoft.com/office/drawing/2014/main" id="{C0963115-1F4B-572C-71A1-62811431502C}"/>
              </a:ext>
            </a:extLst>
          </p:cNvPr>
          <p:cNvSpPr>
            <a:spLocks noGrp="1"/>
          </p:cNvSpPr>
          <p:nvPr>
            <p:ph idx="1"/>
          </p:nvPr>
        </p:nvSpPr>
        <p:spPr>
          <a:xfrm>
            <a:off x="40206" y="1506780"/>
            <a:ext cx="7192335" cy="5501898"/>
          </a:xfrm>
        </p:spPr>
        <p:txBody>
          <a:bodyPr>
            <a:noAutofit/>
          </a:bodyPr>
          <a:lstStyle/>
          <a:p>
            <a:r>
              <a:rPr lang="en-GB" sz="1800" dirty="0">
                <a:latin typeface="Arial" panose="020B0604020202020204" pitchFamily="34" charset="0"/>
                <a:cs typeface="Arial" panose="020B0604020202020204" pitchFamily="34" charset="0"/>
              </a:rPr>
              <a:t>The Health and Social Care sector, presents three main models of communication: </a:t>
            </a:r>
            <a:r>
              <a:rPr lang="en-GB" sz="1800" i="1" dirty="0">
                <a:latin typeface="Arial" panose="020B0604020202020204" pitchFamily="34" charset="0"/>
                <a:cs typeface="Arial" panose="020B0604020202020204" pitchFamily="34" charset="0"/>
              </a:rPr>
              <a:t>linear model, interactive model </a:t>
            </a:r>
            <a:r>
              <a:rPr lang="en-GB" sz="1800" dirty="0">
                <a:latin typeface="Arial" panose="020B0604020202020204" pitchFamily="34" charset="0"/>
                <a:cs typeface="Arial" panose="020B0604020202020204" pitchFamily="34" charset="0"/>
              </a:rPr>
              <a:t>and</a:t>
            </a:r>
            <a:r>
              <a:rPr lang="en-GB" sz="1800" i="1" dirty="0">
                <a:latin typeface="Arial" panose="020B0604020202020204" pitchFamily="34" charset="0"/>
                <a:cs typeface="Arial" panose="020B0604020202020204" pitchFamily="34" charset="0"/>
              </a:rPr>
              <a:t> transitional model.</a:t>
            </a:r>
          </a:p>
          <a:p>
            <a:r>
              <a:rPr lang="en-GB" sz="1800" dirty="0">
                <a:latin typeface="Arial" panose="020B0604020202020204" pitchFamily="34" charset="0"/>
                <a:cs typeface="Arial" panose="020B0604020202020204" pitchFamily="34" charset="0"/>
              </a:rPr>
              <a:t>The </a:t>
            </a:r>
            <a:r>
              <a:rPr lang="en-GB" sz="1800" i="1" dirty="0">
                <a:latin typeface="Arial" panose="020B0604020202020204" pitchFamily="34" charset="0"/>
                <a:cs typeface="Arial" panose="020B0604020202020204" pitchFamily="34" charset="0"/>
              </a:rPr>
              <a:t>linear model </a:t>
            </a:r>
            <a:r>
              <a:rPr lang="en-GB" sz="1800" dirty="0">
                <a:latin typeface="Arial" panose="020B0604020202020204" pitchFamily="34" charset="0"/>
                <a:cs typeface="Arial" panose="020B0604020202020204" pitchFamily="34" charset="0"/>
              </a:rPr>
              <a:t>of communication is a one-way model in which one party is the sender encoding and transmitting the message and the other party is the receiver, decoding the message;</a:t>
            </a:r>
          </a:p>
          <a:p>
            <a:r>
              <a:rPr lang="en-GB" sz="1800" dirty="0">
                <a:latin typeface="Arial" panose="020B0604020202020204" pitchFamily="34" charset="0"/>
                <a:cs typeface="Arial" panose="020B0604020202020204" pitchFamily="34" charset="0"/>
              </a:rPr>
              <a:t>The </a:t>
            </a:r>
            <a:r>
              <a:rPr lang="en-GB" sz="1800" i="1" dirty="0">
                <a:latin typeface="Arial" panose="020B0604020202020204" pitchFamily="34" charset="0"/>
                <a:cs typeface="Arial" panose="020B0604020202020204" pitchFamily="34" charset="0"/>
              </a:rPr>
              <a:t>interactive</a:t>
            </a:r>
            <a:r>
              <a:rPr lang="en-GB" sz="1800" dirty="0">
                <a:latin typeface="Arial" panose="020B0604020202020204" pitchFamily="34" charset="0"/>
                <a:cs typeface="Arial" panose="020B0604020202020204" pitchFamily="34" charset="0"/>
              </a:rPr>
              <a:t> model is a two-way process and which both the sender and the receiver share ideas and feelings;</a:t>
            </a:r>
          </a:p>
          <a:p>
            <a:r>
              <a:rPr lang="en-GB" sz="1800" dirty="0">
                <a:latin typeface="Arial" panose="020B0604020202020204" pitchFamily="34" charset="0"/>
                <a:cs typeface="Arial" panose="020B0604020202020204" pitchFamily="34" charset="0"/>
              </a:rPr>
              <a:t>According to </a:t>
            </a:r>
            <a:r>
              <a:rPr lang="en-GB" sz="1800" b="0" i="0" u="none" strike="noStrike" dirty="0" err="1">
                <a:effectLst/>
                <a:latin typeface="Arial" panose="020B0604020202020204" pitchFamily="34" charset="0"/>
              </a:rPr>
              <a:t>Parackal</a:t>
            </a:r>
            <a:r>
              <a:rPr lang="en-GB" sz="1800" b="0" i="0" u="none" strike="noStrike" dirty="0">
                <a:effectLst/>
                <a:latin typeface="Arial" panose="020B0604020202020204" pitchFamily="34" charset="0"/>
              </a:rPr>
              <a:t>, M., et al,(2021),  al,(2021), states that the transitional model of communication is classified as a two ways communication strategy between the sender and the receiver. </a:t>
            </a:r>
          </a:p>
          <a:p>
            <a:r>
              <a:rPr lang="en-GB" sz="1800" dirty="0">
                <a:latin typeface="Arial" panose="020B0604020202020204" pitchFamily="34" charset="0"/>
                <a:cs typeface="Arial" panose="020B0604020202020204" pitchFamily="34" charset="0"/>
              </a:rPr>
              <a:t>Transitional model of communication is more effective in Health and Social care sector because it offers a more complete understanding of a context associated with social and intercultural unions, by creating a relationship and it allows both parties to relax. </a:t>
            </a:r>
            <a:endParaRPr lang="en-US" sz="1800" dirty="0">
              <a:latin typeface="Arial" panose="020B0604020202020204" pitchFamily="34" charset="0"/>
              <a:cs typeface="Arial" panose="020B0604020202020204" pitchFamily="34" charset="0"/>
            </a:endParaRPr>
          </a:p>
        </p:txBody>
      </p:sp>
      <p:sp>
        <p:nvSpPr>
          <p:cNvPr id="81" name="Rectangle 80">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6" name="Picture 6">
            <a:extLst>
              <a:ext uri="{FF2B5EF4-FFF2-40B4-BE49-F238E27FC236}">
                <a16:creationId xmlns:a16="http://schemas.microsoft.com/office/drawing/2014/main" id="{23CA22EF-8F55-496D-1F26-96FEA83C3E5E}"/>
              </a:ext>
            </a:extLst>
          </p:cNvPr>
          <p:cNvPicPr>
            <a:picLocks noChangeAspect="1"/>
          </p:cNvPicPr>
          <p:nvPr/>
        </p:nvPicPr>
        <p:blipFill rotWithShape="1">
          <a:blip r:embed="rId2"/>
          <a:srcRect l="29968" r="32469"/>
          <a:stretch/>
        </p:blipFill>
        <p:spPr>
          <a:xfrm>
            <a:off x="7612260" y="10"/>
            <a:ext cx="4579739" cy="6857990"/>
          </a:xfrm>
          <a:prstGeom prst="rect">
            <a:avLst/>
          </a:prstGeom>
        </p:spPr>
      </p:pic>
    </p:spTree>
    <p:extLst>
      <p:ext uri="{BB962C8B-B14F-4D97-AF65-F5344CB8AC3E}">
        <p14:creationId xmlns:p14="http://schemas.microsoft.com/office/powerpoint/2010/main" val="24378930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0F6AF-5AFC-36F8-6E1B-E1DD517EB018}"/>
              </a:ext>
            </a:extLst>
          </p:cNvPr>
          <p:cNvSpPr>
            <a:spLocks noGrp="1"/>
          </p:cNvSpPr>
          <p:nvPr>
            <p:ph type="title"/>
          </p:nvPr>
        </p:nvSpPr>
        <p:spPr>
          <a:xfrm>
            <a:off x="1295400" y="199714"/>
            <a:ext cx="9601200" cy="797962"/>
          </a:xfrm>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4E1312E6-2D8A-B068-12B0-9C85CA76A6FC}"/>
              </a:ext>
            </a:extLst>
          </p:cNvPr>
          <p:cNvSpPr>
            <a:spLocks noGrp="1"/>
          </p:cNvSpPr>
          <p:nvPr>
            <p:ph idx="1"/>
          </p:nvPr>
        </p:nvSpPr>
        <p:spPr>
          <a:xfrm>
            <a:off x="1295400" y="997676"/>
            <a:ext cx="10410580" cy="3252423"/>
          </a:xfrm>
        </p:spPr>
        <p:txBody>
          <a:bodyPr>
            <a:normAutofit/>
          </a:bodyPr>
          <a:lstStyle/>
          <a:p>
            <a:pPr fontAlgn="t"/>
            <a:endParaRPr lang="en-GB" sz="1600" dirty="0">
              <a:effectLst/>
              <a:latin typeface="Arial" panose="020B0604020202020204" pitchFamily="34" charset="0"/>
              <a:cs typeface="Arial" panose="020B0604020202020204" pitchFamily="34" charset="0"/>
            </a:endParaRPr>
          </a:p>
          <a:p>
            <a:pPr fontAlgn="t"/>
            <a:r>
              <a:rPr lang="en-GB" sz="1600" b="0" i="0" u="none" strike="noStrike" dirty="0">
                <a:solidFill>
                  <a:srgbClr val="222222"/>
                </a:solidFill>
                <a:effectLst/>
                <a:latin typeface="Arial" panose="020B0604020202020204" pitchFamily="34" charset="0"/>
                <a:cs typeface="Arial" panose="020B0604020202020204" pitchFamily="34" charset="0"/>
              </a:rPr>
              <a:t>Al </a:t>
            </a:r>
            <a:r>
              <a:rPr lang="en-GB" sz="1600" b="0" i="0" u="none" strike="noStrike" dirty="0" err="1">
                <a:solidFill>
                  <a:srgbClr val="222222"/>
                </a:solidFill>
                <a:effectLst/>
                <a:latin typeface="Arial" panose="020B0604020202020204" pitchFamily="34" charset="0"/>
                <a:cs typeface="Arial" panose="020B0604020202020204" pitchFamily="34" charset="0"/>
              </a:rPr>
              <a:t>Shamsi</a:t>
            </a:r>
            <a:r>
              <a:rPr lang="en-GB" sz="1600" b="0" i="0" u="none" strike="noStrike" dirty="0">
                <a:solidFill>
                  <a:srgbClr val="222222"/>
                </a:solidFill>
                <a:effectLst/>
                <a:latin typeface="Arial" panose="020B0604020202020204" pitchFamily="34" charset="0"/>
                <a:cs typeface="Arial" panose="020B0604020202020204" pitchFamily="34" charset="0"/>
              </a:rPr>
              <a:t>, H., </a:t>
            </a:r>
            <a:r>
              <a:rPr lang="en-GB" sz="1600" b="0" i="0" u="none" strike="noStrike" dirty="0" err="1">
                <a:solidFill>
                  <a:srgbClr val="222222"/>
                </a:solidFill>
                <a:effectLst/>
                <a:latin typeface="Arial" panose="020B0604020202020204" pitchFamily="34" charset="0"/>
                <a:cs typeface="Arial" panose="020B0604020202020204" pitchFamily="34" charset="0"/>
              </a:rPr>
              <a:t>Almutairi</a:t>
            </a:r>
            <a:r>
              <a:rPr lang="en-GB" sz="1600" b="0" i="0" u="none" strike="noStrike" dirty="0">
                <a:solidFill>
                  <a:srgbClr val="222222"/>
                </a:solidFill>
                <a:effectLst/>
                <a:latin typeface="Arial" panose="020B0604020202020204" pitchFamily="34" charset="0"/>
                <a:cs typeface="Arial" panose="020B0604020202020204" pitchFamily="34" charset="0"/>
              </a:rPr>
              <a:t>, A.G., Al </a:t>
            </a:r>
            <a:r>
              <a:rPr lang="en-GB" sz="1600" b="0" i="0" u="none" strike="noStrike" dirty="0" err="1">
                <a:solidFill>
                  <a:srgbClr val="222222"/>
                </a:solidFill>
                <a:effectLst/>
                <a:latin typeface="Arial" panose="020B0604020202020204" pitchFamily="34" charset="0"/>
                <a:cs typeface="Arial" panose="020B0604020202020204" pitchFamily="34" charset="0"/>
              </a:rPr>
              <a:t>Mashrafi</a:t>
            </a:r>
            <a:r>
              <a:rPr lang="en-GB" sz="1600" b="0" i="0" u="none" strike="noStrike" dirty="0">
                <a:solidFill>
                  <a:srgbClr val="222222"/>
                </a:solidFill>
                <a:effectLst/>
                <a:latin typeface="Arial" panose="020B0604020202020204" pitchFamily="34" charset="0"/>
                <a:cs typeface="Arial" panose="020B0604020202020204" pitchFamily="34" charset="0"/>
              </a:rPr>
              <a:t>, S. and Al </a:t>
            </a:r>
            <a:r>
              <a:rPr lang="en-GB" sz="1600" b="0" i="0" u="none" strike="noStrike" dirty="0" err="1">
                <a:solidFill>
                  <a:srgbClr val="222222"/>
                </a:solidFill>
                <a:effectLst/>
                <a:latin typeface="Arial" panose="020B0604020202020204" pitchFamily="34" charset="0"/>
                <a:cs typeface="Arial" panose="020B0604020202020204" pitchFamily="34" charset="0"/>
              </a:rPr>
              <a:t>Kalbani</a:t>
            </a:r>
            <a:r>
              <a:rPr lang="en-GB" sz="1600" b="0" i="0" u="none" strike="noStrike" dirty="0">
                <a:solidFill>
                  <a:srgbClr val="222222"/>
                </a:solidFill>
                <a:effectLst/>
                <a:latin typeface="Arial" panose="020B0604020202020204" pitchFamily="34" charset="0"/>
                <a:cs typeface="Arial" panose="020B0604020202020204" pitchFamily="34" charset="0"/>
              </a:rPr>
              <a:t>, T., 2020. Implications of language barriers for healthcare: a systematic review. </a:t>
            </a:r>
            <a:r>
              <a:rPr lang="en-GB" sz="1600" b="0" i="1" u="none" strike="noStrike" dirty="0">
                <a:solidFill>
                  <a:srgbClr val="222222"/>
                </a:solidFill>
                <a:effectLst/>
                <a:latin typeface="Arial" panose="020B0604020202020204" pitchFamily="34" charset="0"/>
                <a:cs typeface="Arial" panose="020B0604020202020204" pitchFamily="34" charset="0"/>
              </a:rPr>
              <a:t>Oman medical journal</a:t>
            </a:r>
            <a:r>
              <a:rPr lang="en-GB" sz="1600" b="0" i="0" u="none" strike="noStrike" dirty="0">
                <a:solidFill>
                  <a:srgbClr val="222222"/>
                </a:solidFill>
                <a:effectLst/>
                <a:latin typeface="Arial" panose="020B0604020202020204" pitchFamily="34" charset="0"/>
                <a:cs typeface="Arial" panose="020B0604020202020204" pitchFamily="34" charset="0"/>
              </a:rPr>
              <a:t>, </a:t>
            </a:r>
            <a:r>
              <a:rPr lang="en-GB" sz="1600" b="0" i="1" u="none" strike="noStrike" dirty="0">
                <a:solidFill>
                  <a:srgbClr val="222222"/>
                </a:solidFill>
                <a:effectLst/>
                <a:latin typeface="Arial" panose="020B0604020202020204" pitchFamily="34" charset="0"/>
                <a:cs typeface="Arial" panose="020B0604020202020204" pitchFamily="34" charset="0"/>
              </a:rPr>
              <a:t>35</a:t>
            </a:r>
            <a:r>
              <a:rPr lang="en-GB" sz="1600" b="0" i="0" u="none" strike="noStrike" dirty="0">
                <a:solidFill>
                  <a:srgbClr val="222222"/>
                </a:solidFill>
                <a:effectLst/>
                <a:latin typeface="Arial" panose="020B0604020202020204" pitchFamily="34" charset="0"/>
                <a:cs typeface="Arial" panose="020B0604020202020204" pitchFamily="34" charset="0"/>
              </a:rPr>
              <a:t>(2), p.e122.</a:t>
            </a:r>
          </a:p>
          <a:p>
            <a:r>
              <a:rPr lang="en-GB" sz="1600" b="0" i="0" dirty="0">
                <a:effectLst/>
                <a:latin typeface="UICTFontTextStyleBody"/>
              </a:rPr>
              <a:t>Oxford English Dictionary (2019), </a:t>
            </a:r>
            <a:r>
              <a:rPr lang="en-GB" sz="1600" b="0" i="1" dirty="0">
                <a:effectLst/>
                <a:latin typeface="Arial" panose="020B0604020202020204" pitchFamily="34" charset="0"/>
                <a:cs typeface="Arial" panose="020B0604020202020204" pitchFamily="34" charset="0"/>
              </a:rPr>
              <a:t>Oxford Learner’s Dictionary.  </a:t>
            </a:r>
            <a:r>
              <a:rPr lang="en-GB" sz="1600" b="0" i="0" dirty="0">
                <a:effectLst/>
                <a:latin typeface="UICTFontTextStyleBody"/>
              </a:rPr>
              <a:t>                                                                                   Available at: </a:t>
            </a:r>
            <a:r>
              <a:rPr lang="en-GB" sz="1600" b="0" i="0" dirty="0">
                <a:effectLst/>
                <a:latin typeface="UICTFontTextStyleBody"/>
                <a:hlinkClick r:id="rId2"/>
              </a:rPr>
              <a:t>https://www.open.edu/</a:t>
            </a:r>
            <a:r>
              <a:rPr lang="en-GB" sz="1600" b="0" i="0" dirty="0" err="1">
                <a:effectLst/>
                <a:latin typeface="UICTFontTextStyleBody"/>
                <a:hlinkClick r:id="rId2"/>
              </a:rPr>
              <a:t>openlearn</a:t>
            </a:r>
            <a:r>
              <a:rPr lang="en-GB" sz="1600" b="0" i="0" dirty="0">
                <a:effectLst/>
                <a:latin typeface="UICTFontTextStyleBody"/>
                <a:hlinkClick r:id="rId2"/>
              </a:rPr>
              <a:t>/mod/</a:t>
            </a:r>
            <a:r>
              <a:rPr lang="en-GB" sz="1600" b="0" i="0" dirty="0" err="1">
                <a:effectLst/>
                <a:latin typeface="UICTFontTextStyleBody"/>
                <a:hlinkClick r:id="rId2"/>
              </a:rPr>
              <a:t>oucontent</a:t>
            </a:r>
            <a:r>
              <a:rPr lang="en-GB" sz="1600" b="0" i="0" dirty="0">
                <a:effectLst/>
                <a:latin typeface="UICTFontTextStyleBody"/>
                <a:hlinkClick r:id="rId2"/>
              </a:rPr>
              <a:t>/view.php?id=87012&amp;section=</a:t>
            </a:r>
            <a:r>
              <a:rPr lang="en-GB" sz="1600" dirty="0">
                <a:latin typeface="UICTFontTextStyleBody"/>
              </a:rPr>
              <a:t>                                                                  </a:t>
            </a:r>
            <a:r>
              <a:rPr lang="en-GB" sz="1600" b="0" i="0" dirty="0">
                <a:effectLst/>
                <a:latin typeface="UICTFontTextStyleBody"/>
              </a:rPr>
              <a:t> (Accessed: 2019).</a:t>
            </a:r>
            <a:endParaRPr lang="en-GB" sz="1600" dirty="0">
              <a:effectLst/>
              <a:latin typeface=".AppleSystemUIFont"/>
            </a:endParaRPr>
          </a:p>
          <a:p>
            <a:pPr fontAlgn="t"/>
            <a:r>
              <a:rPr lang="en-GB" sz="1600" b="0" i="0" dirty="0" err="1">
                <a:effectLst/>
                <a:latin typeface="Arial" panose="020B0604020202020204" pitchFamily="34" charset="0"/>
                <a:cs typeface="Arial" panose="020B0604020202020204" pitchFamily="34" charset="0"/>
              </a:rPr>
              <a:t>Parackal</a:t>
            </a:r>
            <a:r>
              <a:rPr lang="en-GB" sz="1600" b="0" i="0" dirty="0">
                <a:effectLst/>
                <a:latin typeface="Arial" panose="020B0604020202020204" pitchFamily="34" charset="0"/>
                <a:cs typeface="Arial" panose="020B0604020202020204" pitchFamily="34" charset="0"/>
              </a:rPr>
              <a:t>, M., </a:t>
            </a:r>
            <a:r>
              <a:rPr lang="en-GB" sz="1600" b="0" i="0" dirty="0" err="1">
                <a:effectLst/>
                <a:latin typeface="Arial" panose="020B0604020202020204" pitchFamily="34" charset="0"/>
                <a:cs typeface="Arial" panose="020B0604020202020204" pitchFamily="34" charset="0"/>
              </a:rPr>
              <a:t>Parackal</a:t>
            </a:r>
            <a:r>
              <a:rPr lang="en-GB" sz="1600" b="0" i="0" dirty="0">
                <a:effectLst/>
                <a:latin typeface="Arial" panose="020B0604020202020204" pitchFamily="34" charset="0"/>
                <a:cs typeface="Arial" panose="020B0604020202020204" pitchFamily="34" charset="0"/>
              </a:rPr>
              <a:t>, S., Mather, D. and Eusebius, S., 2021. Dynamic transactional model: a framework for communicating public health messages via social media. </a:t>
            </a:r>
            <a:r>
              <a:rPr lang="en-GB" sz="1600" b="0" i="1" dirty="0">
                <a:effectLst/>
                <a:latin typeface="Arial" panose="020B0604020202020204" pitchFamily="34" charset="0"/>
                <a:cs typeface="Arial" panose="020B0604020202020204" pitchFamily="34" charset="0"/>
              </a:rPr>
              <a:t>Perspectives in Public Health</a:t>
            </a:r>
            <a:r>
              <a:rPr lang="en-GB" sz="1600" b="0" i="0" dirty="0">
                <a:effectLst/>
                <a:latin typeface="Arial" panose="020B0604020202020204" pitchFamily="34" charset="0"/>
                <a:cs typeface="Arial" panose="020B0604020202020204" pitchFamily="34" charset="0"/>
              </a:rPr>
              <a:t>, </a:t>
            </a:r>
            <a:r>
              <a:rPr lang="en-GB" sz="1600" b="0" i="1" dirty="0">
                <a:effectLst/>
                <a:latin typeface="Arial" panose="020B0604020202020204" pitchFamily="34" charset="0"/>
                <a:cs typeface="Arial" panose="020B0604020202020204" pitchFamily="34" charset="0"/>
              </a:rPr>
              <a:t>141</a:t>
            </a:r>
            <a:r>
              <a:rPr lang="en-GB" sz="1600" b="0" i="0" dirty="0">
                <a:effectLst/>
                <a:latin typeface="Arial" panose="020B0604020202020204" pitchFamily="34" charset="0"/>
                <a:cs typeface="Arial" panose="020B0604020202020204" pitchFamily="34" charset="0"/>
              </a:rPr>
              <a:t>(5), pp.279-286.</a:t>
            </a:r>
            <a:endParaRPr lang="en-GB" sz="1600" dirty="0">
              <a:latin typeface="Arial" panose="020B0604020202020204" pitchFamily="34" charset="0"/>
              <a:cs typeface="Arial" panose="020B0604020202020204" pitchFamily="34" charset="0"/>
            </a:endParaRPr>
          </a:p>
          <a:p>
            <a:pPr fontAlgn="t"/>
            <a:r>
              <a:rPr lang="en-GB" sz="1600" dirty="0" err="1">
                <a:effectLst/>
                <a:latin typeface="Arial" panose="020B0604020202020204" pitchFamily="34" charset="0"/>
                <a:cs typeface="Arial" panose="020B0604020202020204" pitchFamily="34" charset="0"/>
              </a:rPr>
              <a:t>Ratna</a:t>
            </a:r>
            <a:r>
              <a:rPr lang="en-GB" sz="1600" dirty="0">
                <a:effectLst/>
                <a:latin typeface="Arial" panose="020B0604020202020204" pitchFamily="34" charset="0"/>
                <a:cs typeface="Arial" panose="020B0604020202020204" pitchFamily="34" charset="0"/>
              </a:rPr>
              <a:t>, H., 2019. The importance of effective communication in healthcare practice. </a:t>
            </a:r>
            <a:r>
              <a:rPr lang="en-GB" sz="1600" i="1" dirty="0">
                <a:effectLst/>
                <a:latin typeface="Arial" panose="020B0604020202020204" pitchFamily="34" charset="0"/>
                <a:cs typeface="Arial" panose="020B0604020202020204" pitchFamily="34" charset="0"/>
              </a:rPr>
              <a:t>Harvard Public Health Review</a:t>
            </a:r>
            <a:r>
              <a:rPr lang="en-GB" sz="1600" dirty="0">
                <a:effectLst/>
                <a:latin typeface="Arial" panose="020B0604020202020204" pitchFamily="34" charset="0"/>
                <a:cs typeface="Arial" panose="020B0604020202020204" pitchFamily="34" charset="0"/>
              </a:rPr>
              <a:t>, </a:t>
            </a:r>
            <a:r>
              <a:rPr lang="en-GB" sz="1600" i="1" dirty="0">
                <a:effectLst/>
                <a:latin typeface="Arial" panose="020B0604020202020204" pitchFamily="34" charset="0"/>
                <a:cs typeface="Arial" panose="020B0604020202020204" pitchFamily="34" charset="0"/>
              </a:rPr>
              <a:t>23</a:t>
            </a:r>
            <a:r>
              <a:rPr lang="en-GB" sz="1600" dirty="0">
                <a:effectLst/>
                <a:latin typeface="Arial" panose="020B0604020202020204" pitchFamily="34" charset="0"/>
                <a:cs typeface="Arial" panose="020B0604020202020204" pitchFamily="34" charset="0"/>
              </a:rPr>
              <a:t>, pp.1-6. </a:t>
            </a:r>
            <a:r>
              <a:rPr lang="en-GB" sz="1600" dirty="0">
                <a:latin typeface="Arial" panose="020B0604020202020204" pitchFamily="34" charset="0"/>
                <a:cs typeface="Arial" panose="020B0604020202020204" pitchFamily="34" charset="0"/>
              </a:rPr>
              <a:t>Vancouver.</a:t>
            </a:r>
          </a:p>
        </p:txBody>
      </p:sp>
    </p:spTree>
    <p:extLst>
      <p:ext uri="{BB962C8B-B14F-4D97-AF65-F5344CB8AC3E}">
        <p14:creationId xmlns:p14="http://schemas.microsoft.com/office/powerpoint/2010/main" val="35771755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CC21C94-EC06-4610-B8F0-A456DD28CDEC}">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customXml/itemProps2.xml><?xml version="1.0" encoding="utf-8"?>
<ds:datastoreItem xmlns:ds="http://schemas.openxmlformats.org/officeDocument/2006/customXml" ds:itemID="{12C0DB4D-BE53-4100-8A0D-CEFB2E482820}">
  <ds:schemaRefs>
    <ds:schemaRef ds:uri="http://schemas.microsoft.com/office/2006/metadata/properties"/>
    <ds:schemaRef ds:uri="http://www.w3.org/2000/xmlns/"/>
    <ds:schemaRef ds:uri="71af3243-3dd4-4a8d-8c0d-dd76da1f02a5"/>
    <ds:schemaRef ds:uri="http://www.w3.org/2001/XMLSchema-instance"/>
  </ds:schemaRefs>
</ds:datastoreItem>
</file>

<file path=customXml/itemProps3.xml><?xml version="1.0" encoding="utf-8"?>
<ds:datastoreItem xmlns:ds="http://schemas.openxmlformats.org/officeDocument/2006/customXml" ds:itemID="{75D6F7AD-09FB-47AB-B353-D1D83850E3A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30</Words>
  <Application>Microsoft Office PowerPoint</Application>
  <PresentationFormat>Widescreen</PresentationFormat>
  <Paragraphs>18</Paragraphs>
  <Slides>8</Slides>
  <Notes>2</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Crop</vt:lpstr>
      <vt:lpstr>EFFECTIVE COMMUNICATION IN HEALTH AND SOCIAL CARE</vt:lpstr>
      <vt:lpstr>TABLE OF CONTENTS </vt:lpstr>
      <vt:lpstr>Introduction </vt:lpstr>
      <vt:lpstr>Effective communication</vt:lpstr>
      <vt:lpstr>Types of communication in Health care </vt:lpstr>
      <vt:lpstr>Importance of effective communication </vt:lpstr>
      <vt:lpstr>Models of communication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Working with children in a social care setting. </dc:title>
  <dc:creator>Hannah Serwaah Sasaraku (2127147)</dc:creator>
  <cp:lastModifiedBy>Hannah Serwaah Sasaraku (2127147)</cp:lastModifiedBy>
  <cp:revision>12</cp:revision>
  <dcterms:created xsi:type="dcterms:W3CDTF">2023-02-19T22:15:53Z</dcterms:created>
  <dcterms:modified xsi:type="dcterms:W3CDTF">2023-03-13T00:56:02Z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