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1"/>
  </p:notesMasterIdLst>
  <p:sldIdLst>
    <p:sldId id="256" r:id="rId2"/>
    <p:sldId id="286" r:id="rId3"/>
    <p:sldId id="257" r:id="rId4"/>
    <p:sldId id="322" r:id="rId5"/>
    <p:sldId id="321" r:id="rId6"/>
    <p:sldId id="324" r:id="rId7"/>
    <p:sldId id="333" r:id="rId8"/>
    <p:sldId id="334" r:id="rId9"/>
    <p:sldId id="335" r:id="rId10"/>
    <p:sldId id="336" r:id="rId11"/>
    <p:sldId id="314" r:id="rId12"/>
    <p:sldId id="325" r:id="rId13"/>
    <p:sldId id="315" r:id="rId14"/>
    <p:sldId id="332" r:id="rId15"/>
    <p:sldId id="326" r:id="rId16"/>
    <p:sldId id="327" r:id="rId17"/>
    <p:sldId id="316" r:id="rId18"/>
    <p:sldId id="328" r:id="rId19"/>
    <p:sldId id="318" r:id="rId20"/>
    <p:sldId id="329" r:id="rId21"/>
    <p:sldId id="319" r:id="rId22"/>
    <p:sldId id="330" r:id="rId23"/>
    <p:sldId id="338" r:id="rId24"/>
    <p:sldId id="320" r:id="rId25"/>
    <p:sldId id="331" r:id="rId26"/>
    <p:sldId id="337" r:id="rId27"/>
    <p:sldId id="339" r:id="rId28"/>
    <p:sldId id="313" r:id="rId29"/>
    <p:sldId id="323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51" autoAdjust="0"/>
    <p:restoredTop sz="94660"/>
  </p:normalViewPr>
  <p:slideViewPr>
    <p:cSldViewPr>
      <p:cViewPr varScale="1">
        <p:scale>
          <a:sx n="101" d="100"/>
          <a:sy n="101" d="100"/>
        </p:scale>
        <p:origin x="848" y="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25114C-FA3F-4AAA-9688-2E701EEA4159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6B6E7A-11D3-4A80-812D-89D571D94B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4679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DFB0A9-C49A-4294-B7B2-13842ED6183A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1533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5C267-2BAB-495F-B147-0514C585185E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02C1B-95F6-4846-81C6-C327BE94AEA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5C267-2BAB-495F-B147-0514C585185E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02C1B-95F6-4846-81C6-C327BE94AEA4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5C267-2BAB-495F-B147-0514C585185E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02C1B-95F6-4846-81C6-C327BE94AEA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5C267-2BAB-495F-B147-0514C585185E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02C1B-95F6-4846-81C6-C327BE94AEA4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5C267-2BAB-495F-B147-0514C585185E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02C1B-95F6-4846-81C6-C327BE94AEA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5C267-2BAB-495F-B147-0514C585185E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02C1B-95F6-4846-81C6-C327BE94AEA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5C267-2BAB-495F-B147-0514C585185E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02C1B-95F6-4846-81C6-C327BE94AEA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5C267-2BAB-495F-B147-0514C585185E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02C1B-95F6-4846-81C6-C327BE94AEA4}" type="slidenum">
              <a:rPr lang="en-GB" smtClean="0"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5C267-2BAB-495F-B147-0514C585185E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02C1B-95F6-4846-81C6-C327BE94AEA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5C267-2BAB-495F-B147-0514C585185E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02C1B-95F6-4846-81C6-C327BE94AEA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5C267-2BAB-495F-B147-0514C585185E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02C1B-95F6-4846-81C6-C327BE94AEA4}" type="slidenum">
              <a:rPr lang="en-GB" smtClean="0"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6715C267-2BAB-495F-B147-0514C585185E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70002C1B-95F6-4846-81C6-C327BE94AEA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ationaltrust.org.uk/documents/50-things-activity-list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ECES5007/C</a:t>
            </a:r>
            <a:b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Lines 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Enquiry</a:t>
            </a:r>
            <a:b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Llwybrau</a:t>
            </a:r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Ymholi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13 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 Session </a:t>
            </a:r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13</a:t>
            </a:r>
          </a:p>
          <a:p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45886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Nod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/ 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Module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Aim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lvl="0"/>
            <a:r>
              <a:rPr lang="cy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Archwilio materion allweddol mewn addysg trwy brofiad ar leoliad a chynyddu ymwybyddiaeth myfyrwyr o bwysigrwydd ymchwil addysgol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lvl="0"/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explore key issues in education through placement experience and to increase students’ awareness of the importance of educational research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93657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Gorolwg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sz="3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Plentyndod</a:t>
            </a:r>
            <a:r>
              <a:rPr lang="en-GB" sz="3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gwenwynig</a:t>
            </a:r>
            <a:r>
              <a:rPr lang="en-GB" sz="3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sz="3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Plentyndod</a:t>
            </a:r>
            <a:r>
              <a:rPr lang="en-GB" sz="3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da?</a:t>
            </a:r>
          </a:p>
          <a:p>
            <a:r>
              <a:rPr lang="en-GB" sz="3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Cyswllt</a:t>
            </a:r>
            <a:r>
              <a:rPr lang="en-GB" sz="3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sz="3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pholisiau</a:t>
            </a:r>
            <a:endParaRPr lang="en-GB" sz="36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Cyswllt</a:t>
            </a:r>
            <a:r>
              <a:rPr lang="en-GB" sz="3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sz="3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damcaniaethau</a:t>
            </a:r>
            <a:r>
              <a:rPr lang="en-GB" sz="3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3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Goblygiadau</a:t>
            </a:r>
            <a:r>
              <a:rPr lang="en-GB" sz="3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3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3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ysgolion</a:t>
            </a:r>
            <a:endParaRPr lang="en-GB" sz="36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sz="3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orau</a:t>
            </a:r>
            <a:endParaRPr lang="en-GB" sz="36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en-GB" sz="3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eriau</a:t>
            </a:r>
            <a:endParaRPr lang="en-GB" sz="36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Dyfodol</a:t>
            </a:r>
            <a:endParaRPr lang="en-GB" sz="36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36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toxic childhood?</a:t>
            </a:r>
          </a:p>
          <a:p>
            <a:r>
              <a:rPr lang="en-GB" sz="36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good childhood?  </a:t>
            </a:r>
          </a:p>
          <a:p>
            <a:r>
              <a:rPr lang="en-GB" sz="36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Links to policy</a:t>
            </a:r>
          </a:p>
          <a:p>
            <a:r>
              <a:rPr lang="en-GB" sz="36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Links to theory</a:t>
            </a:r>
          </a:p>
          <a:p>
            <a:r>
              <a:rPr lang="en-GB" sz="36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Implications for schools</a:t>
            </a:r>
          </a:p>
          <a:p>
            <a:r>
              <a:rPr lang="en-GB" sz="36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Best practice</a:t>
            </a:r>
          </a:p>
          <a:p>
            <a:r>
              <a:rPr lang="en-GB" sz="36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</a:p>
          <a:p>
            <a:r>
              <a:rPr lang="en-GB" sz="36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Future</a:t>
            </a:r>
            <a:endParaRPr lang="en-GB" sz="3600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9632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62000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Cefndir</a:t>
            </a:r>
            <a:r>
              <a:rPr lang="en-GB" dirty="0" smtClean="0"/>
              <a:t>/</a:t>
            </a:r>
            <a:br>
              <a:rPr lang="en-GB" dirty="0" smtClean="0"/>
            </a:br>
            <a:r>
              <a:rPr lang="en-GB" dirty="0" smtClean="0"/>
              <a:t>Background</a:t>
            </a:r>
            <a:r>
              <a:rPr lang="en-GB" dirty="0" smtClean="0"/>
              <a:t/>
            </a:r>
            <a:br>
              <a:rPr lang="en-GB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 smtClean="0"/>
              <a:t>Seiliwyd</a:t>
            </a:r>
            <a:r>
              <a:rPr lang="en-GB" dirty="0" smtClean="0"/>
              <a:t> y </a:t>
            </a:r>
            <a:r>
              <a:rPr lang="en-GB" dirty="0" err="1" smtClean="0"/>
              <a:t>ddarlith</a:t>
            </a:r>
            <a:r>
              <a:rPr lang="en-GB" dirty="0" smtClean="0"/>
              <a:t> hon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</a:p>
          <a:p>
            <a:r>
              <a:rPr lang="en-GB" dirty="0" smtClean="0"/>
              <a:t>Toxic Childhood: how the modern world is damaging our children and what we can do about </a:t>
            </a:r>
            <a:r>
              <a:rPr lang="en-GB" dirty="0" smtClean="0"/>
              <a:t>it - </a:t>
            </a:r>
            <a:r>
              <a:rPr lang="en-GB" dirty="0" smtClean="0"/>
              <a:t>Sue Palmer, 2015 </a:t>
            </a:r>
          </a:p>
          <a:p>
            <a:r>
              <a:rPr lang="en-GB" dirty="0" smtClean="0"/>
              <a:t>A Good Childhood: Searching for Values in a Competitive Age- Richard Layard &amp; Judy Dunn, 2009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i="1" dirty="0" smtClean="0"/>
              <a:t>This lecture is based on</a:t>
            </a:r>
          </a:p>
          <a:p>
            <a:r>
              <a:rPr lang="en-GB" i="1" dirty="0"/>
              <a:t>Toxic Childhood: how the modern world is damaging our children and what we can do about it- Sue Palmer, 2015 </a:t>
            </a:r>
          </a:p>
          <a:p>
            <a:r>
              <a:rPr lang="en-GB" i="1" dirty="0"/>
              <a:t>A Good Childhood: Searching for Values in a Competitive Age- Richard Layard &amp; Judy Dunn, 2009</a:t>
            </a:r>
            <a:endParaRPr lang="en-US" i="1" dirty="0"/>
          </a:p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84" y="95163"/>
            <a:ext cx="2414516" cy="211463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791281" y="9483"/>
            <a:ext cx="2114637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79454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Toxic Childhood Syndrome</a:t>
            </a:r>
            <a:br>
              <a:rPr lang="en-GB" dirty="0" smtClean="0"/>
            </a:br>
            <a:r>
              <a:rPr lang="en-GB" dirty="0" smtClean="0"/>
              <a:t>(Palmer, 2015)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4178808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20000"/>
              </a:lnSpc>
            </a:pPr>
            <a:r>
              <a:rPr lang="en-GB" dirty="0" smtClean="0"/>
              <a:t>Yn y </a:t>
            </a:r>
            <a:r>
              <a:rPr lang="en-GB" dirty="0" err="1" smtClean="0"/>
              <a:t>gorllewin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dinasyddion</a:t>
            </a:r>
            <a:r>
              <a:rPr lang="en-GB" dirty="0" smtClean="0"/>
              <a:t> yn </a:t>
            </a:r>
            <a:r>
              <a:rPr lang="en-GB" dirty="0" err="1" smtClean="0"/>
              <a:t>gyfoethocach</a:t>
            </a:r>
            <a:r>
              <a:rPr lang="en-GB" dirty="0" smtClean="0"/>
              <a:t>, yn </a:t>
            </a:r>
            <a:r>
              <a:rPr lang="en-GB" dirty="0" err="1" smtClean="0"/>
              <a:t>iachach</a:t>
            </a:r>
            <a:r>
              <a:rPr lang="en-GB" dirty="0" smtClean="0"/>
              <a:t> ac yn fwy </a:t>
            </a:r>
            <a:r>
              <a:rPr lang="en-GB" dirty="0" err="1" smtClean="0"/>
              <a:t>breintiedig</a:t>
            </a:r>
            <a:r>
              <a:rPr lang="en-GB" dirty="0" smtClean="0"/>
              <a:t> nag </a:t>
            </a:r>
            <a:r>
              <a:rPr lang="en-GB" dirty="0" err="1" smtClean="0"/>
              <a:t>erioed</a:t>
            </a:r>
            <a:endParaRPr lang="en-GB" dirty="0" smtClean="0"/>
          </a:p>
          <a:p>
            <a:pPr>
              <a:lnSpc>
                <a:spcPct val="120000"/>
              </a:lnSpc>
            </a:pPr>
            <a:r>
              <a:rPr lang="en-GB" dirty="0" smtClean="0"/>
              <a:t>Ond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smtClean="0"/>
              <a:t>llawer</a:t>
            </a:r>
            <a:r>
              <a:rPr lang="en-GB" dirty="0" smtClean="0"/>
              <a:t> </a:t>
            </a:r>
            <a:r>
              <a:rPr lang="en-GB" dirty="0" smtClean="0"/>
              <a:t>o </a:t>
            </a:r>
            <a:r>
              <a:rPr lang="en-GB" dirty="0" err="1" smtClean="0"/>
              <a:t>blant</a:t>
            </a:r>
            <a:r>
              <a:rPr lang="en-GB" dirty="0" smtClean="0"/>
              <a:t> yn </a:t>
            </a:r>
            <a:r>
              <a:rPr lang="en-GB" dirty="0" err="1" smtClean="0"/>
              <a:t>anfodlon</a:t>
            </a:r>
            <a:r>
              <a:rPr lang="en-GB" dirty="0" smtClean="0"/>
              <a:t>, yn </a:t>
            </a:r>
            <a:r>
              <a:rPr lang="en-GB" dirty="0" err="1" smtClean="0"/>
              <a:t>ddigalon</a:t>
            </a:r>
            <a:r>
              <a:rPr lang="en-GB" dirty="0" smtClean="0"/>
              <a:t> ac yn </a:t>
            </a:r>
            <a:r>
              <a:rPr lang="en-GB" dirty="0" err="1" smtClean="0"/>
              <a:t>ddiflas</a:t>
            </a:r>
            <a:endParaRPr lang="en-GB" dirty="0" smtClean="0"/>
          </a:p>
          <a:p>
            <a:pPr>
              <a:lnSpc>
                <a:spcPct val="120000"/>
              </a:lnSpc>
            </a:pPr>
            <a:r>
              <a:rPr lang="en-GB" dirty="0" smtClean="0"/>
              <a:t>Mae plant yn arddangos </a:t>
            </a:r>
            <a:r>
              <a:rPr lang="en-GB" dirty="0" err="1" smtClean="0"/>
              <a:t>dicter</a:t>
            </a:r>
            <a:r>
              <a:rPr lang="en-GB" dirty="0" smtClean="0"/>
              <a:t>, </a:t>
            </a:r>
            <a:r>
              <a:rPr lang="en-GB" dirty="0" err="1" smtClean="0"/>
              <a:t>obsesiwn</a:t>
            </a:r>
            <a:r>
              <a:rPr lang="en-GB" dirty="0" smtClean="0"/>
              <a:t> </a:t>
            </a:r>
            <a:r>
              <a:rPr lang="en-GB" dirty="0" err="1" smtClean="0"/>
              <a:t>gyda’u</a:t>
            </a:r>
            <a:r>
              <a:rPr lang="en-GB" dirty="0" smtClean="0"/>
              <a:t> </a:t>
            </a:r>
            <a:r>
              <a:rPr lang="en-GB" dirty="0" err="1" smtClean="0"/>
              <a:t>hunain</a:t>
            </a:r>
            <a:r>
              <a:rPr lang="en-GB" dirty="0" smtClean="0"/>
              <a:t>, yn </a:t>
            </a:r>
            <a:r>
              <a:rPr lang="en-GB" dirty="0" err="1" smtClean="0"/>
              <a:t>syrffedus</a:t>
            </a:r>
            <a:r>
              <a:rPr lang="en-GB" dirty="0" smtClean="0"/>
              <a:t>, </a:t>
            </a:r>
            <a:r>
              <a:rPr lang="en-GB" dirty="0" smtClean="0"/>
              <a:t>ac </a:t>
            </a:r>
            <a:r>
              <a:rPr lang="en-GB" dirty="0" smtClean="0"/>
              <a:t>yn arddangos </a:t>
            </a:r>
            <a:r>
              <a:rPr lang="en-GB" dirty="0" err="1" smtClean="0"/>
              <a:t>diffyg</a:t>
            </a:r>
            <a:r>
              <a:rPr lang="en-GB" dirty="0" smtClean="0"/>
              <a:t> </a:t>
            </a:r>
            <a:r>
              <a:rPr lang="en-GB" dirty="0" err="1" smtClean="0"/>
              <a:t>ymrywmiad</a:t>
            </a:r>
            <a:endParaRPr lang="en-GB" dirty="0" smtClean="0"/>
          </a:p>
          <a:p>
            <a:pPr>
              <a:lnSpc>
                <a:spcPct val="120000"/>
              </a:lnSpc>
            </a:pPr>
            <a:r>
              <a:rPr lang="en-GB" dirty="0" smtClean="0"/>
              <a:t>Mae </a:t>
            </a:r>
            <a:r>
              <a:rPr lang="en-GB" dirty="0" err="1" smtClean="0"/>
              <a:t>materion</a:t>
            </a:r>
            <a:r>
              <a:rPr lang="en-GB" dirty="0" smtClean="0"/>
              <a:t> </a:t>
            </a:r>
            <a:r>
              <a:rPr lang="en-GB" dirty="0" err="1" smtClean="0"/>
              <a:t>iechyd</a:t>
            </a:r>
            <a:r>
              <a:rPr lang="en-GB" dirty="0" smtClean="0"/>
              <a:t> </a:t>
            </a:r>
            <a:r>
              <a:rPr lang="en-GB" dirty="0" err="1" smtClean="0"/>
              <a:t>meddwl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cynyddu</a:t>
            </a:r>
            <a:endParaRPr lang="en-GB" dirty="0" smtClean="0"/>
          </a:p>
          <a:p>
            <a:pPr>
              <a:lnSpc>
                <a:spcPct val="120000"/>
              </a:lnSpc>
            </a:pPr>
            <a:r>
              <a:rPr lang="en-GB" dirty="0" err="1" smtClean="0"/>
              <a:t>Ystadegau</a:t>
            </a:r>
            <a:r>
              <a:rPr lang="en-GB" dirty="0" smtClean="0"/>
              <a:t> am </a:t>
            </a:r>
            <a:r>
              <a:rPr lang="en-GB" dirty="0" err="1" smtClean="0"/>
              <a:t>blant</a:t>
            </a:r>
            <a:r>
              <a:rPr lang="en-GB" dirty="0" smtClean="0"/>
              <a:t> yn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harddegau</a:t>
            </a:r>
            <a:r>
              <a:rPr lang="en-GB" dirty="0" smtClean="0"/>
              <a:t> am </a:t>
            </a:r>
            <a:r>
              <a:rPr lang="en-GB" dirty="0" err="1" smtClean="0"/>
              <a:t>gamddefnyddio</a:t>
            </a:r>
            <a:r>
              <a:rPr lang="en-GB" dirty="0" smtClean="0"/>
              <a:t> </a:t>
            </a:r>
            <a:r>
              <a:rPr lang="en-GB" dirty="0" err="1" smtClean="0"/>
              <a:t>sylweddau</a:t>
            </a:r>
            <a:r>
              <a:rPr lang="en-GB" dirty="0" smtClean="0"/>
              <a:t>, </a:t>
            </a:r>
            <a:r>
              <a:rPr lang="en-GB" dirty="0" err="1" smtClean="0"/>
              <a:t>gor-yfed</a:t>
            </a:r>
            <a:r>
              <a:rPr lang="en-GB" dirty="0" smtClean="0"/>
              <a:t>, </a:t>
            </a:r>
            <a:r>
              <a:rPr lang="en-GB" dirty="0" err="1" smtClean="0"/>
              <a:t>niwedio’u</a:t>
            </a:r>
            <a:r>
              <a:rPr lang="en-GB" dirty="0" smtClean="0"/>
              <a:t> </a:t>
            </a:r>
            <a:r>
              <a:rPr lang="en-GB" dirty="0" err="1" smtClean="0"/>
              <a:t>hunain</a:t>
            </a:r>
            <a:r>
              <a:rPr lang="en-GB" dirty="0" smtClean="0"/>
              <a:t>, </a:t>
            </a:r>
            <a:r>
              <a:rPr lang="en-GB" dirty="0" err="1" smtClean="0"/>
              <a:t>anhwylder</a:t>
            </a:r>
            <a:r>
              <a:rPr lang="en-GB" dirty="0" smtClean="0"/>
              <a:t> </a:t>
            </a:r>
            <a:r>
              <a:rPr lang="en-GB" dirty="0" err="1" smtClean="0"/>
              <a:t>bwyta</a:t>
            </a:r>
            <a:r>
              <a:rPr lang="en-GB" dirty="0" smtClean="0"/>
              <a:t>, </a:t>
            </a:r>
            <a:r>
              <a:rPr lang="en-GB" dirty="0" err="1" smtClean="0"/>
              <a:t>hunanladdiad</a:t>
            </a:r>
            <a:r>
              <a:rPr lang="en-GB" dirty="0" smtClean="0"/>
              <a:t>, </a:t>
            </a:r>
            <a:r>
              <a:rPr lang="en-GB" dirty="0" err="1" smtClean="0"/>
              <a:t>troseddu</a:t>
            </a:r>
            <a:r>
              <a:rPr lang="en-GB" dirty="0" smtClean="0"/>
              <a:t>, ymddygiad </a:t>
            </a:r>
            <a:r>
              <a:rPr lang="en-GB" dirty="0" err="1" smtClean="0"/>
              <a:t>gwrth-gymdeithasol</a:t>
            </a:r>
            <a:r>
              <a:rPr lang="en-GB" dirty="0" smtClean="0"/>
              <a:t> </a:t>
            </a:r>
            <a:endParaRPr lang="en-GB" dirty="0" smtClean="0"/>
          </a:p>
          <a:p>
            <a:pPr>
              <a:lnSpc>
                <a:spcPct val="120000"/>
              </a:lnSpc>
            </a:pPr>
            <a:r>
              <a:rPr lang="en-GB" dirty="0" smtClean="0"/>
              <a:t>Felly </a:t>
            </a:r>
            <a:r>
              <a:rPr lang="en-GB" dirty="0" err="1" smtClean="0"/>
              <a:t>beth</a:t>
            </a:r>
            <a:r>
              <a:rPr lang="en-GB" dirty="0" smtClean="0"/>
              <a:t> sy’n </a:t>
            </a:r>
            <a:r>
              <a:rPr lang="en-GB" dirty="0" err="1" smtClean="0"/>
              <a:t>digwydd</a:t>
            </a:r>
            <a:r>
              <a:rPr lang="en-GB" dirty="0" smtClean="0"/>
              <a:t>? </a:t>
            </a:r>
            <a:r>
              <a:rPr lang="en-GB" dirty="0" err="1" smtClean="0"/>
              <a:t>Trafodwch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4178808"/>
          </a:xfrm>
        </p:spPr>
        <p:txBody>
          <a:bodyPr>
            <a:normAutofit fontScale="70000" lnSpcReduction="20000"/>
          </a:bodyPr>
          <a:lstStyle/>
          <a:p>
            <a:r>
              <a:rPr lang="en-GB" i="1" dirty="0" smtClean="0"/>
              <a:t>Western civilization – citizens are wealthier, healthier and more privileged then ever before </a:t>
            </a:r>
          </a:p>
          <a:p>
            <a:r>
              <a:rPr lang="en-GB" i="1" dirty="0" smtClean="0"/>
              <a:t>But many children range from disgruntled, discontented, to depressed and dysfunctional </a:t>
            </a:r>
          </a:p>
          <a:p>
            <a:r>
              <a:rPr lang="en-GB" i="1" dirty="0" smtClean="0"/>
              <a:t>Children display anger</a:t>
            </a:r>
            <a:r>
              <a:rPr lang="en-GB" i="1" dirty="0"/>
              <a:t>, self-obsession, boredom, lack of engagement </a:t>
            </a:r>
            <a:endParaRPr lang="en-GB" i="1" dirty="0" smtClean="0"/>
          </a:p>
          <a:p>
            <a:r>
              <a:rPr lang="en-GB" i="1" dirty="0" smtClean="0"/>
              <a:t>Mental health issues are increasing</a:t>
            </a:r>
          </a:p>
          <a:p>
            <a:r>
              <a:rPr lang="en-GB" i="1" dirty="0" smtClean="0"/>
              <a:t>Teenager statistics regarding substance abuse, binge drinking, eating disorders, self harm and suicide, teenage crime, anti-social behaviour</a:t>
            </a:r>
          </a:p>
          <a:p>
            <a:endParaRPr lang="en-GB" i="1" dirty="0"/>
          </a:p>
          <a:p>
            <a:r>
              <a:rPr lang="en-GB" i="1" dirty="0" smtClean="0"/>
              <a:t>So what’s going on? Discuss</a:t>
            </a:r>
            <a:endParaRPr lang="en-GB" i="1" dirty="0"/>
          </a:p>
          <a:p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10366137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457200"/>
            <a:ext cx="8229600" cy="1252728"/>
          </a:xfrm>
        </p:spPr>
        <p:txBody>
          <a:bodyPr>
            <a:noAutofit/>
          </a:bodyPr>
          <a:lstStyle/>
          <a:p>
            <a:r>
              <a:rPr lang="en-GB" sz="3500" dirty="0"/>
              <a:t>Toxic Childhood </a:t>
            </a:r>
            <a:r>
              <a:rPr lang="en-GB" sz="3500" dirty="0" smtClean="0"/>
              <a:t>Syndrome </a:t>
            </a:r>
            <a:br>
              <a:rPr lang="en-GB" sz="3500" dirty="0" smtClean="0"/>
            </a:br>
            <a:r>
              <a:rPr lang="en-GB" sz="3500" dirty="0" smtClean="0"/>
              <a:t>- </a:t>
            </a:r>
            <a:r>
              <a:rPr lang="en-GB" sz="3500" dirty="0" err="1" smtClean="0"/>
              <a:t>beth</a:t>
            </a:r>
            <a:r>
              <a:rPr lang="en-GB" sz="3500" dirty="0" smtClean="0"/>
              <a:t> sy’n </a:t>
            </a:r>
            <a:r>
              <a:rPr lang="en-GB" sz="3500" dirty="0" err="1" smtClean="0"/>
              <a:t>digwydd</a:t>
            </a:r>
            <a:r>
              <a:rPr lang="en-GB" sz="3500" dirty="0" smtClean="0"/>
              <a:t>?</a:t>
            </a:r>
            <a:br>
              <a:rPr lang="en-GB" sz="3500" dirty="0" smtClean="0"/>
            </a:br>
            <a:r>
              <a:rPr lang="en-GB" sz="3500" dirty="0" smtClean="0"/>
              <a:t>- </a:t>
            </a:r>
            <a:r>
              <a:rPr lang="en-GB" sz="3500" dirty="0" smtClean="0"/>
              <a:t>what’s </a:t>
            </a:r>
            <a:r>
              <a:rPr lang="en-GB" sz="3500" dirty="0" smtClean="0"/>
              <a:t>going on?</a:t>
            </a:r>
            <a:endParaRPr lang="en-US" sz="35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 smtClean="0"/>
              <a:t>Natur</a:t>
            </a:r>
            <a:r>
              <a:rPr lang="en-GB" dirty="0" smtClean="0"/>
              <a:t>, </a:t>
            </a:r>
            <a:r>
              <a:rPr lang="en-GB" dirty="0" err="1" smtClean="0"/>
              <a:t>magwraeth</a:t>
            </a:r>
            <a:r>
              <a:rPr lang="en-GB" dirty="0" smtClean="0"/>
              <a:t>, ac </a:t>
            </a:r>
            <a:r>
              <a:rPr lang="en-GB" dirty="0" err="1" smtClean="0"/>
              <a:t>ymddygiad</a:t>
            </a:r>
            <a:endParaRPr lang="en-GB" dirty="0" smtClean="0"/>
          </a:p>
          <a:p>
            <a:r>
              <a:rPr lang="en-GB" dirty="0" smtClean="0"/>
              <a:t>‘Dysgu’ sut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ymddwyn</a:t>
            </a:r>
            <a:r>
              <a:rPr lang="en-GB" dirty="0" smtClean="0"/>
              <a:t>- </a:t>
            </a:r>
            <a:r>
              <a:rPr lang="en-GB" dirty="0" err="1" smtClean="0"/>
              <a:t>rheoli</a:t>
            </a:r>
            <a:r>
              <a:rPr lang="en-GB" dirty="0" smtClean="0"/>
              <a:t> a </a:t>
            </a:r>
            <a:r>
              <a:rPr lang="en-GB" dirty="0" err="1" smtClean="0"/>
              <a:t>chadw</a:t>
            </a:r>
            <a:r>
              <a:rPr lang="en-GB" dirty="0" smtClean="0"/>
              <a:t> sylw; </a:t>
            </a:r>
            <a:r>
              <a:rPr lang="en-GB" dirty="0" err="1" smtClean="0"/>
              <a:t>hunan-reoliad</a:t>
            </a:r>
            <a:r>
              <a:rPr lang="en-GB" dirty="0" smtClean="0"/>
              <a:t>; </a:t>
            </a:r>
            <a:r>
              <a:rPr lang="en-GB" dirty="0" err="1" smtClean="0"/>
              <a:t>cydbwyso</a:t>
            </a:r>
            <a:r>
              <a:rPr lang="en-GB" dirty="0" smtClean="0"/>
              <a:t> </a:t>
            </a:r>
            <a:r>
              <a:rPr lang="en-GB" dirty="0" err="1" smtClean="0"/>
              <a:t>anghenion</a:t>
            </a:r>
            <a:r>
              <a:rPr lang="en-GB" dirty="0" smtClean="0"/>
              <a:t> eraill</a:t>
            </a:r>
          </a:p>
          <a:p>
            <a:r>
              <a:rPr lang="en-GB" dirty="0" err="1" smtClean="0"/>
              <a:t>Amser</a:t>
            </a:r>
            <a:r>
              <a:rPr lang="en-GB" dirty="0" smtClean="0"/>
              <a:t> </a:t>
            </a:r>
            <a:r>
              <a:rPr lang="en-GB" dirty="0" err="1" smtClean="0"/>
              <a:t>sgrîn</a:t>
            </a:r>
            <a:endParaRPr lang="en-GB" dirty="0" smtClean="0"/>
          </a:p>
          <a:p>
            <a:r>
              <a:rPr lang="en-GB" dirty="0" err="1" smtClean="0"/>
              <a:t>Gwerthoedd</a:t>
            </a:r>
            <a:r>
              <a:rPr lang="en-GB" dirty="0" smtClean="0"/>
              <a:t>?   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/>
          </a:bodyPr>
          <a:lstStyle/>
          <a:p>
            <a:r>
              <a:rPr lang="en-GB" i="1" dirty="0" smtClean="0"/>
              <a:t>Nature, nurture and behaviour </a:t>
            </a:r>
          </a:p>
          <a:p>
            <a:r>
              <a:rPr lang="en-GB" i="1" dirty="0" smtClean="0"/>
              <a:t>‘Learning’ to behave – controlling and maintaining attention; self-regulation, balancing the needs of others</a:t>
            </a:r>
          </a:p>
          <a:p>
            <a:r>
              <a:rPr lang="en-GB" i="1" dirty="0" smtClean="0"/>
              <a:t>Screen time</a:t>
            </a:r>
          </a:p>
          <a:p>
            <a:r>
              <a:rPr lang="en-GB" i="1" dirty="0" smtClean="0"/>
              <a:t>Values? 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42725488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Gwerthoedd</a:t>
            </a:r>
            <a:r>
              <a:rPr lang="en-GB" dirty="0" smtClean="0"/>
              <a:t> / Values </a:t>
            </a:r>
            <a:br>
              <a:rPr lang="en-GB" dirty="0" smtClean="0"/>
            </a:br>
            <a:r>
              <a:rPr lang="en-GB" dirty="0" smtClean="0"/>
              <a:t>(Layard </a:t>
            </a:r>
            <a:r>
              <a:rPr lang="en-GB" dirty="0" smtClean="0"/>
              <a:t>&amp; Dunn, 2009)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4178808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20000"/>
              </a:lnSpc>
            </a:pPr>
            <a:r>
              <a:rPr lang="en-GB" dirty="0" err="1" smtClean="0"/>
              <a:t>Rydym</a:t>
            </a:r>
            <a:r>
              <a:rPr lang="en-GB" dirty="0" smtClean="0"/>
              <a:t> yn </a:t>
            </a:r>
            <a:r>
              <a:rPr lang="en-GB" dirty="0" err="1" smtClean="0"/>
              <a:t>byw</a:t>
            </a:r>
            <a:r>
              <a:rPr lang="en-GB" dirty="0" smtClean="0"/>
              <a:t> </a:t>
            </a:r>
            <a:r>
              <a:rPr lang="en-GB" dirty="0" smtClean="0"/>
              <a:t>yn </a:t>
            </a:r>
            <a:r>
              <a:rPr lang="en-GB" dirty="0" err="1" smtClean="0"/>
              <a:t>unol</a:t>
            </a:r>
            <a:r>
              <a:rPr lang="en-GB" dirty="0" smtClean="0"/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â’n</a:t>
            </a:r>
            <a:r>
              <a:rPr lang="en-GB" dirty="0" smtClean="0"/>
              <a:t> </a:t>
            </a:r>
            <a:r>
              <a:rPr lang="en-GB" dirty="0" err="1" smtClean="0"/>
              <a:t>gwerthoedd</a:t>
            </a:r>
            <a:r>
              <a:rPr lang="en-GB" dirty="0" smtClean="0"/>
              <a:t> </a:t>
            </a:r>
            <a:r>
              <a:rPr lang="en-GB" dirty="0" err="1" smtClean="0"/>
              <a:t>a’n</a:t>
            </a:r>
            <a:r>
              <a:rPr lang="en-GB" dirty="0" smtClean="0"/>
              <a:t> </a:t>
            </a:r>
            <a:r>
              <a:rPr lang="en-GB" dirty="0" err="1" smtClean="0"/>
              <a:t>credoau</a:t>
            </a:r>
            <a:endParaRPr lang="en-GB" dirty="0" smtClean="0"/>
          </a:p>
          <a:p>
            <a:pPr>
              <a:lnSpc>
                <a:spcPct val="120000"/>
              </a:lnSpc>
            </a:pPr>
            <a:r>
              <a:rPr lang="en-GB" dirty="0" err="1" smtClean="0"/>
              <a:t>Ein</a:t>
            </a:r>
            <a:r>
              <a:rPr lang="en-GB" dirty="0" smtClean="0"/>
              <a:t> </a:t>
            </a:r>
            <a:r>
              <a:rPr lang="en-GB" dirty="0" err="1" smtClean="0"/>
              <a:t>g</a:t>
            </a:r>
            <a:r>
              <a:rPr lang="en-GB" dirty="0" err="1" smtClean="0"/>
              <a:t>weledigaeth</a:t>
            </a:r>
            <a:r>
              <a:rPr lang="en-GB" dirty="0" smtClean="0"/>
              <a:t> </a:t>
            </a:r>
            <a:r>
              <a:rPr lang="en-GB" dirty="0" smtClean="0"/>
              <a:t>o’r hyn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hoffwn</a:t>
            </a:r>
            <a:r>
              <a:rPr lang="en-GB" dirty="0" smtClean="0"/>
              <a:t> fod</a:t>
            </a:r>
          </a:p>
          <a:p>
            <a:pPr>
              <a:lnSpc>
                <a:spcPct val="120000"/>
              </a:lnSpc>
            </a:pPr>
            <a:r>
              <a:rPr lang="en-GB" dirty="0" err="1" smtClean="0"/>
              <a:t>Moesoldeb</a:t>
            </a:r>
            <a:endParaRPr lang="en-GB" dirty="0" smtClean="0"/>
          </a:p>
          <a:p>
            <a:pPr lvl="1">
              <a:lnSpc>
                <a:spcPct val="120000"/>
              </a:lnSpc>
            </a:pPr>
            <a:r>
              <a:rPr lang="en-GB" dirty="0" smtClean="0"/>
              <a:t>Mae </a:t>
            </a:r>
            <a:r>
              <a:rPr lang="en-GB" dirty="0" err="1"/>
              <a:t>p</a:t>
            </a:r>
            <a:r>
              <a:rPr lang="en-GB" dirty="0" err="1" smtClean="0"/>
              <a:t>obl</a:t>
            </a:r>
            <a:r>
              <a:rPr lang="en-GB" dirty="0" smtClean="0"/>
              <a:t> </a:t>
            </a:r>
            <a:r>
              <a:rPr lang="en-GB" dirty="0" smtClean="0"/>
              <a:t>eraill </a:t>
            </a:r>
            <a:r>
              <a:rPr lang="en-GB" dirty="0" err="1" smtClean="0"/>
              <a:t>yr</a:t>
            </a:r>
            <a:r>
              <a:rPr lang="en-GB" dirty="0" smtClean="0"/>
              <a:t> un </a:t>
            </a:r>
            <a:r>
              <a:rPr lang="en-GB" dirty="0" err="1" smtClean="0"/>
              <a:t>mor</a:t>
            </a:r>
            <a:r>
              <a:rPr lang="en-GB" dirty="0" smtClean="0"/>
              <a:t> </a:t>
            </a:r>
            <a:r>
              <a:rPr lang="en-GB" dirty="0" smtClean="0"/>
              <a:t>bwysig â </a:t>
            </a:r>
            <a:r>
              <a:rPr lang="en-GB" dirty="0" err="1" smtClean="0"/>
              <a:t>ni</a:t>
            </a:r>
            <a:endParaRPr lang="en-GB" dirty="0" smtClean="0"/>
          </a:p>
          <a:p>
            <a:pPr lvl="1">
              <a:lnSpc>
                <a:spcPct val="120000"/>
              </a:lnSpc>
            </a:pPr>
            <a:r>
              <a:rPr lang="en-GB" dirty="0" err="1" smtClean="0"/>
              <a:t>Ystyried</a:t>
            </a:r>
            <a:r>
              <a:rPr lang="en-GB" dirty="0" smtClean="0"/>
              <a:t> </a:t>
            </a:r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mae’n</a:t>
            </a:r>
            <a:r>
              <a:rPr lang="en-GB" dirty="0" smtClean="0"/>
              <a:t> </a:t>
            </a:r>
            <a:r>
              <a:rPr lang="en-GB" dirty="0" err="1" smtClean="0"/>
              <a:t>ymddygiad</a:t>
            </a:r>
            <a:r>
              <a:rPr lang="en-GB" dirty="0" smtClean="0"/>
              <a:t> </a:t>
            </a:r>
            <a:r>
              <a:rPr lang="en-GB" dirty="0" err="1" smtClean="0"/>
              <a:t>ni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effeithio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eraill</a:t>
            </a:r>
            <a:r>
              <a:rPr lang="en-GB" dirty="0" smtClean="0"/>
              <a:t> </a:t>
            </a:r>
            <a:r>
              <a:rPr lang="en-GB" dirty="0" err="1" smtClean="0"/>
              <a:t>a’u</a:t>
            </a:r>
            <a:r>
              <a:rPr lang="en-GB" dirty="0" smtClean="0"/>
              <a:t> </a:t>
            </a:r>
            <a:r>
              <a:rPr lang="en-GB" dirty="0" err="1" smtClean="0"/>
              <a:t>teimladau</a:t>
            </a:r>
            <a:endParaRPr lang="en-GB" dirty="0" smtClean="0"/>
          </a:p>
          <a:p>
            <a:pPr lvl="1">
              <a:lnSpc>
                <a:spcPct val="120000"/>
              </a:lnSpc>
            </a:pPr>
            <a:r>
              <a:rPr lang="en-GB" dirty="0" err="1"/>
              <a:t>C</a:t>
            </a:r>
            <a:r>
              <a:rPr lang="en-GB" dirty="0" err="1" smtClean="0"/>
              <a:t>ytundeb</a:t>
            </a:r>
            <a:r>
              <a:rPr lang="en-GB" dirty="0" smtClean="0"/>
              <a:t> </a:t>
            </a:r>
            <a:r>
              <a:rPr lang="en-GB" dirty="0" smtClean="0"/>
              <a:t>yn cynnwys </a:t>
            </a:r>
            <a:r>
              <a:rPr lang="en-GB" dirty="0" err="1" smtClean="0"/>
              <a:t>cyfaddawd</a:t>
            </a:r>
            <a:endParaRPr lang="en-GB" dirty="0" smtClean="0"/>
          </a:p>
          <a:p>
            <a:pPr marL="301943" lvl="1" indent="0">
              <a:lnSpc>
                <a:spcPct val="120000"/>
              </a:lnSpc>
              <a:buNone/>
            </a:pPr>
            <a:endParaRPr lang="en-GB" dirty="0" smtClean="0"/>
          </a:p>
          <a:p>
            <a:pPr>
              <a:lnSpc>
                <a:spcPct val="120000"/>
              </a:lnSpc>
            </a:pPr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adlewyrchir</a:t>
            </a:r>
            <a:r>
              <a:rPr lang="en-GB" dirty="0" smtClean="0"/>
              <a:t> </a:t>
            </a:r>
            <a:r>
              <a:rPr lang="en-GB" dirty="0" err="1" smtClean="0"/>
              <a:t>gwerthoedd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ein</a:t>
            </a:r>
            <a:r>
              <a:rPr lang="en-GB" dirty="0" smtClean="0"/>
              <a:t> </a:t>
            </a:r>
            <a:r>
              <a:rPr lang="en-GB" dirty="0" err="1" smtClean="0"/>
              <a:t>cymdeithas</a:t>
            </a:r>
            <a:r>
              <a:rPr lang="en-GB" dirty="0" smtClean="0"/>
              <a:t> </a:t>
            </a:r>
            <a:r>
              <a:rPr lang="en-GB" dirty="0" err="1" smtClean="0"/>
              <a:t>ni</a:t>
            </a:r>
            <a:r>
              <a:rPr lang="en-GB" dirty="0" smtClean="0"/>
              <a:t> </a:t>
            </a:r>
            <a:r>
              <a:rPr lang="en-GB" dirty="0" err="1" smtClean="0"/>
              <a:t>heddiw</a:t>
            </a:r>
            <a:r>
              <a:rPr lang="en-GB" dirty="0" smtClean="0"/>
              <a:t>? 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797808"/>
          </a:xfrm>
        </p:spPr>
        <p:txBody>
          <a:bodyPr>
            <a:normAutofit fontScale="85000" lnSpcReduction="20000"/>
          </a:bodyPr>
          <a:lstStyle/>
          <a:p>
            <a:r>
              <a:rPr lang="en-GB" i="1" dirty="0" smtClean="0"/>
              <a:t>Our values and beliefs are what we live by</a:t>
            </a:r>
          </a:p>
          <a:p>
            <a:r>
              <a:rPr lang="en-GB" i="1" dirty="0" smtClean="0"/>
              <a:t>Our vision of who we would like to be</a:t>
            </a:r>
          </a:p>
          <a:p>
            <a:r>
              <a:rPr lang="en-GB" i="1" dirty="0" smtClean="0"/>
              <a:t>Morality</a:t>
            </a:r>
          </a:p>
          <a:p>
            <a:pPr lvl="1"/>
            <a:r>
              <a:rPr lang="en-GB" i="1" dirty="0" smtClean="0"/>
              <a:t>Other people matter as much as you do</a:t>
            </a:r>
          </a:p>
          <a:p>
            <a:pPr lvl="1"/>
            <a:r>
              <a:rPr lang="en-GB" i="1" dirty="0" smtClean="0"/>
              <a:t>Consider how your behaviour will affect them and how they will feel</a:t>
            </a:r>
          </a:p>
          <a:p>
            <a:pPr lvl="1"/>
            <a:r>
              <a:rPr lang="en-GB" i="1" dirty="0" smtClean="0"/>
              <a:t>Agreement involves compromise</a:t>
            </a:r>
            <a:endParaRPr lang="en-US" i="1" dirty="0"/>
          </a:p>
          <a:p>
            <a:r>
              <a:rPr lang="en-GB" i="1" dirty="0" smtClean="0"/>
              <a:t>How are values manifested in today’s society?</a:t>
            </a:r>
          </a:p>
        </p:txBody>
      </p:sp>
    </p:spTree>
    <p:extLst>
      <p:ext uri="{BB962C8B-B14F-4D97-AF65-F5344CB8AC3E}">
        <p14:creationId xmlns:p14="http://schemas.microsoft.com/office/powerpoint/2010/main" val="22794161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57200"/>
            <a:ext cx="8991600" cy="1252728"/>
          </a:xfrm>
        </p:spPr>
        <p:txBody>
          <a:bodyPr>
            <a:noAutofit/>
          </a:bodyPr>
          <a:lstStyle/>
          <a:p>
            <a:r>
              <a:rPr lang="en-GB" sz="3600" dirty="0" err="1" smtClean="0"/>
              <a:t>Ysgolion</a:t>
            </a:r>
            <a:r>
              <a:rPr lang="en-GB" sz="3600" dirty="0" smtClean="0"/>
              <a:t> yn seiliedig </a:t>
            </a:r>
            <a:r>
              <a:rPr lang="en-GB" sz="3600" dirty="0" err="1" smtClean="0"/>
              <a:t>ar</a:t>
            </a:r>
            <a:r>
              <a:rPr lang="en-GB" sz="3600" dirty="0" smtClean="0"/>
              <a:t> </a:t>
            </a:r>
            <a:r>
              <a:rPr lang="en-GB" sz="3600" dirty="0" err="1" smtClean="0"/>
              <a:t>werthoedd</a:t>
            </a: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>Value </a:t>
            </a:r>
            <a:r>
              <a:rPr lang="en-GB" sz="3600" dirty="0" smtClean="0"/>
              <a:t>based schools </a:t>
            </a: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>(Layard </a:t>
            </a:r>
            <a:r>
              <a:rPr lang="en-GB" sz="3600" dirty="0"/>
              <a:t>&amp; Dunn, 2009)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Parch</a:t>
            </a:r>
          </a:p>
          <a:p>
            <a:r>
              <a:rPr lang="en-GB" dirty="0" err="1" smtClean="0"/>
              <a:t>Gofalu</a:t>
            </a:r>
            <a:endParaRPr lang="en-GB" dirty="0" smtClean="0"/>
          </a:p>
          <a:p>
            <a:r>
              <a:rPr lang="en-GB" dirty="0" err="1" smtClean="0"/>
              <a:t>Cyfrifoldeb</a:t>
            </a:r>
            <a:endParaRPr lang="en-GB" dirty="0" smtClean="0"/>
          </a:p>
          <a:p>
            <a:r>
              <a:rPr lang="en-GB" dirty="0" err="1" smtClean="0"/>
              <a:t>Cydweithrediad</a:t>
            </a:r>
            <a:endParaRPr lang="en-GB" dirty="0" smtClean="0"/>
          </a:p>
          <a:p>
            <a:r>
              <a:rPr lang="en-GB" dirty="0" err="1" smtClean="0"/>
              <a:t>Ymddiriedaeth</a:t>
            </a:r>
            <a:endParaRPr lang="en-GB" dirty="0" smtClean="0"/>
          </a:p>
          <a:p>
            <a:r>
              <a:rPr lang="en-GB" dirty="0" err="1" smtClean="0"/>
              <a:t>Goddefgarwch</a:t>
            </a:r>
            <a:endParaRPr lang="en-GB" dirty="0" smtClean="0"/>
          </a:p>
          <a:p>
            <a:r>
              <a:rPr lang="en-GB" dirty="0" err="1" smtClean="0"/>
              <a:t>Dealltwriaeth</a:t>
            </a:r>
            <a:endParaRPr lang="en-GB" dirty="0" smtClean="0"/>
          </a:p>
          <a:p>
            <a:r>
              <a:rPr lang="en-GB" dirty="0" err="1" smtClean="0"/>
              <a:t>Amynedd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 smtClean="0"/>
              <a:t>Respect</a:t>
            </a:r>
          </a:p>
          <a:p>
            <a:r>
              <a:rPr lang="en-GB" i="1" dirty="0" smtClean="0"/>
              <a:t>Caring</a:t>
            </a:r>
          </a:p>
          <a:p>
            <a:r>
              <a:rPr lang="en-GB" i="1" dirty="0" smtClean="0"/>
              <a:t>Responsibility</a:t>
            </a:r>
          </a:p>
          <a:p>
            <a:r>
              <a:rPr lang="en-GB" i="1" dirty="0" smtClean="0"/>
              <a:t>Cooperation</a:t>
            </a:r>
          </a:p>
          <a:p>
            <a:r>
              <a:rPr lang="en-GB" i="1" dirty="0" smtClean="0"/>
              <a:t>Trust</a:t>
            </a:r>
          </a:p>
          <a:p>
            <a:r>
              <a:rPr lang="en-GB" i="1" dirty="0" smtClean="0"/>
              <a:t>Tolerance </a:t>
            </a:r>
          </a:p>
          <a:p>
            <a:r>
              <a:rPr lang="en-GB" i="1" dirty="0" smtClean="0"/>
              <a:t>Understanding </a:t>
            </a:r>
          </a:p>
          <a:p>
            <a:r>
              <a:rPr lang="en-GB" i="1" dirty="0" smtClean="0"/>
              <a:t>Patience</a:t>
            </a:r>
          </a:p>
        </p:txBody>
      </p:sp>
    </p:spTree>
    <p:extLst>
      <p:ext uri="{BB962C8B-B14F-4D97-AF65-F5344CB8AC3E}">
        <p14:creationId xmlns:p14="http://schemas.microsoft.com/office/powerpoint/2010/main" val="38890866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381000"/>
            <a:ext cx="8229600" cy="1252728"/>
          </a:xfrm>
        </p:spPr>
        <p:txBody>
          <a:bodyPr>
            <a:noAutofit/>
          </a:bodyPr>
          <a:lstStyle/>
          <a:p>
            <a:r>
              <a:rPr lang="en-GB" sz="3600" dirty="0" err="1" smtClean="0"/>
              <a:t>Ysgolion</a:t>
            </a:r>
            <a:r>
              <a:rPr lang="en-GB" sz="3600" dirty="0" smtClean="0"/>
              <a:t> yn seiliedig </a:t>
            </a:r>
            <a:r>
              <a:rPr lang="en-GB" sz="3600" dirty="0" err="1" smtClean="0"/>
              <a:t>ar</a:t>
            </a:r>
            <a:r>
              <a:rPr lang="en-GB" sz="3600" dirty="0" smtClean="0"/>
              <a:t> </a:t>
            </a:r>
            <a:r>
              <a:rPr lang="en-GB" sz="3600" dirty="0" err="1" smtClean="0"/>
              <a:t>werthoedd</a:t>
            </a: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>Values </a:t>
            </a:r>
            <a:r>
              <a:rPr lang="en-GB" sz="3600" dirty="0"/>
              <a:t>based schools </a:t>
            </a: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>(Layard </a:t>
            </a:r>
            <a:r>
              <a:rPr lang="en-GB" sz="3600" dirty="0"/>
              <a:t>&amp; Dunn, 2009)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 smtClean="0"/>
              <a:t>Dewrder</a:t>
            </a:r>
            <a:endParaRPr lang="en-GB" dirty="0" smtClean="0"/>
          </a:p>
          <a:p>
            <a:r>
              <a:rPr lang="en-GB" dirty="0" err="1" smtClean="0"/>
              <a:t>Onestrwydd</a:t>
            </a:r>
            <a:endParaRPr lang="en-GB" dirty="0" smtClean="0"/>
          </a:p>
          <a:p>
            <a:r>
              <a:rPr lang="en-GB" dirty="0" err="1" smtClean="0"/>
              <a:t>Gostyngeiddrwydd</a:t>
            </a:r>
            <a:endParaRPr lang="en-GB" dirty="0" smtClean="0"/>
          </a:p>
          <a:p>
            <a:r>
              <a:rPr lang="en-GB" dirty="0" err="1" smtClean="0"/>
              <a:t>Diolchgarwch</a:t>
            </a:r>
            <a:endParaRPr lang="en-GB" dirty="0" smtClean="0"/>
          </a:p>
          <a:p>
            <a:r>
              <a:rPr lang="en-GB" dirty="0" err="1" smtClean="0"/>
              <a:t>Gobaith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Cariad</a:t>
            </a:r>
            <a:endParaRPr lang="en-GB" dirty="0" smtClean="0"/>
          </a:p>
          <a:p>
            <a:r>
              <a:rPr lang="en-GB" dirty="0" err="1" smtClean="0"/>
              <a:t>Heddwch</a:t>
            </a:r>
            <a:endParaRPr lang="en-GB" dirty="0" smtClean="0"/>
          </a:p>
          <a:p>
            <a:r>
              <a:rPr lang="en-GB" dirty="0" err="1" smtClean="0"/>
              <a:t>Haelioni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 smtClean="0"/>
              <a:t>Courage</a:t>
            </a:r>
          </a:p>
          <a:p>
            <a:r>
              <a:rPr lang="en-GB" i="1" dirty="0" smtClean="0"/>
              <a:t>Honesty</a:t>
            </a:r>
          </a:p>
          <a:p>
            <a:r>
              <a:rPr lang="en-GB" i="1" dirty="0" smtClean="0"/>
              <a:t>Humility</a:t>
            </a:r>
          </a:p>
          <a:p>
            <a:r>
              <a:rPr lang="en-GB" i="1" dirty="0" smtClean="0"/>
              <a:t>Gratitude</a:t>
            </a:r>
          </a:p>
          <a:p>
            <a:r>
              <a:rPr lang="en-GB" i="1" dirty="0" smtClean="0"/>
              <a:t>Hope </a:t>
            </a:r>
          </a:p>
          <a:p>
            <a:r>
              <a:rPr lang="en-GB" i="1" dirty="0" smtClean="0"/>
              <a:t>Love</a:t>
            </a:r>
          </a:p>
          <a:p>
            <a:r>
              <a:rPr lang="en-GB" i="1" dirty="0" smtClean="0"/>
              <a:t>Peace</a:t>
            </a:r>
          </a:p>
          <a:p>
            <a:r>
              <a:rPr lang="en-GB" i="1" dirty="0" smtClean="0"/>
              <a:t>Generosity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38982244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Gwerthoedd</a:t>
            </a:r>
            <a:r>
              <a:rPr lang="en-GB" dirty="0" smtClean="0"/>
              <a:t> / Values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 smtClean="0"/>
              <a:t>Trafodwch</a:t>
            </a:r>
            <a:r>
              <a:rPr lang="en-GB" dirty="0" smtClean="0"/>
              <a:t> y </a:t>
            </a:r>
            <a:r>
              <a:rPr lang="en-GB" dirty="0" err="1" smtClean="0"/>
              <a:t>gwerthoedd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2 </a:t>
            </a:r>
            <a:r>
              <a:rPr lang="en-GB" dirty="0" err="1" smtClean="0"/>
              <a:t>sleid</a:t>
            </a:r>
            <a:r>
              <a:rPr lang="en-GB" dirty="0" smtClean="0"/>
              <a:t> </a:t>
            </a:r>
            <a:r>
              <a:rPr lang="en-GB" dirty="0" err="1" smtClean="0"/>
              <a:t>blaenorol</a:t>
            </a:r>
            <a:endParaRPr lang="en-GB" dirty="0" smtClean="0"/>
          </a:p>
          <a:p>
            <a:r>
              <a:rPr lang="en-GB" dirty="0" smtClean="0"/>
              <a:t>Yn eich lleoliad </a:t>
            </a:r>
            <a:r>
              <a:rPr lang="en-GB" dirty="0" err="1" smtClean="0"/>
              <a:t>diweddar</a:t>
            </a:r>
            <a:r>
              <a:rPr lang="en-GB" dirty="0" smtClean="0"/>
              <a:t>, a oedd y </a:t>
            </a:r>
            <a:r>
              <a:rPr lang="en-GB" dirty="0" err="1" smtClean="0"/>
              <a:t>gwerthoedd</a:t>
            </a:r>
            <a:r>
              <a:rPr lang="en-GB" dirty="0" smtClean="0"/>
              <a:t> hyn yn </a:t>
            </a:r>
            <a:r>
              <a:rPr lang="en-GB" dirty="0" err="1" smtClean="0"/>
              <a:t>achblyg</a:t>
            </a:r>
            <a:r>
              <a:rPr lang="en-GB" dirty="0" smtClean="0"/>
              <a:t> </a:t>
            </a:r>
            <a:r>
              <a:rPr lang="en-GB" dirty="0" err="1" smtClean="0"/>
              <a:t>neu’n</a:t>
            </a:r>
            <a:r>
              <a:rPr lang="en-GB" dirty="0" smtClean="0"/>
              <a:t> </a:t>
            </a:r>
            <a:r>
              <a:rPr lang="en-GB" dirty="0" err="1" smtClean="0"/>
              <a:t>ymhlyg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Adrodd</a:t>
            </a:r>
            <a:r>
              <a:rPr lang="en-GB" dirty="0" smtClean="0"/>
              <a:t> </a:t>
            </a:r>
            <a:r>
              <a:rPr lang="en-GB" dirty="0" err="1" smtClean="0"/>
              <a:t>nôl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i="1" dirty="0" smtClean="0"/>
              <a:t>Discuss the values on the previous 2 slides</a:t>
            </a:r>
          </a:p>
          <a:p>
            <a:r>
              <a:rPr lang="en-GB" i="1" dirty="0" smtClean="0"/>
              <a:t>In your recent placement, were these values explicit or implicit?</a:t>
            </a:r>
          </a:p>
          <a:p>
            <a:r>
              <a:rPr lang="en-GB" i="1" dirty="0" smtClean="0"/>
              <a:t>Feedback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6217099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Bwyta’n</a:t>
            </a:r>
            <a:r>
              <a:rPr lang="en-GB" dirty="0" smtClean="0"/>
              <a:t> </a:t>
            </a:r>
            <a:r>
              <a:rPr lang="en-GB" dirty="0" err="1" smtClean="0"/>
              <a:t>Iach</a:t>
            </a:r>
            <a:r>
              <a:rPr lang="en-GB" dirty="0" smtClean="0"/>
              <a:t> / ‘Food </a:t>
            </a:r>
            <a:r>
              <a:rPr lang="en-GB" dirty="0" smtClean="0"/>
              <a:t>for </a:t>
            </a:r>
            <a:r>
              <a:rPr lang="en-GB" dirty="0" smtClean="0"/>
              <a:t>Thought’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(Palmer</a:t>
            </a:r>
            <a:r>
              <a:rPr lang="en-GB" dirty="0" smtClean="0"/>
              <a:t>, 2015)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/>
          </a:bodyPr>
          <a:lstStyle/>
          <a:p>
            <a:r>
              <a:rPr lang="en-GB" dirty="0" err="1" smtClean="0"/>
              <a:t>Bwyta</a:t>
            </a:r>
            <a:r>
              <a:rPr lang="en-GB" dirty="0" smtClean="0"/>
              <a:t> </a:t>
            </a:r>
            <a:r>
              <a:rPr lang="en-GB" dirty="0" err="1" smtClean="0"/>
              <a:t>sothach</a:t>
            </a:r>
            <a:endParaRPr lang="en-GB" dirty="0" smtClean="0"/>
          </a:p>
          <a:p>
            <a:r>
              <a:rPr lang="en-GB" dirty="0" err="1" smtClean="0"/>
              <a:t>Negeseuon</a:t>
            </a:r>
            <a:r>
              <a:rPr lang="en-GB" dirty="0" smtClean="0"/>
              <a:t> </a:t>
            </a:r>
            <a:r>
              <a:rPr lang="en-GB" dirty="0" err="1" smtClean="0"/>
              <a:t>marchnata</a:t>
            </a:r>
            <a:endParaRPr lang="en-GB" dirty="0" smtClean="0"/>
          </a:p>
          <a:p>
            <a:r>
              <a:rPr lang="en-GB" dirty="0" err="1" smtClean="0"/>
              <a:t>Gormod</a:t>
            </a:r>
            <a:r>
              <a:rPr lang="en-GB" dirty="0" smtClean="0"/>
              <a:t> o </a:t>
            </a:r>
            <a:r>
              <a:rPr lang="en-GB" dirty="0" err="1" smtClean="0"/>
              <a:t>siwgwr</a:t>
            </a:r>
            <a:endParaRPr lang="en-GB" dirty="0" smtClean="0"/>
          </a:p>
          <a:p>
            <a:r>
              <a:rPr lang="en-GB" dirty="0" err="1" smtClean="0"/>
              <a:t>Ychwanegolion</a:t>
            </a:r>
            <a:r>
              <a:rPr lang="en-GB" dirty="0" smtClean="0"/>
              <a:t> di-</a:t>
            </a:r>
            <a:r>
              <a:rPr lang="en-GB" dirty="0" err="1" smtClean="0"/>
              <a:t>ri</a:t>
            </a:r>
            <a:endParaRPr lang="en-GB" dirty="0" smtClean="0"/>
          </a:p>
          <a:p>
            <a:r>
              <a:rPr lang="en-GB" dirty="0" smtClean="0"/>
              <a:t>Y math </a:t>
            </a:r>
            <a:r>
              <a:rPr lang="en-GB" dirty="0" err="1" smtClean="0"/>
              <a:t>anghywir</a:t>
            </a:r>
            <a:r>
              <a:rPr lang="en-GB" dirty="0" smtClean="0"/>
              <a:t> o </a:t>
            </a:r>
            <a:r>
              <a:rPr lang="en-GB" dirty="0" err="1" smtClean="0"/>
              <a:t>fraster</a:t>
            </a:r>
            <a:endParaRPr lang="en-GB" dirty="0" smtClean="0"/>
          </a:p>
          <a:p>
            <a:r>
              <a:rPr lang="en-GB" dirty="0" err="1" smtClean="0"/>
              <a:t>Dirywiad</a:t>
            </a:r>
            <a:r>
              <a:rPr lang="en-GB" dirty="0" smtClean="0"/>
              <a:t> y </a:t>
            </a:r>
            <a:r>
              <a:rPr lang="en-GB" dirty="0" err="1" smtClean="0"/>
              <a:t>pryd</a:t>
            </a:r>
            <a:r>
              <a:rPr lang="en-GB" dirty="0" smtClean="0"/>
              <a:t> </a:t>
            </a:r>
            <a:r>
              <a:rPr lang="en-GB" dirty="0" err="1" smtClean="0"/>
              <a:t>teuluol</a:t>
            </a:r>
            <a:endParaRPr lang="en-GB" dirty="0" smtClean="0"/>
          </a:p>
          <a:p>
            <a:r>
              <a:rPr lang="en-GB" dirty="0" err="1" smtClean="0"/>
              <a:t>Prydau</a:t>
            </a:r>
            <a:r>
              <a:rPr lang="en-GB" dirty="0" smtClean="0"/>
              <a:t> a </a:t>
            </a:r>
            <a:r>
              <a:rPr lang="en-GB" dirty="0" err="1" smtClean="0"/>
              <a:t>moesau</a:t>
            </a:r>
            <a:endParaRPr lang="en-GB" dirty="0" smtClean="0"/>
          </a:p>
          <a:p>
            <a:r>
              <a:rPr lang="en-GB" dirty="0" err="1" smtClean="0"/>
              <a:t>Byrbrydau</a:t>
            </a:r>
            <a:r>
              <a:rPr lang="en-GB" dirty="0" smtClean="0"/>
              <a:t> </a:t>
            </a:r>
            <a:r>
              <a:rPr lang="en-GB" dirty="0" err="1" smtClean="0"/>
              <a:t>niferus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i="1" dirty="0" smtClean="0"/>
              <a:t>Junk food junkies</a:t>
            </a:r>
          </a:p>
          <a:p>
            <a:r>
              <a:rPr lang="en-GB" i="1" dirty="0" smtClean="0"/>
              <a:t>Marketing messages</a:t>
            </a:r>
          </a:p>
          <a:p>
            <a:r>
              <a:rPr lang="en-GB" i="1" dirty="0" smtClean="0"/>
              <a:t>Sugar rush</a:t>
            </a:r>
          </a:p>
          <a:p>
            <a:r>
              <a:rPr lang="en-GB" i="1" dirty="0" smtClean="0"/>
              <a:t>A cocktail of additives</a:t>
            </a:r>
          </a:p>
          <a:p>
            <a:r>
              <a:rPr lang="en-GB" i="1" dirty="0" smtClean="0"/>
              <a:t>The wrong sort of fat</a:t>
            </a:r>
          </a:p>
          <a:p>
            <a:r>
              <a:rPr lang="en-GB" i="1" dirty="0" smtClean="0"/>
              <a:t>The decline of the family meal</a:t>
            </a:r>
          </a:p>
          <a:p>
            <a:r>
              <a:rPr lang="en-GB" i="1" dirty="0" smtClean="0"/>
              <a:t>Meals and manners</a:t>
            </a:r>
          </a:p>
          <a:p>
            <a:r>
              <a:rPr lang="en-GB" i="1" dirty="0" smtClean="0"/>
              <a:t>Snack attack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18728481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Bwyta’n</a:t>
            </a:r>
            <a:r>
              <a:rPr lang="en-GB" dirty="0" smtClean="0"/>
              <a:t> </a:t>
            </a:r>
            <a:r>
              <a:rPr lang="en-GB" dirty="0" err="1" smtClean="0"/>
              <a:t>Iach</a:t>
            </a:r>
            <a:r>
              <a:rPr lang="en-GB" dirty="0" smtClean="0"/>
              <a:t> / ‘Food </a:t>
            </a:r>
            <a:r>
              <a:rPr lang="en-GB" dirty="0"/>
              <a:t>for </a:t>
            </a:r>
            <a:r>
              <a:rPr lang="en-GB" dirty="0" smtClean="0"/>
              <a:t>Thought’   (Palmer</a:t>
            </a:r>
            <a:r>
              <a:rPr lang="en-GB" dirty="0" smtClean="0"/>
              <a:t>, 2015)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 smtClean="0"/>
              <a:t>Cysylltiadau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pholisi</a:t>
            </a:r>
            <a:r>
              <a:rPr lang="en-GB" dirty="0" smtClean="0"/>
              <a:t>? </a:t>
            </a:r>
          </a:p>
          <a:p>
            <a:r>
              <a:rPr lang="en-GB" dirty="0" err="1" smtClean="0"/>
              <a:t>Cysylltiadau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damcaniaeth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Goblygiadau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ysgolion</a:t>
            </a:r>
            <a:r>
              <a:rPr lang="en-GB" dirty="0" smtClean="0"/>
              <a:t>?</a:t>
            </a:r>
          </a:p>
          <a:p>
            <a:r>
              <a:rPr lang="en-GB" dirty="0" smtClean="0"/>
              <a:t>Barn </a:t>
            </a:r>
            <a:r>
              <a:rPr lang="en-GB" dirty="0" smtClean="0"/>
              <a:t>disgyblion?</a:t>
            </a:r>
            <a:endParaRPr lang="en-GB" dirty="0" smtClean="0"/>
          </a:p>
          <a:p>
            <a:r>
              <a:rPr lang="en-GB" dirty="0" err="1" smtClean="0"/>
              <a:t>Arfer</a:t>
            </a:r>
            <a:r>
              <a:rPr lang="en-GB" dirty="0" smtClean="0"/>
              <a:t> </a:t>
            </a:r>
            <a:r>
              <a:rPr lang="en-GB" dirty="0" err="1" smtClean="0"/>
              <a:t>orau</a:t>
            </a:r>
            <a:r>
              <a:rPr lang="en-GB" dirty="0" smtClean="0"/>
              <a:t>?</a:t>
            </a:r>
            <a:endParaRPr lang="en-GB" dirty="0"/>
          </a:p>
          <a:p>
            <a:r>
              <a:rPr lang="en-GB" dirty="0" err="1" smtClean="0"/>
              <a:t>Heriau</a:t>
            </a:r>
            <a:r>
              <a:rPr lang="en-GB" dirty="0" smtClean="0"/>
              <a:t>? 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US" i="1" dirty="0"/>
              <a:t>Links to </a:t>
            </a:r>
            <a:r>
              <a:rPr lang="en-US" i="1" dirty="0" smtClean="0"/>
              <a:t>policy? </a:t>
            </a:r>
            <a:endParaRPr lang="en-US" i="1" dirty="0"/>
          </a:p>
          <a:p>
            <a:r>
              <a:rPr lang="en-US" i="1" dirty="0"/>
              <a:t>Links to </a:t>
            </a:r>
            <a:r>
              <a:rPr lang="en-US" i="1" dirty="0" smtClean="0"/>
              <a:t>theory? </a:t>
            </a:r>
            <a:endParaRPr lang="en-US" i="1" dirty="0"/>
          </a:p>
          <a:p>
            <a:r>
              <a:rPr lang="en-US" i="1" dirty="0"/>
              <a:t>Implications for </a:t>
            </a:r>
            <a:r>
              <a:rPr lang="en-US" i="1" dirty="0" smtClean="0"/>
              <a:t>schools?</a:t>
            </a:r>
          </a:p>
          <a:p>
            <a:r>
              <a:rPr lang="en-GB" i="1" dirty="0" smtClean="0"/>
              <a:t>Pupils’ views?</a:t>
            </a:r>
            <a:endParaRPr lang="en-US" i="1" dirty="0"/>
          </a:p>
          <a:p>
            <a:r>
              <a:rPr lang="en-US" i="1" dirty="0"/>
              <a:t>Best </a:t>
            </a:r>
            <a:r>
              <a:rPr lang="en-US" i="1" dirty="0" smtClean="0"/>
              <a:t>practice?</a:t>
            </a:r>
            <a:endParaRPr lang="en-US" i="1" dirty="0"/>
          </a:p>
          <a:p>
            <a:r>
              <a:rPr lang="en-US" i="1" dirty="0" smtClean="0"/>
              <a:t>Challenges?</a:t>
            </a:r>
            <a:endParaRPr lang="en-US" i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1486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Chwarae</a:t>
            </a:r>
            <a:r>
              <a:rPr lang="en-GB" dirty="0" smtClean="0"/>
              <a:t> / ‘Out </a:t>
            </a:r>
            <a:r>
              <a:rPr lang="en-GB" dirty="0" smtClean="0"/>
              <a:t>to </a:t>
            </a:r>
            <a:r>
              <a:rPr lang="en-GB" dirty="0" smtClean="0"/>
              <a:t>Play’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( Palmer, 2015)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4178808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</a:pPr>
            <a:r>
              <a:rPr lang="en-GB" dirty="0" smtClean="0"/>
              <a:t>Mae </a:t>
            </a:r>
            <a:r>
              <a:rPr lang="en-GB" dirty="0" err="1" smtClean="0"/>
              <a:t>arferion</a:t>
            </a:r>
            <a:r>
              <a:rPr lang="en-GB" dirty="0" smtClean="0"/>
              <a:t> </a:t>
            </a:r>
            <a:r>
              <a:rPr lang="en-GB" dirty="0" err="1" smtClean="0"/>
              <a:t>chwarae</a:t>
            </a:r>
            <a:r>
              <a:rPr lang="en-GB" dirty="0" smtClean="0"/>
              <a:t> plant </a:t>
            </a:r>
            <a:r>
              <a:rPr lang="en-GB" dirty="0" err="1" smtClean="0"/>
              <a:t>wedi</a:t>
            </a:r>
            <a:r>
              <a:rPr lang="en-GB" dirty="0" smtClean="0"/>
              <a:t> </a:t>
            </a:r>
            <a:r>
              <a:rPr lang="en-GB" dirty="0" err="1" smtClean="0"/>
              <a:t>newid</a:t>
            </a:r>
            <a:r>
              <a:rPr lang="en-GB" dirty="0" smtClean="0"/>
              <a:t> </a:t>
            </a:r>
            <a:r>
              <a:rPr lang="en-GB" dirty="0" err="1" smtClean="0"/>
              <a:t>dros</a:t>
            </a:r>
            <a:r>
              <a:rPr lang="en-GB" dirty="0" smtClean="0"/>
              <a:t> un </a:t>
            </a:r>
            <a:r>
              <a:rPr lang="en-GB" dirty="0" err="1" smtClean="0"/>
              <a:t>genhedlaeth</a:t>
            </a:r>
            <a:endParaRPr lang="en-GB" dirty="0" smtClean="0"/>
          </a:p>
          <a:p>
            <a:pPr>
              <a:lnSpc>
                <a:spcPct val="120000"/>
              </a:lnSpc>
            </a:pPr>
            <a:r>
              <a:rPr lang="en-GB" dirty="0" err="1" smtClean="0"/>
              <a:t>Ofn</a:t>
            </a:r>
            <a:r>
              <a:rPr lang="en-GB" dirty="0" smtClean="0"/>
              <a:t> </a:t>
            </a:r>
            <a:r>
              <a:rPr lang="en-GB" dirty="0" err="1" smtClean="0"/>
              <a:t>ofn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hun</a:t>
            </a:r>
            <a:endParaRPr lang="en-GB" dirty="0" smtClean="0"/>
          </a:p>
          <a:p>
            <a:pPr>
              <a:lnSpc>
                <a:spcPct val="120000"/>
              </a:lnSpc>
            </a:pPr>
            <a:r>
              <a:rPr lang="en-GB" dirty="0" smtClean="0"/>
              <a:t>Plant </a:t>
            </a:r>
            <a:r>
              <a:rPr lang="en-GB" dirty="0" err="1" smtClean="0"/>
              <a:t>gwlan</a:t>
            </a:r>
            <a:r>
              <a:rPr lang="en-GB" dirty="0" smtClean="0"/>
              <a:t> </a:t>
            </a:r>
            <a:r>
              <a:rPr lang="en-GB" dirty="0" err="1" smtClean="0"/>
              <a:t>cotwm</a:t>
            </a:r>
            <a:endParaRPr lang="en-GB" dirty="0" smtClean="0"/>
          </a:p>
          <a:p>
            <a:pPr>
              <a:lnSpc>
                <a:spcPct val="120000"/>
              </a:lnSpc>
            </a:pPr>
            <a:r>
              <a:rPr lang="en-GB" dirty="0" smtClean="0"/>
              <a:t>Tato sofa</a:t>
            </a:r>
          </a:p>
          <a:p>
            <a:pPr>
              <a:lnSpc>
                <a:spcPct val="120000"/>
              </a:lnSpc>
            </a:pPr>
            <a:r>
              <a:rPr lang="en-GB" dirty="0" err="1" smtClean="0"/>
              <a:t>Amser</a:t>
            </a:r>
            <a:r>
              <a:rPr lang="en-GB" dirty="0" smtClean="0"/>
              <a:t> </a:t>
            </a:r>
            <a:r>
              <a:rPr lang="en-GB" dirty="0" err="1" smtClean="0"/>
              <a:t>teulu</a:t>
            </a:r>
            <a:r>
              <a:rPr lang="en-GB" dirty="0" smtClean="0"/>
              <a:t> </a:t>
            </a:r>
          </a:p>
          <a:p>
            <a:pPr>
              <a:lnSpc>
                <a:spcPct val="120000"/>
              </a:lnSpc>
            </a:pPr>
            <a:r>
              <a:rPr lang="en-GB" dirty="0" err="1" smtClean="0"/>
              <a:t>Ymarfer</a:t>
            </a:r>
            <a:r>
              <a:rPr lang="en-GB" dirty="0" smtClean="0"/>
              <a:t> corf, </a:t>
            </a:r>
            <a:r>
              <a:rPr lang="en-GB" dirty="0" err="1" smtClean="0"/>
              <a:t>amser</a:t>
            </a:r>
            <a:r>
              <a:rPr lang="en-GB" dirty="0" smtClean="0"/>
              <a:t> </a:t>
            </a:r>
            <a:r>
              <a:rPr lang="en-GB" dirty="0" err="1" smtClean="0"/>
              <a:t>chwarae</a:t>
            </a:r>
            <a:r>
              <a:rPr lang="en-GB" dirty="0" smtClean="0"/>
              <a:t> a </a:t>
            </a:r>
            <a:r>
              <a:rPr lang="en-GB" dirty="0" err="1" smtClean="0"/>
              <a:t>pharanoia</a:t>
            </a:r>
            <a:endParaRPr lang="en-GB" dirty="0" smtClean="0"/>
          </a:p>
          <a:p>
            <a:pPr>
              <a:lnSpc>
                <a:spcPct val="120000"/>
              </a:lnSpc>
            </a:pPr>
            <a:r>
              <a:rPr lang="en-GB" dirty="0" err="1" smtClean="0"/>
              <a:t>Dirywiad</a:t>
            </a:r>
            <a:r>
              <a:rPr lang="en-GB" dirty="0" smtClean="0"/>
              <a:t> y </a:t>
            </a:r>
            <a:r>
              <a:rPr lang="en-GB" dirty="0" err="1" smtClean="0"/>
              <a:t>plentyn</a:t>
            </a:r>
            <a:r>
              <a:rPr lang="en-GB" dirty="0" smtClean="0"/>
              <a:t> </a:t>
            </a:r>
            <a:r>
              <a:rPr lang="en-GB" dirty="0" err="1" smtClean="0"/>
              <a:t>crwydrol</a:t>
            </a:r>
            <a:endParaRPr lang="en-GB" dirty="0" smtClean="0"/>
          </a:p>
          <a:p>
            <a:pPr>
              <a:lnSpc>
                <a:spcPct val="120000"/>
              </a:lnSpc>
            </a:pPr>
            <a:r>
              <a:rPr lang="en-GB" dirty="0" smtClean="0"/>
              <a:t>‘</a:t>
            </a:r>
            <a:r>
              <a:rPr lang="en-GB" dirty="0" err="1" smtClean="0"/>
              <a:t>Nôl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natur</a:t>
            </a:r>
            <a:endParaRPr lang="en-GB" dirty="0" smtClean="0"/>
          </a:p>
          <a:p>
            <a:pPr>
              <a:lnSpc>
                <a:spcPct val="120000"/>
              </a:lnSpc>
            </a:pPr>
            <a:r>
              <a:rPr lang="en-GB" dirty="0" err="1" smtClean="0"/>
              <a:t>Strydoedd</a:t>
            </a:r>
            <a:r>
              <a:rPr lang="en-GB" dirty="0" smtClean="0"/>
              <a:t> </a:t>
            </a:r>
            <a:r>
              <a:rPr lang="en-GB" dirty="0" err="1" smtClean="0"/>
              <a:t>mwy</a:t>
            </a:r>
            <a:r>
              <a:rPr lang="en-GB" dirty="0" smtClean="0"/>
              <a:t> </a:t>
            </a:r>
            <a:r>
              <a:rPr lang="en-GB" dirty="0" err="1" smtClean="0"/>
              <a:t>diogel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950208"/>
          </a:xfrm>
        </p:spPr>
        <p:txBody>
          <a:bodyPr>
            <a:normAutofit fontScale="85000" lnSpcReduction="20000"/>
          </a:bodyPr>
          <a:lstStyle/>
          <a:p>
            <a:r>
              <a:rPr lang="en-GB" i="1" dirty="0" smtClean="0"/>
              <a:t>Children’s play habits have changed over a single generation</a:t>
            </a:r>
          </a:p>
          <a:p>
            <a:r>
              <a:rPr lang="en-GB" i="1" dirty="0" smtClean="0"/>
              <a:t>The fear of fear itself</a:t>
            </a:r>
          </a:p>
          <a:p>
            <a:r>
              <a:rPr lang="en-GB" i="1" dirty="0" smtClean="0"/>
              <a:t>Cotton wool kids</a:t>
            </a:r>
          </a:p>
          <a:p>
            <a:r>
              <a:rPr lang="en-GB" i="1" dirty="0" smtClean="0"/>
              <a:t>Couch potatoes </a:t>
            </a:r>
          </a:p>
          <a:p>
            <a:r>
              <a:rPr lang="en-GB" i="1" dirty="0" smtClean="0"/>
              <a:t>Family time</a:t>
            </a:r>
          </a:p>
          <a:p>
            <a:r>
              <a:rPr lang="en-GB" i="1" dirty="0" smtClean="0"/>
              <a:t>PE, playtime and paranoia ( conkers)</a:t>
            </a:r>
          </a:p>
          <a:p>
            <a:r>
              <a:rPr lang="en-GB" i="1" dirty="0" smtClean="0"/>
              <a:t>The decline of the free range child</a:t>
            </a:r>
          </a:p>
          <a:p>
            <a:r>
              <a:rPr lang="en-GB" i="1" dirty="0" smtClean="0"/>
              <a:t>Back to nature</a:t>
            </a:r>
          </a:p>
          <a:p>
            <a:r>
              <a:rPr lang="en-GB" i="1" dirty="0" smtClean="0"/>
              <a:t>Safer streets</a:t>
            </a:r>
          </a:p>
        </p:txBody>
      </p:sp>
    </p:spTree>
    <p:extLst>
      <p:ext uri="{BB962C8B-B14F-4D97-AF65-F5344CB8AC3E}">
        <p14:creationId xmlns:p14="http://schemas.microsoft.com/office/powerpoint/2010/main" val="11519757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 err="1" smtClean="0"/>
              <a:t>Rhyddid</a:t>
            </a:r>
            <a:r>
              <a:rPr lang="en-GB" sz="4000" dirty="0" smtClean="0"/>
              <a:t> Plant / </a:t>
            </a:r>
            <a:r>
              <a:rPr lang="en-GB" sz="4000" dirty="0" smtClean="0"/>
              <a:t>‘Free </a:t>
            </a:r>
            <a:r>
              <a:rPr lang="en-GB" sz="4000" dirty="0" smtClean="0"/>
              <a:t>Ranging </a:t>
            </a:r>
            <a:r>
              <a:rPr lang="en-GB" sz="4000" dirty="0" smtClean="0"/>
              <a:t>Children’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(Layard </a:t>
            </a:r>
            <a:r>
              <a:rPr lang="en-GB" dirty="0" smtClean="0"/>
              <a:t>&amp; Dunn, 2009) 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950208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dirty="0" smtClean="0"/>
              <a:t>Barn </a:t>
            </a:r>
            <a:r>
              <a:rPr lang="en-GB" dirty="0" err="1" smtClean="0"/>
              <a:t>rhieni</a:t>
            </a:r>
            <a:r>
              <a:rPr lang="en-GB" dirty="0" smtClean="0"/>
              <a:t> </a:t>
            </a:r>
            <a:r>
              <a:rPr lang="en-GB" dirty="0" smtClean="0"/>
              <a:t>am a </a:t>
            </a:r>
            <a:r>
              <a:rPr lang="en-GB" dirty="0" err="1" smtClean="0"/>
              <a:t>ddylai</a:t>
            </a:r>
            <a:r>
              <a:rPr lang="en-GB" dirty="0" smtClean="0"/>
              <a:t> </a:t>
            </a:r>
            <a:r>
              <a:rPr lang="en-GB" dirty="0" smtClean="0"/>
              <a:t>plant </a:t>
            </a:r>
            <a:r>
              <a:rPr lang="en-GB" dirty="0" err="1" smtClean="0"/>
              <a:t>fynd</a:t>
            </a:r>
            <a:r>
              <a:rPr lang="en-GB" dirty="0" smtClean="0"/>
              <a:t> </a:t>
            </a:r>
            <a:r>
              <a:rPr lang="en-GB" dirty="0" err="1" smtClean="0"/>
              <a:t>allan</a:t>
            </a:r>
            <a:r>
              <a:rPr lang="en-GB" dirty="0" smtClean="0"/>
              <a:t> </a:t>
            </a:r>
            <a:r>
              <a:rPr lang="en-GB" dirty="0" err="1" smtClean="0"/>
              <a:t>heb</a:t>
            </a:r>
            <a:r>
              <a:rPr lang="en-GB" dirty="0" smtClean="0"/>
              <a:t> </a:t>
            </a:r>
            <a:r>
              <a:rPr lang="en-GB" dirty="0" err="1" smtClean="0"/>
              <a:t>oruchwyliaeth</a:t>
            </a:r>
            <a:r>
              <a:rPr lang="en-GB" dirty="0"/>
              <a:t> </a:t>
            </a:r>
            <a:r>
              <a:rPr lang="en-GB" dirty="0" smtClean="0"/>
              <a:t>yn </a:t>
            </a:r>
            <a:r>
              <a:rPr lang="en-GB" dirty="0" smtClean="0"/>
              <a:t>11 </a:t>
            </a:r>
            <a:r>
              <a:rPr lang="en-GB" dirty="0" err="1" smtClean="0"/>
              <a:t>oed</a:t>
            </a:r>
            <a:r>
              <a:rPr lang="en-GB" dirty="0" smtClean="0"/>
              <a:t> = </a:t>
            </a:r>
            <a:r>
              <a:rPr lang="en-GB" dirty="0" smtClean="0"/>
              <a:t>17% </a:t>
            </a:r>
            <a:r>
              <a:rPr lang="en-GB" dirty="0" smtClean="0"/>
              <a:t>(Gill</a:t>
            </a:r>
            <a:r>
              <a:rPr lang="en-GB" dirty="0" smtClean="0"/>
              <a:t>, 2007 yn Layard &amp; Dunn, 2009)</a:t>
            </a:r>
          </a:p>
          <a:p>
            <a:pPr>
              <a:lnSpc>
                <a:spcPct val="110000"/>
              </a:lnSpc>
            </a:pPr>
            <a:r>
              <a:rPr lang="en-GB" dirty="0" err="1" smtClean="0"/>
              <a:t>Llai</a:t>
            </a:r>
            <a:r>
              <a:rPr lang="en-GB" dirty="0" smtClean="0"/>
              <a:t> o </a:t>
            </a:r>
            <a:r>
              <a:rPr lang="en-GB" dirty="0" err="1" smtClean="0"/>
              <a:t>leoedd</a:t>
            </a:r>
            <a:r>
              <a:rPr lang="en-GB" dirty="0" smtClean="0"/>
              <a:t> </a:t>
            </a:r>
            <a:r>
              <a:rPr lang="en-GB" dirty="0" err="1" smtClean="0"/>
              <a:t>agored</a:t>
            </a:r>
            <a:endParaRPr lang="en-GB" dirty="0" smtClean="0"/>
          </a:p>
          <a:p>
            <a:pPr>
              <a:lnSpc>
                <a:spcPct val="110000"/>
              </a:lnSpc>
            </a:pPr>
            <a:r>
              <a:rPr lang="en-GB" dirty="0" err="1" smtClean="0"/>
              <a:t>Lleoedd</a:t>
            </a:r>
            <a:r>
              <a:rPr lang="en-GB" dirty="0" smtClean="0"/>
              <a:t> </a:t>
            </a:r>
            <a:r>
              <a:rPr lang="en-GB" dirty="0" err="1" smtClean="0"/>
              <a:t>dan</a:t>
            </a:r>
            <a:r>
              <a:rPr lang="en-GB" dirty="0" smtClean="0"/>
              <a:t> do </a:t>
            </a:r>
            <a:r>
              <a:rPr lang="en-GB" dirty="0" smtClean="0"/>
              <a:t>– </a:t>
            </a:r>
            <a:r>
              <a:rPr lang="en-GB" dirty="0" err="1" smtClean="0"/>
              <a:t>sawl</a:t>
            </a:r>
            <a:r>
              <a:rPr lang="en-GB" dirty="0" smtClean="0"/>
              <a:t> </a:t>
            </a:r>
            <a:r>
              <a:rPr lang="en-GB" dirty="0" err="1" smtClean="0"/>
              <a:t>clwb</a:t>
            </a:r>
            <a:r>
              <a:rPr lang="en-GB" dirty="0" smtClean="0"/>
              <a:t> </a:t>
            </a:r>
            <a:r>
              <a:rPr lang="en-GB" dirty="0" err="1" smtClean="0"/>
              <a:t>ieunectid</a:t>
            </a:r>
            <a:r>
              <a:rPr lang="en-GB" dirty="0" smtClean="0"/>
              <a:t> sydd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gael</a:t>
            </a:r>
            <a:r>
              <a:rPr lang="en-GB" dirty="0" smtClean="0"/>
              <a:t> yn </a:t>
            </a:r>
            <a:r>
              <a:rPr lang="en-GB" dirty="0" err="1" smtClean="0"/>
              <a:t>lleol</a:t>
            </a:r>
            <a:r>
              <a:rPr lang="en-GB" dirty="0" smtClean="0"/>
              <a:t>? 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950208"/>
          </a:xfrm>
        </p:spPr>
        <p:txBody>
          <a:bodyPr>
            <a:normAutofit/>
          </a:bodyPr>
          <a:lstStyle/>
          <a:p>
            <a:r>
              <a:rPr lang="en-GB" i="1" dirty="0" smtClean="0"/>
              <a:t>Parental opinion on whether children should go out unsupervised at age 11 = 17% ( Gill,2007 in Layard &amp; Dunn, 2009)</a:t>
            </a:r>
          </a:p>
          <a:p>
            <a:r>
              <a:rPr lang="en-GB" i="1" dirty="0" smtClean="0"/>
              <a:t>Fewer open spaces</a:t>
            </a:r>
          </a:p>
          <a:p>
            <a:r>
              <a:rPr lang="en-GB" i="1" dirty="0" smtClean="0"/>
              <a:t>Indoor </a:t>
            </a:r>
            <a:r>
              <a:rPr lang="en-GB" i="1" dirty="0" smtClean="0"/>
              <a:t>spaces - </a:t>
            </a:r>
            <a:r>
              <a:rPr lang="en-GB" i="1" dirty="0" smtClean="0"/>
              <a:t>how many youth clubs are there locally?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13596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23" r="24461"/>
          <a:stretch/>
        </p:blipFill>
        <p:spPr>
          <a:xfrm>
            <a:off x="3352800" y="3124200"/>
            <a:ext cx="1143000" cy="125253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/>
              <a:t>Allan o ‘5</a:t>
            </a:r>
            <a:r>
              <a:rPr lang="en-GB" sz="2800" dirty="0" smtClean="0"/>
              <a:t>0 </a:t>
            </a:r>
            <a:r>
              <a:rPr lang="en-GB" sz="2800" dirty="0" err="1" smtClean="0"/>
              <a:t>peth</a:t>
            </a:r>
            <a:r>
              <a:rPr lang="en-GB" sz="2800" dirty="0" smtClean="0"/>
              <a:t> </a:t>
            </a:r>
            <a:r>
              <a:rPr lang="en-GB" sz="2800" dirty="0" err="1" smtClean="0"/>
              <a:t>i</a:t>
            </a:r>
            <a:r>
              <a:rPr lang="en-GB" sz="2800" dirty="0" smtClean="0"/>
              <a:t> wneud cyn </a:t>
            </a:r>
            <a:r>
              <a:rPr lang="en-GB" sz="2800" dirty="0" err="1" smtClean="0"/>
              <a:t>rydych</a:t>
            </a:r>
            <a:r>
              <a:rPr lang="en-GB" sz="2800" dirty="0" smtClean="0"/>
              <a:t> yn 11¾’</a:t>
            </a:r>
            <a:br>
              <a:rPr lang="en-GB" sz="2800" dirty="0" smtClean="0"/>
            </a:br>
            <a:r>
              <a:rPr lang="en-GB" sz="2800" dirty="0" smtClean="0"/>
              <a:t>From ‘50 </a:t>
            </a:r>
            <a:r>
              <a:rPr lang="en-GB" sz="2800" dirty="0" smtClean="0"/>
              <a:t>things to do before you’re 11</a:t>
            </a:r>
            <a:r>
              <a:rPr lang="en-GB" sz="2800" dirty="0" smtClean="0"/>
              <a:t>¾’</a:t>
            </a: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dirty="0" smtClean="0"/>
              <a:t>(</a:t>
            </a:r>
            <a:r>
              <a:rPr lang="en-GB" sz="2800" dirty="0" err="1" smtClean="0"/>
              <a:t>Yr</a:t>
            </a:r>
            <a:r>
              <a:rPr lang="en-GB" sz="2800" dirty="0" smtClean="0"/>
              <a:t> </a:t>
            </a:r>
            <a:r>
              <a:rPr lang="en-GB" sz="2800" dirty="0" err="1" smtClean="0"/>
              <a:t>Ymddiriedolaeth</a:t>
            </a:r>
            <a:r>
              <a:rPr lang="en-GB" sz="2800" dirty="0" smtClean="0"/>
              <a:t> </a:t>
            </a:r>
            <a:r>
              <a:rPr lang="en-GB" sz="2800" dirty="0" err="1" smtClean="0"/>
              <a:t>Genedlaethol</a:t>
            </a:r>
            <a:r>
              <a:rPr lang="en-GB" sz="2800" dirty="0" smtClean="0"/>
              <a:t> / National </a:t>
            </a:r>
            <a:r>
              <a:rPr lang="en-GB" sz="2800" dirty="0" smtClean="0"/>
              <a:t>Trust)</a:t>
            </a:r>
            <a:endParaRPr lang="en-US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334124" y="2286000"/>
            <a:ext cx="3822192" cy="3950208"/>
          </a:xfrm>
        </p:spPr>
        <p:txBody>
          <a:bodyPr>
            <a:normAutofit fontScale="77500" lnSpcReduction="20000"/>
          </a:bodyPr>
          <a:lstStyle/>
          <a:p>
            <a:pPr marL="457200" indent="-457200">
              <a:lnSpc>
                <a:spcPct val="120000"/>
              </a:lnSpc>
              <a:buFont typeface="+mj-lt"/>
              <a:buAutoNum type="arabicPeriod"/>
            </a:pPr>
            <a:r>
              <a:rPr lang="en-GB" dirty="0" err="1" smtClean="0"/>
              <a:t>Dringo</a:t>
            </a:r>
            <a:r>
              <a:rPr lang="en-GB" dirty="0" smtClean="0"/>
              <a:t> </a:t>
            </a:r>
            <a:r>
              <a:rPr lang="en-GB" dirty="0" err="1" smtClean="0"/>
              <a:t>coeden</a:t>
            </a:r>
            <a:endParaRPr lang="en-GB" dirty="0" smtClean="0"/>
          </a:p>
          <a:p>
            <a:pPr marL="457200" indent="-457200">
              <a:lnSpc>
                <a:spcPct val="120000"/>
              </a:lnSpc>
              <a:buFont typeface="+mj-lt"/>
              <a:buAutoNum type="arabicPeriod"/>
            </a:pPr>
            <a:r>
              <a:rPr lang="en-GB" dirty="0" err="1" smtClean="0"/>
              <a:t>Rholio</a:t>
            </a:r>
            <a:r>
              <a:rPr lang="en-GB" dirty="0" smtClean="0"/>
              <a:t> </a:t>
            </a:r>
            <a:r>
              <a:rPr lang="en-GB" dirty="0" err="1" smtClean="0"/>
              <a:t>lawr</a:t>
            </a:r>
            <a:r>
              <a:rPr lang="en-GB" dirty="0" smtClean="0"/>
              <a:t> </a:t>
            </a:r>
            <a:r>
              <a:rPr lang="en-GB" dirty="0" err="1" smtClean="0"/>
              <a:t>bryn</a:t>
            </a:r>
            <a:r>
              <a:rPr lang="en-GB" dirty="0" smtClean="0"/>
              <a:t> </a:t>
            </a:r>
            <a:r>
              <a:rPr lang="en-GB" dirty="0" err="1" smtClean="0"/>
              <a:t>mawr</a:t>
            </a:r>
            <a:endParaRPr lang="en-GB" dirty="0" smtClean="0"/>
          </a:p>
          <a:p>
            <a:pPr marL="457200" indent="-457200">
              <a:lnSpc>
                <a:spcPct val="120000"/>
              </a:lnSpc>
              <a:buFont typeface="+mj-lt"/>
              <a:buAutoNum type="arabicPeriod"/>
            </a:pPr>
            <a:r>
              <a:rPr lang="en-GB" dirty="0" err="1" smtClean="0"/>
              <a:t>Gwersylla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gwyllt</a:t>
            </a:r>
            <a:endParaRPr lang="en-GB" dirty="0" smtClean="0"/>
          </a:p>
          <a:p>
            <a:pPr marL="457200" indent="-457200">
              <a:lnSpc>
                <a:spcPct val="120000"/>
              </a:lnSpc>
              <a:buFont typeface="+mj-lt"/>
              <a:buAutoNum type="arabicPeriod"/>
            </a:pPr>
            <a:r>
              <a:rPr lang="en-GB" dirty="0" err="1" smtClean="0"/>
              <a:t>Adeiladu</a:t>
            </a:r>
            <a:r>
              <a:rPr lang="en-GB" dirty="0" smtClean="0"/>
              <a:t> den</a:t>
            </a:r>
          </a:p>
          <a:p>
            <a:pPr marL="457200" indent="-457200">
              <a:lnSpc>
                <a:spcPct val="120000"/>
              </a:lnSpc>
              <a:buFont typeface="+mj-lt"/>
              <a:buAutoNum type="arabicPeriod"/>
            </a:pPr>
            <a:r>
              <a:rPr lang="en-GB" dirty="0" err="1" smtClean="0"/>
              <a:t>Sgimio</a:t>
            </a:r>
            <a:r>
              <a:rPr lang="en-GB" dirty="0" smtClean="0"/>
              <a:t> </a:t>
            </a:r>
            <a:r>
              <a:rPr lang="en-GB" dirty="0" err="1" smtClean="0"/>
              <a:t>carreg</a:t>
            </a:r>
            <a:endParaRPr lang="en-GB" dirty="0" smtClean="0"/>
          </a:p>
          <a:p>
            <a:pPr marL="457200" indent="-457200">
              <a:lnSpc>
                <a:spcPct val="120000"/>
              </a:lnSpc>
              <a:buFont typeface="+mj-lt"/>
              <a:buAutoNum type="arabicPeriod"/>
            </a:pPr>
            <a:r>
              <a:rPr lang="en-GB" dirty="0" err="1" smtClean="0"/>
              <a:t>Rhedeg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glaw</a:t>
            </a:r>
            <a:endParaRPr lang="en-GB" dirty="0" smtClean="0"/>
          </a:p>
          <a:p>
            <a:pPr marL="457200" indent="-457200">
              <a:lnSpc>
                <a:spcPct val="120000"/>
              </a:lnSpc>
              <a:buFont typeface="+mj-lt"/>
              <a:buAutoNum type="arabicPeriod"/>
            </a:pPr>
            <a:r>
              <a:rPr lang="en-GB" dirty="0" err="1" smtClean="0"/>
              <a:t>Hedfan</a:t>
            </a:r>
            <a:r>
              <a:rPr lang="en-GB" dirty="0" smtClean="0"/>
              <a:t> </a:t>
            </a:r>
            <a:r>
              <a:rPr lang="en-GB" dirty="0" err="1" smtClean="0"/>
              <a:t>barcud</a:t>
            </a:r>
            <a:endParaRPr lang="en-GB" dirty="0" smtClean="0"/>
          </a:p>
          <a:p>
            <a:pPr marL="457200" indent="-457200">
              <a:lnSpc>
                <a:spcPct val="120000"/>
              </a:lnSpc>
              <a:buFont typeface="+mj-lt"/>
              <a:buAutoNum type="arabicPeriod"/>
            </a:pPr>
            <a:r>
              <a:rPr lang="en-GB" dirty="0" smtClean="0"/>
              <a:t>Dal </a:t>
            </a:r>
            <a:r>
              <a:rPr lang="en-GB" dirty="0" err="1" smtClean="0"/>
              <a:t>pysgodyn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rhwyd</a:t>
            </a:r>
            <a:endParaRPr lang="en-GB" dirty="0" smtClean="0"/>
          </a:p>
          <a:p>
            <a:pPr marL="457200" indent="-457200">
              <a:lnSpc>
                <a:spcPct val="120000"/>
              </a:lnSpc>
              <a:buFont typeface="+mj-lt"/>
              <a:buAutoNum type="arabicPeriod"/>
            </a:pPr>
            <a:r>
              <a:rPr lang="en-GB" dirty="0" err="1" smtClean="0"/>
              <a:t>Bwyta</a:t>
            </a:r>
            <a:r>
              <a:rPr lang="en-GB" dirty="0" smtClean="0"/>
              <a:t> </a:t>
            </a:r>
            <a:r>
              <a:rPr lang="en-GB" dirty="0" err="1" smtClean="0"/>
              <a:t>afal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syth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goeden</a:t>
            </a:r>
            <a:endParaRPr lang="en-GB" dirty="0" smtClean="0"/>
          </a:p>
          <a:p>
            <a:pPr marL="457200" indent="-457200">
              <a:lnSpc>
                <a:spcPct val="120000"/>
              </a:lnSpc>
              <a:buFont typeface="+mj-lt"/>
              <a:buAutoNum type="arabicPeriod"/>
            </a:pPr>
            <a:r>
              <a:rPr lang="en-GB" dirty="0" err="1" smtClean="0"/>
              <a:t>Chwarae</a:t>
            </a:r>
            <a:r>
              <a:rPr lang="en-GB" dirty="0" smtClean="0"/>
              <a:t> </a:t>
            </a:r>
            <a:r>
              <a:rPr lang="en-GB" dirty="0" err="1" smtClean="0"/>
              <a:t>concyrs</a:t>
            </a:r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724400" y="2679192"/>
            <a:ext cx="3822192" cy="3874008"/>
          </a:xfrm>
        </p:spPr>
        <p:txBody>
          <a:bodyPr>
            <a:normAutofit fontScale="92500" lnSpcReduction="2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i="1" dirty="0" smtClean="0"/>
              <a:t>Climb a tree</a:t>
            </a:r>
          </a:p>
          <a:p>
            <a:pPr marL="457200" indent="-457200">
              <a:buFont typeface="+mj-lt"/>
              <a:buAutoNum type="arabicPeriod"/>
            </a:pPr>
            <a:r>
              <a:rPr lang="en-GB" i="1" dirty="0" smtClean="0"/>
              <a:t>Roll down a really big hill</a:t>
            </a:r>
          </a:p>
          <a:p>
            <a:pPr marL="457200" indent="-457200">
              <a:buFont typeface="+mj-lt"/>
              <a:buAutoNum type="arabicPeriod"/>
            </a:pPr>
            <a:r>
              <a:rPr lang="en-GB" i="1" dirty="0" smtClean="0"/>
              <a:t>Camp out in the wild</a:t>
            </a:r>
          </a:p>
          <a:p>
            <a:pPr marL="457200" indent="-457200">
              <a:buFont typeface="+mj-lt"/>
              <a:buAutoNum type="arabicPeriod"/>
            </a:pPr>
            <a:r>
              <a:rPr lang="en-GB" i="1" dirty="0" smtClean="0"/>
              <a:t>Build a den</a:t>
            </a:r>
          </a:p>
          <a:p>
            <a:pPr marL="457200" indent="-457200">
              <a:buFont typeface="+mj-lt"/>
              <a:buAutoNum type="arabicPeriod"/>
            </a:pPr>
            <a:r>
              <a:rPr lang="en-GB" i="1" dirty="0" smtClean="0"/>
              <a:t>Skim a stone</a:t>
            </a:r>
          </a:p>
          <a:p>
            <a:pPr marL="457200" indent="-457200">
              <a:buFont typeface="+mj-lt"/>
              <a:buAutoNum type="arabicPeriod"/>
            </a:pPr>
            <a:r>
              <a:rPr lang="en-GB" i="1" dirty="0" smtClean="0"/>
              <a:t>Run around in the rain</a:t>
            </a:r>
          </a:p>
          <a:p>
            <a:pPr marL="457200" indent="-457200">
              <a:buFont typeface="+mj-lt"/>
              <a:buAutoNum type="arabicPeriod"/>
            </a:pPr>
            <a:r>
              <a:rPr lang="en-GB" i="1" dirty="0" smtClean="0"/>
              <a:t>Fly a kite</a:t>
            </a:r>
          </a:p>
          <a:p>
            <a:pPr marL="457200" indent="-457200">
              <a:buFont typeface="+mj-lt"/>
              <a:buAutoNum type="arabicPeriod"/>
            </a:pPr>
            <a:r>
              <a:rPr lang="en-GB" i="1" dirty="0" smtClean="0"/>
              <a:t>Catch a fish with a net</a:t>
            </a:r>
          </a:p>
          <a:p>
            <a:pPr marL="457200" indent="-457200">
              <a:buFont typeface="+mj-lt"/>
              <a:buAutoNum type="arabicPeriod"/>
            </a:pPr>
            <a:r>
              <a:rPr lang="en-GB" i="1" dirty="0" smtClean="0"/>
              <a:t>Eat an apple straight from a tree</a:t>
            </a:r>
          </a:p>
          <a:p>
            <a:pPr marL="457200" indent="-457200">
              <a:buFont typeface="+mj-lt"/>
              <a:buAutoNum type="arabicPeriod"/>
            </a:pPr>
            <a:r>
              <a:rPr lang="en-GB" i="1" dirty="0" smtClean="0"/>
              <a:t>Play conkers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8884347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Chwarae</a:t>
            </a:r>
            <a:r>
              <a:rPr lang="en-GB" dirty="0" smtClean="0"/>
              <a:t> / ‘Out </a:t>
            </a:r>
            <a:r>
              <a:rPr lang="en-GB" dirty="0"/>
              <a:t>to </a:t>
            </a:r>
            <a:r>
              <a:rPr lang="en-GB" dirty="0" smtClean="0"/>
              <a:t>Play’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( Palmer, 2015)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 smtClean="0"/>
              <a:t>Goblygiadau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ysgolion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Enghreifftiau</a:t>
            </a:r>
            <a:r>
              <a:rPr lang="en-GB" dirty="0" smtClean="0"/>
              <a:t> o </a:t>
            </a:r>
            <a:r>
              <a:rPr lang="en-GB" dirty="0" err="1" smtClean="0"/>
              <a:t>arfer</a:t>
            </a:r>
            <a:r>
              <a:rPr lang="en-GB" dirty="0" smtClean="0"/>
              <a:t> </a:t>
            </a:r>
            <a:r>
              <a:rPr lang="en-GB" dirty="0" err="1" smtClean="0"/>
              <a:t>dda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Cysylltiadau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damcaniaethau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Heriau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Trafod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i="1" dirty="0" smtClean="0"/>
              <a:t>Implications for schools? </a:t>
            </a:r>
          </a:p>
          <a:p>
            <a:r>
              <a:rPr lang="en-GB" i="1" dirty="0" smtClean="0"/>
              <a:t>Good practice examples?</a:t>
            </a:r>
          </a:p>
          <a:p>
            <a:r>
              <a:rPr lang="en-GB" i="1" dirty="0" smtClean="0"/>
              <a:t>Links to theory?</a:t>
            </a:r>
          </a:p>
          <a:p>
            <a:r>
              <a:rPr lang="en-GB" i="1" dirty="0" smtClean="0"/>
              <a:t>Challenges?</a:t>
            </a:r>
          </a:p>
          <a:p>
            <a:r>
              <a:rPr lang="en-GB" i="1" dirty="0" smtClean="0"/>
              <a:t>Discuss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308537405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Amser </a:t>
            </a:r>
            <a:r>
              <a:rPr lang="en-GB" dirty="0" err="1" smtClean="0"/>
              <a:t>Siarad</a:t>
            </a:r>
            <a:r>
              <a:rPr lang="en-GB" dirty="0" smtClean="0"/>
              <a:t> / ‘It’s </a:t>
            </a:r>
            <a:r>
              <a:rPr lang="en-GB" dirty="0" smtClean="0"/>
              <a:t>Good to </a:t>
            </a:r>
            <a:r>
              <a:rPr lang="en-GB" dirty="0" smtClean="0"/>
              <a:t>Talk’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( Palmer, 2015)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874008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10000"/>
              </a:lnSpc>
            </a:pPr>
            <a:r>
              <a:rPr lang="en-GB" dirty="0" err="1" smtClean="0"/>
              <a:t>Iaith</a:t>
            </a:r>
            <a:r>
              <a:rPr lang="en-GB" dirty="0" smtClean="0"/>
              <a:t>, </a:t>
            </a:r>
            <a:r>
              <a:rPr lang="en-GB" dirty="0" err="1" smtClean="0"/>
              <a:t>llythrennedd</a:t>
            </a:r>
            <a:r>
              <a:rPr lang="en-GB" dirty="0" smtClean="0"/>
              <a:t> a </a:t>
            </a:r>
            <a:r>
              <a:rPr lang="en-GB" dirty="0" err="1" smtClean="0"/>
              <a:t>dysgu</a:t>
            </a:r>
            <a:endParaRPr lang="en-GB" dirty="0" smtClean="0"/>
          </a:p>
          <a:p>
            <a:pPr>
              <a:lnSpc>
                <a:spcPct val="110000"/>
              </a:lnSpc>
            </a:pPr>
            <a:r>
              <a:rPr lang="en-GB" dirty="0" smtClean="0"/>
              <a:t>Dawns </a:t>
            </a:r>
            <a:r>
              <a:rPr lang="en-GB" dirty="0" err="1" smtClean="0"/>
              <a:t>cyfathrebu</a:t>
            </a:r>
            <a:r>
              <a:rPr lang="en-GB" dirty="0" smtClean="0"/>
              <a:t> – </a:t>
            </a:r>
            <a:r>
              <a:rPr lang="en-GB" dirty="0" err="1" smtClean="0"/>
              <a:t>rhyngweithiad</a:t>
            </a:r>
            <a:r>
              <a:rPr lang="en-GB" dirty="0" smtClean="0"/>
              <a:t> mam / </a:t>
            </a:r>
            <a:r>
              <a:rPr lang="en-GB" dirty="0" err="1" smtClean="0"/>
              <a:t>babi</a:t>
            </a:r>
            <a:endParaRPr lang="en-GB" dirty="0" smtClean="0"/>
          </a:p>
          <a:p>
            <a:pPr>
              <a:lnSpc>
                <a:spcPct val="110000"/>
              </a:lnSpc>
            </a:pPr>
            <a:r>
              <a:rPr lang="en-GB" dirty="0" smtClean="0"/>
              <a:t>Mae </a:t>
            </a:r>
            <a:r>
              <a:rPr lang="en-GB" dirty="0" err="1" smtClean="0"/>
              <a:t>diwylliant</a:t>
            </a:r>
            <a:r>
              <a:rPr lang="en-GB" dirty="0" smtClean="0"/>
              <a:t> </a:t>
            </a:r>
            <a:r>
              <a:rPr lang="en-GB" dirty="0" err="1" smtClean="0"/>
              <a:t>cyfredol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ymyrryd</a:t>
            </a:r>
            <a:r>
              <a:rPr lang="en-GB" dirty="0" smtClean="0"/>
              <a:t> </a:t>
            </a:r>
            <a:r>
              <a:rPr lang="en-GB" dirty="0" err="1" smtClean="0"/>
              <a:t>gyda’r</a:t>
            </a:r>
            <a:r>
              <a:rPr lang="en-GB" dirty="0" smtClean="0"/>
              <a:t> </a:t>
            </a:r>
            <a:r>
              <a:rPr lang="en-GB" dirty="0" err="1" smtClean="0"/>
              <a:t>ddawns</a:t>
            </a:r>
            <a:endParaRPr lang="en-GB" dirty="0" smtClean="0"/>
          </a:p>
          <a:p>
            <a:pPr>
              <a:lnSpc>
                <a:spcPct val="110000"/>
              </a:lnSpc>
            </a:pPr>
            <a:r>
              <a:rPr lang="en-GB" dirty="0" err="1" smtClean="0"/>
              <a:t>Tiwnio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fewn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droi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ffwrdd</a:t>
            </a:r>
            <a:endParaRPr lang="en-GB" dirty="0" smtClean="0"/>
          </a:p>
          <a:p>
            <a:pPr>
              <a:lnSpc>
                <a:spcPct val="110000"/>
              </a:lnSpc>
            </a:pPr>
            <a:r>
              <a:rPr lang="en-GB" dirty="0" smtClean="0"/>
              <a:t>Mae a</a:t>
            </a:r>
            <a:r>
              <a:rPr lang="en-GB" dirty="0" smtClean="0"/>
              <a:t>ngen </a:t>
            </a:r>
            <a:endParaRPr lang="en-GB" dirty="0" smtClean="0"/>
          </a:p>
          <a:p>
            <a:pPr lvl="1">
              <a:lnSpc>
                <a:spcPct val="110000"/>
              </a:lnSpc>
            </a:pPr>
            <a:r>
              <a:rPr lang="en-GB" dirty="0" err="1" smtClean="0"/>
              <a:t>Amgylcheddau</a:t>
            </a:r>
            <a:r>
              <a:rPr lang="en-GB" dirty="0" smtClean="0"/>
              <a:t> </a:t>
            </a:r>
            <a:r>
              <a:rPr lang="en-GB" dirty="0" smtClean="0"/>
              <a:t>iaith </a:t>
            </a:r>
            <a:r>
              <a:rPr lang="en-GB" dirty="0" err="1" smtClean="0"/>
              <a:t>cyfoethog</a:t>
            </a:r>
            <a:endParaRPr lang="en-GB" dirty="0" smtClean="0"/>
          </a:p>
          <a:p>
            <a:pPr lvl="1">
              <a:lnSpc>
                <a:spcPct val="110000"/>
              </a:lnSpc>
            </a:pPr>
            <a:r>
              <a:rPr lang="en-GB" dirty="0" err="1" smtClean="0"/>
              <a:t>Siaradwch</a:t>
            </a:r>
            <a:r>
              <a:rPr lang="en-GB" dirty="0" smtClean="0"/>
              <a:t> </a:t>
            </a:r>
            <a:r>
              <a:rPr lang="en-GB" dirty="0" err="1" smtClean="0"/>
              <a:t>er</a:t>
            </a:r>
            <a:r>
              <a:rPr lang="en-GB" dirty="0" smtClean="0"/>
              <a:t> mwyn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blant</a:t>
            </a:r>
            <a:r>
              <a:rPr lang="en-GB" dirty="0" smtClean="0"/>
              <a:t> </a:t>
            </a:r>
            <a:r>
              <a:rPr lang="en-GB" dirty="0" err="1" smtClean="0"/>
              <a:t>wrando</a:t>
            </a:r>
            <a:r>
              <a:rPr lang="en-GB" dirty="0" smtClean="0"/>
              <a:t>, </a:t>
            </a:r>
            <a:r>
              <a:rPr lang="en-GB" dirty="0" err="1" smtClean="0"/>
              <a:t>gwrando</a:t>
            </a:r>
            <a:r>
              <a:rPr lang="en-GB" dirty="0" smtClean="0"/>
              <a:t> </a:t>
            </a:r>
            <a:r>
              <a:rPr lang="en-GB" dirty="0" err="1" smtClean="0"/>
              <a:t>er</a:t>
            </a:r>
            <a:r>
              <a:rPr lang="en-GB" dirty="0" smtClean="0"/>
              <a:t> mwyn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blant</a:t>
            </a:r>
            <a:r>
              <a:rPr lang="en-GB" dirty="0"/>
              <a:t> </a:t>
            </a:r>
            <a:r>
              <a:rPr lang="en-GB" dirty="0" err="1" smtClean="0"/>
              <a:t>siarad</a:t>
            </a:r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874008"/>
          </a:xfrm>
        </p:spPr>
        <p:txBody>
          <a:bodyPr>
            <a:normAutofit fontScale="92500" lnSpcReduction="20000"/>
          </a:bodyPr>
          <a:lstStyle/>
          <a:p>
            <a:r>
              <a:rPr lang="en-GB" i="1" dirty="0" smtClean="0"/>
              <a:t>Language, literacy and learning </a:t>
            </a:r>
          </a:p>
          <a:p>
            <a:r>
              <a:rPr lang="en-GB" i="1" dirty="0" smtClean="0"/>
              <a:t>The dance of communication – mother/baby interaction</a:t>
            </a:r>
          </a:p>
          <a:p>
            <a:r>
              <a:rPr lang="en-GB" i="1" dirty="0" smtClean="0"/>
              <a:t>Contemporary culture interrupts the dance</a:t>
            </a:r>
          </a:p>
          <a:p>
            <a:r>
              <a:rPr lang="en-GB" i="1" dirty="0" smtClean="0"/>
              <a:t>Tuning in or turning off</a:t>
            </a:r>
          </a:p>
          <a:p>
            <a:r>
              <a:rPr lang="en-GB" i="1" dirty="0" smtClean="0"/>
              <a:t>We need</a:t>
            </a:r>
          </a:p>
          <a:p>
            <a:pPr lvl="1"/>
            <a:r>
              <a:rPr lang="en-GB" i="1" dirty="0" smtClean="0"/>
              <a:t>Language rich environments</a:t>
            </a:r>
          </a:p>
          <a:p>
            <a:pPr lvl="1"/>
            <a:r>
              <a:rPr lang="en-GB" i="1" dirty="0" smtClean="0"/>
              <a:t>‘Talk </a:t>
            </a:r>
            <a:r>
              <a:rPr lang="en-GB" i="1" dirty="0" smtClean="0"/>
              <a:t>so kids will listen, listen so kids will </a:t>
            </a:r>
            <a:r>
              <a:rPr lang="en-GB" i="1" dirty="0" smtClean="0"/>
              <a:t>talk’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17321276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Amser </a:t>
            </a:r>
            <a:r>
              <a:rPr lang="en-GB" dirty="0" err="1" smtClean="0"/>
              <a:t>Siarad</a:t>
            </a:r>
            <a:r>
              <a:rPr lang="en-GB" dirty="0" smtClean="0"/>
              <a:t> / ‘It’s </a:t>
            </a:r>
            <a:r>
              <a:rPr lang="en-GB" dirty="0"/>
              <a:t>Good to </a:t>
            </a:r>
            <a:r>
              <a:rPr lang="en-GB" dirty="0" smtClean="0"/>
              <a:t>Talk’</a:t>
            </a:r>
            <a:br>
              <a:rPr lang="en-GB" dirty="0" smtClean="0"/>
            </a:br>
            <a:r>
              <a:rPr lang="en-GB" dirty="0" smtClean="0"/>
              <a:t>(Palmer, 2015)</a:t>
            </a:r>
            <a:r>
              <a:rPr lang="en-GB" dirty="0" smtClean="0"/>
              <a:t/>
            </a:r>
            <a:br>
              <a:rPr lang="en-GB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743200"/>
            <a:ext cx="3822192" cy="3447288"/>
          </a:xfrm>
        </p:spPr>
        <p:txBody>
          <a:bodyPr/>
          <a:lstStyle/>
          <a:p>
            <a:r>
              <a:rPr lang="en-GB" dirty="0" err="1" smtClean="0"/>
              <a:t>Damcaniaethau</a:t>
            </a:r>
            <a:r>
              <a:rPr lang="en-GB" dirty="0" smtClean="0"/>
              <a:t> </a:t>
            </a:r>
            <a:r>
              <a:rPr lang="en-GB" dirty="0" err="1" smtClean="0"/>
              <a:t>perthnasol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Goblygiadau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ysgolion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Arfer</a:t>
            </a:r>
            <a:r>
              <a:rPr lang="en-GB" dirty="0" smtClean="0"/>
              <a:t> </a:t>
            </a:r>
            <a:r>
              <a:rPr lang="en-GB" dirty="0" err="1" smtClean="0"/>
              <a:t>dda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Trafodwch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743844" y="2362200"/>
            <a:ext cx="3822192" cy="3992880"/>
          </a:xfrm>
        </p:spPr>
        <p:txBody>
          <a:bodyPr/>
          <a:lstStyle/>
          <a:p>
            <a:pPr marL="0" indent="0">
              <a:buNone/>
            </a:pPr>
            <a:endParaRPr lang="en-GB" i="1" dirty="0" smtClean="0"/>
          </a:p>
          <a:p>
            <a:r>
              <a:rPr lang="en-GB" i="1" dirty="0" smtClean="0"/>
              <a:t>Relevant theories? </a:t>
            </a:r>
          </a:p>
          <a:p>
            <a:r>
              <a:rPr lang="en-GB" i="1" dirty="0" smtClean="0"/>
              <a:t>Implications for schools? </a:t>
            </a:r>
          </a:p>
          <a:p>
            <a:r>
              <a:rPr lang="en-GB" i="1" dirty="0" smtClean="0"/>
              <a:t>Good practice? </a:t>
            </a:r>
          </a:p>
          <a:p>
            <a:r>
              <a:rPr lang="en-GB" i="1" dirty="0" smtClean="0"/>
              <a:t>Discuss</a:t>
            </a:r>
          </a:p>
        </p:txBody>
      </p:sp>
    </p:spTree>
    <p:extLst>
      <p:ext uri="{BB962C8B-B14F-4D97-AF65-F5344CB8AC3E}">
        <p14:creationId xmlns:p14="http://schemas.microsoft.com/office/powerpoint/2010/main" val="6151990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‘The </a:t>
            </a:r>
            <a:r>
              <a:rPr lang="en-GB" dirty="0" smtClean="0"/>
              <a:t>Word on the </a:t>
            </a:r>
            <a:r>
              <a:rPr lang="en-GB" dirty="0" smtClean="0"/>
              <a:t>Street’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( Palmer, 2015)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Mae </a:t>
            </a:r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pentref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godi</a:t>
            </a:r>
            <a:r>
              <a:rPr lang="en-GB" dirty="0" smtClean="0"/>
              <a:t> </a:t>
            </a:r>
            <a:r>
              <a:rPr lang="en-GB" dirty="0" err="1" smtClean="0"/>
              <a:t>plentyn</a:t>
            </a:r>
            <a:endParaRPr lang="en-GB" dirty="0" smtClean="0"/>
          </a:p>
          <a:p>
            <a:r>
              <a:rPr lang="en-GB" dirty="0" smtClean="0"/>
              <a:t>Y </a:t>
            </a:r>
            <a:r>
              <a:rPr lang="en-GB" dirty="0" err="1" smtClean="0"/>
              <a:t>pentref</a:t>
            </a:r>
            <a:r>
              <a:rPr lang="en-GB" dirty="0" smtClean="0"/>
              <a:t> </a:t>
            </a:r>
            <a:r>
              <a:rPr lang="en-GB" dirty="0" err="1" smtClean="0"/>
              <a:t>electronig</a:t>
            </a:r>
            <a:endParaRPr lang="en-GB" dirty="0" smtClean="0"/>
          </a:p>
          <a:p>
            <a:r>
              <a:rPr lang="en-GB" dirty="0" smtClean="0"/>
              <a:t>Y </a:t>
            </a:r>
            <a:r>
              <a:rPr lang="en-GB" dirty="0" err="1" smtClean="0"/>
              <a:t>dieithryn</a:t>
            </a:r>
            <a:r>
              <a:rPr lang="en-GB" dirty="0" smtClean="0"/>
              <a:t> </a:t>
            </a:r>
            <a:r>
              <a:rPr lang="en-GB" dirty="0" err="1" smtClean="0"/>
              <a:t>tu</a:t>
            </a:r>
            <a:r>
              <a:rPr lang="en-GB" dirty="0" smtClean="0"/>
              <a:t> </a:t>
            </a:r>
            <a:r>
              <a:rPr lang="en-GB" dirty="0" err="1" smtClean="0"/>
              <a:t>ôl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 err="1" smtClean="0"/>
              <a:t>’r</a:t>
            </a:r>
            <a:r>
              <a:rPr lang="en-GB" dirty="0" smtClean="0"/>
              <a:t> </a:t>
            </a:r>
            <a:r>
              <a:rPr lang="en-GB" dirty="0" err="1" smtClean="0"/>
              <a:t>sgrîn</a:t>
            </a:r>
            <a:endParaRPr lang="en-GB" dirty="0" smtClean="0"/>
          </a:p>
          <a:p>
            <a:r>
              <a:rPr lang="en-GB" dirty="0" err="1" smtClean="0"/>
              <a:t>Arwyr</a:t>
            </a:r>
            <a:r>
              <a:rPr lang="en-GB" dirty="0" smtClean="0"/>
              <a:t> a </a:t>
            </a:r>
            <a:r>
              <a:rPr lang="en-GB" dirty="0" err="1" smtClean="0"/>
              <a:t>dihirod</a:t>
            </a:r>
            <a:r>
              <a:rPr lang="en-GB" dirty="0" smtClean="0"/>
              <a:t> – </a:t>
            </a:r>
            <a:r>
              <a:rPr lang="en-GB" dirty="0" err="1" smtClean="0"/>
              <a:t>modelau</a:t>
            </a:r>
            <a:r>
              <a:rPr lang="en-GB" dirty="0" smtClean="0"/>
              <a:t> </a:t>
            </a:r>
            <a:r>
              <a:rPr lang="en-GB" dirty="0" err="1" smtClean="0"/>
              <a:t>rôl</a:t>
            </a:r>
            <a:endParaRPr lang="en-GB" dirty="0" smtClean="0"/>
          </a:p>
          <a:p>
            <a:r>
              <a:rPr lang="en-GB" dirty="0" err="1" smtClean="0"/>
              <a:t>Gadael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blant</a:t>
            </a:r>
            <a:r>
              <a:rPr lang="en-GB" dirty="0" smtClean="0"/>
              <a:t> </a:t>
            </a:r>
            <a:r>
              <a:rPr lang="en-GB" dirty="0" err="1" smtClean="0"/>
              <a:t>fod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blant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 smtClean="0"/>
              <a:t>It takes a village to raise a child </a:t>
            </a:r>
          </a:p>
          <a:p>
            <a:r>
              <a:rPr lang="en-GB" i="1" dirty="0" smtClean="0"/>
              <a:t>Electronic village</a:t>
            </a:r>
          </a:p>
          <a:p>
            <a:r>
              <a:rPr lang="en-GB" i="1" dirty="0" smtClean="0"/>
              <a:t>Strangers behind the screens</a:t>
            </a:r>
          </a:p>
          <a:p>
            <a:r>
              <a:rPr lang="en-GB" i="1" dirty="0" smtClean="0"/>
              <a:t>Heroes and villains- role models</a:t>
            </a:r>
          </a:p>
          <a:p>
            <a:r>
              <a:rPr lang="en-GB" i="1" dirty="0" smtClean="0"/>
              <a:t>Letting children be children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11332366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Tasg</a:t>
            </a:r>
            <a:r>
              <a:rPr lang="en-GB" dirty="0" smtClean="0"/>
              <a:t>/ Task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Bronfenbrenner</a:t>
            </a:r>
          </a:p>
          <a:p>
            <a:r>
              <a:rPr lang="en-GB" dirty="0" err="1" smtClean="0"/>
              <a:t>Cymhwyswch</a:t>
            </a:r>
            <a:r>
              <a:rPr lang="en-GB" dirty="0" smtClean="0"/>
              <a:t> </a:t>
            </a:r>
            <a:r>
              <a:rPr lang="en-GB" dirty="0" err="1" smtClean="0"/>
              <a:t>ddamcaniaeth</a:t>
            </a:r>
            <a:r>
              <a:rPr lang="en-GB" dirty="0" smtClean="0"/>
              <a:t> bio-</a:t>
            </a:r>
            <a:r>
              <a:rPr lang="en-GB" dirty="0" err="1" smtClean="0"/>
              <a:t>ecoloegol</a:t>
            </a:r>
            <a:r>
              <a:rPr lang="en-GB" dirty="0" smtClean="0"/>
              <a:t> Bronfenbrenner </a:t>
            </a:r>
            <a:r>
              <a:rPr lang="en-GB" dirty="0" err="1" smtClean="0"/>
              <a:t>i’r</a:t>
            </a:r>
            <a:r>
              <a:rPr lang="en-GB" dirty="0" smtClean="0"/>
              <a:t> </a:t>
            </a:r>
            <a:r>
              <a:rPr lang="en-GB" dirty="0" err="1" smtClean="0"/>
              <a:t>astudiaeth</a:t>
            </a:r>
            <a:r>
              <a:rPr lang="en-GB" dirty="0" smtClean="0"/>
              <a:t> </a:t>
            </a:r>
            <a:r>
              <a:rPr lang="en-GB" dirty="0" err="1" smtClean="0"/>
              <a:t>achos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Moodle</a:t>
            </a:r>
          </a:p>
          <a:p>
            <a:r>
              <a:rPr lang="en-GB" dirty="0" err="1" smtClean="0"/>
              <a:t>Trafodwch</a:t>
            </a:r>
            <a:endParaRPr lang="en-GB" dirty="0" smtClean="0"/>
          </a:p>
          <a:p>
            <a:r>
              <a:rPr lang="en-GB" dirty="0" err="1" smtClean="0"/>
              <a:t>Adborth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i="1" dirty="0" smtClean="0"/>
              <a:t>Bronfenbrenner</a:t>
            </a:r>
          </a:p>
          <a:p>
            <a:r>
              <a:rPr lang="en-GB" i="1" dirty="0" smtClean="0"/>
              <a:t>Apply Bronfenbrenner’s theory of bio-ecological development  to the case study on Moodle</a:t>
            </a:r>
          </a:p>
          <a:p>
            <a:r>
              <a:rPr lang="en-GB" i="1" dirty="0" smtClean="0"/>
              <a:t>Discuss</a:t>
            </a:r>
          </a:p>
          <a:p>
            <a:r>
              <a:rPr lang="en-GB" i="1" dirty="0" smtClean="0"/>
              <a:t>Feedback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367213009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 smtClean="0"/>
              <a:t>Y </a:t>
            </a:r>
            <a:r>
              <a:rPr lang="en-GB" sz="3200" dirty="0" err="1" smtClean="0"/>
              <a:t>Pentref</a:t>
            </a:r>
            <a:r>
              <a:rPr lang="en-GB" sz="3200" dirty="0" smtClean="0"/>
              <a:t> </a:t>
            </a:r>
            <a:r>
              <a:rPr lang="en-GB" sz="3200" dirty="0" err="1" smtClean="0"/>
              <a:t>Electronig</a:t>
            </a:r>
            <a:r>
              <a:rPr lang="en-GB" sz="3200" dirty="0" smtClean="0"/>
              <a:t> / ‘The </a:t>
            </a:r>
            <a:r>
              <a:rPr lang="en-GB" sz="3200" dirty="0" smtClean="0"/>
              <a:t>Electronic </a:t>
            </a:r>
            <a:r>
              <a:rPr lang="en-GB" sz="3200" dirty="0" smtClean="0"/>
              <a:t>Village’</a:t>
            </a: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3200" dirty="0" smtClean="0"/>
              <a:t>(Palmer</a:t>
            </a:r>
            <a:r>
              <a:rPr lang="en-GB" sz="3200" dirty="0" smtClean="0"/>
              <a:t>, 2015)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950208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20000"/>
              </a:lnSpc>
            </a:pPr>
            <a:r>
              <a:rPr lang="en-GB" dirty="0" err="1" smtClean="0"/>
              <a:t>Amser</a:t>
            </a:r>
            <a:r>
              <a:rPr lang="en-GB" dirty="0" smtClean="0"/>
              <a:t> </a:t>
            </a:r>
            <a:r>
              <a:rPr lang="en-GB" dirty="0" err="1" smtClean="0"/>
              <a:t>sgrîn</a:t>
            </a:r>
            <a:endParaRPr lang="en-GB" dirty="0" smtClean="0"/>
          </a:p>
          <a:p>
            <a:pPr>
              <a:lnSpc>
                <a:spcPct val="120000"/>
              </a:lnSpc>
            </a:pPr>
            <a:r>
              <a:rPr lang="en-GB" dirty="0" smtClean="0"/>
              <a:t>Mae </a:t>
            </a:r>
            <a:r>
              <a:rPr lang="en-GB" dirty="0" err="1" smtClean="0"/>
              <a:t>cyfarpar</a:t>
            </a:r>
            <a:r>
              <a:rPr lang="en-GB" dirty="0" smtClean="0"/>
              <a:t> tabled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gael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gyfer plant </a:t>
            </a:r>
            <a:r>
              <a:rPr lang="en-GB" dirty="0" smtClean="0"/>
              <a:t>o </a:t>
            </a:r>
            <a:r>
              <a:rPr lang="en-GB" dirty="0" err="1" smtClean="0"/>
              <a:t>ychydig</a:t>
            </a:r>
            <a:r>
              <a:rPr lang="en-GB" dirty="0" smtClean="0"/>
              <a:t> </a:t>
            </a:r>
            <a:r>
              <a:rPr lang="en-GB" dirty="0" smtClean="0"/>
              <a:t>o </a:t>
            </a:r>
            <a:r>
              <a:rPr lang="en-GB" dirty="0" err="1" smtClean="0"/>
              <a:t>fiseodd</a:t>
            </a:r>
            <a:r>
              <a:rPr lang="en-GB" dirty="0" smtClean="0"/>
              <a:t> </a:t>
            </a:r>
            <a:r>
              <a:rPr lang="en-GB" dirty="0" err="1" smtClean="0"/>
              <a:t>oed</a:t>
            </a:r>
            <a:r>
              <a:rPr lang="en-GB" dirty="0" smtClean="0"/>
              <a:t> (t. 285)</a:t>
            </a:r>
            <a:endParaRPr lang="en-GB" dirty="0" smtClean="0"/>
          </a:p>
          <a:p>
            <a:pPr>
              <a:lnSpc>
                <a:spcPct val="120000"/>
              </a:lnSpc>
            </a:pPr>
            <a:r>
              <a:rPr lang="en-GB" dirty="0" err="1" smtClean="0"/>
              <a:t>Treulia</a:t>
            </a:r>
            <a:r>
              <a:rPr lang="en-GB" dirty="0" smtClean="0"/>
              <a:t> plant yn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harddegau</a:t>
            </a:r>
            <a:r>
              <a:rPr lang="en-GB" dirty="0" smtClean="0"/>
              <a:t> </a:t>
            </a:r>
            <a:r>
              <a:rPr lang="en-GB" dirty="0" err="1" smtClean="0"/>
              <a:t>cynnar</a:t>
            </a:r>
            <a:r>
              <a:rPr lang="en-GB" dirty="0" smtClean="0"/>
              <a:t> </a:t>
            </a:r>
            <a:r>
              <a:rPr lang="en-GB" dirty="0" err="1" smtClean="0"/>
              <a:t>tua</a:t>
            </a:r>
            <a:r>
              <a:rPr lang="en-GB" dirty="0" smtClean="0"/>
              <a:t> 6.1 </a:t>
            </a:r>
            <a:r>
              <a:rPr lang="en-GB" dirty="0" err="1" smtClean="0"/>
              <a:t>awr</a:t>
            </a:r>
            <a:r>
              <a:rPr lang="en-GB" dirty="0" smtClean="0"/>
              <a:t> </a:t>
            </a:r>
            <a:r>
              <a:rPr lang="en-GB" dirty="0" smtClean="0"/>
              <a:t>y dydd o </a:t>
            </a:r>
            <a:r>
              <a:rPr lang="en-GB" dirty="0" err="1" smtClean="0"/>
              <a:t>flaen</a:t>
            </a:r>
            <a:r>
              <a:rPr lang="en-GB" dirty="0" smtClean="0"/>
              <a:t> </a:t>
            </a:r>
            <a:r>
              <a:rPr lang="en-GB" dirty="0" err="1" smtClean="0"/>
              <a:t>sgrîn</a:t>
            </a:r>
            <a:r>
              <a:rPr lang="en-GB" dirty="0" smtClean="0"/>
              <a:t> (t. 285)</a:t>
            </a:r>
            <a:endParaRPr lang="en-GB" dirty="0" smtClean="0"/>
          </a:p>
          <a:p>
            <a:pPr>
              <a:lnSpc>
                <a:spcPct val="120000"/>
              </a:lnSpc>
            </a:pPr>
            <a:r>
              <a:rPr lang="en-GB" dirty="0" smtClean="0"/>
              <a:t>Y </a:t>
            </a:r>
            <a:r>
              <a:rPr lang="en-GB" dirty="0" err="1" smtClean="0"/>
              <a:t>gwarchodwr</a:t>
            </a:r>
            <a:r>
              <a:rPr lang="en-GB" dirty="0" smtClean="0"/>
              <a:t> </a:t>
            </a:r>
            <a:r>
              <a:rPr lang="en-GB" dirty="0" err="1" smtClean="0"/>
              <a:t>electronig</a:t>
            </a:r>
            <a:endParaRPr lang="en-GB" dirty="0" smtClean="0"/>
          </a:p>
          <a:p>
            <a:pPr>
              <a:lnSpc>
                <a:spcPct val="120000"/>
              </a:lnSpc>
            </a:pPr>
            <a:r>
              <a:rPr lang="en-GB" dirty="0" smtClean="0"/>
              <a:t>Mae </a:t>
            </a:r>
            <a:r>
              <a:rPr lang="en-GB" dirty="0" err="1" smtClean="0"/>
              <a:t>rhyngweithio</a:t>
            </a:r>
            <a:r>
              <a:rPr lang="en-GB" dirty="0" smtClean="0"/>
              <a:t> </a:t>
            </a:r>
            <a:r>
              <a:rPr lang="en-GB" dirty="0" err="1" smtClean="0"/>
              <a:t>dynol</a:t>
            </a:r>
            <a:r>
              <a:rPr lang="en-GB" dirty="0" smtClean="0"/>
              <a:t> </a:t>
            </a:r>
            <a:r>
              <a:rPr lang="en-GB" dirty="0" err="1" smtClean="0"/>
              <a:t>megis</a:t>
            </a:r>
            <a:r>
              <a:rPr lang="en-GB" dirty="0" smtClean="0"/>
              <a:t> </a:t>
            </a:r>
            <a:r>
              <a:rPr lang="en-GB" dirty="0" err="1" smtClean="0"/>
              <a:t>cwtsho</a:t>
            </a:r>
            <a:r>
              <a:rPr lang="en-GB" dirty="0" smtClean="0"/>
              <a:t>, </a:t>
            </a:r>
            <a:r>
              <a:rPr lang="en-GB" dirty="0" err="1" smtClean="0"/>
              <a:t>chware</a:t>
            </a:r>
            <a:r>
              <a:rPr lang="en-GB" dirty="0" smtClean="0"/>
              <a:t>, </a:t>
            </a:r>
            <a:r>
              <a:rPr lang="en-GB" dirty="0" err="1" smtClean="0"/>
              <a:t>canu</a:t>
            </a:r>
            <a:r>
              <a:rPr lang="en-GB" dirty="0" smtClean="0"/>
              <a:t> a </a:t>
            </a:r>
            <a:r>
              <a:rPr lang="en-GB" dirty="0" err="1" smtClean="0"/>
              <a:t>darllen</a:t>
            </a:r>
            <a:r>
              <a:rPr lang="en-GB" dirty="0" smtClean="0"/>
              <a:t> </a:t>
            </a:r>
            <a:r>
              <a:rPr lang="en-GB" dirty="0" err="1" smtClean="0"/>
              <a:t>storiau</a:t>
            </a:r>
            <a:r>
              <a:rPr lang="en-GB" dirty="0" smtClean="0"/>
              <a:t> yn fwy </a:t>
            </a:r>
            <a:r>
              <a:rPr lang="en-GB" dirty="0" err="1" smtClean="0"/>
              <a:t>defnyddiol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fabis</a:t>
            </a:r>
            <a:r>
              <a:rPr lang="en-GB" dirty="0" smtClean="0"/>
              <a:t> ac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blant</a:t>
            </a:r>
            <a:r>
              <a:rPr lang="en-GB" dirty="0" smtClean="0"/>
              <a:t> </a:t>
            </a:r>
            <a:r>
              <a:rPr lang="en-GB" dirty="0" err="1" smtClean="0"/>
              <a:t>bach</a:t>
            </a:r>
            <a:r>
              <a:rPr lang="en-GB" dirty="0" smtClean="0"/>
              <a:t> nag oriau </a:t>
            </a:r>
            <a:r>
              <a:rPr lang="en-GB" dirty="0" err="1" smtClean="0"/>
              <a:t>hir</a:t>
            </a:r>
            <a:r>
              <a:rPr lang="en-GB" dirty="0" smtClean="0"/>
              <a:t> o </a:t>
            </a:r>
            <a:r>
              <a:rPr lang="en-GB" dirty="0" err="1" smtClean="0"/>
              <a:t>flaen</a:t>
            </a:r>
            <a:r>
              <a:rPr lang="en-GB" dirty="0" smtClean="0"/>
              <a:t> </a:t>
            </a:r>
            <a:r>
              <a:rPr lang="en-GB" dirty="0" err="1" smtClean="0"/>
              <a:t>sgrîn</a:t>
            </a:r>
            <a:r>
              <a:rPr lang="en-GB" dirty="0" smtClean="0"/>
              <a:t> </a:t>
            </a:r>
            <a:r>
              <a:rPr lang="en-GB" dirty="0" smtClean="0"/>
              <a:t>(t. 292)</a:t>
            </a:r>
            <a:endParaRPr lang="en-GB" dirty="0" smtClean="0"/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4178808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20000"/>
              </a:lnSpc>
            </a:pPr>
            <a:r>
              <a:rPr lang="en-GB" i="1" dirty="0" smtClean="0"/>
              <a:t>Screen time</a:t>
            </a:r>
          </a:p>
          <a:p>
            <a:pPr>
              <a:lnSpc>
                <a:spcPct val="120000"/>
              </a:lnSpc>
            </a:pPr>
            <a:r>
              <a:rPr lang="en-GB" i="1" dirty="0" smtClean="0"/>
              <a:t>Tablet based products are available for children only a few months old ( p.285)</a:t>
            </a:r>
          </a:p>
          <a:p>
            <a:pPr>
              <a:lnSpc>
                <a:spcPct val="120000"/>
              </a:lnSpc>
            </a:pPr>
            <a:r>
              <a:rPr lang="en-GB" i="1" dirty="0" smtClean="0"/>
              <a:t>Average screen time for young British teenagers is 6.1 hours per day ( p.285)</a:t>
            </a:r>
          </a:p>
          <a:p>
            <a:pPr>
              <a:lnSpc>
                <a:spcPct val="120000"/>
              </a:lnSpc>
            </a:pPr>
            <a:r>
              <a:rPr lang="en-GB" i="1" dirty="0" smtClean="0"/>
              <a:t>The electronic babysitter</a:t>
            </a:r>
          </a:p>
          <a:p>
            <a:pPr>
              <a:lnSpc>
                <a:spcPct val="120000"/>
              </a:lnSpc>
            </a:pPr>
            <a:r>
              <a:rPr lang="en-GB" i="1" dirty="0" smtClean="0"/>
              <a:t>Human interaction of cuddling, playing, singing, and reading stories is more helpful for babies and toddlers than long hours in front of a screen ( p.292)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397997885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Y </a:t>
            </a:r>
            <a:r>
              <a:rPr lang="en-GB" sz="3200" dirty="0" err="1" smtClean="0"/>
              <a:t>Pentref</a:t>
            </a:r>
            <a:r>
              <a:rPr lang="en-GB" sz="3200" dirty="0" smtClean="0"/>
              <a:t> </a:t>
            </a:r>
            <a:r>
              <a:rPr lang="en-GB" sz="3200" dirty="0" err="1" smtClean="0"/>
              <a:t>Electronig</a:t>
            </a:r>
            <a:r>
              <a:rPr lang="en-GB" sz="3200" dirty="0" smtClean="0"/>
              <a:t> / ‘The </a:t>
            </a:r>
            <a:r>
              <a:rPr lang="en-GB" sz="3200" dirty="0"/>
              <a:t>Electronic </a:t>
            </a:r>
            <a:r>
              <a:rPr lang="en-GB" sz="3200" dirty="0" smtClean="0"/>
              <a:t>Village’</a:t>
            </a: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US" sz="3200" dirty="0" smtClean="0"/>
              <a:t>(Palmer</a:t>
            </a:r>
            <a:r>
              <a:rPr lang="en-US" sz="3200" dirty="0" smtClean="0"/>
              <a:t>, 2015)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 smtClean="0"/>
              <a:t>Ochr</a:t>
            </a:r>
            <a:r>
              <a:rPr lang="en-GB" dirty="0" smtClean="0"/>
              <a:t> </a:t>
            </a:r>
            <a:r>
              <a:rPr lang="en-GB" dirty="0" err="1" smtClean="0"/>
              <a:t>dywyll</a:t>
            </a:r>
            <a:r>
              <a:rPr lang="en-GB" dirty="0" smtClean="0"/>
              <a:t> y </a:t>
            </a:r>
            <a:r>
              <a:rPr lang="en-GB" dirty="0" err="1" smtClean="0"/>
              <a:t>pentref</a:t>
            </a:r>
            <a:endParaRPr lang="en-GB" dirty="0" smtClean="0"/>
          </a:p>
          <a:p>
            <a:r>
              <a:rPr lang="en-GB" dirty="0" err="1" smtClean="0"/>
              <a:t>Hunaniaeth</a:t>
            </a:r>
            <a:r>
              <a:rPr lang="en-GB" dirty="0" smtClean="0"/>
              <a:t>, </a:t>
            </a:r>
            <a:r>
              <a:rPr lang="en-GB" dirty="0" err="1" smtClean="0"/>
              <a:t>preifatrwydd</a:t>
            </a:r>
            <a:r>
              <a:rPr lang="en-GB" dirty="0" smtClean="0"/>
              <a:t> a </a:t>
            </a:r>
            <a:r>
              <a:rPr lang="en-GB" dirty="0" err="1" smtClean="0"/>
              <a:t>rhannu</a:t>
            </a:r>
            <a:endParaRPr lang="en-GB" dirty="0" smtClean="0"/>
          </a:p>
          <a:p>
            <a:r>
              <a:rPr lang="en-GB" dirty="0" err="1" smtClean="0"/>
              <a:t>Hawliau</a:t>
            </a:r>
            <a:r>
              <a:rPr lang="en-GB" dirty="0" smtClean="0"/>
              <a:t> plant</a:t>
            </a:r>
          </a:p>
          <a:p>
            <a:r>
              <a:rPr lang="en-GB" dirty="0" err="1" smtClean="0"/>
              <a:t>Doethineb</a:t>
            </a:r>
            <a:r>
              <a:rPr lang="en-GB" dirty="0" smtClean="0"/>
              <a:t> y </a:t>
            </a:r>
            <a:r>
              <a:rPr lang="en-GB" dirty="0" err="1" smtClean="0"/>
              <a:t>pentref</a:t>
            </a:r>
            <a:endParaRPr lang="en-GB" dirty="0" smtClean="0"/>
          </a:p>
          <a:p>
            <a:r>
              <a:rPr lang="en-GB" dirty="0" err="1" smtClean="0"/>
              <a:t>Rheolau</a:t>
            </a:r>
            <a:r>
              <a:rPr lang="en-GB" dirty="0" smtClean="0"/>
              <a:t> </a:t>
            </a:r>
            <a:r>
              <a:rPr lang="en-GB" dirty="0" err="1" smtClean="0"/>
              <a:t>diogelwch</a:t>
            </a:r>
            <a:endParaRPr lang="en-GB" dirty="0" smtClean="0"/>
          </a:p>
          <a:p>
            <a:r>
              <a:rPr lang="en-GB" dirty="0" err="1" smtClean="0"/>
              <a:t>Ystryiwch</a:t>
            </a:r>
            <a:r>
              <a:rPr lang="en-GB" dirty="0" smtClean="0"/>
              <a:t> </a:t>
            </a:r>
            <a:r>
              <a:rPr lang="en-GB" dirty="0" err="1" smtClean="0"/>
              <a:t>rôl</a:t>
            </a:r>
            <a:r>
              <a:rPr lang="en-GB" dirty="0" smtClean="0"/>
              <a:t> y </a:t>
            </a:r>
            <a:r>
              <a:rPr lang="en-GB" dirty="0" err="1" smtClean="0"/>
              <a:t>fframwaith</a:t>
            </a:r>
            <a:r>
              <a:rPr lang="en-GB" dirty="0" smtClean="0"/>
              <a:t> </a:t>
            </a:r>
            <a:r>
              <a:rPr lang="en-GB" dirty="0" err="1" smtClean="0"/>
              <a:t>cymhwysedd</a:t>
            </a:r>
            <a:r>
              <a:rPr lang="en-GB" dirty="0" smtClean="0"/>
              <a:t> </a:t>
            </a:r>
            <a:r>
              <a:rPr lang="en-GB" dirty="0" err="1" smtClean="0"/>
              <a:t>digidol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/>
          </a:bodyPr>
          <a:lstStyle/>
          <a:p>
            <a:r>
              <a:rPr lang="en-GB" i="1" dirty="0" smtClean="0"/>
              <a:t>The dark side of the village</a:t>
            </a:r>
          </a:p>
          <a:p>
            <a:r>
              <a:rPr lang="en-GB" i="1" dirty="0" smtClean="0"/>
              <a:t>Identity, privacy and sharing</a:t>
            </a:r>
          </a:p>
          <a:p>
            <a:r>
              <a:rPr lang="en-GB" i="1" dirty="0" smtClean="0"/>
              <a:t>Children’s rights</a:t>
            </a:r>
          </a:p>
          <a:p>
            <a:r>
              <a:rPr lang="en-GB" i="1" dirty="0" smtClean="0"/>
              <a:t>Village wisdom</a:t>
            </a:r>
          </a:p>
          <a:p>
            <a:r>
              <a:rPr lang="en-GB" i="1" dirty="0" smtClean="0"/>
              <a:t>Safety rules</a:t>
            </a:r>
          </a:p>
          <a:p>
            <a:r>
              <a:rPr lang="en-GB" i="1" dirty="0" smtClean="0"/>
              <a:t>Consider the role of the digital competence framework 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63077040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Y </a:t>
            </a:r>
            <a:r>
              <a:rPr lang="en-GB" dirty="0" err="1" smtClean="0"/>
              <a:t>Bwlch</a:t>
            </a:r>
            <a:r>
              <a:rPr lang="en-GB" dirty="0" smtClean="0"/>
              <a:t> </a:t>
            </a:r>
            <a:r>
              <a:rPr lang="en-GB" dirty="0" err="1" smtClean="0"/>
              <a:t>Tlodi</a:t>
            </a:r>
            <a:r>
              <a:rPr lang="en-GB" dirty="0" smtClean="0"/>
              <a:t> / ‘Mind </a:t>
            </a:r>
            <a:r>
              <a:rPr lang="en-GB" dirty="0" smtClean="0"/>
              <a:t>the </a:t>
            </a:r>
            <a:r>
              <a:rPr lang="en-GB" dirty="0" smtClean="0"/>
              <a:t>Gap’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(Palmer</a:t>
            </a:r>
            <a:r>
              <a:rPr lang="en-GB" dirty="0" smtClean="0"/>
              <a:t>, 2015)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Effaith</a:t>
            </a:r>
            <a:r>
              <a:rPr lang="en-GB" dirty="0" smtClean="0"/>
              <a:t> </a:t>
            </a:r>
            <a:r>
              <a:rPr lang="en-GB" dirty="0" err="1" smtClean="0"/>
              <a:t>anfantais</a:t>
            </a:r>
            <a:r>
              <a:rPr lang="en-GB" dirty="0" smtClean="0"/>
              <a:t> / </a:t>
            </a:r>
            <a:r>
              <a:rPr lang="en-GB" dirty="0" err="1" smtClean="0"/>
              <a:t>tlodi</a:t>
            </a:r>
            <a:endParaRPr lang="en-GB" dirty="0" smtClean="0"/>
          </a:p>
          <a:p>
            <a:r>
              <a:rPr lang="en-GB" dirty="0" err="1" smtClean="0"/>
              <a:t>Adlewyrchwch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modiwl</a:t>
            </a:r>
            <a:r>
              <a:rPr lang="en-GB" dirty="0" smtClean="0"/>
              <a:t> L4 – ‘ </a:t>
            </a:r>
            <a:r>
              <a:rPr lang="en-GB" dirty="0" err="1" smtClean="0"/>
              <a:t>Cynhwysiant</a:t>
            </a:r>
            <a:r>
              <a:rPr lang="en-GB" dirty="0" smtClean="0"/>
              <a:t> </a:t>
            </a:r>
            <a:r>
              <a:rPr lang="en-GB" dirty="0" err="1" smtClean="0"/>
              <a:t>Cymdeithasol</a:t>
            </a:r>
            <a:r>
              <a:rPr lang="en-GB" dirty="0" smtClean="0"/>
              <a:t> a </a:t>
            </a:r>
            <a:r>
              <a:rPr lang="en-GB" dirty="0" err="1" smtClean="0"/>
              <a:t>Chydraddoldeb</a:t>
            </a:r>
            <a:r>
              <a:rPr lang="en-GB" dirty="0" smtClean="0"/>
              <a:t>’ – </a:t>
            </a:r>
            <a:r>
              <a:rPr lang="en-GB" dirty="0" err="1" smtClean="0"/>
              <a:t>beth</a:t>
            </a:r>
            <a:r>
              <a:rPr lang="en-GB" dirty="0" smtClean="0"/>
              <a:t> </a:t>
            </a:r>
            <a:r>
              <a:rPr lang="en-GB" dirty="0" err="1" smtClean="0"/>
              <a:t>yw’r</a:t>
            </a:r>
            <a:r>
              <a:rPr lang="en-GB" dirty="0" smtClean="0"/>
              <a:t> </a:t>
            </a:r>
            <a:r>
              <a:rPr lang="en-GB" dirty="0" err="1" smtClean="0"/>
              <a:t>materion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Trafodwch</a:t>
            </a:r>
            <a:r>
              <a:rPr lang="en-GB" dirty="0" smtClean="0"/>
              <a:t> </a:t>
            </a:r>
            <a:r>
              <a:rPr lang="en-GB" dirty="0" err="1" smtClean="0"/>
              <a:t>os</a:t>
            </a:r>
            <a:r>
              <a:rPr lang="en-GB" dirty="0" smtClean="0"/>
              <a:t>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ysgolion</a:t>
            </a:r>
            <a:r>
              <a:rPr lang="en-GB" dirty="0" smtClean="0"/>
              <a:t> wedi </a:t>
            </a:r>
            <a:r>
              <a:rPr lang="en-GB" dirty="0" err="1" smtClean="0"/>
              <a:t>llwyddo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leihau</a:t>
            </a:r>
            <a:r>
              <a:rPr lang="en-GB" dirty="0" smtClean="0"/>
              <a:t> </a:t>
            </a:r>
            <a:r>
              <a:rPr lang="en-GB" dirty="0" smtClean="0"/>
              <a:t>effaith</a:t>
            </a:r>
            <a:r>
              <a:rPr lang="en-GB" dirty="0" smtClean="0"/>
              <a:t> </a:t>
            </a:r>
            <a:r>
              <a:rPr lang="en-GB" dirty="0" err="1" smtClean="0"/>
              <a:t>tlodi</a:t>
            </a:r>
            <a:endParaRPr lang="en-GB" dirty="0" smtClean="0"/>
          </a:p>
          <a:p>
            <a:r>
              <a:rPr lang="en-GB" dirty="0" err="1" smtClean="0"/>
              <a:t>Materion</a:t>
            </a:r>
            <a:r>
              <a:rPr lang="en-GB" dirty="0" smtClean="0"/>
              <a:t> </a:t>
            </a:r>
            <a:r>
              <a:rPr lang="en-GB" dirty="0" err="1" smtClean="0"/>
              <a:t>polisi</a:t>
            </a:r>
            <a:r>
              <a:rPr lang="en-GB" dirty="0" smtClean="0"/>
              <a:t> </a:t>
            </a:r>
            <a:r>
              <a:rPr lang="en-GB" dirty="0" err="1" smtClean="0"/>
              <a:t>cyfredol</a:t>
            </a:r>
            <a:r>
              <a:rPr lang="en-GB" dirty="0" smtClean="0"/>
              <a:t>?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i="1" dirty="0" smtClean="0"/>
              <a:t>The impact of disadvantage/ poverty</a:t>
            </a:r>
          </a:p>
          <a:p>
            <a:r>
              <a:rPr lang="en-GB" i="1" dirty="0" smtClean="0"/>
              <a:t>Reflect on your L4 module ‘Social Inclusion and Equality’ – what are the issues? </a:t>
            </a:r>
          </a:p>
          <a:p>
            <a:r>
              <a:rPr lang="en-GB" i="1" dirty="0" smtClean="0"/>
              <a:t>‘Level playing fields’ – discuss whether schools have reduced the impact of poverty</a:t>
            </a:r>
          </a:p>
          <a:p>
            <a:r>
              <a:rPr lang="en-GB" i="1" dirty="0" smtClean="0"/>
              <a:t>Current policy perspectives?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387302355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err="1" smtClean="0"/>
              <a:t>Plentyndod</a:t>
            </a:r>
            <a:r>
              <a:rPr lang="en-GB" sz="3600" dirty="0" smtClean="0"/>
              <a:t> </a:t>
            </a:r>
            <a:r>
              <a:rPr lang="en-GB" sz="3600" dirty="0" err="1" smtClean="0"/>
              <a:t>Iach</a:t>
            </a:r>
            <a:r>
              <a:rPr lang="en-GB" sz="3600" dirty="0" smtClean="0"/>
              <a:t> / ‘Detoxing Childhood’</a:t>
            </a:r>
            <a:br>
              <a:rPr lang="en-GB" sz="3600" dirty="0" smtClean="0"/>
            </a:br>
            <a:r>
              <a:rPr lang="en-GB" sz="3600" dirty="0" smtClean="0"/>
              <a:t> (Palmer</a:t>
            </a:r>
            <a:r>
              <a:rPr lang="en-GB" sz="3600" dirty="0" smtClean="0"/>
              <a:t>, 2015)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950208"/>
          </a:xfrm>
        </p:spPr>
        <p:txBody>
          <a:bodyPr>
            <a:normAutofit fontScale="92500" lnSpcReduction="20000"/>
          </a:bodyPr>
          <a:lstStyle/>
          <a:p>
            <a:r>
              <a:rPr lang="en-GB" dirty="0" err="1" smtClean="0"/>
              <a:t>Arafwch</a:t>
            </a:r>
            <a:r>
              <a:rPr lang="en-GB" dirty="0" smtClean="0"/>
              <a:t>, </a:t>
            </a:r>
            <a:r>
              <a:rPr lang="en-GB" dirty="0" err="1" smtClean="0"/>
              <a:t>aroglwch</a:t>
            </a:r>
            <a:r>
              <a:rPr lang="en-GB" dirty="0" smtClean="0"/>
              <a:t> y </a:t>
            </a:r>
            <a:r>
              <a:rPr lang="en-GB" dirty="0" err="1" smtClean="0"/>
              <a:t>rhosod</a:t>
            </a:r>
            <a:r>
              <a:rPr lang="en-GB" dirty="0" smtClean="0"/>
              <a:t>, </a:t>
            </a:r>
            <a:r>
              <a:rPr lang="en-GB" dirty="0" err="1" smtClean="0"/>
              <a:t>sylwch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fywyd</a:t>
            </a:r>
            <a:r>
              <a:rPr lang="en-GB" dirty="0" smtClean="0"/>
              <a:t> go </a:t>
            </a:r>
            <a:r>
              <a:rPr lang="en-GB" dirty="0" err="1" smtClean="0"/>
              <a:t>iawn</a:t>
            </a:r>
            <a:endParaRPr lang="en-GB" dirty="0" smtClean="0"/>
          </a:p>
          <a:p>
            <a:r>
              <a:rPr lang="en-GB" dirty="0" err="1" smtClean="0"/>
              <a:t>Treuliwch</a:t>
            </a:r>
            <a:r>
              <a:rPr lang="en-GB" dirty="0" smtClean="0"/>
              <a:t> </a:t>
            </a:r>
            <a:r>
              <a:rPr lang="en-GB" dirty="0" err="1" smtClean="0"/>
              <a:t>amser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siarad</a:t>
            </a:r>
            <a:r>
              <a:rPr lang="en-GB" dirty="0" smtClean="0"/>
              <a:t>,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gwneud</a:t>
            </a:r>
            <a:r>
              <a:rPr lang="en-GB" dirty="0" smtClean="0"/>
              <a:t>,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rhannu</a:t>
            </a:r>
            <a:r>
              <a:rPr lang="en-GB" dirty="0" smtClean="0"/>
              <a:t>,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cysylltu</a:t>
            </a:r>
            <a:endParaRPr lang="en-GB" dirty="0" smtClean="0"/>
          </a:p>
          <a:p>
            <a:r>
              <a:rPr lang="en-GB" dirty="0" err="1" smtClean="0"/>
              <a:t>Sefydlwch</a:t>
            </a:r>
            <a:r>
              <a:rPr lang="en-GB" dirty="0" smtClean="0"/>
              <a:t> </a:t>
            </a:r>
            <a:r>
              <a:rPr lang="en-GB" dirty="0" err="1" smtClean="0"/>
              <a:t>drefn</a:t>
            </a:r>
            <a:r>
              <a:rPr lang="en-GB" dirty="0" smtClean="0"/>
              <a:t> ac </a:t>
            </a:r>
            <a:r>
              <a:rPr lang="en-GB" dirty="0" err="1" smtClean="0"/>
              <a:t>arferion</a:t>
            </a:r>
            <a:endParaRPr lang="en-GB" dirty="0" smtClean="0"/>
          </a:p>
          <a:p>
            <a:r>
              <a:rPr lang="en-GB" dirty="0" smtClean="0"/>
              <a:t>Ail – </a:t>
            </a:r>
            <a:r>
              <a:rPr lang="en-GB" dirty="0" err="1" smtClean="0"/>
              <a:t>edrychwch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werthoedd</a:t>
            </a:r>
            <a:endParaRPr lang="en-GB" dirty="0" smtClean="0"/>
          </a:p>
          <a:p>
            <a:r>
              <a:rPr lang="en-GB" dirty="0" smtClean="0"/>
              <a:t>Mwy o </a:t>
            </a:r>
            <a:r>
              <a:rPr lang="en-GB" dirty="0" smtClean="0"/>
              <a:t>ymwneud </a:t>
            </a:r>
            <a:r>
              <a:rPr lang="en-GB" dirty="0" smtClean="0"/>
              <a:t>gyda’r </a:t>
            </a:r>
            <a:r>
              <a:rPr lang="en-GB" dirty="0" err="1" smtClean="0"/>
              <a:t>gymuned</a:t>
            </a:r>
            <a:r>
              <a:rPr lang="en-GB" dirty="0" smtClean="0"/>
              <a:t> go-iawn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721608"/>
          </a:xfrm>
        </p:spPr>
        <p:txBody>
          <a:bodyPr>
            <a:normAutofit lnSpcReduction="10000"/>
          </a:bodyPr>
          <a:lstStyle/>
          <a:p>
            <a:r>
              <a:rPr lang="en-GB" i="1" dirty="0" smtClean="0"/>
              <a:t>Slow down, smell the roses, notice real life</a:t>
            </a:r>
          </a:p>
          <a:p>
            <a:r>
              <a:rPr lang="en-GB" i="1" dirty="0" smtClean="0"/>
              <a:t>Spend time talking, doing, sharing, connecting</a:t>
            </a:r>
          </a:p>
          <a:p>
            <a:r>
              <a:rPr lang="en-GB" i="1" dirty="0" smtClean="0"/>
              <a:t>Establish routines and habits</a:t>
            </a:r>
          </a:p>
          <a:p>
            <a:r>
              <a:rPr lang="en-GB" i="1" dirty="0" smtClean="0"/>
              <a:t>Re-examine values</a:t>
            </a:r>
          </a:p>
          <a:p>
            <a:r>
              <a:rPr lang="en-GB" i="1" dirty="0" smtClean="0"/>
              <a:t>More involved with a real-life community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310620987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Beth </a:t>
            </a:r>
            <a:r>
              <a:rPr lang="en-GB" sz="3200" dirty="0" err="1" smtClean="0"/>
              <a:t>mae</a:t>
            </a:r>
            <a:r>
              <a:rPr lang="en-GB" sz="3200" dirty="0" smtClean="0"/>
              <a:t> plant angen / What </a:t>
            </a:r>
            <a:r>
              <a:rPr lang="en-GB" sz="3200" dirty="0" smtClean="0"/>
              <a:t>Children Need</a:t>
            </a:r>
            <a:br>
              <a:rPr lang="en-GB" sz="3200" dirty="0" smtClean="0"/>
            </a:br>
            <a:r>
              <a:rPr lang="en-GB" sz="3200" dirty="0" smtClean="0"/>
              <a:t>(Layard </a:t>
            </a:r>
            <a:r>
              <a:rPr lang="en-GB" sz="3200" dirty="0" smtClean="0"/>
              <a:t>&amp; Dunn, 2009, p. 10)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dirty="0" err="1" smtClean="0"/>
              <a:t>Teuluoedd</a:t>
            </a:r>
            <a:r>
              <a:rPr lang="en-GB" dirty="0" smtClean="0"/>
              <a:t> </a:t>
            </a:r>
            <a:r>
              <a:rPr lang="en-GB" dirty="0" err="1" smtClean="0"/>
              <a:t>cariadus</a:t>
            </a:r>
            <a:endParaRPr lang="en-GB" dirty="0" smtClean="0"/>
          </a:p>
          <a:p>
            <a:pPr marL="457200" indent="-457200">
              <a:buFont typeface="+mj-lt"/>
              <a:buAutoNum type="arabicPeriod"/>
            </a:pPr>
            <a:r>
              <a:rPr lang="en-GB" dirty="0" err="1" smtClean="0"/>
              <a:t>Ffrindiau</a:t>
            </a:r>
            <a:endParaRPr lang="en-GB" dirty="0" smtClean="0"/>
          </a:p>
          <a:p>
            <a:pPr marL="457200" indent="-457200">
              <a:buFont typeface="+mj-lt"/>
              <a:buAutoNum type="arabicPeriod"/>
            </a:pPr>
            <a:r>
              <a:rPr lang="en-GB" dirty="0" err="1" smtClean="0"/>
              <a:t>Ffordd</a:t>
            </a:r>
            <a:r>
              <a:rPr lang="en-GB" dirty="0" smtClean="0"/>
              <a:t> o </a:t>
            </a:r>
            <a:r>
              <a:rPr lang="en-GB" dirty="0" err="1" smtClean="0"/>
              <a:t>fyw</a:t>
            </a:r>
            <a:r>
              <a:rPr lang="en-GB" dirty="0" smtClean="0"/>
              <a:t> </a:t>
            </a:r>
            <a:r>
              <a:rPr lang="en-GB" dirty="0" err="1" smtClean="0"/>
              <a:t>cadarnhaol</a:t>
            </a:r>
            <a:endParaRPr lang="en-GB" dirty="0" smtClean="0"/>
          </a:p>
          <a:p>
            <a:pPr marL="457200" indent="-457200">
              <a:buFont typeface="+mj-lt"/>
              <a:buAutoNum type="arabicPeriod"/>
            </a:pPr>
            <a:r>
              <a:rPr lang="en-GB" dirty="0" err="1" smtClean="0"/>
              <a:t>Gwerthoedd</a:t>
            </a:r>
            <a:r>
              <a:rPr lang="en-GB" dirty="0" smtClean="0"/>
              <a:t> </a:t>
            </a:r>
            <a:r>
              <a:rPr lang="en-GB" dirty="0" err="1" smtClean="0"/>
              <a:t>solet</a:t>
            </a:r>
            <a:endParaRPr lang="en-GB" dirty="0" smtClean="0"/>
          </a:p>
          <a:p>
            <a:pPr marL="457200" indent="-457200">
              <a:buFont typeface="+mj-lt"/>
              <a:buAutoNum type="arabicPeriod"/>
            </a:pPr>
            <a:r>
              <a:rPr lang="en-GB" dirty="0" err="1" smtClean="0"/>
              <a:t>Ysgolion</a:t>
            </a:r>
            <a:r>
              <a:rPr lang="en-GB" dirty="0" smtClean="0"/>
              <a:t> da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err="1" smtClean="0"/>
              <a:t>Iechyd</a:t>
            </a:r>
            <a:r>
              <a:rPr lang="en-GB" dirty="0" smtClean="0"/>
              <a:t> </a:t>
            </a:r>
            <a:r>
              <a:rPr lang="en-GB" dirty="0" err="1" smtClean="0"/>
              <a:t>meddwl</a:t>
            </a:r>
            <a:r>
              <a:rPr lang="en-GB" dirty="0" smtClean="0"/>
              <a:t> da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err="1" smtClean="0"/>
              <a:t>Digon</a:t>
            </a:r>
            <a:r>
              <a:rPr lang="en-GB" dirty="0" smtClean="0"/>
              <a:t> o </a:t>
            </a:r>
            <a:r>
              <a:rPr lang="en-GB" dirty="0" err="1" smtClean="0"/>
              <a:t>arian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fyw</a:t>
            </a:r>
            <a:r>
              <a:rPr lang="en-GB" dirty="0" smtClean="0"/>
              <a:t> </a:t>
            </a:r>
            <a:r>
              <a:rPr lang="en-GB" dirty="0" err="1" smtClean="0"/>
              <a:t>gyda’u</a:t>
            </a:r>
            <a:r>
              <a:rPr lang="en-GB" dirty="0" smtClean="0"/>
              <a:t> </a:t>
            </a:r>
            <a:r>
              <a:rPr lang="en-GB" dirty="0" err="1" smtClean="0"/>
              <a:t>cyfoedion</a:t>
            </a:r>
            <a:r>
              <a:rPr lang="en-GB" dirty="0" smtClean="0"/>
              <a:t> </a:t>
            </a:r>
            <a:r>
              <a:rPr lang="en-GB" dirty="0" err="1" smtClean="0"/>
              <a:t>heb</a:t>
            </a:r>
            <a:r>
              <a:rPr lang="en-GB" dirty="0" smtClean="0"/>
              <a:t> </a:t>
            </a:r>
            <a:r>
              <a:rPr lang="en-GB" dirty="0" err="1" smtClean="0"/>
              <a:t>gywilydd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i="1" dirty="0" smtClean="0"/>
              <a:t>Loving families</a:t>
            </a:r>
          </a:p>
          <a:p>
            <a:pPr marL="457200" indent="-457200">
              <a:buFont typeface="+mj-lt"/>
              <a:buAutoNum type="arabicPeriod"/>
            </a:pPr>
            <a:r>
              <a:rPr lang="en-GB" i="1" dirty="0" smtClean="0"/>
              <a:t>Friends</a:t>
            </a:r>
          </a:p>
          <a:p>
            <a:pPr marL="457200" indent="-457200">
              <a:buFont typeface="+mj-lt"/>
              <a:buAutoNum type="arabicPeriod"/>
            </a:pPr>
            <a:r>
              <a:rPr lang="en-GB" i="1" dirty="0" smtClean="0"/>
              <a:t>A positive lifestyle</a:t>
            </a:r>
          </a:p>
          <a:p>
            <a:pPr marL="457200" indent="-457200">
              <a:buFont typeface="+mj-lt"/>
              <a:buAutoNum type="arabicPeriod"/>
            </a:pPr>
            <a:r>
              <a:rPr lang="en-GB" i="1" dirty="0" smtClean="0"/>
              <a:t>Solid values</a:t>
            </a:r>
          </a:p>
          <a:p>
            <a:pPr marL="457200" indent="-457200">
              <a:buFont typeface="+mj-lt"/>
              <a:buAutoNum type="arabicPeriod"/>
            </a:pPr>
            <a:r>
              <a:rPr lang="en-GB" i="1" dirty="0" smtClean="0"/>
              <a:t>Good schools</a:t>
            </a:r>
          </a:p>
          <a:p>
            <a:pPr marL="457200" indent="-457200">
              <a:buFont typeface="+mj-lt"/>
              <a:buAutoNum type="arabicPeriod"/>
            </a:pPr>
            <a:r>
              <a:rPr lang="en-GB" i="1" dirty="0" smtClean="0"/>
              <a:t>Good mental health</a:t>
            </a:r>
          </a:p>
          <a:p>
            <a:pPr marL="457200" indent="-457200">
              <a:buFont typeface="+mj-lt"/>
              <a:buAutoNum type="arabicPeriod"/>
            </a:pPr>
            <a:r>
              <a:rPr lang="en-GB" i="1" dirty="0" smtClean="0"/>
              <a:t>Enough money to live among their peers without shame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176155563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Tasg</a:t>
            </a:r>
            <a:r>
              <a:rPr lang="en-GB" dirty="0" smtClean="0"/>
              <a:t> /Task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874008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20000"/>
              </a:lnSpc>
            </a:pPr>
            <a:r>
              <a:rPr lang="en-GB" dirty="0" err="1" smtClean="0"/>
              <a:t>Adlewyrchwch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sesiwn</a:t>
            </a:r>
            <a:r>
              <a:rPr lang="en-GB" dirty="0" smtClean="0"/>
              <a:t> </a:t>
            </a:r>
            <a:r>
              <a:rPr lang="en-GB" dirty="0" err="1" smtClean="0"/>
              <a:t>heddiw</a:t>
            </a:r>
            <a:endParaRPr lang="en-GB" dirty="0" smtClean="0"/>
          </a:p>
          <a:p>
            <a:pPr>
              <a:lnSpc>
                <a:spcPct val="120000"/>
              </a:lnSpc>
            </a:pPr>
            <a:r>
              <a:rPr lang="en-GB" dirty="0" err="1" smtClean="0"/>
              <a:t>Cyfleoedd</a:t>
            </a:r>
            <a:r>
              <a:rPr lang="en-GB" dirty="0" smtClean="0"/>
              <a:t>?</a:t>
            </a:r>
          </a:p>
          <a:p>
            <a:pPr>
              <a:lnSpc>
                <a:spcPct val="120000"/>
              </a:lnSpc>
            </a:pPr>
            <a:r>
              <a:rPr lang="en-GB" dirty="0" err="1" smtClean="0"/>
              <a:t>Heriau</a:t>
            </a:r>
            <a:r>
              <a:rPr lang="en-GB" dirty="0" smtClean="0"/>
              <a:t>?</a:t>
            </a:r>
          </a:p>
          <a:p>
            <a:pPr>
              <a:lnSpc>
                <a:spcPct val="120000"/>
              </a:lnSpc>
            </a:pPr>
            <a:r>
              <a:rPr lang="en-GB" dirty="0" smtClean="0"/>
              <a:t>Beth am </a:t>
            </a:r>
            <a:r>
              <a:rPr lang="en-GB" dirty="0" err="1" smtClean="0"/>
              <a:t>ein</a:t>
            </a:r>
            <a:r>
              <a:rPr lang="en-GB" dirty="0" smtClean="0"/>
              <a:t> </a:t>
            </a:r>
            <a:r>
              <a:rPr lang="en-GB" dirty="0" err="1" smtClean="0"/>
              <a:t>cwricwlwm</a:t>
            </a:r>
            <a:r>
              <a:rPr lang="en-GB" dirty="0" smtClean="0"/>
              <a:t> </a:t>
            </a:r>
            <a:r>
              <a:rPr lang="en-GB" dirty="0" smtClean="0"/>
              <a:t>newydd </a:t>
            </a:r>
            <a:r>
              <a:rPr lang="en-GB" dirty="0" err="1" smtClean="0"/>
              <a:t>yng</a:t>
            </a:r>
            <a:r>
              <a:rPr lang="en-GB" dirty="0" smtClean="0"/>
              <a:t> </a:t>
            </a:r>
            <a:r>
              <a:rPr lang="en-GB" dirty="0" err="1" smtClean="0"/>
              <a:t>Nghymru</a:t>
            </a:r>
            <a:r>
              <a:rPr lang="en-GB" dirty="0" smtClean="0"/>
              <a:t>?      </a:t>
            </a:r>
            <a:r>
              <a:rPr lang="en-GB" dirty="0" smtClean="0"/>
              <a:t>(</a:t>
            </a:r>
            <a:r>
              <a:rPr lang="en-GB" dirty="0" err="1" smtClean="0"/>
              <a:t>Dyfodol</a:t>
            </a:r>
            <a:r>
              <a:rPr lang="en-GB" dirty="0" smtClean="0"/>
              <a:t> </a:t>
            </a:r>
            <a:r>
              <a:rPr lang="en-GB" dirty="0" err="1" smtClean="0"/>
              <a:t>Llwyddiannus</a:t>
            </a:r>
            <a:r>
              <a:rPr lang="en-GB" dirty="0" smtClean="0"/>
              <a:t> , 2015) </a:t>
            </a:r>
          </a:p>
          <a:p>
            <a:pPr>
              <a:lnSpc>
                <a:spcPct val="120000"/>
              </a:lnSpc>
            </a:pPr>
            <a:r>
              <a:rPr lang="en-GB" dirty="0" smtClean="0"/>
              <a:t>A </a:t>
            </a:r>
            <a:r>
              <a:rPr lang="en-GB" dirty="0" err="1" smtClean="0"/>
              <a:t>yw’</a:t>
            </a:r>
            <a:r>
              <a:rPr lang="en-GB" dirty="0" err="1" smtClean="0"/>
              <a:t>n</a:t>
            </a:r>
            <a:r>
              <a:rPr lang="en-GB" dirty="0" smtClean="0"/>
              <a:t> </a:t>
            </a:r>
            <a:r>
              <a:rPr lang="en-GB" dirty="0" smtClean="0"/>
              <a:t>berthnasol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Blentyndod</a:t>
            </a:r>
            <a:r>
              <a:rPr lang="en-GB" dirty="0" smtClean="0"/>
              <a:t> </a:t>
            </a:r>
            <a:r>
              <a:rPr lang="en-GB" dirty="0" err="1"/>
              <a:t>G</a:t>
            </a:r>
            <a:r>
              <a:rPr lang="en-GB" dirty="0" err="1" smtClean="0"/>
              <a:t>wenwynig</a:t>
            </a:r>
            <a:r>
              <a:rPr lang="en-GB" dirty="0" smtClean="0"/>
              <a:t>? 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874008"/>
          </a:xfrm>
        </p:spPr>
        <p:txBody>
          <a:bodyPr>
            <a:normAutofit lnSpcReduction="10000"/>
          </a:bodyPr>
          <a:lstStyle/>
          <a:p>
            <a:r>
              <a:rPr lang="en-GB" i="1" dirty="0" smtClean="0"/>
              <a:t>Reflect on today’s session</a:t>
            </a:r>
          </a:p>
          <a:p>
            <a:r>
              <a:rPr lang="en-GB" i="1" dirty="0" smtClean="0"/>
              <a:t>Opportunities?</a:t>
            </a:r>
          </a:p>
          <a:p>
            <a:r>
              <a:rPr lang="en-GB" i="1" dirty="0" smtClean="0"/>
              <a:t>Challenges?</a:t>
            </a:r>
          </a:p>
          <a:p>
            <a:r>
              <a:rPr lang="en-GB" i="1" dirty="0" smtClean="0"/>
              <a:t>What about our developing curriculum </a:t>
            </a:r>
            <a:r>
              <a:rPr lang="en-GB" i="1" dirty="0" smtClean="0"/>
              <a:t>(Successful </a:t>
            </a:r>
            <a:r>
              <a:rPr lang="en-GB" i="1" dirty="0" smtClean="0"/>
              <a:t>Futures, 2015) in Wales?</a:t>
            </a:r>
          </a:p>
          <a:p>
            <a:r>
              <a:rPr lang="en-GB" i="1" dirty="0" smtClean="0"/>
              <a:t>Is it relevant to current Toxic Childhoods? </a:t>
            </a:r>
          </a:p>
        </p:txBody>
      </p:sp>
    </p:spTree>
    <p:extLst>
      <p:ext uri="{BB962C8B-B14F-4D97-AF65-F5344CB8AC3E}">
        <p14:creationId xmlns:p14="http://schemas.microsoft.com/office/powerpoint/2010/main" val="210742248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 </a:t>
            </a:r>
            <a:r>
              <a:rPr lang="en-GB" dirty="0" err="1" smtClean="0"/>
              <a:t>Meysydd</a:t>
            </a:r>
            <a:r>
              <a:rPr lang="en-GB" dirty="0" smtClean="0"/>
              <a:t> Dysgu a </a:t>
            </a:r>
            <a:r>
              <a:rPr lang="en-GB" dirty="0" err="1" smtClean="0"/>
              <a:t>Phrofiad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quarter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2" t="29530" r="30487"/>
          <a:stretch/>
        </p:blipFill>
        <p:spPr>
          <a:xfrm>
            <a:off x="1562100" y="2133600"/>
            <a:ext cx="6019800" cy="3667301"/>
          </a:xfrm>
        </p:spPr>
      </p:pic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3733800"/>
            <a:ext cx="2974848" cy="2392680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196635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sz="3600" dirty="0" smtClean="0">
                <a:solidFill>
                  <a:schemeClr val="bg1"/>
                </a:solidFill>
              </a:rPr>
              <a:t>Donaldson &amp; Toxic Childhoods</a:t>
            </a:r>
            <a:br>
              <a:rPr lang="en-GB" sz="3600" dirty="0" smtClean="0">
                <a:solidFill>
                  <a:schemeClr val="bg1"/>
                </a:solidFill>
              </a:rPr>
            </a:br>
            <a:r>
              <a:rPr lang="en-GB" sz="3600" dirty="0" smtClean="0">
                <a:solidFill>
                  <a:schemeClr val="bg1"/>
                </a:solidFill>
              </a:rPr>
              <a:t>Donaldson &amp; </a:t>
            </a:r>
            <a:r>
              <a:rPr lang="en-GB" sz="3600" dirty="0" err="1" smtClean="0">
                <a:solidFill>
                  <a:schemeClr val="bg1"/>
                </a:solidFill>
              </a:rPr>
              <a:t>Plentyndod</a:t>
            </a:r>
            <a:r>
              <a:rPr lang="en-GB" sz="3600" dirty="0" smtClean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G</a:t>
            </a:r>
            <a:r>
              <a:rPr lang="en-GB" sz="3600" dirty="0" err="1" smtClean="0">
                <a:solidFill>
                  <a:schemeClr val="bg1"/>
                </a:solidFill>
              </a:rPr>
              <a:t>wenwynig</a:t>
            </a:r>
            <a:r>
              <a:rPr lang="en-GB" sz="3600" dirty="0" smtClean="0">
                <a:solidFill>
                  <a:schemeClr val="bg1"/>
                </a:solidFill>
              </a:rPr>
              <a:t>?</a:t>
            </a:r>
            <a:endParaRPr lang="en-GB" sz="3600" dirty="0">
              <a:solidFill>
                <a:schemeClr val="bg1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800" y="1905000"/>
            <a:ext cx="8382000" cy="4953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629400" y="5410200"/>
            <a:ext cx="187102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(Donaldson, 2015)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4270605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Donaldson, G. ( 2015) Successful Futures. </a:t>
            </a:r>
            <a:r>
              <a:rPr lang="en-GB" dirty="0"/>
              <a:t>Available </a:t>
            </a:r>
            <a:r>
              <a:rPr lang="en-GB" dirty="0" smtClean="0"/>
              <a:t>at http</a:t>
            </a:r>
            <a:r>
              <a:rPr lang="en-GB" dirty="0"/>
              <a:t>://</a:t>
            </a:r>
            <a:r>
              <a:rPr lang="en-GB" dirty="0" smtClean="0"/>
              <a:t>gov.wales/docs/dcells/publications/150225-successful-futures-en.pdf  ( Accessed 28.02.18)</a:t>
            </a:r>
            <a:endParaRPr lang="en-GB" dirty="0"/>
          </a:p>
          <a:p>
            <a:r>
              <a:rPr lang="en-GB" dirty="0" smtClean="0"/>
              <a:t>Layard, R. &amp; Dunn, J. (2009) </a:t>
            </a:r>
            <a:r>
              <a:rPr lang="en-GB" i="1" dirty="0" smtClean="0"/>
              <a:t>A Good Childhood: Searching for Values in a Competitive Age</a:t>
            </a:r>
            <a:r>
              <a:rPr lang="en-GB" dirty="0" smtClean="0"/>
              <a:t>. London: Penguin Books</a:t>
            </a:r>
          </a:p>
          <a:p>
            <a:r>
              <a:rPr lang="en-GB" dirty="0" smtClean="0"/>
              <a:t>National Trust (2018) </a:t>
            </a:r>
            <a:r>
              <a:rPr lang="en-GB" i="1" dirty="0" smtClean="0"/>
              <a:t>50 things to do before you’re 11¾.</a:t>
            </a:r>
            <a:r>
              <a:rPr lang="en-GB" dirty="0" smtClean="0"/>
              <a:t> </a:t>
            </a:r>
            <a:r>
              <a:rPr lang="en-GB" dirty="0"/>
              <a:t>Available at </a:t>
            </a: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www.nationaltrust.org.uk/documents/50-things-activity-list.pdf</a:t>
            </a:r>
            <a:r>
              <a:rPr lang="en-GB" dirty="0" smtClean="0"/>
              <a:t> ( Accessed 28.02.18)</a:t>
            </a:r>
          </a:p>
          <a:p>
            <a:r>
              <a:rPr lang="en-GB" dirty="0" smtClean="0"/>
              <a:t>Palmer, S. ( 2015) 2</a:t>
            </a:r>
            <a:r>
              <a:rPr lang="en-GB" baseline="30000" dirty="0" smtClean="0"/>
              <a:t>nd</a:t>
            </a:r>
            <a:r>
              <a:rPr lang="en-GB" dirty="0" smtClean="0"/>
              <a:t> edition </a:t>
            </a:r>
            <a:r>
              <a:rPr lang="en-GB" i="1" dirty="0" smtClean="0"/>
              <a:t>Toxic Childhood: How the modern world is damaging our children and what we can do about it.</a:t>
            </a:r>
            <a:r>
              <a:rPr lang="en-GB" dirty="0" smtClean="0"/>
              <a:t> London: Orion House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199538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Violet II">
      <a:dk1>
        <a:sysClr val="windowText" lastClr="000000"/>
      </a:dk1>
      <a:lt1>
        <a:sysClr val="window" lastClr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0066FF"/>
      </a:hlink>
      <a:folHlink>
        <a:srgbClr val="666699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1226</TotalTime>
  <Words>1818</Words>
  <Application>Microsoft Office PowerPoint</Application>
  <PresentationFormat>On-screen Show (4:3)</PresentationFormat>
  <Paragraphs>322</Paragraphs>
  <Slides>29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3" baseType="lpstr">
      <vt:lpstr>Arial</vt:lpstr>
      <vt:lpstr>Calibri</vt:lpstr>
      <vt:lpstr>Symbol</vt:lpstr>
      <vt:lpstr>Waveform</vt:lpstr>
      <vt:lpstr>ECES5007/C Lines of Enquiry Llwybrau Ymholi</vt:lpstr>
      <vt:lpstr>Nod y Modiwl /   Module Aim</vt:lpstr>
      <vt:lpstr>Gorolwg /  Overview</vt:lpstr>
      <vt:lpstr>Cefndir/ Background </vt:lpstr>
      <vt:lpstr>Toxic Childhood Syndrome (Palmer, 2015)</vt:lpstr>
      <vt:lpstr>Toxic Childhood Syndrome  - beth sy’n digwydd? - what’s going on?</vt:lpstr>
      <vt:lpstr>Gwerthoedd / Values  (Layard &amp; Dunn, 2009)</vt:lpstr>
      <vt:lpstr>Ysgolion yn seiliedig ar werthoedd Value based schools  (Layard &amp; Dunn, 2009)</vt:lpstr>
      <vt:lpstr>Ysgolion yn seiliedig ar werthoedd Values based schools  (Layard &amp; Dunn, 2009)</vt:lpstr>
      <vt:lpstr>Gwerthoedd / Values</vt:lpstr>
      <vt:lpstr>Bwyta’n Iach / ‘Food for Thought’ (Palmer, 2015)</vt:lpstr>
      <vt:lpstr>Bwyta’n Iach / ‘Food for Thought’   (Palmer, 2015)</vt:lpstr>
      <vt:lpstr>Chwarae / ‘Out to Play’ ( Palmer, 2015)</vt:lpstr>
      <vt:lpstr>Rhyddid Plant / ‘Free Ranging Children’  (Layard &amp; Dunn, 2009)  </vt:lpstr>
      <vt:lpstr>Allan o ‘50 peth i wneud cyn rydych yn 11¾’ From ‘50 things to do before you’re 11¾’ (Yr Ymddiriedolaeth Genedlaethol / National Trust)</vt:lpstr>
      <vt:lpstr>Chwarae / ‘Out to Play’ ( Palmer, 2015)</vt:lpstr>
      <vt:lpstr>Amser Siarad / ‘It’s Good to Talk’ ( Palmer, 2015)</vt:lpstr>
      <vt:lpstr>Amser Siarad / ‘It’s Good to Talk’ (Palmer, 2015) </vt:lpstr>
      <vt:lpstr>‘The Word on the Street’ ( Palmer, 2015)</vt:lpstr>
      <vt:lpstr>Tasg/ Task</vt:lpstr>
      <vt:lpstr>Y Pentref Electronig / ‘The Electronic Village’ (Palmer, 2015)</vt:lpstr>
      <vt:lpstr>Y Pentref Electronig / ‘The Electronic Village’ (Palmer, 2015)</vt:lpstr>
      <vt:lpstr>Y Bwlch Tlodi / ‘Mind the Gap’ (Palmer, 2015) </vt:lpstr>
      <vt:lpstr>Plentyndod Iach / ‘Detoxing Childhood’  (Palmer, 2015)</vt:lpstr>
      <vt:lpstr>Beth mae plant angen / What Children Need (Layard &amp; Dunn, 2009, p. 10)</vt:lpstr>
      <vt:lpstr>Tasg /Task </vt:lpstr>
      <vt:lpstr>Y Meysydd Dysgu a Phrofiad</vt:lpstr>
      <vt:lpstr>Donaldson &amp; Toxic Childhoods Donaldson &amp; Plentyndod Gwenwynig?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Lines of Enquiry Llinellau Ymchwilio</dc:title>
  <dc:creator>Administrator</dc:creator>
  <cp:lastModifiedBy>Helen A Griffiths</cp:lastModifiedBy>
  <cp:revision>41</cp:revision>
  <dcterms:created xsi:type="dcterms:W3CDTF">2014-08-11T12:22:11Z</dcterms:created>
  <dcterms:modified xsi:type="dcterms:W3CDTF">2020-02-03T17:38:35Z</dcterms:modified>
</cp:coreProperties>
</file>