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949" r:id="rId2"/>
  </p:sldMasterIdLst>
  <p:notesMasterIdLst>
    <p:notesMasterId r:id="rId24"/>
  </p:notesMasterIdLst>
  <p:handoutMasterIdLst>
    <p:handoutMasterId r:id="rId25"/>
  </p:handoutMasterIdLst>
  <p:sldIdLst>
    <p:sldId id="256" r:id="rId3"/>
    <p:sldId id="278" r:id="rId4"/>
    <p:sldId id="280" r:id="rId5"/>
    <p:sldId id="329" r:id="rId6"/>
    <p:sldId id="332" r:id="rId7"/>
    <p:sldId id="334" r:id="rId8"/>
    <p:sldId id="333" r:id="rId9"/>
    <p:sldId id="335" r:id="rId10"/>
    <p:sldId id="336" r:id="rId11"/>
    <p:sldId id="338" r:id="rId12"/>
    <p:sldId id="337" r:id="rId13"/>
    <p:sldId id="339" r:id="rId14"/>
    <p:sldId id="340" r:id="rId15"/>
    <p:sldId id="342" r:id="rId16"/>
    <p:sldId id="343" r:id="rId17"/>
    <p:sldId id="341" r:id="rId18"/>
    <p:sldId id="287" r:id="rId19"/>
    <p:sldId id="328" r:id="rId20"/>
    <p:sldId id="330" r:id="rId21"/>
    <p:sldId id="285" r:id="rId22"/>
    <p:sldId id="331" r:id="rId23"/>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77425" autoAdjust="0"/>
  </p:normalViewPr>
  <p:slideViewPr>
    <p:cSldViewPr>
      <p:cViewPr varScale="1">
        <p:scale>
          <a:sx n="88" d="100"/>
          <a:sy n="88" d="100"/>
        </p:scale>
        <p:origin x="225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E2F9C7A6-B772-C2E3-7F38-E46FE5161C9A}"/>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58C6C0F-3826-27CA-26F2-0FB538F46439}"/>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7A64A9B5-5BE9-DB4E-4705-AA01AEE9E10B}"/>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C894779A-EB79-9235-732B-7E03E99AE3D3}"/>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E952F83-3DFC-46DF-8C7F-CB7BA87B7452}"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C112E598-BFBE-78D2-5A32-48E8EF0D95DA}"/>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4B66EAD9-A7AF-27EA-8D42-2606A237F04C}"/>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7172" name="Rectangle 4">
            <a:extLst>
              <a:ext uri="{FF2B5EF4-FFF2-40B4-BE49-F238E27FC236}">
                <a16:creationId xmlns:a16="http://schemas.microsoft.com/office/drawing/2014/main" id="{9EBE0EB1-ED63-9B87-C733-805B928B51B1}"/>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EE881A5-2D22-CD79-4B39-69D9082C37B2}"/>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D6B90490-D463-1488-57FB-4E5C00226AD7}"/>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D253DA5C-A076-1AD8-7DA7-BEE6AB47A39B}"/>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71769736-C589-4C25-A829-65147A23795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a:t>
            </a:fld>
            <a:endParaRPr lang="en-GB" altLang="en-US"/>
          </a:p>
        </p:txBody>
      </p:sp>
    </p:spTree>
    <p:extLst>
      <p:ext uri="{BB962C8B-B14F-4D97-AF65-F5344CB8AC3E}">
        <p14:creationId xmlns:p14="http://schemas.microsoft.com/office/powerpoint/2010/main" val="4222310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5</a:t>
            </a:fld>
            <a:endParaRPr lang="en-GB" altLang="en-US"/>
          </a:p>
        </p:txBody>
      </p:sp>
    </p:spTree>
    <p:extLst>
      <p:ext uri="{BB962C8B-B14F-4D97-AF65-F5344CB8AC3E}">
        <p14:creationId xmlns:p14="http://schemas.microsoft.com/office/powerpoint/2010/main" val="3631226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6</a:t>
            </a:fld>
            <a:endParaRPr lang="en-GB" altLang="en-US"/>
          </a:p>
        </p:txBody>
      </p:sp>
    </p:spTree>
    <p:extLst>
      <p:ext uri="{BB962C8B-B14F-4D97-AF65-F5344CB8AC3E}">
        <p14:creationId xmlns:p14="http://schemas.microsoft.com/office/powerpoint/2010/main" val="733440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7</a:t>
            </a:fld>
            <a:endParaRPr lang="en-GB" altLang="en-US"/>
          </a:p>
        </p:txBody>
      </p:sp>
    </p:spTree>
    <p:extLst>
      <p:ext uri="{BB962C8B-B14F-4D97-AF65-F5344CB8AC3E}">
        <p14:creationId xmlns:p14="http://schemas.microsoft.com/office/powerpoint/2010/main" val="2792184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b="0" i="0" dirty="0">
                <a:solidFill>
                  <a:srgbClr val="1A1F3E"/>
                </a:solidFill>
                <a:effectLst/>
                <a:latin typeface="AeonikPro"/>
              </a:rPr>
              <a:t> </a:t>
            </a:r>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8</a:t>
            </a:fld>
            <a:endParaRPr lang="en-GB" altLang="en-US"/>
          </a:p>
        </p:txBody>
      </p:sp>
    </p:spTree>
    <p:extLst>
      <p:ext uri="{BB962C8B-B14F-4D97-AF65-F5344CB8AC3E}">
        <p14:creationId xmlns:p14="http://schemas.microsoft.com/office/powerpoint/2010/main" val="2348023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9</a:t>
            </a:fld>
            <a:endParaRPr lang="en-GB" altLang="en-US"/>
          </a:p>
        </p:txBody>
      </p:sp>
    </p:spTree>
    <p:extLst>
      <p:ext uri="{BB962C8B-B14F-4D97-AF65-F5344CB8AC3E}">
        <p14:creationId xmlns:p14="http://schemas.microsoft.com/office/powerpoint/2010/main" val="2568173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10</a:t>
            </a:fld>
            <a:endParaRPr lang="en-GB" altLang="en-US"/>
          </a:p>
        </p:txBody>
      </p:sp>
    </p:spTree>
    <p:extLst>
      <p:ext uri="{BB962C8B-B14F-4D97-AF65-F5344CB8AC3E}">
        <p14:creationId xmlns:p14="http://schemas.microsoft.com/office/powerpoint/2010/main" val="4180021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11</a:t>
            </a:fld>
            <a:endParaRPr lang="en-GB" altLang="en-US"/>
          </a:p>
        </p:txBody>
      </p:sp>
    </p:spTree>
    <p:extLst>
      <p:ext uri="{BB962C8B-B14F-4D97-AF65-F5344CB8AC3E}">
        <p14:creationId xmlns:p14="http://schemas.microsoft.com/office/powerpoint/2010/main" val="1939744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12</a:t>
            </a:fld>
            <a:endParaRPr lang="en-GB" altLang="en-US"/>
          </a:p>
        </p:txBody>
      </p:sp>
    </p:spTree>
    <p:extLst>
      <p:ext uri="{BB962C8B-B14F-4D97-AF65-F5344CB8AC3E}">
        <p14:creationId xmlns:p14="http://schemas.microsoft.com/office/powerpoint/2010/main" val="8351125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13</a:t>
            </a:fld>
            <a:endParaRPr lang="en-GB" altLang="en-US"/>
          </a:p>
        </p:txBody>
      </p:sp>
    </p:spTree>
    <p:extLst>
      <p:ext uri="{BB962C8B-B14F-4D97-AF65-F5344CB8AC3E}">
        <p14:creationId xmlns:p14="http://schemas.microsoft.com/office/powerpoint/2010/main" val="204229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14</a:t>
            </a:fld>
            <a:endParaRPr lang="en-GB" altLang="en-US"/>
          </a:p>
        </p:txBody>
      </p:sp>
    </p:spTree>
    <p:extLst>
      <p:ext uri="{BB962C8B-B14F-4D97-AF65-F5344CB8AC3E}">
        <p14:creationId xmlns:p14="http://schemas.microsoft.com/office/powerpoint/2010/main" val="1173462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15</a:t>
            </a:fld>
            <a:endParaRPr lang="en-GB" altLang="en-US"/>
          </a:p>
        </p:txBody>
      </p:sp>
    </p:spTree>
    <p:extLst>
      <p:ext uri="{BB962C8B-B14F-4D97-AF65-F5344CB8AC3E}">
        <p14:creationId xmlns:p14="http://schemas.microsoft.com/office/powerpoint/2010/main" val="3417318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16</a:t>
            </a:fld>
            <a:endParaRPr lang="en-GB" altLang="en-US"/>
          </a:p>
        </p:txBody>
      </p:sp>
    </p:spTree>
    <p:extLst>
      <p:ext uri="{BB962C8B-B14F-4D97-AF65-F5344CB8AC3E}">
        <p14:creationId xmlns:p14="http://schemas.microsoft.com/office/powerpoint/2010/main" val="2752142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chemeClr val="tx1"/>
              </a:solidFill>
            </a:endParaRPr>
          </a:p>
        </p:txBody>
      </p:sp>
      <p:sp>
        <p:nvSpPr>
          <p:cNvPr id="4" name="Slide Number Placeholder 3"/>
          <p:cNvSpPr>
            <a:spLocks noGrp="1"/>
          </p:cNvSpPr>
          <p:nvPr>
            <p:ph type="sldNum" sz="quarter" idx="5"/>
          </p:nvPr>
        </p:nvSpPr>
        <p:spPr/>
        <p:txBody>
          <a:bodyPr/>
          <a:lstStyle/>
          <a:p>
            <a:pPr>
              <a:defRPr/>
            </a:pPr>
            <a:fld id="{71769736-C589-4C25-A829-65147A237957}" type="slidenum">
              <a:rPr lang="en-GB" altLang="en-US" smtClean="0"/>
              <a:pPr>
                <a:defRPr/>
              </a:pPr>
              <a:t>18</a:t>
            </a:fld>
            <a:endParaRPr lang="en-GB" altLang="en-US"/>
          </a:p>
        </p:txBody>
      </p:sp>
    </p:spTree>
    <p:extLst>
      <p:ext uri="{BB962C8B-B14F-4D97-AF65-F5344CB8AC3E}">
        <p14:creationId xmlns:p14="http://schemas.microsoft.com/office/powerpoint/2010/main" val="22813311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E54428-E2D9-02B1-A2DA-88B3E0FF8EDD}"/>
              </a:ext>
            </a:extLst>
          </p:cNvPr>
          <p:cNvSpPr>
            <a:spLocks noGrp="1"/>
          </p:cNvSpPr>
          <p:nvPr>
            <p:ph type="dt" sz="half" idx="10"/>
          </p:nvPr>
        </p:nvSpPr>
        <p:spPr>
          <a:xfrm>
            <a:off x="395288" y="6524625"/>
            <a:ext cx="971550" cy="219075"/>
          </a:xfrm>
        </p:spPr>
        <p:txBody>
          <a:bodyPr/>
          <a:lstStyle>
            <a:lvl1pPr>
              <a:defRPr/>
            </a:lvl1pPr>
          </a:lstStyle>
          <a:p>
            <a:pPr>
              <a:defRPr/>
            </a:pPr>
            <a:fld id="{A7003BC9-A7C0-4A6C-90DA-BF7428C6818B}" type="datetime1">
              <a:rPr lang="en-GB" altLang="en-US"/>
              <a:pPr>
                <a:defRPr/>
              </a:pPr>
              <a:t>02/07/2023</a:t>
            </a:fld>
            <a:endParaRPr lang="en-GB" altLang="en-US" dirty="0"/>
          </a:p>
        </p:txBody>
      </p:sp>
      <p:sp>
        <p:nvSpPr>
          <p:cNvPr id="5" name="Footer Placeholder 4">
            <a:extLst>
              <a:ext uri="{FF2B5EF4-FFF2-40B4-BE49-F238E27FC236}">
                <a16:creationId xmlns:a16="http://schemas.microsoft.com/office/drawing/2014/main" id="{7CE4F3BB-9633-DA0C-E805-0F3BC95399DC}"/>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1EC3A5DF-CC22-82A0-24CA-AD9E5FE6DFC4}"/>
              </a:ext>
            </a:extLst>
          </p:cNvPr>
          <p:cNvSpPr>
            <a:spLocks noGrp="1"/>
          </p:cNvSpPr>
          <p:nvPr>
            <p:ph type="sldNum" sz="quarter" idx="12"/>
          </p:nvPr>
        </p:nvSpPr>
        <p:spPr/>
        <p:txBody>
          <a:bodyPr/>
          <a:lstStyle>
            <a:lvl1pPr>
              <a:defRPr/>
            </a:lvl1pPr>
          </a:lstStyle>
          <a:p>
            <a:pPr>
              <a:defRPr/>
            </a:pPr>
            <a:fld id="{3F13616E-F5E3-4B59-8935-5C44884F5889}" type="slidenum">
              <a:rPr lang="en-GB" altLang="en-US"/>
              <a:pPr>
                <a:defRPr/>
              </a:pPr>
              <a:t>‹#›</a:t>
            </a:fld>
            <a:endParaRPr lang="en-GB" altLang="en-US"/>
          </a:p>
        </p:txBody>
      </p:sp>
    </p:spTree>
    <p:extLst>
      <p:ext uri="{BB962C8B-B14F-4D97-AF65-F5344CB8AC3E}">
        <p14:creationId xmlns:p14="http://schemas.microsoft.com/office/powerpoint/2010/main" val="4160160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876485-D3F9-4AC2-930F-6E3D8ED0A1D0}"/>
              </a:ext>
            </a:extLst>
          </p:cNvPr>
          <p:cNvSpPr>
            <a:spLocks noGrp="1"/>
          </p:cNvSpPr>
          <p:nvPr>
            <p:ph type="dt" sz="half" idx="10"/>
          </p:nvPr>
        </p:nvSpPr>
        <p:spPr/>
        <p:txBody>
          <a:bodyPr/>
          <a:lstStyle>
            <a:lvl1pPr>
              <a:defRPr/>
            </a:lvl1pPr>
          </a:lstStyle>
          <a:p>
            <a:pPr>
              <a:defRPr/>
            </a:pPr>
            <a:fld id="{E15B5B85-E6E5-4632-875C-0E6A3000B39E}" type="datetime1">
              <a:rPr lang="en-GB" altLang="en-US"/>
              <a:pPr>
                <a:defRPr/>
              </a:pPr>
              <a:t>02/07/2023</a:t>
            </a:fld>
            <a:endParaRPr lang="en-GB" altLang="en-US" dirty="0"/>
          </a:p>
        </p:txBody>
      </p:sp>
      <p:sp>
        <p:nvSpPr>
          <p:cNvPr id="5" name="Footer Placeholder 4">
            <a:extLst>
              <a:ext uri="{FF2B5EF4-FFF2-40B4-BE49-F238E27FC236}">
                <a16:creationId xmlns:a16="http://schemas.microsoft.com/office/drawing/2014/main" id="{5EF468A2-B67F-7117-AFBA-4C6C9C47C075}"/>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1BAE2467-5B5A-F30F-32CD-AAE0E36040CA}"/>
              </a:ext>
            </a:extLst>
          </p:cNvPr>
          <p:cNvSpPr>
            <a:spLocks noGrp="1"/>
          </p:cNvSpPr>
          <p:nvPr>
            <p:ph type="sldNum" sz="quarter" idx="12"/>
          </p:nvPr>
        </p:nvSpPr>
        <p:spPr/>
        <p:txBody>
          <a:bodyPr/>
          <a:lstStyle>
            <a:lvl1pPr>
              <a:defRPr/>
            </a:lvl1pPr>
          </a:lstStyle>
          <a:p>
            <a:pPr>
              <a:defRPr/>
            </a:pPr>
            <a:fld id="{6DDAD8D9-6827-4A0C-BF28-A51E33BD92A1}" type="slidenum">
              <a:rPr lang="en-GB" altLang="en-US"/>
              <a:pPr>
                <a:defRPr/>
              </a:pPr>
              <a:t>‹#›</a:t>
            </a:fld>
            <a:endParaRPr lang="en-GB" altLang="en-US"/>
          </a:p>
        </p:txBody>
      </p:sp>
    </p:spTree>
    <p:extLst>
      <p:ext uri="{BB962C8B-B14F-4D97-AF65-F5344CB8AC3E}">
        <p14:creationId xmlns:p14="http://schemas.microsoft.com/office/powerpoint/2010/main" val="422159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3117946-64D9-DC58-C9A9-02CD49C23149}"/>
              </a:ext>
            </a:extLst>
          </p:cNvPr>
          <p:cNvSpPr>
            <a:spLocks noGrp="1"/>
          </p:cNvSpPr>
          <p:nvPr>
            <p:ph type="dt" sz="half" idx="10"/>
          </p:nvPr>
        </p:nvSpPr>
        <p:spPr/>
        <p:txBody>
          <a:bodyPr/>
          <a:lstStyle>
            <a:lvl1pPr>
              <a:defRPr/>
            </a:lvl1pPr>
          </a:lstStyle>
          <a:p>
            <a:pPr>
              <a:defRPr/>
            </a:pPr>
            <a:fld id="{ACF1D7AD-01A3-454B-95CC-D4D4EB9881E1}" type="datetime1">
              <a:rPr lang="en-GB" altLang="en-US"/>
              <a:pPr>
                <a:defRPr/>
              </a:pPr>
              <a:t>02/07/2023</a:t>
            </a:fld>
            <a:endParaRPr lang="en-GB" altLang="en-US" dirty="0"/>
          </a:p>
        </p:txBody>
      </p:sp>
      <p:sp>
        <p:nvSpPr>
          <p:cNvPr id="5" name="Slide Number Placeholder 5">
            <a:extLst>
              <a:ext uri="{FF2B5EF4-FFF2-40B4-BE49-F238E27FC236}">
                <a16:creationId xmlns:a16="http://schemas.microsoft.com/office/drawing/2014/main" id="{1413012C-4F40-AB41-427E-9979102B4E25}"/>
              </a:ext>
            </a:extLst>
          </p:cNvPr>
          <p:cNvSpPr>
            <a:spLocks noGrp="1"/>
          </p:cNvSpPr>
          <p:nvPr>
            <p:ph type="sldNum" sz="quarter" idx="11"/>
          </p:nvPr>
        </p:nvSpPr>
        <p:spPr/>
        <p:txBody>
          <a:bodyPr/>
          <a:lstStyle>
            <a:lvl1pPr>
              <a:defRPr/>
            </a:lvl1pPr>
          </a:lstStyle>
          <a:p>
            <a:pPr>
              <a:defRPr/>
            </a:pPr>
            <a:fld id="{9D419A56-FD57-4C88-8607-08FDAE60C27E}" type="slidenum">
              <a:rPr lang="en-GB" altLang="en-US"/>
              <a:pPr>
                <a:defRPr/>
              </a:pPr>
              <a:t>‹#›</a:t>
            </a:fld>
            <a:endParaRPr lang="en-GB" altLang="en-US"/>
          </a:p>
        </p:txBody>
      </p:sp>
    </p:spTree>
    <p:extLst>
      <p:ext uri="{BB962C8B-B14F-4D97-AF65-F5344CB8AC3E}">
        <p14:creationId xmlns:p14="http://schemas.microsoft.com/office/powerpoint/2010/main" val="617920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35AB28F-5E20-146D-D1DA-BD2262447001}"/>
              </a:ext>
            </a:extLst>
          </p:cNvPr>
          <p:cNvSpPr>
            <a:spLocks noGrp="1"/>
          </p:cNvSpPr>
          <p:nvPr>
            <p:ph type="dt" sz="half" idx="10"/>
          </p:nvPr>
        </p:nvSpPr>
        <p:spPr/>
        <p:txBody>
          <a:bodyPr/>
          <a:lstStyle>
            <a:lvl1pPr>
              <a:defRPr/>
            </a:lvl1pPr>
          </a:lstStyle>
          <a:p>
            <a:pPr>
              <a:defRPr/>
            </a:pPr>
            <a:fld id="{BD6A1715-DF3B-4658-B682-DCA863364E1F}"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A8F431DF-86B9-A0F4-E9B2-2665956C5039}"/>
              </a:ext>
            </a:extLst>
          </p:cNvPr>
          <p:cNvSpPr>
            <a:spLocks noGrp="1"/>
          </p:cNvSpPr>
          <p:nvPr>
            <p:ph type="sldNum" sz="quarter" idx="11"/>
          </p:nvPr>
        </p:nvSpPr>
        <p:spPr/>
        <p:txBody>
          <a:bodyPr/>
          <a:lstStyle>
            <a:lvl1pPr>
              <a:defRPr/>
            </a:lvl1pPr>
          </a:lstStyle>
          <a:p>
            <a:pPr>
              <a:defRPr/>
            </a:pPr>
            <a:fld id="{3298402B-94D1-4850-BDD1-39CB0FB47D3A}" type="slidenum">
              <a:rPr lang="en-GB" altLang="en-US"/>
              <a:pPr>
                <a:defRPr/>
              </a:pPr>
              <a:t>‹#›</a:t>
            </a:fld>
            <a:endParaRPr lang="en-GB" altLang="en-US"/>
          </a:p>
        </p:txBody>
      </p:sp>
    </p:spTree>
    <p:extLst>
      <p:ext uri="{BB962C8B-B14F-4D97-AF65-F5344CB8AC3E}">
        <p14:creationId xmlns:p14="http://schemas.microsoft.com/office/powerpoint/2010/main" val="1105813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33E1F70-5EAF-DE23-8D61-08C4E99ACDE8}"/>
              </a:ext>
            </a:extLst>
          </p:cNvPr>
          <p:cNvSpPr>
            <a:spLocks noGrp="1"/>
          </p:cNvSpPr>
          <p:nvPr>
            <p:ph type="dt" sz="half" idx="10"/>
          </p:nvPr>
        </p:nvSpPr>
        <p:spPr/>
        <p:txBody>
          <a:bodyPr/>
          <a:lstStyle>
            <a:lvl1pPr>
              <a:defRPr/>
            </a:lvl1pPr>
          </a:lstStyle>
          <a:p>
            <a:pPr>
              <a:defRPr/>
            </a:pPr>
            <a:fld id="{733A36E0-0EBC-49A7-83AE-7B5524F6D403}" type="datetime1">
              <a:rPr lang="en-GB" altLang="en-US"/>
              <a:pPr>
                <a:defRPr/>
              </a:pPr>
              <a:t>02/07/2023</a:t>
            </a:fld>
            <a:endParaRPr lang="en-GB" altLang="en-US" dirty="0"/>
          </a:p>
        </p:txBody>
      </p:sp>
      <p:sp>
        <p:nvSpPr>
          <p:cNvPr id="8" name="Slide Number Placeholder 5">
            <a:extLst>
              <a:ext uri="{FF2B5EF4-FFF2-40B4-BE49-F238E27FC236}">
                <a16:creationId xmlns:a16="http://schemas.microsoft.com/office/drawing/2014/main" id="{288BBDB4-4DB4-B773-AA11-66BD46F549F8}"/>
              </a:ext>
            </a:extLst>
          </p:cNvPr>
          <p:cNvSpPr>
            <a:spLocks noGrp="1"/>
          </p:cNvSpPr>
          <p:nvPr>
            <p:ph type="sldNum" sz="quarter" idx="11"/>
          </p:nvPr>
        </p:nvSpPr>
        <p:spPr/>
        <p:txBody>
          <a:bodyPr/>
          <a:lstStyle>
            <a:lvl1pPr>
              <a:defRPr/>
            </a:lvl1pPr>
          </a:lstStyle>
          <a:p>
            <a:pPr>
              <a:defRPr/>
            </a:pPr>
            <a:fld id="{C34B518C-BAA0-4673-AB95-72B7C66D7FD9}" type="slidenum">
              <a:rPr lang="en-GB" altLang="en-US"/>
              <a:pPr>
                <a:defRPr/>
              </a:pPr>
              <a:t>‹#›</a:t>
            </a:fld>
            <a:endParaRPr lang="en-GB" altLang="en-US"/>
          </a:p>
        </p:txBody>
      </p:sp>
    </p:spTree>
    <p:extLst>
      <p:ext uri="{BB962C8B-B14F-4D97-AF65-F5344CB8AC3E}">
        <p14:creationId xmlns:p14="http://schemas.microsoft.com/office/powerpoint/2010/main" val="2887339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C9C75EE2-84EB-897A-150D-C3360D73278E}"/>
              </a:ext>
            </a:extLst>
          </p:cNvPr>
          <p:cNvSpPr>
            <a:spLocks noGrp="1"/>
          </p:cNvSpPr>
          <p:nvPr>
            <p:ph type="dt" sz="half" idx="10"/>
          </p:nvPr>
        </p:nvSpPr>
        <p:spPr/>
        <p:txBody>
          <a:bodyPr/>
          <a:lstStyle>
            <a:lvl1pPr>
              <a:defRPr/>
            </a:lvl1pPr>
          </a:lstStyle>
          <a:p>
            <a:pPr>
              <a:defRPr/>
            </a:pPr>
            <a:fld id="{A81EAC23-F888-49A2-B007-5F0E5CA55513}" type="datetime1">
              <a:rPr lang="en-GB" altLang="en-US"/>
              <a:pPr>
                <a:defRPr/>
              </a:pPr>
              <a:t>02/07/2023</a:t>
            </a:fld>
            <a:endParaRPr lang="en-GB" altLang="en-US" dirty="0"/>
          </a:p>
        </p:txBody>
      </p:sp>
      <p:sp>
        <p:nvSpPr>
          <p:cNvPr id="4" name="Slide Number Placeholder 5">
            <a:extLst>
              <a:ext uri="{FF2B5EF4-FFF2-40B4-BE49-F238E27FC236}">
                <a16:creationId xmlns:a16="http://schemas.microsoft.com/office/drawing/2014/main" id="{F7F57324-A1D3-1826-4AD0-23F2B34D504C}"/>
              </a:ext>
            </a:extLst>
          </p:cNvPr>
          <p:cNvSpPr>
            <a:spLocks noGrp="1"/>
          </p:cNvSpPr>
          <p:nvPr>
            <p:ph type="sldNum" sz="quarter" idx="11"/>
          </p:nvPr>
        </p:nvSpPr>
        <p:spPr/>
        <p:txBody>
          <a:bodyPr/>
          <a:lstStyle>
            <a:lvl1pPr>
              <a:defRPr/>
            </a:lvl1pPr>
          </a:lstStyle>
          <a:p>
            <a:pPr>
              <a:defRPr/>
            </a:pPr>
            <a:fld id="{63A72BC8-F192-4A9D-A624-45C65191F104}" type="slidenum">
              <a:rPr lang="en-GB" altLang="en-US"/>
              <a:pPr>
                <a:defRPr/>
              </a:pPr>
              <a:t>‹#›</a:t>
            </a:fld>
            <a:endParaRPr lang="en-GB" altLang="en-US"/>
          </a:p>
        </p:txBody>
      </p:sp>
    </p:spTree>
    <p:extLst>
      <p:ext uri="{BB962C8B-B14F-4D97-AF65-F5344CB8AC3E}">
        <p14:creationId xmlns:p14="http://schemas.microsoft.com/office/powerpoint/2010/main" val="2200108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064A730-A84D-95ED-E366-3CB067E59422}"/>
              </a:ext>
            </a:extLst>
          </p:cNvPr>
          <p:cNvSpPr>
            <a:spLocks noGrp="1"/>
          </p:cNvSpPr>
          <p:nvPr>
            <p:ph type="dt" sz="half" idx="10"/>
          </p:nvPr>
        </p:nvSpPr>
        <p:spPr/>
        <p:txBody>
          <a:bodyPr/>
          <a:lstStyle>
            <a:lvl1pPr>
              <a:defRPr/>
            </a:lvl1pPr>
          </a:lstStyle>
          <a:p>
            <a:pPr>
              <a:defRPr/>
            </a:pPr>
            <a:fld id="{4C6AB163-E791-4554-BA81-44AB2343F472}" type="datetime1">
              <a:rPr lang="en-GB" altLang="en-US"/>
              <a:pPr>
                <a:defRPr/>
              </a:pPr>
              <a:t>02/07/2023</a:t>
            </a:fld>
            <a:endParaRPr lang="en-GB" altLang="en-US" dirty="0"/>
          </a:p>
        </p:txBody>
      </p:sp>
      <p:sp>
        <p:nvSpPr>
          <p:cNvPr id="3" name="Slide Number Placeholder 5">
            <a:extLst>
              <a:ext uri="{FF2B5EF4-FFF2-40B4-BE49-F238E27FC236}">
                <a16:creationId xmlns:a16="http://schemas.microsoft.com/office/drawing/2014/main" id="{C906F15A-C578-F948-E769-8B084BF78E1C}"/>
              </a:ext>
            </a:extLst>
          </p:cNvPr>
          <p:cNvSpPr>
            <a:spLocks noGrp="1"/>
          </p:cNvSpPr>
          <p:nvPr>
            <p:ph type="sldNum" sz="quarter" idx="11"/>
          </p:nvPr>
        </p:nvSpPr>
        <p:spPr/>
        <p:txBody>
          <a:bodyPr/>
          <a:lstStyle>
            <a:lvl1pPr>
              <a:defRPr/>
            </a:lvl1pPr>
          </a:lstStyle>
          <a:p>
            <a:pPr>
              <a:defRPr/>
            </a:pPr>
            <a:fld id="{31EB37F5-31BF-4625-B85A-CFB759574526}" type="slidenum">
              <a:rPr lang="en-GB" altLang="en-US"/>
              <a:pPr>
                <a:defRPr/>
              </a:pPr>
              <a:t>‹#›</a:t>
            </a:fld>
            <a:endParaRPr lang="en-GB" altLang="en-US"/>
          </a:p>
        </p:txBody>
      </p:sp>
    </p:spTree>
    <p:extLst>
      <p:ext uri="{BB962C8B-B14F-4D97-AF65-F5344CB8AC3E}">
        <p14:creationId xmlns:p14="http://schemas.microsoft.com/office/powerpoint/2010/main" val="3206975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7E51362-D2B3-DDF9-7068-F19EBBC69852}"/>
              </a:ext>
            </a:extLst>
          </p:cNvPr>
          <p:cNvSpPr>
            <a:spLocks noGrp="1"/>
          </p:cNvSpPr>
          <p:nvPr>
            <p:ph type="dt" sz="half" idx="10"/>
          </p:nvPr>
        </p:nvSpPr>
        <p:spPr/>
        <p:txBody>
          <a:bodyPr/>
          <a:lstStyle>
            <a:lvl1pPr>
              <a:defRPr/>
            </a:lvl1pPr>
          </a:lstStyle>
          <a:p>
            <a:pPr>
              <a:defRPr/>
            </a:pPr>
            <a:fld id="{542376CD-E785-45CC-B413-C745EF1FA292}"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C686D90F-1445-9DA0-71CE-96FEF981D00D}"/>
              </a:ext>
            </a:extLst>
          </p:cNvPr>
          <p:cNvSpPr>
            <a:spLocks noGrp="1"/>
          </p:cNvSpPr>
          <p:nvPr>
            <p:ph type="sldNum" sz="quarter" idx="11"/>
          </p:nvPr>
        </p:nvSpPr>
        <p:spPr/>
        <p:txBody>
          <a:bodyPr/>
          <a:lstStyle>
            <a:lvl1pPr>
              <a:defRPr/>
            </a:lvl1pPr>
          </a:lstStyle>
          <a:p>
            <a:pPr>
              <a:defRPr/>
            </a:pPr>
            <a:fld id="{7FAA9DFF-67B6-47E2-A617-517793A02C38}" type="slidenum">
              <a:rPr lang="en-GB" altLang="en-US"/>
              <a:pPr>
                <a:defRPr/>
              </a:pPr>
              <a:t>‹#›</a:t>
            </a:fld>
            <a:endParaRPr lang="en-GB" altLang="en-US"/>
          </a:p>
        </p:txBody>
      </p:sp>
    </p:spTree>
    <p:extLst>
      <p:ext uri="{BB962C8B-B14F-4D97-AF65-F5344CB8AC3E}">
        <p14:creationId xmlns:p14="http://schemas.microsoft.com/office/powerpoint/2010/main" val="3816235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E48419FF-8CED-3CA4-47D4-1A8FEC64380C}"/>
              </a:ext>
            </a:extLst>
          </p:cNvPr>
          <p:cNvSpPr>
            <a:spLocks noGrp="1"/>
          </p:cNvSpPr>
          <p:nvPr>
            <p:ph type="dt" sz="half" idx="10"/>
          </p:nvPr>
        </p:nvSpPr>
        <p:spPr/>
        <p:txBody>
          <a:bodyPr/>
          <a:lstStyle>
            <a:lvl1pPr>
              <a:defRPr/>
            </a:lvl1pPr>
          </a:lstStyle>
          <a:p>
            <a:pPr>
              <a:defRPr/>
            </a:pPr>
            <a:fld id="{887A47DB-3605-4DA6-A56C-7923E56BED49}"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C70155DC-6394-7034-69A9-1D79F518C5EF}"/>
              </a:ext>
            </a:extLst>
          </p:cNvPr>
          <p:cNvSpPr>
            <a:spLocks noGrp="1"/>
          </p:cNvSpPr>
          <p:nvPr>
            <p:ph type="sldNum" sz="quarter" idx="11"/>
          </p:nvPr>
        </p:nvSpPr>
        <p:spPr/>
        <p:txBody>
          <a:bodyPr/>
          <a:lstStyle>
            <a:lvl1pPr>
              <a:defRPr/>
            </a:lvl1pPr>
          </a:lstStyle>
          <a:p>
            <a:pPr>
              <a:defRPr/>
            </a:pPr>
            <a:fld id="{86E213C3-687D-4505-8DFB-6C79E52C8FB7}" type="slidenum">
              <a:rPr lang="en-GB" altLang="en-US"/>
              <a:pPr>
                <a:defRPr/>
              </a:pPr>
              <a:t>‹#›</a:t>
            </a:fld>
            <a:endParaRPr lang="en-GB" altLang="en-US"/>
          </a:p>
        </p:txBody>
      </p:sp>
    </p:spTree>
    <p:extLst>
      <p:ext uri="{BB962C8B-B14F-4D97-AF65-F5344CB8AC3E}">
        <p14:creationId xmlns:p14="http://schemas.microsoft.com/office/powerpoint/2010/main" val="3136848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32D552-52D0-091C-66CD-B40ADA172402}"/>
              </a:ext>
            </a:extLst>
          </p:cNvPr>
          <p:cNvSpPr>
            <a:spLocks noGrp="1"/>
          </p:cNvSpPr>
          <p:nvPr>
            <p:ph type="dt" sz="half" idx="10"/>
          </p:nvPr>
        </p:nvSpPr>
        <p:spPr/>
        <p:txBody>
          <a:bodyPr/>
          <a:lstStyle>
            <a:lvl1pPr>
              <a:defRPr/>
            </a:lvl1pPr>
          </a:lstStyle>
          <a:p>
            <a:pPr>
              <a:defRPr/>
            </a:pPr>
            <a:fld id="{8E6EC078-4FC9-4BF6-83CB-B7890C720420}" type="datetime1">
              <a:rPr lang="en-GB" altLang="en-US"/>
              <a:pPr>
                <a:defRPr/>
              </a:pPr>
              <a:t>02/07/2023</a:t>
            </a:fld>
            <a:endParaRPr lang="en-GB" altLang="en-US" dirty="0"/>
          </a:p>
        </p:txBody>
      </p:sp>
      <p:sp>
        <p:nvSpPr>
          <p:cNvPr id="5" name="Slide Number Placeholder 5">
            <a:extLst>
              <a:ext uri="{FF2B5EF4-FFF2-40B4-BE49-F238E27FC236}">
                <a16:creationId xmlns:a16="http://schemas.microsoft.com/office/drawing/2014/main" id="{DC93CAE6-1A6E-9770-7C47-9635B6DB0C10}"/>
              </a:ext>
            </a:extLst>
          </p:cNvPr>
          <p:cNvSpPr>
            <a:spLocks noGrp="1"/>
          </p:cNvSpPr>
          <p:nvPr>
            <p:ph type="sldNum" sz="quarter" idx="11"/>
          </p:nvPr>
        </p:nvSpPr>
        <p:spPr/>
        <p:txBody>
          <a:bodyPr/>
          <a:lstStyle>
            <a:lvl1pPr>
              <a:defRPr/>
            </a:lvl1pPr>
          </a:lstStyle>
          <a:p>
            <a:pPr>
              <a:defRPr/>
            </a:pPr>
            <a:fld id="{9FA1A650-E734-4596-84AB-532A9CE39247}" type="slidenum">
              <a:rPr lang="en-GB" altLang="en-US"/>
              <a:pPr>
                <a:defRPr/>
              </a:pPr>
              <a:t>‹#›</a:t>
            </a:fld>
            <a:endParaRPr lang="en-GB" altLang="en-US"/>
          </a:p>
        </p:txBody>
      </p:sp>
    </p:spTree>
    <p:extLst>
      <p:ext uri="{BB962C8B-B14F-4D97-AF65-F5344CB8AC3E}">
        <p14:creationId xmlns:p14="http://schemas.microsoft.com/office/powerpoint/2010/main" val="3644868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0B824B-B3AC-C27E-686A-AF9E0C47D1A7}"/>
              </a:ext>
            </a:extLst>
          </p:cNvPr>
          <p:cNvSpPr>
            <a:spLocks noGrp="1"/>
          </p:cNvSpPr>
          <p:nvPr>
            <p:ph type="dt" sz="half" idx="10"/>
          </p:nvPr>
        </p:nvSpPr>
        <p:spPr/>
        <p:txBody>
          <a:bodyPr/>
          <a:lstStyle>
            <a:lvl1pPr>
              <a:defRPr/>
            </a:lvl1pPr>
          </a:lstStyle>
          <a:p>
            <a:pPr>
              <a:defRPr/>
            </a:pPr>
            <a:fld id="{4F1BF754-DE62-42FB-AEFD-AD6ED79B7222}" type="datetime1">
              <a:rPr lang="en-GB" altLang="en-US"/>
              <a:pPr>
                <a:defRPr/>
              </a:pPr>
              <a:t>02/07/2023</a:t>
            </a:fld>
            <a:endParaRPr lang="en-GB" altLang="en-US" dirty="0"/>
          </a:p>
        </p:txBody>
      </p:sp>
      <p:sp>
        <p:nvSpPr>
          <p:cNvPr id="5" name="Slide Number Placeholder 5">
            <a:extLst>
              <a:ext uri="{FF2B5EF4-FFF2-40B4-BE49-F238E27FC236}">
                <a16:creationId xmlns:a16="http://schemas.microsoft.com/office/drawing/2014/main" id="{19265F0E-CF0D-9640-CE96-AEFA8A8B971D}"/>
              </a:ext>
            </a:extLst>
          </p:cNvPr>
          <p:cNvSpPr>
            <a:spLocks noGrp="1"/>
          </p:cNvSpPr>
          <p:nvPr>
            <p:ph type="sldNum" sz="quarter" idx="11"/>
          </p:nvPr>
        </p:nvSpPr>
        <p:spPr/>
        <p:txBody>
          <a:bodyPr/>
          <a:lstStyle>
            <a:lvl1pPr>
              <a:defRPr/>
            </a:lvl1pPr>
          </a:lstStyle>
          <a:p>
            <a:pPr>
              <a:defRPr/>
            </a:pPr>
            <a:fld id="{B45EB4A8-4E58-4761-BCDB-6C94A2F2588D}" type="slidenum">
              <a:rPr lang="en-GB" altLang="en-US"/>
              <a:pPr>
                <a:defRPr/>
              </a:pPr>
              <a:t>‹#›</a:t>
            </a:fld>
            <a:endParaRPr lang="en-GB" altLang="en-US"/>
          </a:p>
        </p:txBody>
      </p:sp>
    </p:spTree>
    <p:extLst>
      <p:ext uri="{BB962C8B-B14F-4D97-AF65-F5344CB8AC3E}">
        <p14:creationId xmlns:p14="http://schemas.microsoft.com/office/powerpoint/2010/main" val="18552031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883679-5FA3-B682-6EC6-2CFA803C995B}"/>
              </a:ext>
            </a:extLst>
          </p:cNvPr>
          <p:cNvSpPr>
            <a:spLocks noGrp="1"/>
          </p:cNvSpPr>
          <p:nvPr>
            <p:ph type="dt" sz="half" idx="10"/>
          </p:nvPr>
        </p:nvSpPr>
        <p:spPr>
          <a:xfrm>
            <a:off x="395288" y="6524625"/>
            <a:ext cx="971550" cy="219075"/>
          </a:xfrm>
        </p:spPr>
        <p:txBody>
          <a:bodyPr/>
          <a:lstStyle>
            <a:lvl1pPr>
              <a:defRPr/>
            </a:lvl1pPr>
          </a:lstStyle>
          <a:p>
            <a:pPr>
              <a:defRPr/>
            </a:pPr>
            <a:fld id="{A6CD2DFE-40EB-456F-9C47-0D20BD1F6520}" type="datetime1">
              <a:rPr lang="en-GB" altLang="en-US"/>
              <a:pPr>
                <a:defRPr/>
              </a:pPr>
              <a:t>02/07/2023</a:t>
            </a:fld>
            <a:endParaRPr lang="en-GB" altLang="en-US" dirty="0"/>
          </a:p>
        </p:txBody>
      </p:sp>
      <p:sp>
        <p:nvSpPr>
          <p:cNvPr id="5" name="Footer Placeholder 4">
            <a:extLst>
              <a:ext uri="{FF2B5EF4-FFF2-40B4-BE49-F238E27FC236}">
                <a16:creationId xmlns:a16="http://schemas.microsoft.com/office/drawing/2014/main" id="{E9C9EB61-6BE2-7F6E-7600-A543AFAE075F}"/>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0BFF9F1C-B1FD-99E7-55BE-814736B3BF83}"/>
              </a:ext>
            </a:extLst>
          </p:cNvPr>
          <p:cNvSpPr>
            <a:spLocks noGrp="1"/>
          </p:cNvSpPr>
          <p:nvPr>
            <p:ph type="sldNum" sz="quarter" idx="12"/>
          </p:nvPr>
        </p:nvSpPr>
        <p:spPr/>
        <p:txBody>
          <a:bodyPr/>
          <a:lstStyle>
            <a:lvl1pPr>
              <a:defRPr/>
            </a:lvl1pPr>
          </a:lstStyle>
          <a:p>
            <a:pPr>
              <a:defRPr/>
            </a:pPr>
            <a:fld id="{95956538-8718-473D-A5A6-F1CA98B46DA0}" type="slidenum">
              <a:rPr lang="en-GB" altLang="en-US"/>
              <a:pPr>
                <a:defRPr/>
              </a:pPr>
              <a:t>‹#›</a:t>
            </a:fld>
            <a:endParaRPr lang="en-GB" altLang="en-US"/>
          </a:p>
        </p:txBody>
      </p:sp>
    </p:spTree>
    <p:extLst>
      <p:ext uri="{BB962C8B-B14F-4D97-AF65-F5344CB8AC3E}">
        <p14:creationId xmlns:p14="http://schemas.microsoft.com/office/powerpoint/2010/main" val="2111701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006F76-DB62-E2BF-6939-A25B2BCC50D7}"/>
              </a:ext>
            </a:extLst>
          </p:cNvPr>
          <p:cNvSpPr>
            <a:spLocks noGrp="1"/>
          </p:cNvSpPr>
          <p:nvPr>
            <p:ph type="dt" sz="half" idx="10"/>
          </p:nvPr>
        </p:nvSpPr>
        <p:spPr/>
        <p:txBody>
          <a:bodyPr/>
          <a:lstStyle>
            <a:lvl1pPr>
              <a:defRPr/>
            </a:lvl1pPr>
          </a:lstStyle>
          <a:p>
            <a:pPr>
              <a:defRPr/>
            </a:pPr>
            <a:fld id="{5F6C42B4-4545-4B0B-8922-C1BEB82246AC}" type="datetime1">
              <a:rPr lang="en-GB" altLang="en-US"/>
              <a:pPr>
                <a:defRPr/>
              </a:pPr>
              <a:t>02/07/2023</a:t>
            </a:fld>
            <a:endParaRPr lang="en-GB" altLang="en-US" dirty="0"/>
          </a:p>
        </p:txBody>
      </p:sp>
      <p:sp>
        <p:nvSpPr>
          <p:cNvPr id="5" name="Footer Placeholder 4">
            <a:extLst>
              <a:ext uri="{FF2B5EF4-FFF2-40B4-BE49-F238E27FC236}">
                <a16:creationId xmlns:a16="http://schemas.microsoft.com/office/drawing/2014/main" id="{465DA47D-B240-2944-F3A8-C9D640D8EDDB}"/>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5128C08-7918-0025-049E-575CF6A1F9EC}"/>
              </a:ext>
            </a:extLst>
          </p:cNvPr>
          <p:cNvSpPr>
            <a:spLocks noGrp="1"/>
          </p:cNvSpPr>
          <p:nvPr>
            <p:ph type="sldNum" sz="quarter" idx="12"/>
          </p:nvPr>
        </p:nvSpPr>
        <p:spPr/>
        <p:txBody>
          <a:bodyPr/>
          <a:lstStyle>
            <a:lvl1pPr>
              <a:defRPr/>
            </a:lvl1pPr>
          </a:lstStyle>
          <a:p>
            <a:pPr>
              <a:defRPr/>
            </a:pPr>
            <a:fld id="{CD2646EA-3FBA-4312-AF5F-311BA8B2DFAE}" type="slidenum">
              <a:rPr lang="en-GB" altLang="en-US"/>
              <a:pPr>
                <a:defRPr/>
              </a:pPr>
              <a:t>‹#›</a:t>
            </a:fld>
            <a:endParaRPr lang="en-GB" altLang="en-US"/>
          </a:p>
        </p:txBody>
      </p:sp>
    </p:spTree>
    <p:extLst>
      <p:ext uri="{BB962C8B-B14F-4D97-AF65-F5344CB8AC3E}">
        <p14:creationId xmlns:p14="http://schemas.microsoft.com/office/powerpoint/2010/main" val="3546293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DEB7363-22CD-21DF-30EB-6EED930181FF}"/>
              </a:ext>
            </a:extLst>
          </p:cNvPr>
          <p:cNvSpPr>
            <a:spLocks noGrp="1"/>
          </p:cNvSpPr>
          <p:nvPr>
            <p:ph type="dt" sz="half" idx="10"/>
          </p:nvPr>
        </p:nvSpPr>
        <p:spPr/>
        <p:txBody>
          <a:bodyPr/>
          <a:lstStyle>
            <a:lvl1pPr>
              <a:defRPr/>
            </a:lvl1pPr>
          </a:lstStyle>
          <a:p>
            <a:pPr>
              <a:defRPr/>
            </a:pPr>
            <a:fld id="{556B17B7-FB5B-420C-BCB0-3396EB0F00DD}" type="datetime1">
              <a:rPr lang="en-GB" altLang="en-US"/>
              <a:pPr>
                <a:defRPr/>
              </a:pPr>
              <a:t>02/07/2023</a:t>
            </a:fld>
            <a:endParaRPr lang="en-GB" altLang="en-US" dirty="0"/>
          </a:p>
        </p:txBody>
      </p:sp>
      <p:sp>
        <p:nvSpPr>
          <p:cNvPr id="5" name="Slide Number Placeholder 5">
            <a:extLst>
              <a:ext uri="{FF2B5EF4-FFF2-40B4-BE49-F238E27FC236}">
                <a16:creationId xmlns:a16="http://schemas.microsoft.com/office/drawing/2014/main" id="{75150A44-31FC-9098-3961-C2FB7F43AA32}"/>
              </a:ext>
            </a:extLst>
          </p:cNvPr>
          <p:cNvSpPr>
            <a:spLocks noGrp="1"/>
          </p:cNvSpPr>
          <p:nvPr>
            <p:ph type="sldNum" sz="quarter" idx="11"/>
          </p:nvPr>
        </p:nvSpPr>
        <p:spPr/>
        <p:txBody>
          <a:bodyPr/>
          <a:lstStyle>
            <a:lvl1pPr>
              <a:defRPr/>
            </a:lvl1pPr>
          </a:lstStyle>
          <a:p>
            <a:pPr>
              <a:defRPr/>
            </a:pPr>
            <a:fld id="{72E7CF4C-773B-4ED9-8D0C-938F2C942B09}" type="slidenum">
              <a:rPr lang="en-GB" altLang="en-US"/>
              <a:pPr>
                <a:defRPr/>
              </a:pPr>
              <a:t>‹#›</a:t>
            </a:fld>
            <a:endParaRPr lang="en-GB" altLang="en-US"/>
          </a:p>
        </p:txBody>
      </p:sp>
    </p:spTree>
    <p:extLst>
      <p:ext uri="{BB962C8B-B14F-4D97-AF65-F5344CB8AC3E}">
        <p14:creationId xmlns:p14="http://schemas.microsoft.com/office/powerpoint/2010/main" val="33901437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816C2BD-3ADA-C16C-2318-46C36F4E676A}"/>
              </a:ext>
            </a:extLst>
          </p:cNvPr>
          <p:cNvSpPr>
            <a:spLocks noGrp="1"/>
          </p:cNvSpPr>
          <p:nvPr>
            <p:ph type="dt" sz="half" idx="10"/>
          </p:nvPr>
        </p:nvSpPr>
        <p:spPr/>
        <p:txBody>
          <a:bodyPr/>
          <a:lstStyle>
            <a:lvl1pPr>
              <a:defRPr/>
            </a:lvl1pPr>
          </a:lstStyle>
          <a:p>
            <a:pPr>
              <a:defRPr/>
            </a:pPr>
            <a:fld id="{8DE60D63-3B36-41E7-9D99-4DFD85FC7798}"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9B6CD60A-556D-C549-286A-8D8DEC420C3C}"/>
              </a:ext>
            </a:extLst>
          </p:cNvPr>
          <p:cNvSpPr>
            <a:spLocks noGrp="1"/>
          </p:cNvSpPr>
          <p:nvPr>
            <p:ph type="sldNum" sz="quarter" idx="11"/>
          </p:nvPr>
        </p:nvSpPr>
        <p:spPr/>
        <p:txBody>
          <a:bodyPr/>
          <a:lstStyle>
            <a:lvl1pPr>
              <a:defRPr/>
            </a:lvl1pPr>
          </a:lstStyle>
          <a:p>
            <a:pPr>
              <a:defRPr/>
            </a:pPr>
            <a:fld id="{E72EED64-39AA-44AE-9E3A-E838ECA74315}" type="slidenum">
              <a:rPr lang="en-GB" altLang="en-US"/>
              <a:pPr>
                <a:defRPr/>
              </a:pPr>
              <a:t>‹#›</a:t>
            </a:fld>
            <a:endParaRPr lang="en-GB" altLang="en-US"/>
          </a:p>
        </p:txBody>
      </p:sp>
    </p:spTree>
    <p:extLst>
      <p:ext uri="{BB962C8B-B14F-4D97-AF65-F5344CB8AC3E}">
        <p14:creationId xmlns:p14="http://schemas.microsoft.com/office/powerpoint/2010/main" val="3225933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D00D6982-F7E0-9336-3B03-2D1AE755D58D}"/>
              </a:ext>
            </a:extLst>
          </p:cNvPr>
          <p:cNvSpPr>
            <a:spLocks noGrp="1"/>
          </p:cNvSpPr>
          <p:nvPr>
            <p:ph type="dt" sz="half" idx="10"/>
          </p:nvPr>
        </p:nvSpPr>
        <p:spPr/>
        <p:txBody>
          <a:bodyPr/>
          <a:lstStyle>
            <a:lvl1pPr>
              <a:defRPr/>
            </a:lvl1pPr>
          </a:lstStyle>
          <a:p>
            <a:pPr>
              <a:defRPr/>
            </a:pPr>
            <a:fld id="{AEC6F7EB-9131-484E-9C4E-C8B1878B54B0}" type="datetime1">
              <a:rPr lang="en-GB" altLang="en-US"/>
              <a:pPr>
                <a:defRPr/>
              </a:pPr>
              <a:t>02/07/2023</a:t>
            </a:fld>
            <a:endParaRPr lang="en-GB" altLang="en-US" dirty="0"/>
          </a:p>
        </p:txBody>
      </p:sp>
      <p:sp>
        <p:nvSpPr>
          <p:cNvPr id="8" name="Slide Number Placeholder 5">
            <a:extLst>
              <a:ext uri="{FF2B5EF4-FFF2-40B4-BE49-F238E27FC236}">
                <a16:creationId xmlns:a16="http://schemas.microsoft.com/office/drawing/2014/main" id="{A71A6CD1-B4D3-3F2E-EB02-70A8B215A066}"/>
              </a:ext>
            </a:extLst>
          </p:cNvPr>
          <p:cNvSpPr>
            <a:spLocks noGrp="1"/>
          </p:cNvSpPr>
          <p:nvPr>
            <p:ph type="sldNum" sz="quarter" idx="11"/>
          </p:nvPr>
        </p:nvSpPr>
        <p:spPr/>
        <p:txBody>
          <a:bodyPr/>
          <a:lstStyle>
            <a:lvl1pPr>
              <a:defRPr/>
            </a:lvl1pPr>
          </a:lstStyle>
          <a:p>
            <a:pPr>
              <a:defRPr/>
            </a:pPr>
            <a:fld id="{F0EF6AAE-FD38-4B58-9EC6-BAFB6C68C825}" type="slidenum">
              <a:rPr lang="en-GB" altLang="en-US"/>
              <a:pPr>
                <a:defRPr/>
              </a:pPr>
              <a:t>‹#›</a:t>
            </a:fld>
            <a:endParaRPr lang="en-GB" altLang="en-US"/>
          </a:p>
        </p:txBody>
      </p:sp>
    </p:spTree>
    <p:extLst>
      <p:ext uri="{BB962C8B-B14F-4D97-AF65-F5344CB8AC3E}">
        <p14:creationId xmlns:p14="http://schemas.microsoft.com/office/powerpoint/2010/main" val="3619873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F9C11FF-7DB8-B33B-4C36-99849B3079E0}"/>
              </a:ext>
            </a:extLst>
          </p:cNvPr>
          <p:cNvSpPr>
            <a:spLocks noGrp="1"/>
          </p:cNvSpPr>
          <p:nvPr>
            <p:ph type="dt" sz="half" idx="10"/>
          </p:nvPr>
        </p:nvSpPr>
        <p:spPr/>
        <p:txBody>
          <a:bodyPr/>
          <a:lstStyle>
            <a:lvl1pPr>
              <a:defRPr/>
            </a:lvl1pPr>
          </a:lstStyle>
          <a:p>
            <a:pPr>
              <a:defRPr/>
            </a:pPr>
            <a:fld id="{67AE5B52-DBD4-4A71-BEB2-FDF755445425}" type="datetime1">
              <a:rPr lang="en-GB" altLang="en-US"/>
              <a:pPr>
                <a:defRPr/>
              </a:pPr>
              <a:t>02/07/2023</a:t>
            </a:fld>
            <a:endParaRPr lang="en-GB" altLang="en-US" dirty="0"/>
          </a:p>
        </p:txBody>
      </p:sp>
      <p:sp>
        <p:nvSpPr>
          <p:cNvPr id="4" name="Slide Number Placeholder 5">
            <a:extLst>
              <a:ext uri="{FF2B5EF4-FFF2-40B4-BE49-F238E27FC236}">
                <a16:creationId xmlns:a16="http://schemas.microsoft.com/office/drawing/2014/main" id="{CC044FEA-E0CA-7E07-650C-D52C104AF9DE}"/>
              </a:ext>
            </a:extLst>
          </p:cNvPr>
          <p:cNvSpPr>
            <a:spLocks noGrp="1"/>
          </p:cNvSpPr>
          <p:nvPr>
            <p:ph type="sldNum" sz="quarter" idx="11"/>
          </p:nvPr>
        </p:nvSpPr>
        <p:spPr/>
        <p:txBody>
          <a:bodyPr/>
          <a:lstStyle>
            <a:lvl1pPr>
              <a:defRPr/>
            </a:lvl1pPr>
          </a:lstStyle>
          <a:p>
            <a:pPr>
              <a:defRPr/>
            </a:pPr>
            <a:fld id="{76859D60-A8C4-4280-9700-9728308782B8}" type="slidenum">
              <a:rPr lang="en-GB" altLang="en-US"/>
              <a:pPr>
                <a:defRPr/>
              </a:pPr>
              <a:t>‹#›</a:t>
            </a:fld>
            <a:endParaRPr lang="en-GB" altLang="en-US"/>
          </a:p>
        </p:txBody>
      </p:sp>
    </p:spTree>
    <p:extLst>
      <p:ext uri="{BB962C8B-B14F-4D97-AF65-F5344CB8AC3E}">
        <p14:creationId xmlns:p14="http://schemas.microsoft.com/office/powerpoint/2010/main" val="2572464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F874022-BA55-5290-A74C-BE181611FADA}"/>
              </a:ext>
            </a:extLst>
          </p:cNvPr>
          <p:cNvSpPr>
            <a:spLocks noGrp="1"/>
          </p:cNvSpPr>
          <p:nvPr>
            <p:ph type="dt" sz="half" idx="10"/>
          </p:nvPr>
        </p:nvSpPr>
        <p:spPr/>
        <p:txBody>
          <a:bodyPr/>
          <a:lstStyle>
            <a:lvl1pPr>
              <a:defRPr/>
            </a:lvl1pPr>
          </a:lstStyle>
          <a:p>
            <a:pPr>
              <a:defRPr/>
            </a:pPr>
            <a:fld id="{52FB8B02-2768-47F7-A275-CE7D130BB173}" type="datetime1">
              <a:rPr lang="en-GB" altLang="en-US"/>
              <a:pPr>
                <a:defRPr/>
              </a:pPr>
              <a:t>02/07/2023</a:t>
            </a:fld>
            <a:endParaRPr lang="en-GB" altLang="en-US" dirty="0"/>
          </a:p>
        </p:txBody>
      </p:sp>
      <p:sp>
        <p:nvSpPr>
          <p:cNvPr id="3" name="Slide Number Placeholder 5">
            <a:extLst>
              <a:ext uri="{FF2B5EF4-FFF2-40B4-BE49-F238E27FC236}">
                <a16:creationId xmlns:a16="http://schemas.microsoft.com/office/drawing/2014/main" id="{2D34F208-88F0-3122-CE79-6319DBB2EBA0}"/>
              </a:ext>
            </a:extLst>
          </p:cNvPr>
          <p:cNvSpPr>
            <a:spLocks noGrp="1"/>
          </p:cNvSpPr>
          <p:nvPr>
            <p:ph type="sldNum" sz="quarter" idx="11"/>
          </p:nvPr>
        </p:nvSpPr>
        <p:spPr/>
        <p:txBody>
          <a:bodyPr/>
          <a:lstStyle>
            <a:lvl1pPr>
              <a:defRPr/>
            </a:lvl1pPr>
          </a:lstStyle>
          <a:p>
            <a:pPr>
              <a:defRPr/>
            </a:pPr>
            <a:fld id="{DD57F321-5880-4D39-80B8-2C178564A8A5}" type="slidenum">
              <a:rPr lang="en-GB" altLang="en-US"/>
              <a:pPr>
                <a:defRPr/>
              </a:pPr>
              <a:t>‹#›</a:t>
            </a:fld>
            <a:endParaRPr lang="en-GB" altLang="en-US"/>
          </a:p>
        </p:txBody>
      </p:sp>
    </p:spTree>
    <p:extLst>
      <p:ext uri="{BB962C8B-B14F-4D97-AF65-F5344CB8AC3E}">
        <p14:creationId xmlns:p14="http://schemas.microsoft.com/office/powerpoint/2010/main" val="9309957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0D7F4217-B574-E68F-36EF-79D4EE5911B3}"/>
              </a:ext>
            </a:extLst>
          </p:cNvPr>
          <p:cNvSpPr>
            <a:spLocks noGrp="1"/>
          </p:cNvSpPr>
          <p:nvPr>
            <p:ph type="dt" sz="half" idx="10"/>
          </p:nvPr>
        </p:nvSpPr>
        <p:spPr/>
        <p:txBody>
          <a:bodyPr/>
          <a:lstStyle>
            <a:lvl1pPr>
              <a:defRPr/>
            </a:lvl1pPr>
          </a:lstStyle>
          <a:p>
            <a:pPr>
              <a:defRPr/>
            </a:pPr>
            <a:fld id="{E553F60D-F5C4-488A-A3AD-F1FE4734946E}"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67B7F15C-2974-A11A-864C-530A75AD9D79}"/>
              </a:ext>
            </a:extLst>
          </p:cNvPr>
          <p:cNvSpPr>
            <a:spLocks noGrp="1"/>
          </p:cNvSpPr>
          <p:nvPr>
            <p:ph type="sldNum" sz="quarter" idx="11"/>
          </p:nvPr>
        </p:nvSpPr>
        <p:spPr/>
        <p:txBody>
          <a:bodyPr/>
          <a:lstStyle>
            <a:lvl1pPr>
              <a:defRPr/>
            </a:lvl1pPr>
          </a:lstStyle>
          <a:p>
            <a:pPr>
              <a:defRPr/>
            </a:pPr>
            <a:fld id="{F89E65B0-D589-4DA6-AEB4-B3169F24FCFA}" type="slidenum">
              <a:rPr lang="en-GB" altLang="en-US"/>
              <a:pPr>
                <a:defRPr/>
              </a:pPr>
              <a:t>‹#›</a:t>
            </a:fld>
            <a:endParaRPr lang="en-GB" altLang="en-US"/>
          </a:p>
        </p:txBody>
      </p:sp>
    </p:spTree>
    <p:extLst>
      <p:ext uri="{BB962C8B-B14F-4D97-AF65-F5344CB8AC3E}">
        <p14:creationId xmlns:p14="http://schemas.microsoft.com/office/powerpoint/2010/main" val="35409493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DBC8F02-1077-4D16-1C9E-485244928665}"/>
              </a:ext>
            </a:extLst>
          </p:cNvPr>
          <p:cNvSpPr>
            <a:spLocks noGrp="1"/>
          </p:cNvSpPr>
          <p:nvPr>
            <p:ph type="dt" sz="half" idx="10"/>
          </p:nvPr>
        </p:nvSpPr>
        <p:spPr/>
        <p:txBody>
          <a:bodyPr/>
          <a:lstStyle>
            <a:lvl1pPr>
              <a:defRPr/>
            </a:lvl1pPr>
          </a:lstStyle>
          <a:p>
            <a:pPr>
              <a:defRPr/>
            </a:pPr>
            <a:fld id="{8DF55677-6D9C-4510-96D6-C8E562836543}"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AA82BD83-3E1B-63A5-3434-4725CB5578CB}"/>
              </a:ext>
            </a:extLst>
          </p:cNvPr>
          <p:cNvSpPr>
            <a:spLocks noGrp="1"/>
          </p:cNvSpPr>
          <p:nvPr>
            <p:ph type="sldNum" sz="quarter" idx="11"/>
          </p:nvPr>
        </p:nvSpPr>
        <p:spPr/>
        <p:txBody>
          <a:bodyPr/>
          <a:lstStyle>
            <a:lvl1pPr>
              <a:defRPr/>
            </a:lvl1pPr>
          </a:lstStyle>
          <a:p>
            <a:pPr>
              <a:defRPr/>
            </a:pPr>
            <a:fld id="{3518244D-A073-45DF-9A51-0FA8D518C0E2}" type="slidenum">
              <a:rPr lang="en-GB" altLang="en-US"/>
              <a:pPr>
                <a:defRPr/>
              </a:pPr>
              <a:t>‹#›</a:t>
            </a:fld>
            <a:endParaRPr lang="en-GB" altLang="en-US"/>
          </a:p>
        </p:txBody>
      </p:sp>
    </p:spTree>
    <p:extLst>
      <p:ext uri="{BB962C8B-B14F-4D97-AF65-F5344CB8AC3E}">
        <p14:creationId xmlns:p14="http://schemas.microsoft.com/office/powerpoint/2010/main" val="30298198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84E332-392D-3D35-25F0-4D1A390170FA}"/>
              </a:ext>
            </a:extLst>
          </p:cNvPr>
          <p:cNvSpPr>
            <a:spLocks noGrp="1"/>
          </p:cNvSpPr>
          <p:nvPr>
            <p:ph type="dt" sz="half" idx="10"/>
          </p:nvPr>
        </p:nvSpPr>
        <p:spPr/>
        <p:txBody>
          <a:bodyPr/>
          <a:lstStyle>
            <a:lvl1pPr>
              <a:defRPr/>
            </a:lvl1pPr>
          </a:lstStyle>
          <a:p>
            <a:pPr>
              <a:defRPr/>
            </a:pPr>
            <a:fld id="{7611BC63-647E-48B1-AD04-EDDCE6F9A939}" type="datetime1">
              <a:rPr lang="en-GB" altLang="en-US"/>
              <a:pPr>
                <a:defRPr/>
              </a:pPr>
              <a:t>02/07/2023</a:t>
            </a:fld>
            <a:endParaRPr lang="en-GB" altLang="en-US" dirty="0"/>
          </a:p>
        </p:txBody>
      </p:sp>
      <p:sp>
        <p:nvSpPr>
          <p:cNvPr id="5" name="Slide Number Placeholder 5">
            <a:extLst>
              <a:ext uri="{FF2B5EF4-FFF2-40B4-BE49-F238E27FC236}">
                <a16:creationId xmlns:a16="http://schemas.microsoft.com/office/drawing/2014/main" id="{F36FEB1F-989B-E312-94BF-B9F841DCE88E}"/>
              </a:ext>
            </a:extLst>
          </p:cNvPr>
          <p:cNvSpPr>
            <a:spLocks noGrp="1"/>
          </p:cNvSpPr>
          <p:nvPr>
            <p:ph type="sldNum" sz="quarter" idx="11"/>
          </p:nvPr>
        </p:nvSpPr>
        <p:spPr/>
        <p:txBody>
          <a:bodyPr/>
          <a:lstStyle>
            <a:lvl1pPr>
              <a:defRPr/>
            </a:lvl1pPr>
          </a:lstStyle>
          <a:p>
            <a:pPr>
              <a:defRPr/>
            </a:pPr>
            <a:fld id="{DD21924A-B6DC-402E-BB3D-F294E258BC27}" type="slidenum">
              <a:rPr lang="en-GB" altLang="en-US"/>
              <a:pPr>
                <a:defRPr/>
              </a:pPr>
              <a:t>‹#›</a:t>
            </a:fld>
            <a:endParaRPr lang="en-GB" altLang="en-US"/>
          </a:p>
        </p:txBody>
      </p:sp>
    </p:spTree>
    <p:extLst>
      <p:ext uri="{BB962C8B-B14F-4D97-AF65-F5344CB8AC3E}">
        <p14:creationId xmlns:p14="http://schemas.microsoft.com/office/powerpoint/2010/main" val="10399671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221DCC-FB94-48FC-B4B4-E54F253C8614}"/>
              </a:ext>
            </a:extLst>
          </p:cNvPr>
          <p:cNvSpPr>
            <a:spLocks noGrp="1"/>
          </p:cNvSpPr>
          <p:nvPr>
            <p:ph type="dt" sz="half" idx="10"/>
          </p:nvPr>
        </p:nvSpPr>
        <p:spPr/>
        <p:txBody>
          <a:bodyPr/>
          <a:lstStyle>
            <a:lvl1pPr>
              <a:defRPr/>
            </a:lvl1pPr>
          </a:lstStyle>
          <a:p>
            <a:pPr>
              <a:defRPr/>
            </a:pPr>
            <a:fld id="{3818F72F-88D6-4483-9838-073098CAE908}" type="datetime1">
              <a:rPr lang="en-GB" altLang="en-US"/>
              <a:pPr>
                <a:defRPr/>
              </a:pPr>
              <a:t>02/07/2023</a:t>
            </a:fld>
            <a:endParaRPr lang="en-GB" altLang="en-US" dirty="0"/>
          </a:p>
        </p:txBody>
      </p:sp>
      <p:sp>
        <p:nvSpPr>
          <p:cNvPr id="5" name="Slide Number Placeholder 5">
            <a:extLst>
              <a:ext uri="{FF2B5EF4-FFF2-40B4-BE49-F238E27FC236}">
                <a16:creationId xmlns:a16="http://schemas.microsoft.com/office/drawing/2014/main" id="{947F055E-7AFD-3EC9-8E6E-02ADDF6BA666}"/>
              </a:ext>
            </a:extLst>
          </p:cNvPr>
          <p:cNvSpPr>
            <a:spLocks noGrp="1"/>
          </p:cNvSpPr>
          <p:nvPr>
            <p:ph type="sldNum" sz="quarter" idx="11"/>
          </p:nvPr>
        </p:nvSpPr>
        <p:spPr/>
        <p:txBody>
          <a:bodyPr/>
          <a:lstStyle>
            <a:lvl1pPr>
              <a:defRPr/>
            </a:lvl1pPr>
          </a:lstStyle>
          <a:p>
            <a:pPr>
              <a:defRPr/>
            </a:pPr>
            <a:fld id="{135A243C-2E83-4842-8CBB-5449C98E08B8}" type="slidenum">
              <a:rPr lang="en-GB" altLang="en-US"/>
              <a:pPr>
                <a:defRPr/>
              </a:pPr>
              <a:t>‹#›</a:t>
            </a:fld>
            <a:endParaRPr lang="en-GB" altLang="en-US"/>
          </a:p>
        </p:txBody>
      </p:sp>
    </p:spTree>
    <p:extLst>
      <p:ext uri="{BB962C8B-B14F-4D97-AF65-F5344CB8AC3E}">
        <p14:creationId xmlns:p14="http://schemas.microsoft.com/office/powerpoint/2010/main" val="1331166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D33912B-0473-C016-F1A9-77E6F652AD1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3D0F7D93-53CC-0990-7463-2DF8D1550851}"/>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CF756CA7-D6C5-9534-8D34-C7478FED280E}"/>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4812D25-4E7E-4D6E-8930-753C0F50F265}"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E350CE1A-AF0F-9AD0-EB70-22F014C50CEB}"/>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AEA8000-0179-4503-815D-E425C895911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35" r:id="rId1"/>
    <p:sldLayoutId id="214748403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403AA759-BDDE-2300-46A7-84A5E50BB0E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96C5A595-A8F0-2EA5-135B-72F5C2C5D25F}"/>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8CA25FE-BAE6-BC61-8A47-CDBB2AE8A03A}"/>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4500E020-3009-47B0-82AB-906B00F1B66A}" type="datetime1">
              <a:rPr lang="en-GB" altLang="en-US"/>
              <a:pPr>
                <a:defRPr/>
              </a:pPr>
              <a:t>02/07/2023</a:t>
            </a:fld>
            <a:endParaRPr lang="en-GB" altLang="en-US" dirty="0"/>
          </a:p>
        </p:txBody>
      </p:sp>
      <p:sp>
        <p:nvSpPr>
          <p:cNvPr id="6" name="Slide Number Placeholder 5">
            <a:extLst>
              <a:ext uri="{FF2B5EF4-FFF2-40B4-BE49-F238E27FC236}">
                <a16:creationId xmlns:a16="http://schemas.microsoft.com/office/drawing/2014/main" id="{B0898D98-5971-DE80-ED79-AD9796156ABF}"/>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4BE25BB-2985-44D5-B199-95FDB39A8F9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37" r:id="rId1"/>
    <p:sldLayoutId id="2147484038"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www.nhsconfed.org/case-studies/reducing-conveyances-older-patients-south-warwickshire" TargetMode="External"/><Relationship Id="rId2" Type="http://schemas.openxmlformats.org/officeDocument/2006/relationships/hyperlink" Target="https://www.nhsconfed.org/case-studies/urgent-community-response-across-mid-and-south-essex" TargetMode="External"/><Relationship Id="rId1" Type="http://schemas.openxmlformats.org/officeDocument/2006/relationships/slideLayout" Target="../slideLayouts/slideLayout13.xml"/><Relationship Id="rId6" Type="http://schemas.openxmlformats.org/officeDocument/2006/relationships/hyperlink" Target="https://www.kingsfund.org.uk/publications/community-services-assets/timeline" TargetMode="External"/><Relationship Id="rId5" Type="http://schemas.openxmlformats.org/officeDocument/2006/relationships/hyperlink" Target="https://www.nuffieldtrust.org.uk/integrated-care-policy-timeline" TargetMode="External"/><Relationship Id="rId4" Type="http://schemas.openxmlformats.org/officeDocument/2006/relationships/hyperlink" Target="https://www.training.bright-futures.co.uk/about-us/key-information/impact/gm-mentally-healthy-schools-college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1112" y="1682724"/>
            <a:ext cx="7992888" cy="901942"/>
          </a:xfrm>
        </p:spPr>
        <p:txBody>
          <a:bodyPr>
            <a:noAutofit/>
          </a:bodyPr>
          <a:lstStyle/>
          <a:p>
            <a:br>
              <a:rPr lang="en-GB" sz="3600" b="1" i="1" dirty="0">
                <a:solidFill>
                  <a:schemeClr val="bg1"/>
                </a:solidFill>
              </a:rPr>
            </a:br>
            <a:br>
              <a:rPr lang="en-GB" sz="3600" b="1" i="1" dirty="0">
                <a:solidFill>
                  <a:schemeClr val="bg1"/>
                </a:solidFill>
              </a:rPr>
            </a:br>
            <a:r>
              <a:rPr lang="en-GB" sz="3600" b="1" i="1" dirty="0">
                <a:solidFill>
                  <a:schemeClr val="bg1"/>
                </a:solidFill>
              </a:rPr>
              <a:t>Service Integration and Partnership Working</a:t>
            </a:r>
            <a:br>
              <a:rPr lang="en-GB" sz="3600" b="1" i="1" dirty="0">
                <a:solidFill>
                  <a:schemeClr val="bg1"/>
                </a:solidFill>
              </a:rPr>
            </a:br>
            <a:br>
              <a:rPr lang="en-GB" sz="3600" b="1" dirty="0">
                <a:solidFill>
                  <a:schemeClr val="bg1"/>
                </a:solidFill>
              </a:rPr>
            </a:br>
            <a:br>
              <a:rPr lang="en-GB" sz="3600" b="1" dirty="0">
                <a:solidFill>
                  <a:schemeClr val="bg1"/>
                </a:solidFill>
              </a:rPr>
            </a:br>
            <a:br>
              <a:rPr lang="en-GB" sz="3600" b="1" dirty="0">
                <a:solidFill>
                  <a:schemeClr val="bg1"/>
                </a:solidFill>
              </a:rPr>
            </a:br>
            <a:r>
              <a:rPr lang="en-GB" sz="3200" b="1" dirty="0">
                <a:solidFill>
                  <a:schemeClr val="bg1"/>
                </a:solidFill>
              </a:rPr>
              <a:t>  </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452505" y="4112412"/>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235240" y="1958861"/>
            <a:ext cx="8759736" cy="3539430"/>
          </a:xfrm>
          <a:prstGeom prst="rect">
            <a:avLst/>
          </a:prstGeom>
        </p:spPr>
        <p:txBody>
          <a:bodyPr wrap="square" lIns="91440" tIns="45720" rIns="91440" bIns="45720" anchor="t">
            <a:spAutoFit/>
          </a:bodyPr>
          <a:lstStyle/>
          <a:p>
            <a:pPr algn="ctr"/>
            <a:endParaRPr lang="en-GB" sz="3200" b="1" dirty="0">
              <a:solidFill>
                <a:schemeClr val="bg1"/>
              </a:solidFill>
            </a:endParaRPr>
          </a:p>
          <a:p>
            <a:pPr algn="ctr"/>
            <a:r>
              <a:rPr lang="en-GB" sz="3200" b="1" dirty="0">
                <a:solidFill>
                  <a:schemeClr val="bg1"/>
                </a:solidFill>
              </a:rPr>
              <a:t>Service Integration and Partnership Working in HSC Practice Examples</a:t>
            </a:r>
          </a:p>
          <a:p>
            <a:pPr algn="ctr"/>
            <a:endParaRPr lang="en-GB" sz="3200" b="1" dirty="0">
              <a:solidFill>
                <a:schemeClr val="bg1"/>
              </a:solidFill>
            </a:endParaRPr>
          </a:p>
          <a:p>
            <a:pPr algn="ctr"/>
            <a:r>
              <a:rPr lang="en-GB" sz="3200" b="1" dirty="0">
                <a:solidFill>
                  <a:schemeClr val="bg1"/>
                </a:solidFill>
              </a:rPr>
              <a:t>LCHS7005</a:t>
            </a:r>
          </a:p>
          <a:p>
            <a:pPr algn="ctr"/>
            <a:endParaRPr lang="en-GB" sz="3200" b="1" dirty="0">
              <a:solidFill>
                <a:schemeClr val="bg1"/>
              </a:solidFill>
            </a:endParaRPr>
          </a:p>
          <a:p>
            <a:pPr algn="ctr"/>
            <a:r>
              <a:rPr lang="en-GB" sz="3200" b="1" dirty="0">
                <a:solidFill>
                  <a:schemeClr val="bg1"/>
                </a:solidFill>
              </a:rPr>
              <a:t>Week 4</a:t>
            </a:r>
          </a:p>
        </p:txBody>
      </p:sp>
      <p:sp>
        <p:nvSpPr>
          <p:cNvPr id="5" name="TextBox 4">
            <a:extLst>
              <a:ext uri="{FF2B5EF4-FFF2-40B4-BE49-F238E27FC236}">
                <a16:creationId xmlns:a16="http://schemas.microsoft.com/office/drawing/2014/main" id="{ADFE276F-6869-41C6-B887-3EC4A210430D}"/>
              </a:ext>
            </a:extLst>
          </p:cNvPr>
          <p:cNvSpPr txBox="1"/>
          <p:nvPr/>
        </p:nvSpPr>
        <p:spPr>
          <a:xfrm>
            <a:off x="234672" y="5517232"/>
            <a:ext cx="2664296" cy="461665"/>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GB" sz="2400" b="1" dirty="0" err="1">
                <a:solidFill>
                  <a:prstClr val="white"/>
                </a:solidFill>
                <a:latin typeface="Myriad Pro"/>
                <a:cs typeface="Arial" panose="020B0604020202020204" pitchFamily="34" charset="0"/>
              </a:rPr>
              <a:t>Dr.</a:t>
            </a:r>
            <a:r>
              <a:rPr lang="en-GB" sz="2400" b="1" dirty="0">
                <a:solidFill>
                  <a:prstClr val="white"/>
                </a:solidFill>
                <a:latin typeface="Myriad Pro"/>
                <a:cs typeface="Arial" panose="020B0604020202020204" pitchFamily="34" charset="0"/>
              </a:rPr>
              <a:t> Diola Bijlhout</a:t>
            </a:r>
            <a:endParaRPr kumimoji="0" lang="en-GB" sz="2400" b="0" i="0" u="none" strike="noStrike" kern="1200" cap="none" spc="0" normalizeH="0" baseline="0" noProof="0" dirty="0">
              <a:ln>
                <a:noFill/>
              </a:ln>
              <a:solidFill>
                <a:prstClr val="black">
                  <a:tint val="75000"/>
                </a:prstClr>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037E7B7B-8B74-CC63-4377-99CC7A4D77B2}"/>
              </a:ext>
            </a:extLst>
          </p:cNvPr>
          <p:cNvSpPr>
            <a:spLocks noGrp="1"/>
          </p:cNvSpPr>
          <p:nvPr>
            <p:ph type="title"/>
          </p:nvPr>
        </p:nvSpPr>
        <p:spPr>
          <a:xfrm>
            <a:off x="107950" y="549275"/>
            <a:ext cx="9036050" cy="763588"/>
          </a:xfrm>
        </p:spPr>
        <p:txBody>
          <a:bodyPr/>
          <a:lstStyle/>
          <a:p>
            <a:br>
              <a:rPr lang="en-GB" altLang="en-US" sz="2400">
                <a:latin typeface="Arial" panose="020B0604020202020204" pitchFamily="34" charset="0"/>
                <a:cs typeface="Arial" panose="020B0604020202020204" pitchFamily="34" charset="0"/>
              </a:rPr>
            </a:br>
            <a:r>
              <a:rPr lang="en-GB" altLang="en-US" sz="4000" b="1">
                <a:latin typeface="Arial" panose="020B0604020202020204" pitchFamily="34" charset="0"/>
                <a:cs typeface="Arial" panose="020B0604020202020204" pitchFamily="34" charset="0"/>
              </a:rPr>
              <a:t>Learning Outcomes</a:t>
            </a:r>
            <a:br>
              <a:rPr lang="en-GB" altLang="en-US" sz="3600" b="1">
                <a:cs typeface="Arial" panose="020B0604020202020204" pitchFamily="34" charset="0"/>
              </a:rPr>
            </a:br>
            <a:br>
              <a:rPr lang="en-GB" altLang="en-US" sz="3200"/>
            </a:br>
            <a:endParaRPr lang="en-GB" altLang="en-US" sz="3200"/>
          </a:p>
        </p:txBody>
      </p:sp>
      <p:sp>
        <p:nvSpPr>
          <p:cNvPr id="7171" name="Content Placeholder 2">
            <a:extLst>
              <a:ext uri="{FF2B5EF4-FFF2-40B4-BE49-F238E27FC236}">
                <a16:creationId xmlns:a16="http://schemas.microsoft.com/office/drawing/2014/main" id="{4A44F31C-3681-B5D2-F9F7-A062E8EF2E2C}"/>
              </a:ext>
            </a:extLst>
          </p:cNvPr>
          <p:cNvSpPr>
            <a:spLocks noGrp="1"/>
          </p:cNvSpPr>
          <p:nvPr>
            <p:ph idx="1"/>
          </p:nvPr>
        </p:nvSpPr>
        <p:spPr>
          <a:xfrm>
            <a:off x="665163" y="1268413"/>
            <a:ext cx="7921625" cy="4105275"/>
          </a:xfrm>
        </p:spPr>
        <p:txBody>
          <a:bodyPr/>
          <a:lstStyle/>
          <a:p>
            <a:pPr>
              <a:buFont typeface="Symbol" panose="05050102010706020507" pitchFamily="18" charset="2"/>
              <a:buChar char=""/>
            </a:pPr>
            <a:r>
              <a:rPr lang="en-GB" altLang="en-US" sz="2200" dirty="0">
                <a:latin typeface="Arial" panose="020B0604020202020204" pitchFamily="34" charset="0"/>
                <a:cs typeface="Times New Roman" panose="02020603050405020304" pitchFamily="18" charset="0"/>
              </a:rPr>
              <a:t>Apply a critical understanding of the core concepts of service integration and their relevance to practice.</a:t>
            </a:r>
            <a:endParaRPr lang="en-GB" altLang="en-US" sz="2200" dirty="0">
              <a:latin typeface="Times New Roman" panose="02020603050405020304" pitchFamily="18" charset="0"/>
              <a:cs typeface="Times New Roman" panose="02020603050405020304" pitchFamily="18" charset="0"/>
            </a:endParaRPr>
          </a:p>
          <a:p>
            <a:pPr>
              <a:buFont typeface="Symbol" panose="05050102010706020507" pitchFamily="18" charset="2"/>
              <a:buChar char=""/>
            </a:pPr>
            <a:r>
              <a:rPr lang="en-GB" altLang="en-US" sz="2200" dirty="0">
                <a:latin typeface="Arial" panose="020B0604020202020204" pitchFamily="34" charset="0"/>
                <a:cs typeface="Times New Roman" panose="02020603050405020304" pitchFamily="18" charset="0"/>
              </a:rPr>
              <a:t>Deal with complex issues both symmetrically and creatively in supporting an integrative health and social care workforce.</a:t>
            </a:r>
            <a:endParaRPr lang="en-GB" altLang="en-US" sz="2200" dirty="0">
              <a:latin typeface="Times New Roman" panose="02020603050405020304" pitchFamily="18" charset="0"/>
              <a:cs typeface="Times New Roman" panose="02020603050405020304" pitchFamily="18" charset="0"/>
            </a:endParaRPr>
          </a:p>
          <a:p>
            <a:pPr>
              <a:buFont typeface="Symbol" panose="05050102010706020507" pitchFamily="18" charset="2"/>
              <a:buChar char=""/>
            </a:pPr>
            <a:r>
              <a:rPr lang="en-GB" altLang="en-US" sz="2200" dirty="0">
                <a:latin typeface="Arial" panose="020B0604020202020204" pitchFamily="34" charset="0"/>
                <a:cs typeface="Times New Roman" panose="02020603050405020304" pitchFamily="18" charset="0"/>
              </a:rPr>
              <a:t>Comprehensively understand the key frameworks, theories, policies and practice elements of partnership working for a user centred approach.</a:t>
            </a:r>
            <a:endParaRPr lang="en-GB" altLang="en-US" sz="2200" dirty="0">
              <a:latin typeface="Times New Roman" panose="02020603050405020304" pitchFamily="18" charset="0"/>
              <a:cs typeface="Times New Roman" panose="02020603050405020304" pitchFamily="18" charset="0"/>
            </a:endParaRPr>
          </a:p>
          <a:p>
            <a:pPr>
              <a:buFont typeface="Symbol" panose="05050102010706020507" pitchFamily="18" charset="2"/>
              <a:buChar char=""/>
            </a:pPr>
            <a:r>
              <a:rPr lang="en-GB" altLang="en-US" sz="2200" dirty="0">
                <a:latin typeface="Arial" panose="020B0604020202020204" pitchFamily="34" charset="0"/>
                <a:cs typeface="Times New Roman" panose="02020603050405020304" pitchFamily="18" charset="0"/>
              </a:rPr>
              <a:t>Analyse the factors that promote, or hinder partnership working and make recommendations for their sphere of practice.</a:t>
            </a:r>
            <a:endParaRPr lang="en-GB" altLang="en-US" sz="2200" dirty="0">
              <a:latin typeface="Times New Roman" panose="02020603050405020304" pitchFamily="18" charset="0"/>
              <a:cs typeface="Times New Roman" panose="02020603050405020304" pitchFamily="18" charset="0"/>
            </a:endParaRPr>
          </a:p>
          <a:p>
            <a:pPr>
              <a:buFont typeface="Myriad Pro"/>
              <a:buAutoNum type="arabicPeriod"/>
            </a:pPr>
            <a:endParaRPr lang="en-US" altLang="en-US" sz="22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A9436496-8D08-D3B0-DF66-BBBE60BC3683}"/>
              </a:ext>
            </a:extLst>
          </p:cNvPr>
          <p:cNvSpPr>
            <a:spLocks noGrp="1"/>
          </p:cNvSpPr>
          <p:nvPr>
            <p:ph type="title"/>
          </p:nvPr>
        </p:nvSpPr>
        <p:spPr/>
        <p:txBody>
          <a:bodyPr/>
          <a:lstStyle/>
          <a:p>
            <a:r>
              <a:rPr lang="en-GB" altLang="en-US" sz="4000" b="1">
                <a:latin typeface="Arial" panose="020B0604020202020204" pitchFamily="34" charset="0"/>
                <a:cs typeface="Arial" panose="020B0604020202020204" pitchFamily="34" charset="0"/>
              </a:rPr>
              <a:t>Session objectives</a:t>
            </a:r>
          </a:p>
        </p:txBody>
      </p:sp>
      <p:sp>
        <p:nvSpPr>
          <p:cNvPr id="12291" name="Content Placeholder 2">
            <a:extLst>
              <a:ext uri="{FF2B5EF4-FFF2-40B4-BE49-F238E27FC236}">
                <a16:creationId xmlns:a16="http://schemas.microsoft.com/office/drawing/2014/main" id="{46AD72B7-0529-9D4E-443A-DC7AF8844300}"/>
              </a:ext>
            </a:extLst>
          </p:cNvPr>
          <p:cNvSpPr>
            <a:spLocks noGrp="1"/>
          </p:cNvSpPr>
          <p:nvPr>
            <p:ph idx="1"/>
          </p:nvPr>
        </p:nvSpPr>
        <p:spPr>
          <a:xfrm>
            <a:off x="457200" y="1600200"/>
            <a:ext cx="8229600" cy="3916363"/>
          </a:xfrm>
        </p:spPr>
        <p:txBody>
          <a:bodyPr/>
          <a:lstStyle/>
          <a:p>
            <a:r>
              <a:rPr lang="en-GB" altLang="en-US" sz="2700" dirty="0"/>
              <a:t>Discuss the key policies relating to integrated health and social care</a:t>
            </a:r>
          </a:p>
          <a:p>
            <a:r>
              <a:rPr lang="en-GB" altLang="en-US" sz="2700" dirty="0"/>
              <a:t>Understand the application of service integration and partnership working in HSC.</a:t>
            </a:r>
          </a:p>
          <a:p>
            <a:r>
              <a:rPr lang="en-GB" altLang="en-US" sz="2700" dirty="0"/>
              <a:t>Critically discuss the different practice examples of HSC service integration.</a:t>
            </a:r>
          </a:p>
          <a:p>
            <a:r>
              <a:rPr lang="en-GB" altLang="en-US" sz="2700" dirty="0"/>
              <a:t>Assignment 1 Workshop</a:t>
            </a:r>
          </a:p>
          <a:p>
            <a:endParaRPr lang="en-GB" altLang="en-US" dirty="0"/>
          </a:p>
        </p:txBody>
      </p:sp>
      <p:sp>
        <p:nvSpPr>
          <p:cNvPr id="4" name="Date Placeholder 3">
            <a:extLst>
              <a:ext uri="{FF2B5EF4-FFF2-40B4-BE49-F238E27FC236}">
                <a16:creationId xmlns:a16="http://schemas.microsoft.com/office/drawing/2014/main" id="{4E9E4245-A200-C385-DC06-5DB578DCB92E}"/>
              </a:ext>
            </a:extLst>
          </p:cNvPr>
          <p:cNvSpPr>
            <a:spLocks noGrp="1"/>
          </p:cNvSpPr>
          <p:nvPr>
            <p:ph type="dt" sz="quarter" idx="10"/>
          </p:nvPr>
        </p:nvSpPr>
        <p:spPr/>
        <p:txBody>
          <a:bodyPr/>
          <a:lstStyle/>
          <a:p>
            <a:pPr>
              <a:defRPr/>
            </a:pPr>
            <a:fld id="{B0F4EA53-DAB4-4B12-893E-CC974D2B91F8}" type="datetime1">
              <a:rPr lang="en-GB" altLang="en-US" smtClean="0"/>
              <a:pPr>
                <a:defRPr/>
              </a:pPr>
              <a:t>02/07/2023</a:t>
            </a:fld>
            <a:endParaRPr lang="en-GB" altLang="en-US" dirty="0"/>
          </a:p>
        </p:txBody>
      </p:sp>
      <p:sp>
        <p:nvSpPr>
          <p:cNvPr id="12293" name="Slide Number Placeholder 4">
            <a:extLst>
              <a:ext uri="{FF2B5EF4-FFF2-40B4-BE49-F238E27FC236}">
                <a16:creationId xmlns:a16="http://schemas.microsoft.com/office/drawing/2014/main" id="{5FC8370F-F6FD-DB74-1D87-947685330A9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8587A5-600D-4BBE-8FA9-84335EB8F6EA}" type="slidenum">
              <a:rPr lang="en-GB" altLang="en-US" smtClean="0">
                <a:solidFill>
                  <a:srgbClr val="898989"/>
                </a:solidFill>
                <a:latin typeface="Myriad Pro"/>
              </a:rPr>
              <a:pPr/>
              <a:t>3</a:t>
            </a:fld>
            <a:endParaRPr lang="en-GB" altLang="en-US">
              <a:solidFill>
                <a:srgbClr val="898989"/>
              </a:solidFill>
              <a:latin typeface="Myriad Pr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3EE67-99F2-D692-285A-2A644C106137}"/>
              </a:ext>
            </a:extLst>
          </p:cNvPr>
          <p:cNvSpPr>
            <a:spLocks noGrp="1"/>
          </p:cNvSpPr>
          <p:nvPr>
            <p:ph type="title"/>
          </p:nvPr>
        </p:nvSpPr>
        <p:spPr>
          <a:xfrm>
            <a:off x="407425" y="-95250"/>
            <a:ext cx="8229600" cy="1143000"/>
          </a:xfrm>
        </p:spPr>
        <p:txBody>
          <a:bodyPr/>
          <a:lstStyle/>
          <a:p>
            <a:r>
              <a:rPr lang="en-GB" dirty="0"/>
              <a:t>Key policies timeline</a:t>
            </a:r>
          </a:p>
        </p:txBody>
      </p:sp>
      <p:sp>
        <p:nvSpPr>
          <p:cNvPr id="4" name="Date Placeholder 3">
            <a:extLst>
              <a:ext uri="{FF2B5EF4-FFF2-40B4-BE49-F238E27FC236}">
                <a16:creationId xmlns:a16="http://schemas.microsoft.com/office/drawing/2014/main" id="{8E22BE33-A7BE-40E8-B309-6AEC0723FC94}"/>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11FF8455-BE2D-2868-B5AD-3CA809440F43}"/>
              </a:ext>
            </a:extLst>
          </p:cNvPr>
          <p:cNvSpPr>
            <a:spLocks noGrp="1"/>
          </p:cNvSpPr>
          <p:nvPr>
            <p:ph type="sldNum" sz="quarter" idx="12"/>
          </p:nvPr>
        </p:nvSpPr>
        <p:spPr/>
        <p:txBody>
          <a:bodyPr/>
          <a:lstStyle/>
          <a:p>
            <a:pPr>
              <a:defRPr/>
            </a:pPr>
            <a:fld id="{CD2646EA-3FBA-4312-AF5F-311BA8B2DFAE}" type="slidenum">
              <a:rPr lang="en-GB" altLang="en-US" smtClean="0"/>
              <a:pPr>
                <a:defRPr/>
              </a:pPr>
              <a:t>4</a:t>
            </a:fld>
            <a:endParaRPr lang="en-GB" altLang="en-US"/>
          </a:p>
        </p:txBody>
      </p:sp>
      <p:pic>
        <p:nvPicPr>
          <p:cNvPr id="9" name="Picture 8">
            <a:extLst>
              <a:ext uri="{FF2B5EF4-FFF2-40B4-BE49-F238E27FC236}">
                <a16:creationId xmlns:a16="http://schemas.microsoft.com/office/drawing/2014/main" id="{32241194-C93C-14D1-966A-1337D35A8DDA}"/>
              </a:ext>
            </a:extLst>
          </p:cNvPr>
          <p:cNvPicPr>
            <a:picLocks noChangeAspect="1"/>
          </p:cNvPicPr>
          <p:nvPr/>
        </p:nvPicPr>
        <p:blipFill rotWithShape="1">
          <a:blip r:embed="rId2"/>
          <a:srcRect l="16137" t="29918" r="17714" b="29100"/>
          <a:stretch/>
        </p:blipFill>
        <p:spPr>
          <a:xfrm>
            <a:off x="225875" y="836712"/>
            <a:ext cx="8542800" cy="3528392"/>
          </a:xfrm>
          <a:prstGeom prst="rect">
            <a:avLst/>
          </a:prstGeom>
        </p:spPr>
      </p:pic>
      <p:sp>
        <p:nvSpPr>
          <p:cNvPr id="6" name="TextBox 5">
            <a:extLst>
              <a:ext uri="{FF2B5EF4-FFF2-40B4-BE49-F238E27FC236}">
                <a16:creationId xmlns:a16="http://schemas.microsoft.com/office/drawing/2014/main" id="{E6BA6549-458E-F877-5143-1CC3EDA423DD}"/>
              </a:ext>
            </a:extLst>
          </p:cNvPr>
          <p:cNvSpPr txBox="1"/>
          <p:nvPr/>
        </p:nvSpPr>
        <p:spPr>
          <a:xfrm>
            <a:off x="431089" y="4434754"/>
            <a:ext cx="2401909" cy="461665"/>
          </a:xfrm>
          <a:prstGeom prst="rect">
            <a:avLst/>
          </a:prstGeom>
          <a:noFill/>
        </p:spPr>
        <p:txBody>
          <a:bodyPr wrap="square">
            <a:spAutoFit/>
          </a:bodyPr>
          <a:lstStyle/>
          <a:p>
            <a:r>
              <a:rPr lang="en-GB" sz="1200" b="0" i="0" dirty="0">
                <a:solidFill>
                  <a:srgbClr val="000000"/>
                </a:solidFill>
                <a:effectLst/>
                <a:latin typeface="Arial" panose="020B0604020202020204" pitchFamily="34" charset="0"/>
              </a:rPr>
              <a:t>2022        Health and Social      	Care Act</a:t>
            </a:r>
            <a:endParaRPr lang="en-GB" sz="1200" dirty="0"/>
          </a:p>
        </p:txBody>
      </p:sp>
      <p:sp>
        <p:nvSpPr>
          <p:cNvPr id="8" name="TextBox 7">
            <a:extLst>
              <a:ext uri="{FF2B5EF4-FFF2-40B4-BE49-F238E27FC236}">
                <a16:creationId xmlns:a16="http://schemas.microsoft.com/office/drawing/2014/main" id="{299C3582-1D09-F33D-5747-7ABF9B0B7A73}"/>
              </a:ext>
            </a:extLst>
          </p:cNvPr>
          <p:cNvSpPr txBox="1"/>
          <p:nvPr/>
        </p:nvSpPr>
        <p:spPr>
          <a:xfrm>
            <a:off x="2555776" y="4373568"/>
            <a:ext cx="6485338" cy="461665"/>
          </a:xfrm>
          <a:prstGeom prst="rect">
            <a:avLst/>
          </a:prstGeom>
          <a:noFill/>
        </p:spPr>
        <p:txBody>
          <a:bodyPr wrap="square">
            <a:spAutoFit/>
          </a:bodyPr>
          <a:lstStyle/>
          <a:p>
            <a:r>
              <a:rPr lang="en-GB" sz="1200" b="0" i="0" dirty="0">
                <a:solidFill>
                  <a:srgbClr val="000000"/>
                </a:solidFill>
                <a:effectLst/>
                <a:latin typeface="Arial" panose="020B0604020202020204" pitchFamily="34" charset="0"/>
              </a:rPr>
              <a:t>By law integrated care systems are intended to be part of a new way of working in health and care based on principles of partnership and collective responsibility.</a:t>
            </a:r>
            <a:endParaRPr lang="en-GB" sz="1200" dirty="0"/>
          </a:p>
        </p:txBody>
      </p:sp>
      <p:sp>
        <p:nvSpPr>
          <p:cNvPr id="12" name="TextBox 11">
            <a:extLst>
              <a:ext uri="{FF2B5EF4-FFF2-40B4-BE49-F238E27FC236}">
                <a16:creationId xmlns:a16="http://schemas.microsoft.com/office/drawing/2014/main" id="{434FEAE6-1600-11E0-924D-367A2A927DE1}"/>
              </a:ext>
            </a:extLst>
          </p:cNvPr>
          <p:cNvSpPr txBox="1"/>
          <p:nvPr/>
        </p:nvSpPr>
        <p:spPr>
          <a:xfrm>
            <a:off x="225875" y="5238602"/>
            <a:ext cx="8542800" cy="281231"/>
          </a:xfrm>
          <a:prstGeom prst="rect">
            <a:avLst/>
          </a:prstGeom>
          <a:noFill/>
        </p:spPr>
        <p:txBody>
          <a:bodyPr wrap="square">
            <a:spAutoFit/>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Table 1. Key policies and legislation relating to integrated health and social care in England between 2010 and 2022</a:t>
            </a:r>
          </a:p>
        </p:txBody>
      </p:sp>
    </p:spTree>
    <p:extLst>
      <p:ext uri="{BB962C8B-B14F-4D97-AF65-F5344CB8AC3E}">
        <p14:creationId xmlns:p14="http://schemas.microsoft.com/office/powerpoint/2010/main" val="992453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BEDD3-8733-0259-5A55-F36ACF29B847}"/>
              </a:ext>
            </a:extLst>
          </p:cNvPr>
          <p:cNvSpPr>
            <a:spLocks noGrp="1"/>
          </p:cNvSpPr>
          <p:nvPr>
            <p:ph type="title"/>
          </p:nvPr>
        </p:nvSpPr>
        <p:spPr>
          <a:xfrm>
            <a:off x="457200" y="114300"/>
            <a:ext cx="8229600" cy="1143000"/>
          </a:xfrm>
        </p:spPr>
        <p:txBody>
          <a:bodyPr/>
          <a:lstStyle/>
          <a:p>
            <a:r>
              <a:rPr lang="en-GB" dirty="0"/>
              <a:t>Mid and South Essex</a:t>
            </a:r>
          </a:p>
        </p:txBody>
      </p:sp>
      <p:sp>
        <p:nvSpPr>
          <p:cNvPr id="3" name="Content Placeholder 2">
            <a:extLst>
              <a:ext uri="{FF2B5EF4-FFF2-40B4-BE49-F238E27FC236}">
                <a16:creationId xmlns:a16="http://schemas.microsoft.com/office/drawing/2014/main" id="{77F2DE99-392C-ED13-ECB5-33D7E02D7F75}"/>
              </a:ext>
            </a:extLst>
          </p:cNvPr>
          <p:cNvSpPr>
            <a:spLocks noGrp="1"/>
          </p:cNvSpPr>
          <p:nvPr>
            <p:ph idx="1"/>
          </p:nvPr>
        </p:nvSpPr>
        <p:spPr>
          <a:xfrm>
            <a:off x="457200" y="1124744"/>
            <a:ext cx="8229600" cy="3917032"/>
          </a:xfrm>
        </p:spPr>
        <p:txBody>
          <a:bodyPr/>
          <a:lstStyle/>
          <a:p>
            <a:pPr marL="514350" indent="-457200"/>
            <a:r>
              <a:rPr lang="en-GB" sz="2400" b="0" i="0" dirty="0">
                <a:solidFill>
                  <a:srgbClr val="1A1F3E"/>
                </a:solidFill>
                <a:effectLst/>
                <a:latin typeface="Arial" panose="020B0604020202020204" pitchFamily="34" charset="0"/>
                <a:cs typeface="Arial" panose="020B0604020202020204" pitchFamily="34" charset="0"/>
              </a:rPr>
              <a:t>A new urgent community response team(UCRT) provides a single integrated service</a:t>
            </a:r>
          </a:p>
          <a:p>
            <a:pPr marL="914400" lvl="1" indent="-457200"/>
            <a:r>
              <a:rPr lang="en-GB" sz="1700" dirty="0">
                <a:solidFill>
                  <a:srgbClr val="1A1F3E"/>
                </a:solidFill>
                <a:latin typeface="Arial" panose="020B0604020202020204" pitchFamily="34" charset="0"/>
                <a:cs typeface="Arial" panose="020B0604020202020204" pitchFamily="34" charset="0"/>
              </a:rPr>
              <a:t>In the past three community organisation</a:t>
            </a:r>
            <a:r>
              <a:rPr lang="en-GB" sz="1700" b="0" i="0" dirty="0">
                <a:solidFill>
                  <a:srgbClr val="1A1F3E"/>
                </a:solidFill>
                <a:effectLst/>
                <a:latin typeface="Arial" panose="020B0604020202020204" pitchFamily="34" charset="0"/>
                <a:cs typeface="Arial" panose="020B0604020202020204" pitchFamily="34" charset="0"/>
              </a:rPr>
              <a:t>  and 4 rapid response services</a:t>
            </a:r>
          </a:p>
          <a:p>
            <a:pPr marL="914400" lvl="1" indent="-457200"/>
            <a:r>
              <a:rPr lang="en-GB" sz="1700" dirty="0">
                <a:solidFill>
                  <a:srgbClr val="1A1F3E"/>
                </a:solidFill>
                <a:latin typeface="Arial" panose="020B0604020202020204" pitchFamily="34" charset="0"/>
                <a:cs typeface="Arial" panose="020B0604020202020204" pitchFamily="34" charset="0"/>
              </a:rPr>
              <a:t>1 head of UCRT</a:t>
            </a:r>
            <a:endParaRPr lang="en-GB" sz="1700" b="0" i="0" dirty="0">
              <a:solidFill>
                <a:srgbClr val="1A1F3E"/>
              </a:solidFill>
              <a:effectLst/>
              <a:latin typeface="Arial" panose="020B0604020202020204" pitchFamily="34" charset="0"/>
              <a:cs typeface="Arial" panose="020B0604020202020204" pitchFamily="34" charset="0"/>
            </a:endParaRPr>
          </a:p>
          <a:p>
            <a:pPr marL="514350" indent="-457200"/>
            <a:r>
              <a:rPr lang="en-GB" sz="2400" b="0" i="0" dirty="0">
                <a:solidFill>
                  <a:srgbClr val="1A1F3E"/>
                </a:solidFill>
                <a:effectLst/>
                <a:latin typeface="Arial" panose="020B0604020202020204" pitchFamily="34" charset="0"/>
                <a:cs typeface="Arial" panose="020B0604020202020204" pitchFamily="34" charset="0"/>
              </a:rPr>
              <a:t>Responds to people experiencing an acute medical crisis in their own home.</a:t>
            </a:r>
          </a:p>
          <a:p>
            <a:pPr marL="914400" lvl="1" indent="-457200"/>
            <a:r>
              <a:rPr lang="en-GB" sz="2000" dirty="0">
                <a:solidFill>
                  <a:srgbClr val="1A1F3E"/>
                </a:solidFill>
                <a:latin typeface="Arial" panose="020B0604020202020204" pitchFamily="34" charset="0"/>
                <a:cs typeface="Arial" panose="020B0604020202020204" pitchFamily="34" charset="0"/>
              </a:rPr>
              <a:t>Takes referrals from other services, 7 days (8am-8pm) </a:t>
            </a:r>
            <a:endParaRPr lang="en-GB" sz="2000" b="0" i="0" dirty="0">
              <a:solidFill>
                <a:srgbClr val="1A1F3E"/>
              </a:solidFill>
              <a:effectLst/>
              <a:latin typeface="Arial" panose="020B0604020202020204" pitchFamily="34" charset="0"/>
              <a:cs typeface="Arial" panose="020B0604020202020204" pitchFamily="34" charset="0"/>
            </a:endParaRPr>
          </a:p>
          <a:p>
            <a:pPr marL="514350" indent="-457200"/>
            <a:r>
              <a:rPr lang="en-GB" sz="2400" dirty="0">
                <a:solidFill>
                  <a:srgbClr val="1A1F3E"/>
                </a:solidFill>
                <a:latin typeface="Arial" panose="020B0604020202020204" pitchFamily="34" charset="0"/>
                <a:cs typeface="Arial" panose="020B0604020202020204" pitchFamily="34" charset="0"/>
              </a:rPr>
              <a:t>Aim: avoiding admission to hospital</a:t>
            </a:r>
            <a:endParaRPr lang="en-GB" sz="2400" b="0" i="0" dirty="0">
              <a:solidFill>
                <a:srgbClr val="1A1F3E"/>
              </a:solidFill>
              <a:effectLst/>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2ED872CF-7C4D-48B8-B9D0-EC40649AFA40}"/>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266E72C1-38D6-D2D6-A413-43DB950C4975}"/>
              </a:ext>
            </a:extLst>
          </p:cNvPr>
          <p:cNvSpPr>
            <a:spLocks noGrp="1"/>
          </p:cNvSpPr>
          <p:nvPr>
            <p:ph type="sldNum" sz="quarter" idx="12"/>
          </p:nvPr>
        </p:nvSpPr>
        <p:spPr/>
        <p:txBody>
          <a:bodyPr/>
          <a:lstStyle/>
          <a:p>
            <a:pPr>
              <a:defRPr/>
            </a:pPr>
            <a:fld id="{CD2646EA-3FBA-4312-AF5F-311BA8B2DFAE}" type="slidenum">
              <a:rPr lang="en-GB" altLang="en-US" smtClean="0"/>
              <a:pPr>
                <a:defRPr/>
              </a:pPr>
              <a:t>5</a:t>
            </a:fld>
            <a:endParaRPr lang="en-GB" altLang="en-US"/>
          </a:p>
        </p:txBody>
      </p:sp>
      <p:pic>
        <p:nvPicPr>
          <p:cNvPr id="1026" name="Picture 2" descr="Graphic of abstract shapes with the title Integration and Innovation in Action">
            <a:extLst>
              <a:ext uri="{FF2B5EF4-FFF2-40B4-BE49-F238E27FC236}">
                <a16:creationId xmlns:a16="http://schemas.microsoft.com/office/drawing/2014/main" id="{6878AE86-9AAD-D3E0-BA9F-F78EC6090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933056"/>
            <a:ext cx="2743200"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088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2B958-1248-CA53-4DC1-820771225B6B}"/>
              </a:ext>
            </a:extLst>
          </p:cNvPr>
          <p:cNvSpPr>
            <a:spLocks noGrp="1"/>
          </p:cNvSpPr>
          <p:nvPr>
            <p:ph type="title"/>
          </p:nvPr>
        </p:nvSpPr>
        <p:spPr/>
        <p:txBody>
          <a:bodyPr/>
          <a:lstStyle/>
          <a:p>
            <a:r>
              <a:rPr lang="en-GB" dirty="0"/>
              <a:t>What the system faced</a:t>
            </a:r>
          </a:p>
        </p:txBody>
      </p:sp>
      <p:sp>
        <p:nvSpPr>
          <p:cNvPr id="3" name="Content Placeholder 2">
            <a:extLst>
              <a:ext uri="{FF2B5EF4-FFF2-40B4-BE49-F238E27FC236}">
                <a16:creationId xmlns:a16="http://schemas.microsoft.com/office/drawing/2014/main" id="{73410F5D-BE47-797C-53F6-271B611D40E1}"/>
              </a:ext>
            </a:extLst>
          </p:cNvPr>
          <p:cNvSpPr>
            <a:spLocks noGrp="1"/>
          </p:cNvSpPr>
          <p:nvPr>
            <p:ph idx="1"/>
          </p:nvPr>
        </p:nvSpPr>
        <p:spPr/>
        <p:txBody>
          <a:bodyPr/>
          <a:lstStyle/>
          <a:p>
            <a:r>
              <a:rPr lang="en-GB" b="0" i="0" dirty="0">
                <a:solidFill>
                  <a:srgbClr val="1A1F3E"/>
                </a:solidFill>
                <a:effectLst/>
                <a:latin typeface="AeonikPro"/>
              </a:rPr>
              <a:t>Four rapid response teams provided by three community organisations</a:t>
            </a:r>
          </a:p>
          <a:p>
            <a:pPr lvl="1"/>
            <a:r>
              <a:rPr lang="en-GB" b="0" i="0" dirty="0">
                <a:solidFill>
                  <a:srgbClr val="1A1F3E"/>
                </a:solidFill>
                <a:effectLst/>
                <a:latin typeface="AeonikPro"/>
              </a:rPr>
              <a:t>confusing for patients and for staff referring into the service.</a:t>
            </a:r>
          </a:p>
          <a:p>
            <a:r>
              <a:rPr lang="en-GB" b="0" i="0" dirty="0">
                <a:solidFill>
                  <a:srgbClr val="1A1F3E"/>
                </a:solidFill>
                <a:effectLst/>
                <a:latin typeface="AeonikPro"/>
              </a:rPr>
              <a:t>Responding to people experiencing an acute medical crisis in their own homes</a:t>
            </a:r>
          </a:p>
          <a:p>
            <a:pPr lvl="1"/>
            <a:r>
              <a:rPr lang="en-GB" b="0" i="0" dirty="0">
                <a:solidFill>
                  <a:srgbClr val="1A1F3E"/>
                </a:solidFill>
                <a:effectLst/>
                <a:latin typeface="AeonikPro"/>
              </a:rPr>
              <a:t>The majority of the cases for older people, 91% of the referrals for over 65s.</a:t>
            </a:r>
            <a:endParaRPr lang="en-GB" dirty="0"/>
          </a:p>
        </p:txBody>
      </p:sp>
      <p:sp>
        <p:nvSpPr>
          <p:cNvPr id="4" name="Date Placeholder 3">
            <a:extLst>
              <a:ext uri="{FF2B5EF4-FFF2-40B4-BE49-F238E27FC236}">
                <a16:creationId xmlns:a16="http://schemas.microsoft.com/office/drawing/2014/main" id="{F091C102-6EE1-F66F-06C2-58847C4D1EE1}"/>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93D87DAD-A4CB-3B0A-1D22-9EA1179066EB}"/>
              </a:ext>
            </a:extLst>
          </p:cNvPr>
          <p:cNvSpPr>
            <a:spLocks noGrp="1"/>
          </p:cNvSpPr>
          <p:nvPr>
            <p:ph type="sldNum" sz="quarter" idx="12"/>
          </p:nvPr>
        </p:nvSpPr>
        <p:spPr/>
        <p:txBody>
          <a:bodyPr/>
          <a:lstStyle/>
          <a:p>
            <a:pPr>
              <a:defRPr/>
            </a:pPr>
            <a:fld id="{CD2646EA-3FBA-4312-AF5F-311BA8B2DFAE}" type="slidenum">
              <a:rPr lang="en-GB" altLang="en-US" smtClean="0"/>
              <a:pPr>
                <a:defRPr/>
              </a:pPr>
              <a:t>6</a:t>
            </a:fld>
            <a:endParaRPr lang="en-GB" altLang="en-US"/>
          </a:p>
        </p:txBody>
      </p:sp>
    </p:spTree>
    <p:extLst>
      <p:ext uri="{BB962C8B-B14F-4D97-AF65-F5344CB8AC3E}">
        <p14:creationId xmlns:p14="http://schemas.microsoft.com/office/powerpoint/2010/main" val="2346949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21110-9A62-27A3-7F57-DAE263AF8CF0}"/>
              </a:ext>
            </a:extLst>
          </p:cNvPr>
          <p:cNvSpPr>
            <a:spLocks noGrp="1"/>
          </p:cNvSpPr>
          <p:nvPr>
            <p:ph type="title"/>
          </p:nvPr>
        </p:nvSpPr>
        <p:spPr>
          <a:xfrm>
            <a:off x="491682" y="21309"/>
            <a:ext cx="8229600" cy="1143000"/>
          </a:xfrm>
        </p:spPr>
        <p:txBody>
          <a:bodyPr/>
          <a:lstStyle/>
          <a:p>
            <a:r>
              <a:rPr lang="en-GB" dirty="0"/>
              <a:t>Key benefits and outcomes</a:t>
            </a:r>
          </a:p>
        </p:txBody>
      </p:sp>
      <p:sp>
        <p:nvSpPr>
          <p:cNvPr id="3" name="Content Placeholder 2">
            <a:extLst>
              <a:ext uri="{FF2B5EF4-FFF2-40B4-BE49-F238E27FC236}">
                <a16:creationId xmlns:a16="http://schemas.microsoft.com/office/drawing/2014/main" id="{5B72C365-B888-C504-0C4C-5458360F5FBD}"/>
              </a:ext>
            </a:extLst>
          </p:cNvPr>
          <p:cNvSpPr>
            <a:spLocks noGrp="1"/>
          </p:cNvSpPr>
          <p:nvPr>
            <p:ph idx="1"/>
          </p:nvPr>
        </p:nvSpPr>
        <p:spPr>
          <a:xfrm>
            <a:off x="449830" y="1164309"/>
            <a:ext cx="8229600" cy="3917032"/>
          </a:xfrm>
        </p:spPr>
        <p:txBody>
          <a:bodyPr/>
          <a:lstStyle/>
          <a:p>
            <a:pPr algn="l" fontAlgn="base">
              <a:buFont typeface="Arial" panose="020B0604020202020204" pitchFamily="34" charset="0"/>
              <a:buChar char="•"/>
            </a:pPr>
            <a:r>
              <a:rPr lang="en-GB" sz="2500" b="0" i="0" dirty="0">
                <a:solidFill>
                  <a:srgbClr val="1A1F3E"/>
                </a:solidFill>
                <a:effectLst/>
                <a:latin typeface="Arial" panose="020B0604020202020204" pitchFamily="34" charset="0"/>
                <a:cs typeface="Arial" panose="020B0604020202020204" pitchFamily="34" charset="0"/>
              </a:rPr>
              <a:t>Access to a range of specialists, including prescribers and social workers to support people to stay in their own homes.</a:t>
            </a:r>
          </a:p>
          <a:p>
            <a:pPr algn="l" fontAlgn="base">
              <a:buFont typeface="Arial" panose="020B0604020202020204" pitchFamily="34" charset="0"/>
              <a:buChar char="•"/>
            </a:pPr>
            <a:r>
              <a:rPr lang="en-GB" sz="2500" b="0" i="0" dirty="0">
                <a:solidFill>
                  <a:srgbClr val="1A1F3E"/>
                </a:solidFill>
                <a:effectLst/>
                <a:latin typeface="Arial" panose="020B0604020202020204" pitchFamily="34" charset="0"/>
                <a:cs typeface="Arial" panose="020B0604020202020204" pitchFamily="34" charset="0"/>
              </a:rPr>
              <a:t>35% increase in referrals from 111 and 999, </a:t>
            </a:r>
          </a:p>
          <a:p>
            <a:pPr lvl="1">
              <a:buFont typeface="Arial" panose="020B0604020202020204" pitchFamily="34" charset="0"/>
              <a:buChar char="•"/>
            </a:pPr>
            <a:r>
              <a:rPr lang="en-GB" sz="2100" b="0" i="0" dirty="0">
                <a:solidFill>
                  <a:srgbClr val="1A1F3E"/>
                </a:solidFill>
                <a:effectLst/>
                <a:latin typeface="Arial" panose="020B0604020202020204" pitchFamily="34" charset="0"/>
                <a:cs typeface="Arial" panose="020B0604020202020204" pitchFamily="34" charset="0"/>
              </a:rPr>
              <a:t>Helps to reduce demand elsewhere in the system.</a:t>
            </a:r>
          </a:p>
          <a:p>
            <a:pPr algn="l" fontAlgn="base">
              <a:buFont typeface="Arial" panose="020B0604020202020204" pitchFamily="34" charset="0"/>
              <a:buChar char="•"/>
            </a:pPr>
            <a:r>
              <a:rPr lang="en-GB" sz="2500" b="0" i="0" dirty="0">
                <a:solidFill>
                  <a:srgbClr val="1A1F3E"/>
                </a:solidFill>
                <a:effectLst/>
                <a:latin typeface="Arial" panose="020B0604020202020204" pitchFamily="34" charset="0"/>
                <a:cs typeface="Arial" panose="020B0604020202020204" pitchFamily="34" charset="0"/>
              </a:rPr>
              <a:t>An average of 2.7 acute bed days saved for every UCRT referral.</a:t>
            </a:r>
          </a:p>
          <a:p>
            <a:pPr algn="l" fontAlgn="base">
              <a:buFont typeface="Arial" panose="020B0604020202020204" pitchFamily="34" charset="0"/>
              <a:buChar char="•"/>
            </a:pPr>
            <a:r>
              <a:rPr lang="en-GB" sz="2500" b="0" i="0" dirty="0">
                <a:solidFill>
                  <a:srgbClr val="1A1F3E"/>
                </a:solidFill>
                <a:effectLst/>
                <a:latin typeface="Arial" panose="020B0604020202020204" pitchFamily="34" charset="0"/>
                <a:cs typeface="Arial" panose="020B0604020202020204" pitchFamily="34" charset="0"/>
              </a:rPr>
              <a:t>Collective power, helped the UCRT to integrate more effectively across the system</a:t>
            </a:r>
          </a:p>
          <a:p>
            <a:pPr algn="l" fontAlgn="base">
              <a:buFont typeface="Arial" panose="020B0604020202020204" pitchFamily="34" charset="0"/>
              <a:buChar char="•"/>
            </a:pPr>
            <a:r>
              <a:rPr lang="en-GB" sz="2500" b="0" i="0" dirty="0">
                <a:solidFill>
                  <a:srgbClr val="1A1F3E"/>
                </a:solidFill>
                <a:effectLst/>
                <a:latin typeface="Arial" panose="020B0604020202020204" pitchFamily="34" charset="0"/>
                <a:cs typeface="Arial" panose="020B0604020202020204" pitchFamily="34" charset="0"/>
              </a:rPr>
              <a:t>Invested in developing a single source of truth through streamlining data </a:t>
            </a:r>
          </a:p>
          <a:p>
            <a:endParaRPr lang="en-GB" sz="25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01370D24-FBF1-817F-9649-CAFC5253F7D1}"/>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155AD4EC-0721-D1CE-B807-96B462BECDE6}"/>
              </a:ext>
            </a:extLst>
          </p:cNvPr>
          <p:cNvSpPr>
            <a:spLocks noGrp="1"/>
          </p:cNvSpPr>
          <p:nvPr>
            <p:ph type="sldNum" sz="quarter" idx="12"/>
          </p:nvPr>
        </p:nvSpPr>
        <p:spPr/>
        <p:txBody>
          <a:bodyPr/>
          <a:lstStyle/>
          <a:p>
            <a:pPr>
              <a:defRPr/>
            </a:pPr>
            <a:fld id="{CD2646EA-3FBA-4312-AF5F-311BA8B2DFAE}" type="slidenum">
              <a:rPr lang="en-GB" altLang="en-US" smtClean="0"/>
              <a:pPr>
                <a:defRPr/>
              </a:pPr>
              <a:t>7</a:t>
            </a:fld>
            <a:endParaRPr lang="en-GB" altLang="en-US"/>
          </a:p>
        </p:txBody>
      </p:sp>
    </p:spTree>
    <p:extLst>
      <p:ext uri="{BB962C8B-B14F-4D97-AF65-F5344CB8AC3E}">
        <p14:creationId xmlns:p14="http://schemas.microsoft.com/office/powerpoint/2010/main" val="76436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831AB-C5DE-CE9E-5725-2257AB39FD74}"/>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Challenges</a:t>
            </a:r>
          </a:p>
        </p:txBody>
      </p:sp>
      <p:sp>
        <p:nvSpPr>
          <p:cNvPr id="3" name="Content Placeholder 2">
            <a:extLst>
              <a:ext uri="{FF2B5EF4-FFF2-40B4-BE49-F238E27FC236}">
                <a16:creationId xmlns:a16="http://schemas.microsoft.com/office/drawing/2014/main" id="{CEEABC53-9EAC-1CB2-AB3C-0F208E6E306A}"/>
              </a:ext>
            </a:extLst>
          </p:cNvPr>
          <p:cNvSpPr>
            <a:spLocks noGrp="1"/>
          </p:cNvSpPr>
          <p:nvPr>
            <p:ph idx="1"/>
          </p:nvPr>
        </p:nvSpPr>
        <p:spPr/>
        <p:txBody>
          <a:bodyPr/>
          <a:lstStyle/>
          <a:p>
            <a:r>
              <a:rPr lang="en-GB" sz="2500" b="0" i="0" dirty="0">
                <a:solidFill>
                  <a:srgbClr val="1A1F3E"/>
                </a:solidFill>
                <a:effectLst/>
                <a:latin typeface="Arial" panose="020B0604020202020204" pitchFamily="34" charset="0"/>
                <a:cs typeface="Arial" panose="020B0604020202020204" pitchFamily="34" charset="0"/>
              </a:rPr>
              <a:t>Differing views on what the service should do</a:t>
            </a:r>
          </a:p>
          <a:p>
            <a:r>
              <a:rPr lang="en-GB" sz="2500" dirty="0">
                <a:solidFill>
                  <a:srgbClr val="1A1F3E"/>
                </a:solidFill>
                <a:latin typeface="Arial" panose="020B0604020202020204" pitchFamily="34" charset="0"/>
                <a:cs typeface="Arial" panose="020B0604020202020204" pitchFamily="34" charset="0"/>
              </a:rPr>
              <a:t>D</a:t>
            </a:r>
            <a:r>
              <a:rPr lang="en-GB" sz="2500" b="0" i="0" dirty="0">
                <a:solidFill>
                  <a:srgbClr val="1A1F3E"/>
                </a:solidFill>
                <a:effectLst/>
                <a:latin typeface="Arial" panose="020B0604020202020204" pitchFamily="34" charset="0"/>
                <a:cs typeface="Arial" panose="020B0604020202020204" pitchFamily="34" charset="0"/>
              </a:rPr>
              <a:t>rawing together referral data from multiple sources</a:t>
            </a:r>
          </a:p>
          <a:p>
            <a:r>
              <a:rPr lang="en-GB" sz="2500" dirty="0">
                <a:solidFill>
                  <a:srgbClr val="1A1F3E"/>
                </a:solidFill>
                <a:latin typeface="Arial" panose="020B0604020202020204" pitchFamily="34" charset="0"/>
                <a:cs typeface="Arial" panose="020B0604020202020204" pitchFamily="34" charset="0"/>
              </a:rPr>
              <a:t>B</a:t>
            </a:r>
            <a:r>
              <a:rPr lang="en-GB" sz="2500" b="0" i="0" dirty="0">
                <a:solidFill>
                  <a:srgbClr val="1A1F3E"/>
                </a:solidFill>
                <a:effectLst/>
                <a:latin typeface="Arial" panose="020B0604020202020204" pitchFamily="34" charset="0"/>
                <a:cs typeface="Arial" panose="020B0604020202020204" pitchFamily="34" charset="0"/>
              </a:rPr>
              <a:t>uilding the understanding of different clinical teams in different organisations, </a:t>
            </a:r>
          </a:p>
          <a:p>
            <a:r>
              <a:rPr lang="en-GB" sz="2500" dirty="0">
                <a:solidFill>
                  <a:srgbClr val="1A1F3E"/>
                </a:solidFill>
                <a:latin typeface="Arial" panose="020B0604020202020204" pitchFamily="34" charset="0"/>
                <a:cs typeface="Arial" panose="020B0604020202020204" pitchFamily="34" charset="0"/>
              </a:rPr>
              <a:t>R</a:t>
            </a:r>
            <a:r>
              <a:rPr lang="en-GB" sz="2500" b="0" i="0" dirty="0">
                <a:solidFill>
                  <a:srgbClr val="1A1F3E"/>
                </a:solidFill>
                <a:effectLst/>
                <a:latin typeface="Arial" panose="020B0604020202020204" pitchFamily="34" charset="0"/>
                <a:cs typeface="Arial" panose="020B0604020202020204" pitchFamily="34" charset="0"/>
              </a:rPr>
              <a:t>emapping 111 algorithms</a:t>
            </a:r>
          </a:p>
          <a:p>
            <a:r>
              <a:rPr lang="en-GB" sz="2500" dirty="0">
                <a:latin typeface="Arial" panose="020B0604020202020204" pitchFamily="34" charset="0"/>
                <a:cs typeface="Arial" panose="020B0604020202020204" pitchFamily="34" charset="0"/>
              </a:rPr>
              <a:t>Train and engage 111 and ambulance crews to help them understand what the service offers.</a:t>
            </a:r>
          </a:p>
        </p:txBody>
      </p:sp>
      <p:sp>
        <p:nvSpPr>
          <p:cNvPr id="4" name="Date Placeholder 3">
            <a:extLst>
              <a:ext uri="{FF2B5EF4-FFF2-40B4-BE49-F238E27FC236}">
                <a16:creationId xmlns:a16="http://schemas.microsoft.com/office/drawing/2014/main" id="{73FB06C9-B5C9-A6F4-5021-8536F4C82F89}"/>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F572879D-9F46-C939-8563-0AFF64806CEC}"/>
              </a:ext>
            </a:extLst>
          </p:cNvPr>
          <p:cNvSpPr>
            <a:spLocks noGrp="1"/>
          </p:cNvSpPr>
          <p:nvPr>
            <p:ph type="sldNum" sz="quarter" idx="12"/>
          </p:nvPr>
        </p:nvSpPr>
        <p:spPr/>
        <p:txBody>
          <a:bodyPr/>
          <a:lstStyle/>
          <a:p>
            <a:pPr>
              <a:defRPr/>
            </a:pPr>
            <a:fld id="{CD2646EA-3FBA-4312-AF5F-311BA8B2DFAE}" type="slidenum">
              <a:rPr lang="en-GB" altLang="en-US" smtClean="0"/>
              <a:pPr>
                <a:defRPr/>
              </a:pPr>
              <a:t>8</a:t>
            </a:fld>
            <a:endParaRPr lang="en-GB" altLang="en-US"/>
          </a:p>
        </p:txBody>
      </p:sp>
    </p:spTree>
    <p:extLst>
      <p:ext uri="{BB962C8B-B14F-4D97-AF65-F5344CB8AC3E}">
        <p14:creationId xmlns:p14="http://schemas.microsoft.com/office/powerpoint/2010/main" val="31388406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DF8CC-BEFD-6E25-D201-0EF531BED239}"/>
              </a:ext>
            </a:extLst>
          </p:cNvPr>
          <p:cNvSpPr>
            <a:spLocks noGrp="1"/>
          </p:cNvSpPr>
          <p:nvPr>
            <p:ph type="title"/>
          </p:nvPr>
        </p:nvSpPr>
        <p:spPr>
          <a:xfrm>
            <a:off x="-684584" y="52002"/>
            <a:ext cx="8229600" cy="1143000"/>
          </a:xfrm>
        </p:spPr>
        <p:txBody>
          <a:bodyPr/>
          <a:lstStyle/>
          <a:p>
            <a:r>
              <a:rPr lang="en-GB" dirty="0"/>
              <a:t> </a:t>
            </a:r>
            <a:r>
              <a:rPr lang="en-GB" dirty="0">
                <a:latin typeface="Arial" panose="020B0604020202020204" pitchFamily="34" charset="0"/>
                <a:cs typeface="Arial" panose="020B0604020202020204" pitchFamily="34" charset="0"/>
              </a:rPr>
              <a:t>South Warwickshire</a:t>
            </a:r>
          </a:p>
        </p:txBody>
      </p:sp>
      <p:sp>
        <p:nvSpPr>
          <p:cNvPr id="3" name="Content Placeholder 2">
            <a:extLst>
              <a:ext uri="{FF2B5EF4-FFF2-40B4-BE49-F238E27FC236}">
                <a16:creationId xmlns:a16="http://schemas.microsoft.com/office/drawing/2014/main" id="{FED8D82E-2660-3935-32CE-3247E3514417}"/>
              </a:ext>
            </a:extLst>
          </p:cNvPr>
          <p:cNvSpPr>
            <a:spLocks noGrp="1"/>
          </p:cNvSpPr>
          <p:nvPr>
            <p:ph idx="1"/>
          </p:nvPr>
        </p:nvSpPr>
        <p:spPr>
          <a:xfrm>
            <a:off x="483230" y="1110478"/>
            <a:ext cx="8409249" cy="3917032"/>
          </a:xfrm>
        </p:spPr>
        <p:txBody>
          <a:bodyPr/>
          <a:lstStyle/>
          <a:p>
            <a:r>
              <a:rPr lang="en-GB" sz="2800" dirty="0">
                <a:solidFill>
                  <a:srgbClr val="1A1F3E"/>
                </a:solidFill>
                <a:latin typeface="Arial" panose="020B0604020202020204" pitchFamily="34" charset="0"/>
                <a:cs typeface="Arial" panose="020B0604020202020204" pitchFamily="34" charset="0"/>
              </a:rPr>
              <a:t>Avoid conveyances where possible by using </a:t>
            </a:r>
            <a:r>
              <a:rPr lang="en-GB" sz="2800" b="0" i="0" dirty="0">
                <a:solidFill>
                  <a:srgbClr val="1A1F3E"/>
                </a:solidFill>
                <a:effectLst/>
                <a:latin typeface="Arial" panose="020B0604020202020204" pitchFamily="34" charset="0"/>
                <a:cs typeface="Arial" panose="020B0604020202020204" pitchFamily="34" charset="0"/>
              </a:rPr>
              <a:t>virtual wards to keep people at hom</a:t>
            </a:r>
            <a:r>
              <a:rPr lang="en-GB" sz="2800" dirty="0">
                <a:solidFill>
                  <a:srgbClr val="1A1F3E"/>
                </a:solidFill>
                <a:latin typeface="Arial" panose="020B0604020202020204" pitchFamily="34" charset="0"/>
                <a:cs typeface="Arial" panose="020B0604020202020204" pitchFamily="34" charset="0"/>
              </a:rPr>
              <a:t>e.</a:t>
            </a:r>
          </a:p>
          <a:p>
            <a:r>
              <a:rPr lang="en-GB" sz="2800" dirty="0">
                <a:latin typeface="Arial" panose="020B0604020202020204" pitchFamily="34" charset="0"/>
                <a:cs typeface="Arial" panose="020B0604020202020204" pitchFamily="34" charset="0"/>
              </a:rPr>
              <a:t>Aim: older patients could be managed at home.</a:t>
            </a:r>
          </a:p>
          <a:p>
            <a:pPr lvl="1"/>
            <a:r>
              <a:rPr lang="en-GB" sz="2000" dirty="0">
                <a:latin typeface="Arial" panose="020B0604020202020204" pitchFamily="34" charset="0"/>
                <a:cs typeface="Arial" panose="020B0604020202020204" pitchFamily="34" charset="0"/>
              </a:rPr>
              <a:t>By having clinical discussions with the ambulance crew before conveyance. </a:t>
            </a:r>
          </a:p>
          <a:p>
            <a:pPr lvl="1"/>
            <a:r>
              <a:rPr lang="en-GB" sz="2000" dirty="0">
                <a:latin typeface="Arial" panose="020B0604020202020204" pitchFamily="34" charset="0"/>
                <a:cs typeface="Arial" panose="020B0604020202020204" pitchFamily="34" charset="0"/>
              </a:rPr>
              <a:t>By using virtual wards to keep people at home.</a:t>
            </a:r>
          </a:p>
          <a:p>
            <a:pPr lvl="1"/>
            <a:r>
              <a:rPr lang="en-GB" sz="2000" dirty="0">
                <a:latin typeface="Arial" panose="020B0604020202020204" pitchFamily="34" charset="0"/>
                <a:cs typeface="Arial" panose="020B0604020202020204" pitchFamily="34" charset="0"/>
              </a:rPr>
              <a:t>A consultant-led service (8am to 8pm). </a:t>
            </a:r>
          </a:p>
          <a:p>
            <a:pPr lvl="1"/>
            <a:r>
              <a:rPr lang="en-GB" sz="2000" dirty="0">
                <a:latin typeface="Arial" panose="020B0604020202020204" pitchFamily="34" charset="0"/>
                <a:cs typeface="Arial" panose="020B0604020202020204" pitchFamily="34" charset="0"/>
              </a:rPr>
              <a:t>Offers a high-quality level of decision-making that provides crews with the reassurance that they can leave patients at home</a:t>
            </a:r>
          </a:p>
          <a:p>
            <a:r>
              <a:rPr lang="en-GB" sz="2800" dirty="0">
                <a:latin typeface="Arial" panose="020B0604020202020204" pitchFamily="34" charset="0"/>
                <a:cs typeface="Arial" panose="020B0604020202020204" pitchFamily="34" charset="0"/>
              </a:rPr>
              <a:t>Joined up West Midlands Ambulance Service and the South Warwickshire NHS Foundation Trust. </a:t>
            </a:r>
          </a:p>
          <a:p>
            <a:pPr lvl="1"/>
            <a:endParaRPr lang="en-GB" sz="20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E12F76A-CD10-9798-CDC8-C9C718AA3030}"/>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BA430103-429C-605F-61FC-9941D2965FBC}"/>
              </a:ext>
            </a:extLst>
          </p:cNvPr>
          <p:cNvSpPr>
            <a:spLocks noGrp="1"/>
          </p:cNvSpPr>
          <p:nvPr>
            <p:ph type="sldNum" sz="quarter" idx="12"/>
          </p:nvPr>
        </p:nvSpPr>
        <p:spPr/>
        <p:txBody>
          <a:bodyPr/>
          <a:lstStyle/>
          <a:p>
            <a:pPr>
              <a:defRPr/>
            </a:pPr>
            <a:fld id="{CD2646EA-3FBA-4312-AF5F-311BA8B2DFAE}" type="slidenum">
              <a:rPr lang="en-GB" altLang="en-US" smtClean="0"/>
              <a:pPr>
                <a:defRPr/>
              </a:pPr>
              <a:t>9</a:t>
            </a:fld>
            <a:endParaRPr lang="en-GB" altLang="en-US"/>
          </a:p>
        </p:txBody>
      </p:sp>
      <p:pic>
        <p:nvPicPr>
          <p:cNvPr id="6" name="Picture 2" descr="Graphic of abstract shapes with the title Integration and Innovation in Action">
            <a:extLst>
              <a:ext uri="{FF2B5EF4-FFF2-40B4-BE49-F238E27FC236}">
                <a16:creationId xmlns:a16="http://schemas.microsoft.com/office/drawing/2014/main" id="{151DE29B-6190-3251-7883-81ECEB2626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603" y="40431"/>
            <a:ext cx="2023120" cy="1138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954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C1C7F-F1AE-437B-3687-18E8220B55E4}"/>
              </a:ext>
            </a:extLst>
          </p:cNvPr>
          <p:cNvSpPr>
            <a:spLocks noGrp="1"/>
          </p:cNvSpPr>
          <p:nvPr>
            <p:ph type="title"/>
          </p:nvPr>
        </p:nvSpPr>
        <p:spPr>
          <a:xfrm>
            <a:off x="444759" y="-63490"/>
            <a:ext cx="8229600" cy="1143000"/>
          </a:xfrm>
        </p:spPr>
        <p:txBody>
          <a:bodyPr/>
          <a:lstStyle/>
          <a:p>
            <a:r>
              <a:rPr lang="en-GB" dirty="0">
                <a:latin typeface="Arial" panose="020B0604020202020204" pitchFamily="34" charset="0"/>
                <a:cs typeface="Arial" panose="020B0604020202020204" pitchFamily="34" charset="0"/>
              </a:rPr>
              <a:t>What the system faced</a:t>
            </a:r>
          </a:p>
        </p:txBody>
      </p:sp>
      <p:sp>
        <p:nvSpPr>
          <p:cNvPr id="3" name="Content Placeholder 2">
            <a:extLst>
              <a:ext uri="{FF2B5EF4-FFF2-40B4-BE49-F238E27FC236}">
                <a16:creationId xmlns:a16="http://schemas.microsoft.com/office/drawing/2014/main" id="{0A874BA2-1DBC-B756-176F-2C06B34A7A73}"/>
              </a:ext>
            </a:extLst>
          </p:cNvPr>
          <p:cNvSpPr>
            <a:spLocks noGrp="1"/>
          </p:cNvSpPr>
          <p:nvPr>
            <p:ph idx="1"/>
          </p:nvPr>
        </p:nvSpPr>
        <p:spPr>
          <a:xfrm>
            <a:off x="444759" y="1470484"/>
            <a:ext cx="8229600" cy="3917032"/>
          </a:xfrm>
        </p:spPr>
        <p:txBody>
          <a:bodyPr/>
          <a:lstStyle/>
          <a:p>
            <a:r>
              <a:rPr lang="en-GB" sz="2800" dirty="0">
                <a:latin typeface="Arial" panose="020B0604020202020204" pitchFamily="34" charset="0"/>
                <a:cs typeface="Arial" panose="020B0604020202020204" pitchFamily="34" charset="0"/>
              </a:rPr>
              <a:t>Ambulance over-conveyance of older people to hospital</a:t>
            </a:r>
          </a:p>
          <a:p>
            <a:r>
              <a:rPr lang="en-GB" sz="2800" dirty="0">
                <a:latin typeface="Arial" panose="020B0604020202020204" pitchFamily="34" charset="0"/>
                <a:cs typeface="Arial" panose="020B0604020202020204" pitchFamily="34" charset="0"/>
              </a:rPr>
              <a:t>Once admitted may become increasingly unwell</a:t>
            </a:r>
          </a:p>
          <a:p>
            <a:pPr lvl="1"/>
            <a:r>
              <a:rPr lang="en-GB" sz="2200" dirty="0">
                <a:latin typeface="Arial" panose="020B0604020202020204" pitchFamily="34" charset="0"/>
                <a:cs typeface="Arial" panose="020B0604020202020204" pitchFamily="34" charset="0"/>
              </a:rPr>
              <a:t>Stay longer than necessary</a:t>
            </a:r>
          </a:p>
          <a:p>
            <a:r>
              <a:rPr lang="en-GB" sz="2800" b="0" i="0" dirty="0">
                <a:solidFill>
                  <a:srgbClr val="1A1F3E"/>
                </a:solidFill>
                <a:effectLst/>
                <a:latin typeface="Arial" panose="020B0604020202020204" pitchFamily="34" charset="0"/>
                <a:cs typeface="Arial" panose="020B0604020202020204" pitchFamily="34" charset="0"/>
              </a:rPr>
              <a:t>Over 70s make up 50% ambulance calls, 60% were being conveyed to hospital. </a:t>
            </a:r>
          </a:p>
          <a:p>
            <a:r>
              <a:rPr lang="en-GB" sz="2800" b="0" i="0" dirty="0">
                <a:solidFill>
                  <a:srgbClr val="1A1F3E"/>
                </a:solidFill>
                <a:effectLst/>
                <a:latin typeface="Arial" panose="020B0604020202020204" pitchFamily="34" charset="0"/>
                <a:cs typeface="Arial" panose="020B0604020202020204" pitchFamily="34" charset="0"/>
              </a:rPr>
              <a:t>A frailty service for referrals not well used by ambulance services</a:t>
            </a:r>
            <a:endParaRPr lang="en-GB" sz="28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07FEB005-1F18-9235-8353-ED709BE47AD5}"/>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632FFC3D-6087-579E-856B-21FCB67D9B15}"/>
              </a:ext>
            </a:extLst>
          </p:cNvPr>
          <p:cNvSpPr>
            <a:spLocks noGrp="1"/>
          </p:cNvSpPr>
          <p:nvPr>
            <p:ph type="sldNum" sz="quarter" idx="12"/>
          </p:nvPr>
        </p:nvSpPr>
        <p:spPr/>
        <p:txBody>
          <a:bodyPr/>
          <a:lstStyle/>
          <a:p>
            <a:pPr>
              <a:defRPr/>
            </a:pPr>
            <a:fld id="{CD2646EA-3FBA-4312-AF5F-311BA8B2DFAE}" type="slidenum">
              <a:rPr lang="en-GB" altLang="en-US" smtClean="0"/>
              <a:pPr>
                <a:defRPr/>
              </a:pPr>
              <a:t>10</a:t>
            </a:fld>
            <a:endParaRPr lang="en-GB" altLang="en-US"/>
          </a:p>
        </p:txBody>
      </p:sp>
    </p:spTree>
    <p:extLst>
      <p:ext uri="{BB962C8B-B14F-4D97-AF65-F5344CB8AC3E}">
        <p14:creationId xmlns:p14="http://schemas.microsoft.com/office/powerpoint/2010/main" val="2377673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A7A18-DC50-BD23-AF7D-3F82D91320B4}"/>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Key benefits and outcomes</a:t>
            </a:r>
          </a:p>
        </p:txBody>
      </p:sp>
      <p:sp>
        <p:nvSpPr>
          <p:cNvPr id="3" name="Content Placeholder 2">
            <a:extLst>
              <a:ext uri="{FF2B5EF4-FFF2-40B4-BE49-F238E27FC236}">
                <a16:creationId xmlns:a16="http://schemas.microsoft.com/office/drawing/2014/main" id="{09AA9AB0-C000-A3A4-2925-FFC83C726AE4}"/>
              </a:ext>
            </a:extLst>
          </p:cNvPr>
          <p:cNvSpPr>
            <a:spLocks noGrp="1"/>
          </p:cNvSpPr>
          <p:nvPr>
            <p:ph idx="1"/>
          </p:nvPr>
        </p:nvSpPr>
        <p:spPr/>
        <p:txBody>
          <a:bodyPr/>
          <a:lstStyle/>
          <a:p>
            <a:pPr algn="l" fontAlgn="base">
              <a:buFont typeface="Arial" panose="020B0604020202020204" pitchFamily="34" charset="0"/>
              <a:buChar char="•"/>
            </a:pPr>
            <a:r>
              <a:rPr lang="en-GB" sz="2800" b="0" i="0" dirty="0">
                <a:solidFill>
                  <a:srgbClr val="1A1F3E"/>
                </a:solidFill>
                <a:effectLst/>
                <a:latin typeface="Arial" panose="020B0604020202020204" pitchFamily="34" charset="0"/>
                <a:cs typeface="Arial" panose="020B0604020202020204" pitchFamily="34" charset="0"/>
              </a:rPr>
              <a:t>Referrals from West Midlands Ambulance Service increased by almost 500 per cent.</a:t>
            </a:r>
          </a:p>
          <a:p>
            <a:pPr algn="l" fontAlgn="base">
              <a:buFont typeface="Arial" panose="020B0604020202020204" pitchFamily="34" charset="0"/>
              <a:buChar char="•"/>
            </a:pPr>
            <a:r>
              <a:rPr lang="en-GB" sz="2800" b="0" i="0" dirty="0">
                <a:solidFill>
                  <a:srgbClr val="1A1F3E"/>
                </a:solidFill>
                <a:effectLst/>
                <a:latin typeface="Arial" panose="020B0604020202020204" pitchFamily="34" charset="0"/>
                <a:cs typeface="Arial" panose="020B0604020202020204" pitchFamily="34" charset="0"/>
              </a:rPr>
              <a:t>Demonstrated it is safe to manage patients at home.</a:t>
            </a:r>
          </a:p>
          <a:p>
            <a:pPr algn="l" fontAlgn="base">
              <a:buFont typeface="Arial" panose="020B0604020202020204" pitchFamily="34" charset="0"/>
              <a:buChar char="•"/>
            </a:pPr>
            <a:r>
              <a:rPr lang="en-GB" sz="2800" b="0" i="0" dirty="0">
                <a:solidFill>
                  <a:srgbClr val="1A1F3E"/>
                </a:solidFill>
                <a:effectLst/>
                <a:latin typeface="Arial" panose="020B0604020202020204" pitchFamily="34" charset="0"/>
                <a:cs typeface="Arial" panose="020B0604020202020204" pitchFamily="34" charset="0"/>
              </a:rPr>
              <a:t>In the over 80s where a clinical discussion took place, 48% of the conveyances were avoided.</a:t>
            </a:r>
          </a:p>
          <a:p>
            <a:pPr algn="l" fontAlgn="base">
              <a:buFont typeface="Arial" panose="020B0604020202020204" pitchFamily="34" charset="0"/>
              <a:buChar char="•"/>
            </a:pPr>
            <a:r>
              <a:rPr lang="en-GB" sz="2800" b="0" i="0" dirty="0">
                <a:solidFill>
                  <a:srgbClr val="1A1F3E"/>
                </a:solidFill>
                <a:effectLst/>
                <a:latin typeface="Arial" panose="020B0604020202020204" pitchFamily="34" charset="0"/>
                <a:cs typeface="Arial" panose="020B0604020202020204" pitchFamily="34" charset="0"/>
              </a:rPr>
              <a:t>Only 25% of the over 80s needed to be conveyed directly to the emergency department.</a:t>
            </a:r>
          </a:p>
          <a:p>
            <a:pPr algn="l" fontAlgn="base">
              <a:buFont typeface="Arial" panose="020B0604020202020204" pitchFamily="34" charset="0"/>
              <a:buChar char="•"/>
            </a:pPr>
            <a:endParaRPr lang="en-GB" sz="2800" b="0" i="0" dirty="0">
              <a:solidFill>
                <a:srgbClr val="1A1F3E"/>
              </a:solidFill>
              <a:effectLst/>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FC9BBAB3-1D58-611A-0431-09C2A56F0776}"/>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4C821022-8DE6-23D9-B933-0586571DA8F0}"/>
              </a:ext>
            </a:extLst>
          </p:cNvPr>
          <p:cNvSpPr>
            <a:spLocks noGrp="1"/>
          </p:cNvSpPr>
          <p:nvPr>
            <p:ph type="sldNum" sz="quarter" idx="12"/>
          </p:nvPr>
        </p:nvSpPr>
        <p:spPr/>
        <p:txBody>
          <a:bodyPr/>
          <a:lstStyle/>
          <a:p>
            <a:pPr>
              <a:defRPr/>
            </a:pPr>
            <a:fld id="{CD2646EA-3FBA-4312-AF5F-311BA8B2DFAE}" type="slidenum">
              <a:rPr lang="en-GB" altLang="en-US" smtClean="0"/>
              <a:pPr>
                <a:defRPr/>
              </a:pPr>
              <a:t>11</a:t>
            </a:fld>
            <a:endParaRPr lang="en-GB" altLang="en-US"/>
          </a:p>
        </p:txBody>
      </p:sp>
    </p:spTree>
    <p:extLst>
      <p:ext uri="{BB962C8B-B14F-4D97-AF65-F5344CB8AC3E}">
        <p14:creationId xmlns:p14="http://schemas.microsoft.com/office/powerpoint/2010/main" val="2339954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E6492-471B-B46D-45E5-B24E6D76803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Challenges</a:t>
            </a:r>
          </a:p>
        </p:txBody>
      </p:sp>
      <p:sp>
        <p:nvSpPr>
          <p:cNvPr id="3" name="Content Placeholder 2">
            <a:extLst>
              <a:ext uri="{FF2B5EF4-FFF2-40B4-BE49-F238E27FC236}">
                <a16:creationId xmlns:a16="http://schemas.microsoft.com/office/drawing/2014/main" id="{AEF706AD-3FD0-10A3-3B41-2CCD40B894C1}"/>
              </a:ext>
            </a:extLst>
          </p:cNvPr>
          <p:cNvSpPr>
            <a:spLocks noGrp="1"/>
          </p:cNvSpPr>
          <p:nvPr>
            <p:ph idx="1"/>
          </p:nvPr>
        </p:nvSpPr>
        <p:spPr/>
        <p:txBody>
          <a:bodyPr/>
          <a:lstStyle/>
          <a:p>
            <a:pPr algn="l" fontAlgn="base"/>
            <a:r>
              <a:rPr lang="en-GB" sz="2500" b="0" i="0" dirty="0">
                <a:solidFill>
                  <a:srgbClr val="1A1F3E"/>
                </a:solidFill>
                <a:effectLst/>
                <a:latin typeface="Arial" panose="020B0604020202020204" pitchFamily="34" charset="0"/>
                <a:cs typeface="Arial" panose="020B0604020202020204" pitchFamily="34" charset="0"/>
              </a:rPr>
              <a:t>Previous low collaboration and reaching out between ambulance crew and consultants.</a:t>
            </a:r>
          </a:p>
          <a:p>
            <a:pPr algn="l" fontAlgn="base"/>
            <a:r>
              <a:rPr lang="en-GB" sz="2500" b="0" i="0" dirty="0">
                <a:solidFill>
                  <a:srgbClr val="1A1F3E"/>
                </a:solidFill>
                <a:effectLst/>
                <a:latin typeface="Arial" panose="020B0604020202020204" pitchFamily="34" charset="0"/>
                <a:cs typeface="Arial" panose="020B0604020202020204" pitchFamily="34" charset="0"/>
              </a:rPr>
              <a:t>Previous quality of the clinical advice was below standards.</a:t>
            </a:r>
          </a:p>
          <a:p>
            <a:pPr algn="l" fontAlgn="base"/>
            <a:r>
              <a:rPr lang="en-GB" sz="2500" b="0" i="0" dirty="0">
                <a:solidFill>
                  <a:srgbClr val="1A1F3E"/>
                </a:solidFill>
                <a:effectLst/>
                <a:latin typeface="Arial" panose="020B0604020202020204" pitchFamily="34" charset="0"/>
                <a:cs typeface="Arial" panose="020B0604020202020204" pitchFamily="34" charset="0"/>
              </a:rPr>
              <a:t>Information governance was lacking. </a:t>
            </a:r>
          </a:p>
          <a:p>
            <a:pPr algn="l" fontAlgn="base"/>
            <a:r>
              <a:rPr lang="en-GB" sz="2500" dirty="0">
                <a:solidFill>
                  <a:srgbClr val="1A1F3E"/>
                </a:solidFill>
                <a:latin typeface="Arial" panose="020B0604020202020204" pitchFamily="34" charset="0"/>
                <a:cs typeface="Arial" panose="020B0604020202020204" pitchFamily="34" charset="0"/>
              </a:rPr>
              <a:t>Trust could not </a:t>
            </a:r>
            <a:r>
              <a:rPr lang="en-GB" sz="2500" b="0" i="0" dirty="0">
                <a:solidFill>
                  <a:srgbClr val="1A1F3E"/>
                </a:solidFill>
                <a:effectLst/>
                <a:latin typeface="Arial" panose="020B0604020202020204" pitchFamily="34" charset="0"/>
                <a:cs typeface="Arial" panose="020B0604020202020204" pitchFamily="34" charset="0"/>
              </a:rPr>
              <a:t>view the ambulance service CAD system. </a:t>
            </a:r>
          </a:p>
          <a:p>
            <a:pPr lvl="1"/>
            <a:r>
              <a:rPr lang="en-GB" sz="2100" dirty="0">
                <a:solidFill>
                  <a:srgbClr val="1A1F3E"/>
                </a:solidFill>
                <a:latin typeface="Arial" panose="020B0604020202020204" pitchFamily="34" charset="0"/>
                <a:cs typeface="Arial" panose="020B0604020202020204" pitchFamily="34" charset="0"/>
              </a:rPr>
              <a:t>P</a:t>
            </a:r>
            <a:r>
              <a:rPr lang="en-GB" sz="2100" b="0" i="0" dirty="0">
                <a:solidFill>
                  <a:srgbClr val="1A1F3E"/>
                </a:solidFill>
                <a:effectLst/>
                <a:latin typeface="Arial" panose="020B0604020202020204" pitchFamily="34" charset="0"/>
                <a:cs typeface="Arial" panose="020B0604020202020204" pitchFamily="34" charset="0"/>
              </a:rPr>
              <a:t>atients over 75s not identified to support and visit directly.  </a:t>
            </a:r>
          </a:p>
          <a:p>
            <a:pPr algn="l" fontAlgn="base"/>
            <a:r>
              <a:rPr lang="en-GB" sz="2500" dirty="0">
                <a:solidFill>
                  <a:srgbClr val="1A1F3E"/>
                </a:solidFill>
                <a:latin typeface="Arial" panose="020B0604020202020204" pitchFamily="34" charset="0"/>
                <a:cs typeface="Arial" panose="020B0604020202020204" pitchFamily="34" charset="0"/>
              </a:rPr>
              <a:t>Trust high reliance </a:t>
            </a:r>
            <a:r>
              <a:rPr lang="en-GB" sz="2500" b="0" i="0" dirty="0">
                <a:solidFill>
                  <a:srgbClr val="1A1F3E"/>
                </a:solidFill>
                <a:effectLst/>
                <a:latin typeface="Arial" panose="020B0604020202020204" pitchFamily="34" charset="0"/>
                <a:cs typeface="Arial" panose="020B0604020202020204" pitchFamily="34" charset="0"/>
              </a:rPr>
              <a:t>on ambulance crews calling them.</a:t>
            </a:r>
          </a:p>
          <a:p>
            <a:endParaRPr lang="en-GB" sz="25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B26CBD00-D607-67F1-CCED-CE5EAB477C9A}"/>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3092E8B6-C197-41CE-1AF7-707A725D2B2C}"/>
              </a:ext>
            </a:extLst>
          </p:cNvPr>
          <p:cNvSpPr>
            <a:spLocks noGrp="1"/>
          </p:cNvSpPr>
          <p:nvPr>
            <p:ph type="sldNum" sz="quarter" idx="12"/>
          </p:nvPr>
        </p:nvSpPr>
        <p:spPr/>
        <p:txBody>
          <a:bodyPr/>
          <a:lstStyle/>
          <a:p>
            <a:pPr>
              <a:defRPr/>
            </a:pPr>
            <a:fld id="{CD2646EA-3FBA-4312-AF5F-311BA8B2DFAE}" type="slidenum">
              <a:rPr lang="en-GB" altLang="en-US" smtClean="0"/>
              <a:pPr>
                <a:defRPr/>
              </a:pPr>
              <a:t>12</a:t>
            </a:fld>
            <a:endParaRPr lang="en-GB" altLang="en-US"/>
          </a:p>
        </p:txBody>
      </p:sp>
    </p:spTree>
    <p:extLst>
      <p:ext uri="{BB962C8B-B14F-4D97-AF65-F5344CB8AC3E}">
        <p14:creationId xmlns:p14="http://schemas.microsoft.com/office/powerpoint/2010/main" val="468294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27D3-5FAF-5353-D768-F2405CD8D48A}"/>
              </a:ext>
            </a:extLst>
          </p:cNvPr>
          <p:cNvSpPr>
            <a:spLocks noGrp="1"/>
          </p:cNvSpPr>
          <p:nvPr>
            <p:ph type="title"/>
          </p:nvPr>
        </p:nvSpPr>
        <p:spPr>
          <a:xfrm>
            <a:off x="-828600" y="125760"/>
            <a:ext cx="8229600" cy="1143000"/>
          </a:xfrm>
        </p:spPr>
        <p:txBody>
          <a:bodyPr/>
          <a:lstStyle/>
          <a:p>
            <a:r>
              <a:rPr lang="en-GB" dirty="0">
                <a:latin typeface="Arial" panose="020B0604020202020204" pitchFamily="34" charset="0"/>
                <a:cs typeface="Arial" panose="020B0604020202020204" pitchFamily="34" charset="0"/>
              </a:rPr>
              <a:t>Greater Manchester </a:t>
            </a:r>
          </a:p>
        </p:txBody>
      </p:sp>
      <p:sp>
        <p:nvSpPr>
          <p:cNvPr id="3" name="Content Placeholder 2">
            <a:extLst>
              <a:ext uri="{FF2B5EF4-FFF2-40B4-BE49-F238E27FC236}">
                <a16:creationId xmlns:a16="http://schemas.microsoft.com/office/drawing/2014/main" id="{2AC31561-7A7B-CE11-EFE1-B2B26EFAE9A2}"/>
              </a:ext>
            </a:extLst>
          </p:cNvPr>
          <p:cNvSpPr>
            <a:spLocks noGrp="1"/>
          </p:cNvSpPr>
          <p:nvPr>
            <p:ph idx="1"/>
          </p:nvPr>
        </p:nvSpPr>
        <p:spPr>
          <a:xfrm>
            <a:off x="263468" y="1470484"/>
            <a:ext cx="8229600" cy="3917032"/>
          </a:xfrm>
        </p:spPr>
        <p:txBody>
          <a:bodyPr/>
          <a:lstStyle/>
          <a:p>
            <a:r>
              <a:rPr lang="en-GB" sz="2200" dirty="0">
                <a:solidFill>
                  <a:srgbClr val="0B0C0C"/>
                </a:solidFill>
                <a:effectLst/>
                <a:latin typeface="Arial" panose="020B0604020202020204" pitchFamily="34" charset="0"/>
                <a:ea typeface="Times New Roman" panose="02020603050405020304" pitchFamily="18" charset="0"/>
              </a:rPr>
              <a:t>Joine</a:t>
            </a:r>
            <a:r>
              <a:rPr lang="en-GB" sz="2200" dirty="0">
                <a:solidFill>
                  <a:srgbClr val="0B0C0C"/>
                </a:solidFill>
                <a:latin typeface="Arial" panose="020B0604020202020204" pitchFamily="34" charset="0"/>
                <a:ea typeface="Times New Roman" panose="02020603050405020304" pitchFamily="18" charset="0"/>
              </a:rPr>
              <a:t>d up the</a:t>
            </a:r>
            <a:r>
              <a:rPr lang="en-GB" sz="2200" dirty="0">
                <a:solidFill>
                  <a:srgbClr val="0B0C0C"/>
                </a:solidFill>
                <a:effectLst/>
                <a:latin typeface="Arial" panose="020B0604020202020204" pitchFamily="34" charset="0"/>
                <a:ea typeface="Times New Roman" panose="02020603050405020304" pitchFamily="18" charset="0"/>
              </a:rPr>
              <a:t> NHS, local authority, CAMHS, Youth Sports Trust, Place2Be: children’s mental health charity, Local mental health services, Alliance for Learning (Teaching School), Schools Wellbeing Ambassadors (and many more) to support the mental health of children and young people in schools and colleges.</a:t>
            </a:r>
          </a:p>
          <a:p>
            <a:r>
              <a:rPr lang="en-GB" sz="2200" dirty="0">
                <a:solidFill>
                  <a:srgbClr val="0B0C0C"/>
                </a:solidFill>
                <a:latin typeface="Arial" panose="020B0604020202020204" pitchFamily="34" charset="0"/>
              </a:rPr>
              <a:t>Aim: to help to transform mental health in Greater Manchester for children and adults.</a:t>
            </a:r>
          </a:p>
          <a:p>
            <a:r>
              <a:rPr lang="en-GB" sz="2200" dirty="0">
                <a:solidFill>
                  <a:srgbClr val="0B0C0C"/>
                </a:solidFill>
                <a:effectLst/>
                <a:latin typeface="Arial" panose="020B0604020202020204" pitchFamily="34" charset="0"/>
                <a:ea typeface="Times New Roman" panose="02020603050405020304" pitchFamily="18" charset="0"/>
                <a:cs typeface="Times New Roman" panose="02020603050405020304" pitchFamily="18" charset="0"/>
              </a:rPr>
              <a:t>The programme trains staff and students in mental health first aid and to become mental health champions</a:t>
            </a:r>
          </a:p>
          <a:p>
            <a:pPr lvl="1"/>
            <a:r>
              <a:rPr lang="en-GB" sz="1800" dirty="0">
                <a:solidFill>
                  <a:srgbClr val="0B0C0C"/>
                </a:solidFill>
                <a:latin typeface="Arial" panose="020B0604020202020204" pitchFamily="34" charset="0"/>
                <a:ea typeface="Times New Roman" panose="02020603050405020304" pitchFamily="18" charset="0"/>
                <a:cs typeface="Times New Roman" panose="02020603050405020304" pitchFamily="18" charset="0"/>
              </a:rPr>
              <a:t>P</a:t>
            </a:r>
            <a:r>
              <a:rPr lang="en-GB" sz="1800" dirty="0">
                <a:solidFill>
                  <a:srgbClr val="0B0C0C"/>
                </a:solidFill>
                <a:effectLst/>
                <a:latin typeface="Arial" panose="020B0604020202020204" pitchFamily="34" charset="0"/>
                <a:ea typeface="Times New Roman" panose="02020603050405020304" pitchFamily="18" charset="0"/>
                <a:cs typeface="Times New Roman" panose="02020603050405020304" pitchFamily="18" charset="0"/>
              </a:rPr>
              <a:t>rovides one-to-one support for the most vulnerable children with trained mental health workers.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200" dirty="0"/>
          </a:p>
        </p:txBody>
      </p:sp>
      <p:sp>
        <p:nvSpPr>
          <p:cNvPr id="4" name="Date Placeholder 3">
            <a:extLst>
              <a:ext uri="{FF2B5EF4-FFF2-40B4-BE49-F238E27FC236}">
                <a16:creationId xmlns:a16="http://schemas.microsoft.com/office/drawing/2014/main" id="{7108FF0F-DC51-5C9B-B4A1-178C1B8733D7}"/>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7097024E-96DC-87F7-4462-331AA92C9097}"/>
              </a:ext>
            </a:extLst>
          </p:cNvPr>
          <p:cNvSpPr>
            <a:spLocks noGrp="1"/>
          </p:cNvSpPr>
          <p:nvPr>
            <p:ph type="sldNum" sz="quarter" idx="12"/>
          </p:nvPr>
        </p:nvSpPr>
        <p:spPr/>
        <p:txBody>
          <a:bodyPr/>
          <a:lstStyle/>
          <a:p>
            <a:pPr>
              <a:defRPr/>
            </a:pPr>
            <a:fld id="{CD2646EA-3FBA-4312-AF5F-311BA8B2DFAE}" type="slidenum">
              <a:rPr lang="en-GB" altLang="en-US" smtClean="0"/>
              <a:pPr>
                <a:defRPr/>
              </a:pPr>
              <a:t>13</a:t>
            </a:fld>
            <a:endParaRPr lang="en-GB" altLang="en-US"/>
          </a:p>
        </p:txBody>
      </p:sp>
      <p:pic>
        <p:nvPicPr>
          <p:cNvPr id="7" name="Picture 6">
            <a:extLst>
              <a:ext uri="{FF2B5EF4-FFF2-40B4-BE49-F238E27FC236}">
                <a16:creationId xmlns:a16="http://schemas.microsoft.com/office/drawing/2014/main" id="{ACDEF3D0-018F-67E1-6262-EEF312CD6D4B}"/>
              </a:ext>
            </a:extLst>
          </p:cNvPr>
          <p:cNvPicPr>
            <a:picLocks noChangeAspect="1"/>
          </p:cNvPicPr>
          <p:nvPr/>
        </p:nvPicPr>
        <p:blipFill rotWithShape="1">
          <a:blip r:embed="rId3"/>
          <a:srcRect l="38187" t="17801" r="27951" b="59977"/>
          <a:stretch/>
        </p:blipFill>
        <p:spPr>
          <a:xfrm>
            <a:off x="6156176" y="121190"/>
            <a:ext cx="2664296" cy="1143001"/>
          </a:xfrm>
          <a:prstGeom prst="rect">
            <a:avLst/>
          </a:prstGeom>
        </p:spPr>
      </p:pic>
    </p:spTree>
    <p:extLst>
      <p:ext uri="{BB962C8B-B14F-4D97-AF65-F5344CB8AC3E}">
        <p14:creationId xmlns:p14="http://schemas.microsoft.com/office/powerpoint/2010/main" val="2966388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D34F4-0F62-9EF7-1377-ADD46BC653BF}"/>
              </a:ext>
            </a:extLst>
          </p:cNvPr>
          <p:cNvSpPr>
            <a:spLocks noGrp="1"/>
          </p:cNvSpPr>
          <p:nvPr>
            <p:ph type="title"/>
          </p:nvPr>
        </p:nvSpPr>
        <p:spPr>
          <a:xfrm>
            <a:off x="457200" y="-46495"/>
            <a:ext cx="8229600" cy="1143000"/>
          </a:xfrm>
        </p:spPr>
        <p:txBody>
          <a:bodyPr/>
          <a:lstStyle/>
          <a:p>
            <a:r>
              <a:rPr lang="en-GB" dirty="0">
                <a:latin typeface="Arial" panose="020B0604020202020204" pitchFamily="34" charset="0"/>
                <a:cs typeface="Arial" panose="020B0604020202020204" pitchFamily="34" charset="0"/>
              </a:rPr>
              <a:t>What the system faced</a:t>
            </a:r>
          </a:p>
        </p:txBody>
      </p:sp>
      <p:sp>
        <p:nvSpPr>
          <p:cNvPr id="3" name="Content Placeholder 2">
            <a:extLst>
              <a:ext uri="{FF2B5EF4-FFF2-40B4-BE49-F238E27FC236}">
                <a16:creationId xmlns:a16="http://schemas.microsoft.com/office/drawing/2014/main" id="{EBB5E31D-05DE-F4A0-1E0B-A6018CD767FB}"/>
              </a:ext>
            </a:extLst>
          </p:cNvPr>
          <p:cNvSpPr>
            <a:spLocks noGrp="1"/>
          </p:cNvSpPr>
          <p:nvPr>
            <p:ph idx="1"/>
          </p:nvPr>
        </p:nvSpPr>
        <p:spPr>
          <a:xfrm>
            <a:off x="611560" y="1268760"/>
            <a:ext cx="8229600" cy="3917032"/>
          </a:xfrm>
        </p:spPr>
        <p:txBody>
          <a:bodyPr/>
          <a:lstStyle/>
          <a:p>
            <a:r>
              <a:rPr lang="en-GB" dirty="0"/>
              <a:t>A decline in communities young people’s physical, social and emotional wellbeing.</a:t>
            </a:r>
          </a:p>
          <a:p>
            <a:r>
              <a:rPr lang="en-GB" dirty="0"/>
              <a:t>LA consider unique approaches on how schools can be better supported </a:t>
            </a:r>
          </a:p>
          <a:p>
            <a:r>
              <a:rPr lang="en-GB" dirty="0"/>
              <a:t>Ensure utilised support for young people that need support the most.</a:t>
            </a:r>
          </a:p>
          <a:p>
            <a:r>
              <a:rPr lang="en-GB" dirty="0"/>
              <a:t>Low support school staff in building competence and confidence to refer</a:t>
            </a:r>
          </a:p>
        </p:txBody>
      </p:sp>
      <p:sp>
        <p:nvSpPr>
          <p:cNvPr id="4" name="Date Placeholder 3">
            <a:extLst>
              <a:ext uri="{FF2B5EF4-FFF2-40B4-BE49-F238E27FC236}">
                <a16:creationId xmlns:a16="http://schemas.microsoft.com/office/drawing/2014/main" id="{00175A4C-4734-4F6A-9CCD-57B96AEBF320}"/>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E6174607-30A7-27CA-A43B-86219C49244B}"/>
              </a:ext>
            </a:extLst>
          </p:cNvPr>
          <p:cNvSpPr>
            <a:spLocks noGrp="1"/>
          </p:cNvSpPr>
          <p:nvPr>
            <p:ph type="sldNum" sz="quarter" idx="12"/>
          </p:nvPr>
        </p:nvSpPr>
        <p:spPr/>
        <p:txBody>
          <a:bodyPr/>
          <a:lstStyle/>
          <a:p>
            <a:pPr>
              <a:defRPr/>
            </a:pPr>
            <a:fld id="{CD2646EA-3FBA-4312-AF5F-311BA8B2DFAE}" type="slidenum">
              <a:rPr lang="en-GB" altLang="en-US" smtClean="0"/>
              <a:pPr>
                <a:defRPr/>
              </a:pPr>
              <a:t>14</a:t>
            </a:fld>
            <a:endParaRPr lang="en-GB" altLang="en-US"/>
          </a:p>
        </p:txBody>
      </p:sp>
    </p:spTree>
    <p:extLst>
      <p:ext uri="{BB962C8B-B14F-4D97-AF65-F5344CB8AC3E}">
        <p14:creationId xmlns:p14="http://schemas.microsoft.com/office/powerpoint/2010/main" val="2151779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12A62-6F37-7E3F-C940-5E7F8517B14B}"/>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Key benefits and outcomes</a:t>
            </a:r>
            <a:endParaRPr lang="en-GB" dirty="0"/>
          </a:p>
        </p:txBody>
      </p:sp>
      <p:sp>
        <p:nvSpPr>
          <p:cNvPr id="3" name="Content Placeholder 2">
            <a:extLst>
              <a:ext uri="{FF2B5EF4-FFF2-40B4-BE49-F238E27FC236}">
                <a16:creationId xmlns:a16="http://schemas.microsoft.com/office/drawing/2014/main" id="{2FFF929E-1B71-8FE6-9195-EC01FDAB927C}"/>
              </a:ext>
            </a:extLst>
          </p:cNvPr>
          <p:cNvSpPr>
            <a:spLocks noGrp="1"/>
          </p:cNvSpPr>
          <p:nvPr>
            <p:ph idx="1"/>
          </p:nvPr>
        </p:nvSpPr>
        <p:spPr/>
        <p:txBody>
          <a:bodyPr/>
          <a:lstStyle/>
          <a:p>
            <a:r>
              <a:rPr lang="en-GB" sz="2100" dirty="0">
                <a:solidFill>
                  <a:srgbClr val="0B0C0C"/>
                </a:solidFill>
                <a:effectLst/>
                <a:latin typeface="Arial" panose="020B0604020202020204" pitchFamily="34" charset="0"/>
                <a:ea typeface="Times New Roman" panose="02020603050405020304" pitchFamily="18" charset="0"/>
              </a:rPr>
              <a:t>One in 10 schools in Greater Manchester (125 in total) are supported by the scheme. </a:t>
            </a:r>
          </a:p>
          <a:p>
            <a:r>
              <a:rPr lang="en-GB" sz="2100" dirty="0">
                <a:solidFill>
                  <a:srgbClr val="0B0C0C"/>
                </a:solidFill>
                <a:effectLst/>
                <a:latin typeface="Arial" panose="020B0604020202020204" pitchFamily="34" charset="0"/>
                <a:ea typeface="Times New Roman" panose="02020603050405020304" pitchFamily="18" charset="0"/>
              </a:rPr>
              <a:t>Staff</a:t>
            </a:r>
          </a:p>
          <a:p>
            <a:pPr lvl="1"/>
            <a:r>
              <a:rPr lang="en-GB" sz="1500" dirty="0">
                <a:solidFill>
                  <a:srgbClr val="0B0C0C"/>
                </a:solidFill>
                <a:effectLst/>
                <a:latin typeface="Arial" panose="020B0604020202020204" pitchFamily="34" charset="0"/>
                <a:ea typeface="Times New Roman" panose="02020603050405020304" pitchFamily="18" charset="0"/>
              </a:rPr>
              <a:t>175 school staff received mental health first aid training and reported feeling more confident and able to deal with it.</a:t>
            </a:r>
          </a:p>
          <a:p>
            <a:pPr lvl="1"/>
            <a:r>
              <a:rPr lang="en-GB" sz="1500" dirty="0">
                <a:solidFill>
                  <a:srgbClr val="0B0C0C"/>
                </a:solidFill>
                <a:latin typeface="Arial" panose="020B0604020202020204" pitchFamily="34" charset="0"/>
              </a:rPr>
              <a:t>Increased confidence in dealing with students with mental health problems</a:t>
            </a:r>
          </a:p>
          <a:p>
            <a:pPr lvl="1"/>
            <a:r>
              <a:rPr lang="en-GB" sz="1500" dirty="0">
                <a:solidFill>
                  <a:srgbClr val="0B0C0C"/>
                </a:solidFill>
                <a:latin typeface="Arial" panose="020B0604020202020204" pitchFamily="34" charset="0"/>
              </a:rPr>
              <a:t>Improved knowledge about how to refer students to specialised services, </a:t>
            </a:r>
          </a:p>
          <a:p>
            <a:pPr lvl="1"/>
            <a:r>
              <a:rPr lang="en-GB" sz="1500" dirty="0">
                <a:solidFill>
                  <a:srgbClr val="0B0C0C"/>
                </a:solidFill>
                <a:latin typeface="Arial" panose="020B0604020202020204" pitchFamily="34" charset="0"/>
              </a:rPr>
              <a:t>Increased awareness about the importance of staff health and wellbeing</a:t>
            </a:r>
          </a:p>
          <a:p>
            <a:pPr lvl="1"/>
            <a:r>
              <a:rPr lang="en-GB" sz="1500" dirty="0">
                <a:solidFill>
                  <a:srgbClr val="0B0C0C"/>
                </a:solidFill>
                <a:latin typeface="Arial" panose="020B0604020202020204" pitchFamily="34" charset="0"/>
              </a:rPr>
              <a:t>Enjoy the training and improved attitudes towards mental health</a:t>
            </a:r>
          </a:p>
          <a:p>
            <a:r>
              <a:rPr lang="en-GB" sz="2100" dirty="0">
                <a:solidFill>
                  <a:srgbClr val="0B0C0C"/>
                </a:solidFill>
                <a:latin typeface="Arial" panose="020B0604020202020204" pitchFamily="34" charset="0"/>
              </a:rPr>
              <a:t>Students </a:t>
            </a:r>
          </a:p>
          <a:p>
            <a:pPr lvl="1"/>
            <a:r>
              <a:rPr lang="en-GB" sz="1500" dirty="0">
                <a:solidFill>
                  <a:srgbClr val="0B0C0C"/>
                </a:solidFill>
                <a:latin typeface="Arial" panose="020B0604020202020204" pitchFamily="34" charset="0"/>
              </a:rPr>
              <a:t>Enjoy learning about mental and physical health (Y10)</a:t>
            </a:r>
          </a:p>
          <a:p>
            <a:pPr lvl="1"/>
            <a:r>
              <a:rPr lang="en-GB" sz="1500" dirty="0">
                <a:solidFill>
                  <a:srgbClr val="0B0C0C"/>
                </a:solidFill>
                <a:latin typeface="Arial" panose="020B0604020202020204" pitchFamily="34" charset="0"/>
              </a:rPr>
              <a:t>Report Improved confidence, skills and knowledge of mental and physical health (Y5)</a:t>
            </a:r>
          </a:p>
        </p:txBody>
      </p:sp>
      <p:sp>
        <p:nvSpPr>
          <p:cNvPr id="4" name="Date Placeholder 3">
            <a:extLst>
              <a:ext uri="{FF2B5EF4-FFF2-40B4-BE49-F238E27FC236}">
                <a16:creationId xmlns:a16="http://schemas.microsoft.com/office/drawing/2014/main" id="{74B66C85-3A42-FD6C-28AA-87842C629BCF}"/>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EDD77F3D-365D-AD33-7A16-AFDE5A2F4318}"/>
              </a:ext>
            </a:extLst>
          </p:cNvPr>
          <p:cNvSpPr>
            <a:spLocks noGrp="1"/>
          </p:cNvSpPr>
          <p:nvPr>
            <p:ph type="sldNum" sz="quarter" idx="12"/>
          </p:nvPr>
        </p:nvSpPr>
        <p:spPr/>
        <p:txBody>
          <a:bodyPr/>
          <a:lstStyle/>
          <a:p>
            <a:pPr>
              <a:defRPr/>
            </a:pPr>
            <a:fld id="{CD2646EA-3FBA-4312-AF5F-311BA8B2DFAE}" type="slidenum">
              <a:rPr lang="en-GB" altLang="en-US" smtClean="0"/>
              <a:pPr>
                <a:defRPr/>
              </a:pPr>
              <a:t>15</a:t>
            </a:fld>
            <a:endParaRPr lang="en-GB" altLang="en-US"/>
          </a:p>
        </p:txBody>
      </p:sp>
    </p:spTree>
    <p:extLst>
      <p:ext uri="{BB962C8B-B14F-4D97-AF65-F5344CB8AC3E}">
        <p14:creationId xmlns:p14="http://schemas.microsoft.com/office/powerpoint/2010/main" val="231923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37B58-D002-DBC2-5912-E394302FEC3E}"/>
              </a:ext>
            </a:extLst>
          </p:cNvPr>
          <p:cNvSpPr>
            <a:spLocks noGrp="1"/>
          </p:cNvSpPr>
          <p:nvPr>
            <p:ph type="title"/>
          </p:nvPr>
        </p:nvSpPr>
        <p:spPr>
          <a:xfrm>
            <a:off x="281927" y="136525"/>
            <a:ext cx="8229600" cy="1143000"/>
          </a:xfrm>
        </p:spPr>
        <p:txBody>
          <a:bodyPr/>
          <a:lstStyle/>
          <a:p>
            <a:r>
              <a:rPr lang="en-GB" dirty="0"/>
              <a:t>Challenges </a:t>
            </a:r>
          </a:p>
        </p:txBody>
      </p:sp>
      <p:sp>
        <p:nvSpPr>
          <p:cNvPr id="3" name="Content Placeholder 2">
            <a:extLst>
              <a:ext uri="{FF2B5EF4-FFF2-40B4-BE49-F238E27FC236}">
                <a16:creationId xmlns:a16="http://schemas.microsoft.com/office/drawing/2014/main" id="{4D5E7ED6-A8C0-B528-FEAA-E15F434F4E96}"/>
              </a:ext>
            </a:extLst>
          </p:cNvPr>
          <p:cNvSpPr>
            <a:spLocks noGrp="1"/>
          </p:cNvSpPr>
          <p:nvPr>
            <p:ph idx="1"/>
          </p:nvPr>
        </p:nvSpPr>
        <p:spPr>
          <a:xfrm>
            <a:off x="632473" y="1255386"/>
            <a:ext cx="8229600" cy="4333853"/>
          </a:xfrm>
        </p:spPr>
        <p:txBody>
          <a:bodyPr/>
          <a:lstStyle/>
          <a:p>
            <a:r>
              <a:rPr lang="en-GB" sz="2200" dirty="0"/>
              <a:t>Acquiring sufficient funding</a:t>
            </a:r>
          </a:p>
          <a:p>
            <a:r>
              <a:rPr lang="en-GB" sz="2200" dirty="0"/>
              <a:t>Not sufficient time for trainers across different organisations to work together and plan activities for the sessions. </a:t>
            </a:r>
          </a:p>
          <a:p>
            <a:r>
              <a:rPr lang="en-GB" sz="2200" dirty="0"/>
              <a:t>Not adapting training and workshops for different schools and environments.</a:t>
            </a:r>
          </a:p>
          <a:p>
            <a:r>
              <a:rPr lang="en-GB" sz="2200" dirty="0"/>
              <a:t>Not having a designated contact person that is engaged in each school.</a:t>
            </a:r>
          </a:p>
          <a:p>
            <a:r>
              <a:rPr lang="en-GB" sz="2200" dirty="0"/>
              <a:t>Not having clear procedures for assessing the delivery and impact of the service (training) early in the delivery of the programme</a:t>
            </a:r>
          </a:p>
          <a:p>
            <a:r>
              <a:rPr lang="en-GB" sz="2200" dirty="0"/>
              <a:t>Students are not fully aware of why workshops were taking place.</a:t>
            </a:r>
          </a:p>
        </p:txBody>
      </p:sp>
      <p:sp>
        <p:nvSpPr>
          <p:cNvPr id="4" name="Date Placeholder 3">
            <a:extLst>
              <a:ext uri="{FF2B5EF4-FFF2-40B4-BE49-F238E27FC236}">
                <a16:creationId xmlns:a16="http://schemas.microsoft.com/office/drawing/2014/main" id="{D851F345-7A4A-C19E-E2E8-85E546E95DCF}"/>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B538100A-01DB-9BD9-6E5C-06A411C76050}"/>
              </a:ext>
            </a:extLst>
          </p:cNvPr>
          <p:cNvSpPr>
            <a:spLocks noGrp="1"/>
          </p:cNvSpPr>
          <p:nvPr>
            <p:ph type="sldNum" sz="quarter" idx="12"/>
          </p:nvPr>
        </p:nvSpPr>
        <p:spPr/>
        <p:txBody>
          <a:bodyPr/>
          <a:lstStyle/>
          <a:p>
            <a:pPr>
              <a:defRPr/>
            </a:pPr>
            <a:fld id="{CD2646EA-3FBA-4312-AF5F-311BA8B2DFAE}" type="slidenum">
              <a:rPr lang="en-GB" altLang="en-US" smtClean="0"/>
              <a:pPr>
                <a:defRPr/>
              </a:pPr>
              <a:t>16</a:t>
            </a:fld>
            <a:endParaRPr lang="en-GB" altLang="en-US"/>
          </a:p>
        </p:txBody>
      </p:sp>
    </p:spTree>
    <p:extLst>
      <p:ext uri="{BB962C8B-B14F-4D97-AF65-F5344CB8AC3E}">
        <p14:creationId xmlns:p14="http://schemas.microsoft.com/office/powerpoint/2010/main" val="2056516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CA00D-5ED2-8DC9-E0DD-B5BA260A957C}"/>
              </a:ext>
            </a:extLst>
          </p:cNvPr>
          <p:cNvSpPr>
            <a:spLocks noGrp="1"/>
          </p:cNvSpPr>
          <p:nvPr>
            <p:ph type="title"/>
          </p:nvPr>
        </p:nvSpPr>
        <p:spPr/>
        <p:txBody>
          <a:bodyPr/>
          <a:lstStyle/>
          <a:p>
            <a:r>
              <a:rPr lang="en-GB" dirty="0"/>
              <a:t>SEMINAR SESSION</a:t>
            </a:r>
          </a:p>
        </p:txBody>
      </p:sp>
      <p:sp>
        <p:nvSpPr>
          <p:cNvPr id="4" name="Date Placeholder 3">
            <a:extLst>
              <a:ext uri="{FF2B5EF4-FFF2-40B4-BE49-F238E27FC236}">
                <a16:creationId xmlns:a16="http://schemas.microsoft.com/office/drawing/2014/main" id="{65DCFC0C-20FD-2F9F-D6A7-6606B9F71AA4}"/>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BC7782D8-F988-82B6-09E0-F267F97569CC}"/>
              </a:ext>
            </a:extLst>
          </p:cNvPr>
          <p:cNvSpPr>
            <a:spLocks noGrp="1"/>
          </p:cNvSpPr>
          <p:nvPr>
            <p:ph type="sldNum" sz="quarter" idx="12"/>
          </p:nvPr>
        </p:nvSpPr>
        <p:spPr/>
        <p:txBody>
          <a:bodyPr/>
          <a:lstStyle/>
          <a:p>
            <a:pPr>
              <a:defRPr/>
            </a:pPr>
            <a:fld id="{CD2646EA-3FBA-4312-AF5F-311BA8B2DFAE}" type="slidenum">
              <a:rPr lang="en-GB" altLang="en-US" smtClean="0"/>
              <a:pPr>
                <a:defRPr/>
              </a:pPr>
              <a:t>17</a:t>
            </a:fld>
            <a:endParaRPr lang="en-GB" altLang="en-US"/>
          </a:p>
        </p:txBody>
      </p:sp>
      <p:pic>
        <p:nvPicPr>
          <p:cNvPr id="1026" name="Picture 2" descr="Seminar meeting stock vector. Illustration of bubbles - 50293088">
            <a:extLst>
              <a:ext uri="{FF2B5EF4-FFF2-40B4-BE49-F238E27FC236}">
                <a16:creationId xmlns:a16="http://schemas.microsoft.com/office/drawing/2014/main" id="{5E643A9D-A2F0-27D7-C42D-C25B6C5B50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9178" y="2132856"/>
            <a:ext cx="3205644" cy="226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710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1867-B645-8AD8-783A-76E71EE271C5}"/>
              </a:ext>
            </a:extLst>
          </p:cNvPr>
          <p:cNvSpPr>
            <a:spLocks noGrp="1"/>
          </p:cNvSpPr>
          <p:nvPr>
            <p:ph type="title"/>
          </p:nvPr>
        </p:nvSpPr>
        <p:spPr/>
        <p:txBody>
          <a:bodyPr/>
          <a:lstStyle/>
          <a:p>
            <a:r>
              <a:rPr lang="en-GB" dirty="0"/>
              <a:t> Key Policy - 2022</a:t>
            </a:r>
            <a:br>
              <a:rPr lang="en-GB" dirty="0"/>
            </a:br>
            <a:r>
              <a:rPr lang="en-GB" sz="2000" dirty="0"/>
              <a:t>The Health and Social Care Act 2022</a:t>
            </a:r>
          </a:p>
        </p:txBody>
      </p:sp>
      <p:sp>
        <p:nvSpPr>
          <p:cNvPr id="3" name="Content Placeholder 2">
            <a:extLst>
              <a:ext uri="{FF2B5EF4-FFF2-40B4-BE49-F238E27FC236}">
                <a16:creationId xmlns:a16="http://schemas.microsoft.com/office/drawing/2014/main" id="{B9261D44-7499-0C51-1ACA-A525AF75BB33}"/>
              </a:ext>
            </a:extLst>
          </p:cNvPr>
          <p:cNvSpPr>
            <a:spLocks noGrp="1"/>
          </p:cNvSpPr>
          <p:nvPr>
            <p:ph idx="1"/>
          </p:nvPr>
        </p:nvSpPr>
        <p:spPr>
          <a:xfrm>
            <a:off x="457200" y="1417638"/>
            <a:ext cx="8229600" cy="3917032"/>
          </a:xfrm>
        </p:spPr>
        <p:txBody>
          <a:bodyPr/>
          <a:lstStyle/>
          <a:p>
            <a:pPr marL="514350" indent="-514350">
              <a:buFont typeface="+mj-lt"/>
              <a:buAutoNum type="arabicPeriod"/>
            </a:pPr>
            <a:r>
              <a:rPr lang="en-GB" sz="2200" dirty="0"/>
              <a:t>What are the main changes brought about by the Act?</a:t>
            </a:r>
          </a:p>
          <a:p>
            <a:pPr marL="514350" indent="-514350">
              <a:buFont typeface="+mj-lt"/>
              <a:buAutoNum type="arabicPeriod"/>
            </a:pPr>
            <a:r>
              <a:rPr lang="en-GB" sz="2200" dirty="0"/>
              <a:t>Is this an unnecessary top-down reorganisation?</a:t>
            </a:r>
          </a:p>
          <a:p>
            <a:pPr marL="514350" indent="-514350">
              <a:buFont typeface="+mj-lt"/>
              <a:buAutoNum type="arabicPeriod"/>
            </a:pPr>
            <a:r>
              <a:rPr lang="en-GB" sz="2200" dirty="0"/>
              <a:t>Will the Act lead to greater involvement of the private sector in delivering and planning clinical services?</a:t>
            </a:r>
          </a:p>
          <a:p>
            <a:pPr marL="514350" indent="-514350">
              <a:buFont typeface="+mj-lt"/>
              <a:buAutoNum type="arabicPeriod"/>
            </a:pPr>
            <a:r>
              <a:rPr lang="en-GB" sz="2200" dirty="0"/>
              <a:t>Does the Act give ministers more power over the day-to-day running of the NHS?</a:t>
            </a:r>
          </a:p>
          <a:p>
            <a:pPr marL="514350" indent="-514350">
              <a:buFont typeface="+mj-lt"/>
              <a:buAutoNum type="arabicPeriod"/>
            </a:pPr>
            <a:r>
              <a:rPr lang="en-GB" sz="2200" dirty="0"/>
              <a:t>Will the Health and Care Act make any difference to patients?</a:t>
            </a:r>
          </a:p>
          <a:p>
            <a:pPr marL="514350" indent="-514350">
              <a:buFont typeface="+mj-lt"/>
              <a:buAutoNum type="arabicPeriod"/>
            </a:pPr>
            <a:r>
              <a:rPr lang="en-GB" sz="2200" dirty="0"/>
              <a:t>Does the Act tackle the big challenges the health and care system currently faces?</a:t>
            </a:r>
          </a:p>
          <a:p>
            <a:pPr marL="514350" indent="-514350">
              <a:buFont typeface="+mj-lt"/>
              <a:buAutoNum type="arabicPeriod"/>
            </a:pPr>
            <a:endParaRPr lang="en-GB" sz="2200" dirty="0"/>
          </a:p>
          <a:p>
            <a:pPr marL="514350" indent="-514350">
              <a:buFont typeface="+mj-lt"/>
              <a:buAutoNum type="arabicPeriod"/>
            </a:pPr>
            <a:endParaRPr lang="en-GB" sz="2200" dirty="0"/>
          </a:p>
        </p:txBody>
      </p:sp>
      <p:sp>
        <p:nvSpPr>
          <p:cNvPr id="4" name="Date Placeholder 3">
            <a:extLst>
              <a:ext uri="{FF2B5EF4-FFF2-40B4-BE49-F238E27FC236}">
                <a16:creationId xmlns:a16="http://schemas.microsoft.com/office/drawing/2014/main" id="{6B00ECFC-729F-F352-34B5-EECA2B1CB5FB}"/>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A605A1DD-469A-B1BB-0060-BD8A1A23AB2C}"/>
              </a:ext>
            </a:extLst>
          </p:cNvPr>
          <p:cNvSpPr>
            <a:spLocks noGrp="1"/>
          </p:cNvSpPr>
          <p:nvPr>
            <p:ph type="sldNum" sz="quarter" idx="12"/>
          </p:nvPr>
        </p:nvSpPr>
        <p:spPr/>
        <p:txBody>
          <a:bodyPr/>
          <a:lstStyle/>
          <a:p>
            <a:pPr>
              <a:defRPr/>
            </a:pPr>
            <a:fld id="{CD2646EA-3FBA-4312-AF5F-311BA8B2DFAE}" type="slidenum">
              <a:rPr lang="en-GB" altLang="en-US" smtClean="0"/>
              <a:pPr>
                <a:defRPr/>
              </a:pPr>
              <a:t>18</a:t>
            </a:fld>
            <a:endParaRPr lang="en-GB" altLang="en-US"/>
          </a:p>
        </p:txBody>
      </p:sp>
    </p:spTree>
    <p:extLst>
      <p:ext uri="{BB962C8B-B14F-4D97-AF65-F5344CB8AC3E}">
        <p14:creationId xmlns:p14="http://schemas.microsoft.com/office/powerpoint/2010/main" val="123626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CCA54-FC60-A11D-7EB8-7B7A9C6203D2}"/>
              </a:ext>
            </a:extLst>
          </p:cNvPr>
          <p:cNvSpPr>
            <a:spLocks noGrp="1"/>
          </p:cNvSpPr>
          <p:nvPr>
            <p:ph type="title"/>
          </p:nvPr>
        </p:nvSpPr>
        <p:spPr>
          <a:xfrm>
            <a:off x="465236" y="114300"/>
            <a:ext cx="8229600" cy="1143000"/>
          </a:xfrm>
        </p:spPr>
        <p:txBody>
          <a:bodyPr/>
          <a:lstStyle/>
          <a:p>
            <a:r>
              <a:rPr lang="en-GB" dirty="0"/>
              <a:t>NICE Guidance </a:t>
            </a:r>
            <a:br>
              <a:rPr lang="en-GB" dirty="0"/>
            </a:br>
            <a:r>
              <a:rPr lang="en-GB" sz="2000" dirty="0"/>
              <a:t>Integrated health and social care for people experiencing homelessness</a:t>
            </a:r>
          </a:p>
        </p:txBody>
      </p:sp>
      <p:sp>
        <p:nvSpPr>
          <p:cNvPr id="3" name="Content Placeholder 2">
            <a:extLst>
              <a:ext uri="{FF2B5EF4-FFF2-40B4-BE49-F238E27FC236}">
                <a16:creationId xmlns:a16="http://schemas.microsoft.com/office/drawing/2014/main" id="{5FEE9F5F-E643-1A34-0449-A0881BEB10F0}"/>
              </a:ext>
            </a:extLst>
          </p:cNvPr>
          <p:cNvSpPr>
            <a:spLocks noGrp="1"/>
          </p:cNvSpPr>
          <p:nvPr>
            <p:ph idx="1"/>
          </p:nvPr>
        </p:nvSpPr>
        <p:spPr>
          <a:xfrm>
            <a:off x="484555" y="1470484"/>
            <a:ext cx="8229600" cy="3917032"/>
          </a:xfrm>
        </p:spPr>
        <p:txBody>
          <a:bodyPr/>
          <a:lstStyle/>
          <a:p>
            <a:pPr marL="0" indent="0">
              <a:buNone/>
            </a:pPr>
            <a:r>
              <a:rPr lang="en-GB" sz="2700" dirty="0"/>
              <a:t>In pairs select a section, read it through, discuss, take notes and feedback to the whole group</a:t>
            </a:r>
          </a:p>
          <a:p>
            <a:pPr marL="400050" lvl="1" indent="0">
              <a:buNone/>
            </a:pPr>
            <a:r>
              <a:rPr lang="en-GB" sz="2300" dirty="0"/>
              <a:t>1.2 Planning and Commissioning (red)</a:t>
            </a:r>
          </a:p>
          <a:p>
            <a:pPr marL="400050" lvl="1" indent="0">
              <a:buNone/>
            </a:pPr>
            <a:r>
              <a:rPr lang="en-GB" sz="2300" dirty="0"/>
              <a:t>1.3 Models of multidisciplinary service provision (green)</a:t>
            </a:r>
          </a:p>
          <a:p>
            <a:pPr marL="400050" lvl="1" indent="0">
              <a:buNone/>
            </a:pPr>
            <a:r>
              <a:rPr lang="en-GB" sz="2300" dirty="0"/>
              <a:t>1.5 Access and engagement with services (purple)</a:t>
            </a:r>
          </a:p>
          <a:p>
            <a:pPr marL="400050" lvl="1" indent="0">
              <a:buNone/>
            </a:pPr>
            <a:r>
              <a:rPr lang="en-GB" sz="2300" dirty="0"/>
              <a:t>1.8 Transition between different settings (orange)</a:t>
            </a:r>
          </a:p>
          <a:p>
            <a:pPr marL="400050" lvl="1" indent="0">
              <a:buNone/>
            </a:pPr>
            <a:r>
              <a:rPr lang="en-GB" sz="2300" dirty="0"/>
              <a:t>1.11 Long Term Support (blue)</a:t>
            </a:r>
          </a:p>
          <a:p>
            <a:pPr marL="400050" lvl="1" indent="0">
              <a:buNone/>
            </a:pPr>
            <a:r>
              <a:rPr lang="en-GB" sz="2300" dirty="0"/>
              <a:t>1.12 Staff support and Development (yellow)</a:t>
            </a:r>
          </a:p>
        </p:txBody>
      </p:sp>
      <p:sp>
        <p:nvSpPr>
          <p:cNvPr id="4" name="Date Placeholder 3">
            <a:extLst>
              <a:ext uri="{FF2B5EF4-FFF2-40B4-BE49-F238E27FC236}">
                <a16:creationId xmlns:a16="http://schemas.microsoft.com/office/drawing/2014/main" id="{DFFC6467-F2B0-A41A-07D5-6111779D8A8B}"/>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93C8A7A6-C067-BB74-9A0E-058382961BA1}"/>
              </a:ext>
            </a:extLst>
          </p:cNvPr>
          <p:cNvSpPr>
            <a:spLocks noGrp="1"/>
          </p:cNvSpPr>
          <p:nvPr>
            <p:ph type="sldNum" sz="quarter" idx="12"/>
          </p:nvPr>
        </p:nvSpPr>
        <p:spPr/>
        <p:txBody>
          <a:bodyPr/>
          <a:lstStyle/>
          <a:p>
            <a:pPr>
              <a:defRPr/>
            </a:pPr>
            <a:fld id="{CD2646EA-3FBA-4312-AF5F-311BA8B2DFAE}" type="slidenum">
              <a:rPr lang="en-GB" altLang="en-US" smtClean="0"/>
              <a:pPr>
                <a:defRPr/>
              </a:pPr>
              <a:t>19</a:t>
            </a:fld>
            <a:endParaRPr lang="en-GB" altLang="en-US"/>
          </a:p>
        </p:txBody>
      </p:sp>
    </p:spTree>
    <p:extLst>
      <p:ext uri="{BB962C8B-B14F-4D97-AF65-F5344CB8AC3E}">
        <p14:creationId xmlns:p14="http://schemas.microsoft.com/office/powerpoint/2010/main" val="34585487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896E7E36-AFCE-1F46-4D3E-2DE71D34AD30}"/>
              </a:ext>
            </a:extLst>
          </p:cNvPr>
          <p:cNvSpPr>
            <a:spLocks noGrp="1"/>
          </p:cNvSpPr>
          <p:nvPr>
            <p:ph type="title"/>
          </p:nvPr>
        </p:nvSpPr>
        <p:spPr/>
        <p:txBody>
          <a:bodyPr/>
          <a:lstStyle/>
          <a:p>
            <a:r>
              <a:rPr lang="en-GB" altLang="en-US" dirty="0"/>
              <a:t>References</a:t>
            </a:r>
          </a:p>
        </p:txBody>
      </p:sp>
      <p:sp>
        <p:nvSpPr>
          <p:cNvPr id="32771" name="Content Placeholder 2">
            <a:extLst>
              <a:ext uri="{FF2B5EF4-FFF2-40B4-BE49-F238E27FC236}">
                <a16:creationId xmlns:a16="http://schemas.microsoft.com/office/drawing/2014/main" id="{E49DD31A-0D8E-B61A-DBB0-B61BE164451F}"/>
              </a:ext>
            </a:extLst>
          </p:cNvPr>
          <p:cNvSpPr>
            <a:spLocks noGrp="1"/>
          </p:cNvSpPr>
          <p:nvPr>
            <p:ph idx="1"/>
          </p:nvPr>
        </p:nvSpPr>
        <p:spPr>
          <a:xfrm>
            <a:off x="457200" y="1600200"/>
            <a:ext cx="8229600" cy="3916363"/>
          </a:xfrm>
        </p:spPr>
        <p:txBody>
          <a:bodyPr/>
          <a:lstStyle/>
          <a:p>
            <a:r>
              <a:rPr lang="en-GB" altLang="en-US" sz="1700" dirty="0"/>
              <a:t>NHS Confederation (2023). System Working. Integration and Innovation in Action. </a:t>
            </a:r>
            <a:r>
              <a:rPr lang="en-GB" altLang="en-US" sz="1700" dirty="0">
                <a:hlinkClick r:id="rId2"/>
              </a:rPr>
              <a:t>https://www.nhsconfed.org/case-studies/urgent-community-response-across-mid-and-south-essex</a:t>
            </a:r>
            <a:endParaRPr lang="en-GB" altLang="en-US" sz="1700" dirty="0"/>
          </a:p>
          <a:p>
            <a:r>
              <a:rPr lang="en-GB" altLang="en-US" sz="1700" dirty="0"/>
              <a:t>NHS Confederation (2023). System Working. Integration and Innovation in Action. </a:t>
            </a:r>
            <a:r>
              <a:rPr lang="en-GB" altLang="en-US" sz="1700" dirty="0">
                <a:hlinkClick r:id="rId3"/>
              </a:rPr>
              <a:t>https://www.nhsconfed.org/case-studies/reducing-conveyances-older-patients-south-warwickshire</a:t>
            </a:r>
            <a:endParaRPr lang="en-GB" altLang="en-US" sz="1700" dirty="0"/>
          </a:p>
          <a:p>
            <a:r>
              <a:rPr lang="en-GB" altLang="en-US" sz="1700" dirty="0"/>
              <a:t>NHS Confederation (2023). System Working. Integration and Innovation in Action. </a:t>
            </a:r>
            <a:r>
              <a:rPr lang="en-GB" altLang="en-US" sz="1700" dirty="0">
                <a:hlinkClick r:id="rId4"/>
              </a:rPr>
              <a:t>https://www.training.bright-futures.co.uk/about-us/key-information/impact/gm-mentally-healthy-schools-colleges/</a:t>
            </a:r>
            <a:endParaRPr lang="en-GB" altLang="en-US" sz="1700" dirty="0"/>
          </a:p>
          <a:p>
            <a:r>
              <a:rPr lang="en-GB" altLang="en-US" sz="1700" dirty="0"/>
              <a:t>Nuffield Trust (2023). Timeline of integrated care policies in England, Scotland, Wales and Northern Ireland. </a:t>
            </a:r>
            <a:r>
              <a:rPr lang="en-GB" altLang="en-US" sz="1700" dirty="0">
                <a:hlinkClick r:id="rId5"/>
              </a:rPr>
              <a:t>https://www.nuffieldtrust.org.uk/integrated-care-policy-timeline</a:t>
            </a:r>
            <a:endParaRPr lang="en-GB" altLang="en-US" sz="1700" dirty="0"/>
          </a:p>
          <a:p>
            <a:r>
              <a:rPr lang="en-GB" altLang="en-US" sz="1700" dirty="0"/>
              <a:t>The Kings Fund (2023). Key milestones in community health </a:t>
            </a:r>
            <a:r>
              <a:rPr lang="en-GB" altLang="en-US" sz="1700"/>
              <a:t>services policy. </a:t>
            </a:r>
            <a:r>
              <a:rPr lang="en-GB" altLang="en-US" sz="1700">
                <a:hlinkClick r:id="rId6"/>
              </a:rPr>
              <a:t>https</a:t>
            </a:r>
            <a:r>
              <a:rPr lang="en-GB" altLang="en-US" sz="1700" dirty="0">
                <a:hlinkClick r:id="rId6"/>
              </a:rPr>
              <a:t>://www.kingsfund.org.uk/publications/community-services-assets/timeline</a:t>
            </a:r>
            <a:endParaRPr lang="en-GB" altLang="en-US" sz="1700" dirty="0"/>
          </a:p>
          <a:p>
            <a:endParaRPr lang="en-GB" altLang="en-US" sz="1700" dirty="0"/>
          </a:p>
          <a:p>
            <a:endParaRPr lang="en-GB" altLang="en-US" sz="1700" dirty="0"/>
          </a:p>
          <a:p>
            <a:endParaRPr lang="en-GB" altLang="en-US" sz="1700" dirty="0"/>
          </a:p>
        </p:txBody>
      </p:sp>
      <p:sp>
        <p:nvSpPr>
          <p:cNvPr id="4" name="Date Placeholder 3">
            <a:extLst>
              <a:ext uri="{FF2B5EF4-FFF2-40B4-BE49-F238E27FC236}">
                <a16:creationId xmlns:a16="http://schemas.microsoft.com/office/drawing/2014/main" id="{98B40B46-E9FF-286D-CFA3-C6940C813E14}"/>
              </a:ext>
            </a:extLst>
          </p:cNvPr>
          <p:cNvSpPr>
            <a:spLocks noGrp="1"/>
          </p:cNvSpPr>
          <p:nvPr>
            <p:ph type="dt" sz="quarter" idx="10"/>
          </p:nvPr>
        </p:nvSpPr>
        <p:spPr/>
        <p:txBody>
          <a:bodyPr/>
          <a:lstStyle/>
          <a:p>
            <a:pPr>
              <a:defRPr/>
            </a:pPr>
            <a:fld id="{B0F4EA53-DAB4-4B12-893E-CC974D2B91F8}" type="datetime1">
              <a:rPr lang="en-GB" altLang="en-US" smtClean="0"/>
              <a:pPr>
                <a:defRPr/>
              </a:pPr>
              <a:t>02/07/2023</a:t>
            </a:fld>
            <a:endParaRPr lang="en-GB" altLang="en-US" dirty="0"/>
          </a:p>
        </p:txBody>
      </p:sp>
      <p:sp>
        <p:nvSpPr>
          <p:cNvPr id="32773" name="Slide Number Placeholder 4">
            <a:extLst>
              <a:ext uri="{FF2B5EF4-FFF2-40B4-BE49-F238E27FC236}">
                <a16:creationId xmlns:a16="http://schemas.microsoft.com/office/drawing/2014/main" id="{DE8E56BE-3359-5707-00C4-913379B9A547}"/>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ADCD58C-2B66-46D1-A54E-860594CAFB7D}" type="slidenum">
              <a:rPr lang="en-GB" altLang="en-US" smtClean="0">
                <a:solidFill>
                  <a:srgbClr val="898989"/>
                </a:solidFill>
                <a:latin typeface="Myriad Pro"/>
              </a:rPr>
              <a:pPr/>
              <a:t>20</a:t>
            </a:fld>
            <a:endParaRPr lang="en-GB" altLang="en-US">
              <a:solidFill>
                <a:srgbClr val="898989"/>
              </a:solidFill>
              <a:latin typeface="Myriad Pro"/>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55F1C-8A61-1145-9C52-07A7AF1E1DF7}"/>
              </a:ext>
            </a:extLst>
          </p:cNvPr>
          <p:cNvSpPr>
            <a:spLocks noGrp="1"/>
          </p:cNvSpPr>
          <p:nvPr>
            <p:ph type="title"/>
          </p:nvPr>
        </p:nvSpPr>
        <p:spPr/>
        <p:txBody>
          <a:bodyPr/>
          <a:lstStyle/>
          <a:p>
            <a:r>
              <a:rPr lang="en-GB" dirty="0"/>
              <a:t>What did you learn today?</a:t>
            </a:r>
          </a:p>
        </p:txBody>
      </p:sp>
      <p:sp>
        <p:nvSpPr>
          <p:cNvPr id="4" name="Date Placeholder 3">
            <a:extLst>
              <a:ext uri="{FF2B5EF4-FFF2-40B4-BE49-F238E27FC236}">
                <a16:creationId xmlns:a16="http://schemas.microsoft.com/office/drawing/2014/main" id="{8D5C54A1-6FE5-A596-E102-F413FAE591D6}"/>
              </a:ext>
            </a:extLst>
          </p:cNvPr>
          <p:cNvSpPr>
            <a:spLocks noGrp="1"/>
          </p:cNvSpPr>
          <p:nvPr>
            <p:ph type="dt" sz="half" idx="10"/>
          </p:nvPr>
        </p:nvSpPr>
        <p:spPr/>
        <p:txBody>
          <a:bodyPr/>
          <a:lstStyle/>
          <a:p>
            <a:pPr>
              <a:defRPr/>
            </a:pPr>
            <a:fld id="{5F6C42B4-4545-4B0B-8922-C1BEB82246AC}" type="datetime1">
              <a:rPr lang="en-GB" altLang="en-US" smtClean="0"/>
              <a:pPr>
                <a:defRPr/>
              </a:pPr>
              <a:t>02/07/2023</a:t>
            </a:fld>
            <a:endParaRPr lang="en-GB" altLang="en-US" dirty="0"/>
          </a:p>
        </p:txBody>
      </p:sp>
      <p:sp>
        <p:nvSpPr>
          <p:cNvPr id="5" name="Slide Number Placeholder 4">
            <a:extLst>
              <a:ext uri="{FF2B5EF4-FFF2-40B4-BE49-F238E27FC236}">
                <a16:creationId xmlns:a16="http://schemas.microsoft.com/office/drawing/2014/main" id="{740E1B98-105B-658D-1B97-3CDBFE6CB5E9}"/>
              </a:ext>
            </a:extLst>
          </p:cNvPr>
          <p:cNvSpPr>
            <a:spLocks noGrp="1"/>
          </p:cNvSpPr>
          <p:nvPr>
            <p:ph type="sldNum" sz="quarter" idx="12"/>
          </p:nvPr>
        </p:nvSpPr>
        <p:spPr/>
        <p:txBody>
          <a:bodyPr/>
          <a:lstStyle/>
          <a:p>
            <a:pPr>
              <a:defRPr/>
            </a:pPr>
            <a:fld id="{CD2646EA-3FBA-4312-AF5F-311BA8B2DFAE}" type="slidenum">
              <a:rPr lang="en-GB" altLang="en-US" smtClean="0"/>
              <a:pPr>
                <a:defRPr/>
              </a:pPr>
              <a:t>21</a:t>
            </a:fld>
            <a:endParaRPr lang="en-GB" altLang="en-US"/>
          </a:p>
        </p:txBody>
      </p:sp>
      <p:pic>
        <p:nvPicPr>
          <p:cNvPr id="1028" name="Picture 4" descr="What Should I Learn Today? - Quiz - Quizony.com">
            <a:extLst>
              <a:ext uri="{FF2B5EF4-FFF2-40B4-BE49-F238E27FC236}">
                <a16:creationId xmlns:a16="http://schemas.microsoft.com/office/drawing/2014/main" id="{695FA968-4081-6577-03E1-11969FF800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068960"/>
            <a:ext cx="5097781" cy="2664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ree mindset things wot I learnt this week…">
            <a:extLst>
              <a:ext uri="{FF2B5EF4-FFF2-40B4-BE49-F238E27FC236}">
                <a16:creationId xmlns:a16="http://schemas.microsoft.com/office/drawing/2014/main" id="{C2600229-D74F-1A65-9775-403D692594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46876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77635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333</TotalTime>
  <Words>1434</Words>
  <Application>Microsoft Office PowerPoint</Application>
  <PresentationFormat>On-screen Show (4:3)</PresentationFormat>
  <Paragraphs>178</Paragraphs>
  <Slides>21</Slides>
  <Notes>14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21</vt:i4>
      </vt:variant>
    </vt:vector>
  </HeadingPairs>
  <TitlesOfParts>
    <vt:vector size="30" baseType="lpstr">
      <vt:lpstr>AeonikPro</vt:lpstr>
      <vt:lpstr>Arial</vt:lpstr>
      <vt:lpstr>Calibri</vt:lpstr>
      <vt:lpstr>Myriad Pro</vt:lpstr>
      <vt:lpstr>Symbol</vt:lpstr>
      <vt:lpstr>Times New Roman</vt:lpstr>
      <vt:lpstr>Verdana</vt:lpstr>
      <vt:lpstr>20140311PresentationUWTSDTemplate</vt:lpstr>
      <vt:lpstr>1_20140311PresentationUWTSDTemplate</vt:lpstr>
      <vt:lpstr>  Service Integration and Partnership Working      </vt:lpstr>
      <vt:lpstr> Learning Outcomes  </vt:lpstr>
      <vt:lpstr>Session objectives</vt:lpstr>
      <vt:lpstr>Key policies timeline</vt:lpstr>
      <vt:lpstr>Mid and South Essex</vt:lpstr>
      <vt:lpstr>What the system faced</vt:lpstr>
      <vt:lpstr>Key benefits and outcomes</vt:lpstr>
      <vt:lpstr>Challenges</vt:lpstr>
      <vt:lpstr> South Warwickshire</vt:lpstr>
      <vt:lpstr>What the system faced</vt:lpstr>
      <vt:lpstr>Key benefits and outcomes</vt:lpstr>
      <vt:lpstr>Challenges</vt:lpstr>
      <vt:lpstr>Greater Manchester </vt:lpstr>
      <vt:lpstr>What the system faced</vt:lpstr>
      <vt:lpstr>Key benefits and outcomes</vt:lpstr>
      <vt:lpstr>Challenges </vt:lpstr>
      <vt:lpstr>SEMINAR SESSION</vt:lpstr>
      <vt:lpstr> Key Policy - 2022 The Health and Social Care Act 2022</vt:lpstr>
      <vt:lpstr>NICE Guidance  Integrated health and social care for people experiencing homelessness</vt:lpstr>
      <vt:lpstr>References</vt:lpstr>
      <vt:lpstr>What did you learn today?</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user</cp:lastModifiedBy>
  <cp:revision>264</cp:revision>
  <cp:lastPrinted>1601-01-01T00:00:00Z</cp:lastPrinted>
  <dcterms:created xsi:type="dcterms:W3CDTF">2002-10-07T19:43:58Z</dcterms:created>
  <dcterms:modified xsi:type="dcterms:W3CDTF">2023-07-02T20:07:19Z</dcterms:modified>
</cp:coreProperties>
</file>