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firstSlideNum="0" showSpecialPlsOnTitleSld="0" saveSubsetFonts="1">
  <p:sldMasterIdLst>
    <p:sldMasterId id="2147483725" r:id="rId1"/>
    <p:sldMasterId id="2147483841" r:id="rId2"/>
  </p:sldMasterIdLst>
  <p:notesMasterIdLst>
    <p:notesMasterId r:id="rId39"/>
  </p:notesMasterIdLst>
  <p:handoutMasterIdLst>
    <p:handoutMasterId r:id="rId40"/>
  </p:handoutMasterIdLst>
  <p:sldIdLst>
    <p:sldId id="553" r:id="rId3"/>
    <p:sldId id="603" r:id="rId4"/>
    <p:sldId id="649" r:id="rId5"/>
    <p:sldId id="648" r:id="rId6"/>
    <p:sldId id="423" r:id="rId7"/>
    <p:sldId id="616" r:id="rId8"/>
    <p:sldId id="617" r:id="rId9"/>
    <p:sldId id="618" r:id="rId10"/>
    <p:sldId id="615" r:id="rId11"/>
    <p:sldId id="620" r:id="rId12"/>
    <p:sldId id="619" r:id="rId13"/>
    <p:sldId id="614" r:id="rId14"/>
    <p:sldId id="622" r:id="rId15"/>
    <p:sldId id="621" r:id="rId16"/>
    <p:sldId id="589" r:id="rId17"/>
    <p:sldId id="650" r:id="rId18"/>
    <p:sldId id="604" r:id="rId19"/>
    <p:sldId id="669" r:id="rId20"/>
    <p:sldId id="651" r:id="rId21"/>
    <p:sldId id="652" r:id="rId22"/>
    <p:sldId id="653" r:id="rId23"/>
    <p:sldId id="654" r:id="rId24"/>
    <p:sldId id="655" r:id="rId25"/>
    <p:sldId id="656" r:id="rId26"/>
    <p:sldId id="657" r:id="rId27"/>
    <p:sldId id="659" r:id="rId28"/>
    <p:sldId id="660" r:id="rId29"/>
    <p:sldId id="661" r:id="rId30"/>
    <p:sldId id="662" r:id="rId31"/>
    <p:sldId id="663" r:id="rId32"/>
    <p:sldId id="664" r:id="rId33"/>
    <p:sldId id="665" r:id="rId34"/>
    <p:sldId id="666" r:id="rId35"/>
    <p:sldId id="667" r:id="rId36"/>
    <p:sldId id="668" r:id="rId37"/>
    <p:sldId id="582" r:id="rId38"/>
  </p:sldIdLst>
  <p:sldSz cx="9144000" cy="6858000" type="screen4x3"/>
  <p:notesSz cx="6854825" cy="9083675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1000" b="1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1000" b="1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1000" b="1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1000" b="1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1000" b="1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000" b="1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sz="1000" b="1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sz="1000" b="1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sz="1000" b="1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808000"/>
    <a:srgbClr val="008000"/>
    <a:srgbClr val="336600"/>
    <a:srgbClr val="006600"/>
    <a:srgbClr val="C0C0C0"/>
    <a:srgbClr val="CC6600"/>
    <a:srgbClr val="336699"/>
    <a:srgbClr val="D3E30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92" autoAdjust="0"/>
    <p:restoredTop sz="94660" autoAdjust="0"/>
  </p:normalViewPr>
  <p:slideViewPr>
    <p:cSldViewPr>
      <p:cViewPr varScale="1">
        <p:scale>
          <a:sx n="110" d="100"/>
          <a:sy n="110" d="100"/>
        </p:scale>
        <p:origin x="1650" y="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  <p:sldLst>
      <p:sld r:id="rId1" collapse="1"/>
    </p:sldLst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41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handoutMaster" Target="handoutMasters/handoutMaster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4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theme" Target="theme/theme1.xml"/></Relationships>
</file>

<file path=ppt/_rels/viewProps.xml.rels><?xml version="1.0" encoding="UTF-8" standalone="yes"?>
<Relationships xmlns="http://schemas.openxmlformats.org/package/2006/relationships"><Relationship Id="rId1" Type="http://schemas.openxmlformats.org/officeDocument/2006/relationships/slide" Target="slides/slide5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5.png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0213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074" tIns="45537" rIns="91074" bIns="45537" numCol="1" anchor="t" anchorCtr="0" compatLnSpc="1">
            <a:prstTxWarp prst="textNoShape">
              <a:avLst/>
            </a:prstTxWarp>
          </a:bodyPr>
          <a:lstStyle>
            <a:lvl1pPr defTabSz="911225" eaLnBrk="1" hangingPunct="1">
              <a:defRPr sz="1200" b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0212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074" tIns="45537" rIns="91074" bIns="45537" numCol="1" anchor="t" anchorCtr="0" compatLnSpc="1">
            <a:prstTxWarp prst="textNoShape">
              <a:avLst/>
            </a:prstTxWarp>
          </a:bodyPr>
          <a:lstStyle>
            <a:lvl1pPr algn="r" defTabSz="911225" eaLnBrk="1" hangingPunct="1">
              <a:defRPr sz="1200" b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148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29650"/>
            <a:ext cx="2970213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074" tIns="45537" rIns="91074" bIns="45537" numCol="1" anchor="b" anchorCtr="0" compatLnSpc="1">
            <a:prstTxWarp prst="textNoShape">
              <a:avLst/>
            </a:prstTxWarp>
          </a:bodyPr>
          <a:lstStyle>
            <a:lvl1pPr defTabSz="911225" eaLnBrk="1" hangingPunct="1">
              <a:defRPr sz="1200" b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149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29650"/>
            <a:ext cx="2970212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074" tIns="45537" rIns="91074" bIns="45537" numCol="1" anchor="b" anchorCtr="0" compatLnSpc="1">
            <a:prstTxWarp prst="textNoShape">
              <a:avLst/>
            </a:prstTxWarp>
          </a:bodyPr>
          <a:lstStyle>
            <a:lvl1pPr algn="r" defTabSz="911225" eaLnBrk="1" hangingPunct="1">
              <a:defRPr sz="1200" b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fld id="{478461B5-9FBC-4871-B2AC-86AD51BC24A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9426288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0213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074" tIns="45537" rIns="91074" bIns="45537" numCol="1" anchor="t" anchorCtr="0" compatLnSpc="1">
            <a:prstTxWarp prst="textNoShape">
              <a:avLst/>
            </a:prstTxWarp>
          </a:bodyPr>
          <a:lstStyle>
            <a:lvl1pPr defTabSz="911225" eaLnBrk="1" hangingPunct="1">
              <a:defRPr sz="1200" b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0212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074" tIns="45537" rIns="91074" bIns="45537" numCol="1" anchor="t" anchorCtr="0" compatLnSpc="1">
            <a:prstTxWarp prst="textNoShape">
              <a:avLst/>
            </a:prstTxWarp>
          </a:bodyPr>
          <a:lstStyle>
            <a:lvl1pPr algn="r" defTabSz="911225" eaLnBrk="1" hangingPunct="1">
              <a:defRPr sz="1200" b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172" name="Rectangle 4"/>
          <p:cNvSpPr>
            <a:spLocks noChangeArrowheads="1" noTextEdit="1"/>
          </p:cNvSpPr>
          <p:nvPr>
            <p:ph type="sldImg" idx="2"/>
          </p:nvPr>
        </p:nvSpPr>
        <p:spPr bwMode="auto">
          <a:xfrm>
            <a:off x="1157288" y="681038"/>
            <a:ext cx="4541837" cy="34067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5125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14825"/>
            <a:ext cx="5026025" cy="4087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074" tIns="45537" rIns="91074" bIns="45537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 smtClean="0"/>
              <a:t>Click to edit Master text styles</a:t>
            </a:r>
          </a:p>
          <a:p>
            <a:pPr lvl="1"/>
            <a:r>
              <a:rPr lang="en-US" altLang="en-US" noProof="0" smtClean="0"/>
              <a:t>Second level</a:t>
            </a:r>
          </a:p>
          <a:p>
            <a:pPr lvl="2"/>
            <a:r>
              <a:rPr lang="en-US" altLang="en-US" noProof="0" smtClean="0"/>
              <a:t>Third level</a:t>
            </a:r>
          </a:p>
          <a:p>
            <a:pPr lvl="3"/>
            <a:r>
              <a:rPr lang="en-US" altLang="en-US" noProof="0" smtClean="0"/>
              <a:t>Fourth level</a:t>
            </a:r>
          </a:p>
          <a:p>
            <a:pPr lvl="4"/>
            <a:r>
              <a:rPr lang="en-US" altLang="en-US" noProof="0" smtClean="0"/>
              <a:t>Fifth level</a:t>
            </a:r>
          </a:p>
        </p:txBody>
      </p:sp>
      <p:sp>
        <p:nvSpPr>
          <p:cNvPr id="5126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29650"/>
            <a:ext cx="2970213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074" tIns="45537" rIns="91074" bIns="45537" numCol="1" anchor="b" anchorCtr="0" compatLnSpc="1">
            <a:prstTxWarp prst="textNoShape">
              <a:avLst/>
            </a:prstTxWarp>
          </a:bodyPr>
          <a:lstStyle>
            <a:lvl1pPr defTabSz="911225" eaLnBrk="1" hangingPunct="1">
              <a:defRPr sz="1200" b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12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29650"/>
            <a:ext cx="2970212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074" tIns="45537" rIns="91074" bIns="45537" numCol="1" anchor="b" anchorCtr="0" compatLnSpc="1">
            <a:prstTxWarp prst="textNoShape">
              <a:avLst/>
            </a:prstTxWarp>
          </a:bodyPr>
          <a:lstStyle>
            <a:lvl1pPr algn="r" defTabSz="911225" eaLnBrk="1" hangingPunct="1">
              <a:defRPr sz="1200" b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fld id="{2A8ED247-5E7D-4BA4-A365-FEC16DD3DF81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17813037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defTabSz="911225">
              <a:defRPr sz="1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11225">
              <a:defRPr sz="1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11225">
              <a:defRPr sz="1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11225">
              <a:defRPr sz="1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11225">
              <a:defRPr sz="1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11225" eaLnBrk="0" fontAlgn="base" hangingPunct="0">
              <a:spcBef>
                <a:spcPct val="0"/>
              </a:spcBef>
              <a:spcAft>
                <a:spcPct val="0"/>
              </a:spcAft>
              <a:defRPr sz="1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11225" eaLnBrk="0" fontAlgn="base" hangingPunct="0">
              <a:spcBef>
                <a:spcPct val="0"/>
              </a:spcBef>
              <a:spcAft>
                <a:spcPct val="0"/>
              </a:spcAft>
              <a:defRPr sz="1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11225" eaLnBrk="0" fontAlgn="base" hangingPunct="0">
              <a:spcBef>
                <a:spcPct val="0"/>
              </a:spcBef>
              <a:spcAft>
                <a:spcPct val="0"/>
              </a:spcAft>
              <a:defRPr sz="1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11225" eaLnBrk="0" fontAlgn="base" hangingPunct="0">
              <a:spcBef>
                <a:spcPct val="0"/>
              </a:spcBef>
              <a:spcAft>
                <a:spcPct val="0"/>
              </a:spcAft>
              <a:defRPr sz="1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9A81DAF4-17B5-4AE4-B9DF-6B6EC3733E12}" type="slidenum">
              <a:rPr lang="en-US" altLang="en-US" sz="1200" b="0" smtClean="0">
                <a:latin typeface="Times New Roman" panose="02020603050405020304" pitchFamily="18" charset="0"/>
              </a:rPr>
              <a:pPr/>
              <a:t>4</a:t>
            </a:fld>
            <a:endParaRPr lang="en-US" altLang="en-US" sz="1200" b="0" smtClean="0">
              <a:latin typeface="Times New Roman" panose="02020603050405020304" pitchFamily="18" charset="0"/>
            </a:endParaRPr>
          </a:p>
        </p:txBody>
      </p:sp>
      <p:sp>
        <p:nvSpPr>
          <p:cNvPr id="43011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2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9007678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1B27DFD-463E-4176-A6B0-CB3D4231305C}" type="datetimeFigureOut">
              <a:rPr lang="en-US"/>
              <a:pPr>
                <a:defRPr/>
              </a:pPr>
              <a:t>10/24/2017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hangingPunct="1"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236FD6-71B6-435C-8616-D2018A748F78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76041340"/>
      </p:ext>
    </p:extLst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7ED0F0-90C6-4E3B-BF6E-5962406B2A88}" type="datetimeFigureOut">
              <a:rPr lang="en-US"/>
              <a:pPr>
                <a:defRPr/>
              </a:pPr>
              <a:t>10/24/2017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hangingPunct="1"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944575-7490-42E8-8CB0-B1C46E05C834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57324251"/>
      </p:ext>
    </p:extLst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F8A24B-CC2F-4804-BC06-7CE465BD4DAC}" type="datetimeFigureOut">
              <a:rPr lang="en-US"/>
              <a:pPr>
                <a:defRPr/>
              </a:pPr>
              <a:t>10/24/2017</a:t>
            </a:fld>
            <a:endParaRPr lang="en-US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BA580E-9359-4CE0-BE29-C3354E4A7A98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91286582"/>
      </p:ext>
    </p:extLst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3933B1-43D3-47BF-9880-6F22988B3831}" type="datetimeFigureOut">
              <a:rPr lang="en-US"/>
              <a:pPr>
                <a:defRPr/>
              </a:pPr>
              <a:t>10/24/2017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6FB232-6B17-4427-8328-3E07C319AF76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9801820"/>
      </p:ext>
    </p:extLst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064C36-017A-4BEA-AC2B-220E57FF3717}" type="datetimeFigureOut">
              <a:rPr lang="en-US"/>
              <a:pPr>
                <a:defRPr/>
              </a:pPr>
              <a:t>10/24/2017</a:t>
            </a:fld>
            <a:endParaRPr lang="en-US" dirty="0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E6E734-87CC-469D-BEF6-CD06F4901527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1664365"/>
      </p:ext>
    </p:extLst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DA9FCA-7062-4184-89FF-45F9D5C406A7}" type="datetimeFigureOut">
              <a:rPr lang="en-US"/>
              <a:pPr>
                <a:defRPr/>
              </a:pPr>
              <a:t>10/24/2017</a:t>
            </a:fld>
            <a:endParaRPr lang="en-US" dirty="0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8FC454-D0DF-4C87-99CC-CF0882CBEACC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51081492"/>
      </p:ext>
    </p:extLst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41A15B-248F-4D8A-A9B4-2ED12C7430C6}" type="datetimeFigureOut">
              <a:rPr lang="en-US"/>
              <a:pPr>
                <a:defRPr/>
              </a:pPr>
              <a:t>10/24/2017</a:t>
            </a:fld>
            <a:endParaRPr lang="en-US" dirty="0"/>
          </a:p>
        </p:txBody>
      </p:sp>
      <p:sp>
        <p:nvSpPr>
          <p:cNvPr id="3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0F39AB-D1DD-49CE-ABB3-DB5F931B27DE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9977073"/>
      </p:ext>
    </p:extLst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003B71-33FD-4840-AD4C-BF32AA047FF7}" type="datetimeFigureOut">
              <a:rPr lang="en-US"/>
              <a:pPr>
                <a:defRPr/>
              </a:pPr>
              <a:t>10/24/2017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F17676-8194-4C37-8770-E948B640B83A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61119245"/>
      </p:ext>
    </p:extLst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250F1B-2364-424B-B9BF-5D4DAE34DBCD}" type="datetimeFigureOut">
              <a:rPr lang="en-US"/>
              <a:pPr>
                <a:defRPr/>
              </a:pPr>
              <a:t>10/24/2017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9FC150-B18E-4F67-A406-6EE0F29F98EC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91595563"/>
      </p:ext>
    </p:extLst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43AE37-698C-43D7-AE6C-C4ADE44C3C3D}" type="datetimeFigureOut">
              <a:rPr lang="en-US"/>
              <a:pPr>
                <a:defRPr/>
              </a:pPr>
              <a:t>10/24/2017</a:t>
            </a:fld>
            <a:endParaRPr lang="en-US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B32F1D-1645-4BB9-BE78-98C4860C7238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7131518"/>
      </p:ext>
    </p:extLst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DE5C5D-2F6C-44B1-AB0B-43608BEB9483}" type="datetimeFigureOut">
              <a:rPr lang="en-US"/>
              <a:pPr>
                <a:defRPr/>
              </a:pPr>
              <a:t>10/24/2017</a:t>
            </a:fld>
            <a:endParaRPr lang="en-US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956790-92D5-4565-B1AE-4EE698F42BDD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1665065"/>
      </p:ext>
    </p:extLst>
  </p:cSld>
  <p:clrMapOvr>
    <a:masterClrMapping/>
  </p:clrMapOvr>
  <p:transition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EE6C9B2-09A2-4BA6-97F3-C5FDC94031C2}" type="datetimeFigureOut">
              <a:rPr lang="en-US"/>
              <a:pPr>
                <a:defRPr/>
              </a:pPr>
              <a:t>10/24/2017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A89819-400A-4D0E-A961-54593B00E30E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9111384"/>
      </p:ext>
    </p:extLst>
  </p:cSld>
  <p:clrMapOvr>
    <a:masterClrMapping/>
  </p:clrMapOvr>
  <p:transition spd="med">
    <p:random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E353D1-E7D5-4ACC-A491-AC88DAEE99DB}" type="datetimeFigureOut">
              <a:rPr lang="en-US"/>
              <a:pPr>
                <a:defRPr/>
              </a:pPr>
              <a:t>10/24/2017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ADBE38-8AA6-4AAF-8E02-DFCBA51A0ACC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5149152"/>
      </p:ext>
    </p:extLst>
  </p:cSld>
  <p:clrMapOvr>
    <a:masterClrMapping/>
  </p:clrMapOvr>
  <p:transition spd="med">
    <p:random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39A88B-34F4-4C78-B197-D6B33F99A54C}" type="datetimeFigureOut">
              <a:rPr lang="en-US"/>
              <a:pPr>
                <a:defRPr/>
              </a:pPr>
              <a:t>10/24/2017</a:t>
            </a:fld>
            <a:endParaRPr lang="en-US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70A5C7-C16D-4445-94A2-7319AD4ED213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4537414"/>
      </p:ext>
    </p:extLst>
  </p:cSld>
  <p:clrMapOvr>
    <a:masterClrMapping/>
  </p:clrMapOvr>
  <p:transition spd="med">
    <p:random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ECB8C7-05BF-4DF4-B695-C3BCC5FBD997}" type="datetimeFigureOut">
              <a:rPr lang="en-US"/>
              <a:pPr>
                <a:defRPr/>
              </a:pPr>
              <a:t>10/24/2017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907407-6428-49EB-A76A-71B4EFEEB13C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0663208"/>
      </p:ext>
    </p:extLst>
  </p:cSld>
  <p:clrMapOvr>
    <a:masterClrMapping/>
  </p:clrMapOvr>
  <p:transition spd="med">
    <p:random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3A0899-6C3C-4560-ADA9-524B9403CB50}" type="datetimeFigureOut">
              <a:rPr lang="en-US"/>
              <a:pPr>
                <a:defRPr/>
              </a:pPr>
              <a:t>10/24/2017</a:t>
            </a:fld>
            <a:endParaRPr lang="en-US" dirty="0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F73750-A877-40EF-B13D-32F022981D05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95525024"/>
      </p:ext>
    </p:extLst>
  </p:cSld>
  <p:clrMapOvr>
    <a:masterClrMapping/>
  </p:clrMapOvr>
  <p:transition spd="med">
    <p:random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4F6C57-021F-4E18-BC63-4D5080691022}" type="datetimeFigureOut">
              <a:rPr lang="en-US"/>
              <a:pPr>
                <a:defRPr/>
              </a:pPr>
              <a:t>10/24/2017</a:t>
            </a:fld>
            <a:endParaRPr lang="en-US" dirty="0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F73759-3C57-4B9E-BD33-E722A0537678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60701694"/>
      </p:ext>
    </p:extLst>
  </p:cSld>
  <p:clrMapOvr>
    <a:masterClrMapping/>
  </p:clrMapOvr>
  <p:transition spd="med">
    <p:random/>
  </p:transition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BFBC7A-8BD6-41DB-B984-DD34C26585C0}" type="datetimeFigureOut">
              <a:rPr lang="en-US"/>
              <a:pPr>
                <a:defRPr/>
              </a:pPr>
              <a:t>10/24/2017</a:t>
            </a:fld>
            <a:endParaRPr lang="en-US" dirty="0"/>
          </a:p>
        </p:txBody>
      </p:sp>
      <p:sp>
        <p:nvSpPr>
          <p:cNvPr id="3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2C393E-D230-41A8-B9F9-A02E31A41E24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5226930"/>
      </p:ext>
    </p:extLst>
  </p:cSld>
  <p:clrMapOvr>
    <a:masterClrMapping/>
  </p:clrMapOvr>
  <p:transition spd="med">
    <p:random/>
  </p:transition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DDC1B6-FE1A-4E2D-A2F9-1F22EAECAF60}" type="datetimeFigureOut">
              <a:rPr lang="en-US"/>
              <a:pPr>
                <a:defRPr/>
              </a:pPr>
              <a:t>10/24/2017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D89EDD-6619-4189-B5D8-7326113365B9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9851669"/>
      </p:ext>
    </p:extLst>
  </p:cSld>
  <p:clrMapOvr>
    <a:masterClrMapping/>
  </p:clrMapOvr>
  <p:transition spd="med">
    <p:random/>
  </p:transition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88027A-5FC7-46BE-817B-DE84608C7523}" type="datetimeFigureOut">
              <a:rPr lang="en-US"/>
              <a:pPr>
                <a:defRPr/>
              </a:pPr>
              <a:t>10/24/2017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CB8F43-FFD9-497C-8B76-4BE6D26E7F24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463028"/>
      </p:ext>
    </p:extLst>
  </p:cSld>
  <p:clrMapOvr>
    <a:masterClrMapping/>
  </p:clrMapOvr>
  <p:transition spd="med">
    <p:random/>
  </p:transition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6B55D2-CF15-43D0-8E9B-CB2508404D72}" type="datetimeFigureOut">
              <a:rPr lang="en-US"/>
              <a:pPr>
                <a:defRPr/>
              </a:pPr>
              <a:t>10/24/2017</a:t>
            </a:fld>
            <a:endParaRPr lang="en-US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56FB8A-FE23-4BA1-AFD6-CC951FAD5DA9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06221058"/>
      </p:ext>
    </p:extLst>
  </p:cSld>
  <p:clrMapOvr>
    <a:masterClrMapping/>
  </p:clrMapOvr>
  <p:transition spd="med">
    <p:random/>
  </p:transition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E128E6-0C45-44FB-B732-F6101DE47944}" type="datetimeFigureOut">
              <a:rPr lang="en-US"/>
              <a:pPr>
                <a:defRPr/>
              </a:pPr>
              <a:t>10/24/2017</a:t>
            </a:fld>
            <a:endParaRPr lang="en-US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FE777B-A60F-43F5-BFF9-689F208A2BC2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570302"/>
      </p:ext>
    </p:extLst>
  </p:cSld>
  <p:clrMapOvr>
    <a:masterClrMapping/>
  </p:clrMapOvr>
  <p:transition spd="med">
    <p:random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  <a:endParaRPr lang="en-GB" altLang="en-US" smtClean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  <a:endParaRPr lang="en-GB" alt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hangingPunct="1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7BD68354-974A-4475-851F-EE29CD1AA3F2}" type="datetimeFigureOut">
              <a:rPr lang="en-US"/>
              <a:pPr>
                <a:defRPr/>
              </a:pPr>
              <a:t>10/24/2017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1" hangingPunct="1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0898BCF0-2675-4502-A2D5-FA36A61335FA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75" r:id="rId1"/>
    <p:sldLayoutId id="2147483876" r:id="rId2"/>
    <p:sldLayoutId id="2147483857" r:id="rId3"/>
    <p:sldLayoutId id="2147483858" r:id="rId4"/>
    <p:sldLayoutId id="2147483859" r:id="rId5"/>
    <p:sldLayoutId id="2147483860" r:id="rId6"/>
    <p:sldLayoutId id="2147483861" r:id="rId7"/>
    <p:sldLayoutId id="2147483862" r:id="rId8"/>
    <p:sldLayoutId id="2147483863" r:id="rId9"/>
    <p:sldLayoutId id="2147483864" r:id="rId10"/>
    <p:sldLayoutId id="2147483865" r:id="rId11"/>
  </p:sldLayoutIdLst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utoUpdateAnimBg="0" advAuto="0">
        <p:tmplLst>
          <p:tmpl lvl="1">
            <p:tnLst>
              <p:par>
                <p:cTn presetID="22" presetClass="entr" presetSubtype="8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left)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2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left)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2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left)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2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left)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2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left)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  <a:endParaRPr lang="en-GB" altLang="en-US" smtClean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  <a:endParaRPr lang="en-GB" alt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hangingPunct="1">
              <a:defRPr sz="1050"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767E2852-EB1E-4FE1-9D3B-6F2915E4EADE}" type="datetimeFigureOut">
              <a:rPr lang="en-US"/>
              <a:pPr>
                <a:defRPr/>
              </a:pPr>
              <a:t>10/24/2017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1" hangingPunct="1">
              <a:defRPr sz="1200"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69EC0D79-C2B9-41FD-9D1F-D97E6AB7B561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77" r:id="rId1"/>
    <p:sldLayoutId id="2147483878" r:id="rId2"/>
    <p:sldLayoutId id="2147483866" r:id="rId3"/>
    <p:sldLayoutId id="2147483867" r:id="rId4"/>
    <p:sldLayoutId id="2147483868" r:id="rId5"/>
    <p:sldLayoutId id="2147483869" r:id="rId6"/>
    <p:sldLayoutId id="2147483870" r:id="rId7"/>
    <p:sldLayoutId id="2147483871" r:id="rId8"/>
    <p:sldLayoutId id="2147483872" r:id="rId9"/>
    <p:sldLayoutId id="2147483873" r:id="rId10"/>
    <p:sldLayoutId id="2147483874" r:id="rId11"/>
  </p:sldLayoutIdLst>
  <p:transition spd="med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utoUpdateAnimBg="0" advAuto="0">
        <p:tmplLst>
          <p:tmpl lvl="1">
            <p:tnLst>
              <p:par>
                <p:cTn presetID="22" presetClass="entr" presetSubtype="8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left)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2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left)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2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left)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2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left)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2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left)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77b9BimkMxI" TargetMode="External"/><Relationship Id="rId1" Type="http://schemas.openxmlformats.org/officeDocument/2006/relationships/slideLayout" Target="../slideLayouts/slideLayout6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hyperlink" Target="https://www.youtube.com/watch?v=1aAWg822xM0" TargetMode="External"/><Relationship Id="rId1" Type="http://schemas.openxmlformats.org/officeDocument/2006/relationships/slideLayout" Target="../slideLayouts/slideLayout6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9600" y="2819400"/>
            <a:ext cx="7772400" cy="1470025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b="1" dirty="0" smtClean="0"/>
              <a:t>DSAW7066</a:t>
            </a:r>
            <a:br>
              <a:rPr lang="en-GB" b="1" dirty="0" smtClean="0"/>
            </a:br>
            <a:r>
              <a:rPr lang="en-GB" b="1" dirty="0" smtClean="0"/>
              <a:t>Day 1</a:t>
            </a:r>
            <a:br>
              <a:rPr lang="en-GB" b="1" dirty="0" smtClean="0"/>
            </a:br>
            <a:r>
              <a:rPr lang="en-GB" b="1" dirty="0" smtClean="0"/>
              <a:t/>
            </a:r>
            <a:br>
              <a:rPr lang="en-GB" b="1" dirty="0" smtClean="0"/>
            </a:br>
            <a:r>
              <a:rPr lang="en-GB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Authenticity and the Role of Leader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dirty="0" smtClean="0"/>
              <a:t>Introduction to leadership as a concept</a:t>
            </a:r>
          </a:p>
          <a:p>
            <a:pPr>
              <a:defRPr/>
            </a:pPr>
            <a:r>
              <a:rPr lang="en-GB" dirty="0" smtClean="0"/>
              <a:t>Discuss the qualities of leadership</a:t>
            </a:r>
          </a:p>
          <a:p>
            <a:pPr>
              <a:defRPr/>
            </a:pPr>
            <a:r>
              <a:rPr lang="en-GB" dirty="0" smtClean="0"/>
              <a:t>Discuss the qualities of management</a:t>
            </a:r>
          </a:p>
          <a:p>
            <a:pPr>
              <a:defRPr/>
            </a:pPr>
            <a:r>
              <a:rPr lang="en-GB" dirty="0" smtClean="0"/>
              <a:t>Identification of Welsh leaders</a:t>
            </a:r>
          </a:p>
          <a:p>
            <a:pPr>
              <a:defRPr/>
            </a:pPr>
            <a:r>
              <a:rPr lang="en-GB" dirty="0" smtClean="0"/>
              <a:t>Assessment of leadership styles </a:t>
            </a:r>
            <a:endParaRPr lang="en-GB" dirty="0"/>
          </a:p>
        </p:txBody>
      </p:sp>
      <p:sp>
        <p:nvSpPr>
          <p:cNvPr id="4" name="Title 1"/>
          <p:cNvSpPr txBox="1">
            <a:spLocks/>
          </p:cNvSpPr>
          <p:nvPr/>
        </p:nvSpPr>
        <p:spPr bwMode="auto">
          <a:xfrm>
            <a:off x="533400" y="304800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defRPr/>
            </a:pPr>
            <a:r>
              <a:rPr lang="en-GB" dirty="0" smtClean="0">
                <a:solidFill>
                  <a:schemeClr val="accent5">
                    <a:lumMod val="50000"/>
                  </a:schemeClr>
                </a:solidFill>
              </a:rPr>
              <a:t>Topics/themes</a:t>
            </a:r>
            <a:endParaRPr lang="en-GB" dirty="0">
              <a:solidFill>
                <a:schemeClr val="accent5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Learning Outcomes</a:t>
            </a:r>
            <a:endParaRPr lang="en-US" altLang="en-US" smtClean="0"/>
          </a:p>
        </p:txBody>
      </p:sp>
      <p:sp>
        <p:nvSpPr>
          <p:cNvPr id="5" name="Rectangle 4"/>
          <p:cNvSpPr/>
          <p:nvPr/>
        </p:nvSpPr>
        <p:spPr>
          <a:xfrm>
            <a:off x="228600" y="1406525"/>
            <a:ext cx="8686800" cy="3416300"/>
          </a:xfrm>
          <a:prstGeom prst="rect">
            <a:avLst/>
          </a:prstGeom>
        </p:spPr>
        <p:txBody>
          <a:bodyPr>
            <a:spAutoFit/>
          </a:bodyPr>
          <a:lstStyle/>
          <a:p>
            <a:pPr marL="571500" indent="-571500">
              <a:buFont typeface="Wingdings" panose="05000000000000000000" pitchFamily="2" charset="2"/>
              <a:buChar char="ü"/>
              <a:defRPr/>
            </a:pPr>
            <a:r>
              <a:rPr lang="en-GB" sz="3600" b="0" dirty="0">
                <a:solidFill>
                  <a:prstClr val="black"/>
                </a:solidFill>
                <a:ea typeface="Times New Roman" panose="02020603050405020304" pitchFamily="18" charset="0"/>
              </a:rPr>
              <a:t>Evaluate at least three leadership theories and relate to the workplace (4)</a:t>
            </a:r>
          </a:p>
          <a:p>
            <a:pPr>
              <a:defRPr/>
            </a:pPr>
            <a:endParaRPr lang="en-GB" sz="3600" b="0" dirty="0">
              <a:solidFill>
                <a:prstClr val="black"/>
              </a:solidFill>
              <a:ea typeface="Times New Roman" panose="02020603050405020304" pitchFamily="18" charset="0"/>
            </a:endParaRPr>
          </a:p>
          <a:p>
            <a:pPr marL="571500" indent="-571500">
              <a:buFont typeface="Wingdings" panose="05000000000000000000" pitchFamily="2" charset="2"/>
              <a:buChar char="ü"/>
              <a:defRPr/>
            </a:pPr>
            <a:r>
              <a:rPr lang="en-GB" sz="3600" b="0" dirty="0">
                <a:solidFill>
                  <a:prstClr val="black"/>
                </a:solidFill>
                <a:ea typeface="Times New Roman" panose="02020603050405020304" pitchFamily="18" charset="0"/>
              </a:rPr>
              <a:t>Critically evaluate a range of leadership theories and their relevance to the workplace (7)</a:t>
            </a:r>
            <a:endParaRPr lang="en-US" sz="3600" b="0" dirty="0">
              <a:solidFill>
                <a:prstClr val="black"/>
              </a:solidFill>
            </a:endParaRPr>
          </a:p>
        </p:txBody>
      </p:sp>
    </p:spTree>
  </p:cSld>
  <p:clrMapOvr>
    <a:masterClrMapping/>
  </p:clrMapOvr>
  <p:transition spd="med">
    <p:random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 txBox="1">
            <a:spLocks/>
          </p:cNvSpPr>
          <p:nvPr/>
        </p:nvSpPr>
        <p:spPr bwMode="auto">
          <a:xfrm>
            <a:off x="609600" y="4270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defRPr/>
            </a:pPr>
            <a:r>
              <a:rPr lang="en-GB" sz="4000" dirty="0" smtClean="0">
                <a:solidFill>
                  <a:srgbClr val="4BACC6">
                    <a:lumMod val="5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Introductions, Enrolment &amp; Expectations</a:t>
            </a:r>
            <a:endParaRPr lang="en-GB" sz="4000" dirty="0">
              <a:solidFill>
                <a:srgbClr val="4BACC6">
                  <a:lumMod val="50000"/>
                </a:srgb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2291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2282825"/>
            <a:ext cx="3170238" cy="2762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2" name="Picture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9200" y="1697038"/>
            <a:ext cx="4322763" cy="39322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med">
    <p:random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04800" y="228600"/>
            <a:ext cx="8458200" cy="120015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GB" sz="3600" dirty="0">
                <a:solidFill>
                  <a:schemeClr val="accent5">
                    <a:lumMod val="50000"/>
                  </a:schemeClr>
                </a:solidFill>
              </a:rPr>
              <a:t>Leadership and management differentiation activity</a:t>
            </a:r>
          </a:p>
        </p:txBody>
      </p:sp>
      <p:pic>
        <p:nvPicPr>
          <p:cNvPr id="41987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10200" y="1449388"/>
            <a:ext cx="3505200" cy="3506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988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61175" y="2879725"/>
            <a:ext cx="603250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989" name="Picture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4825" y="4632325"/>
            <a:ext cx="609600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990" name="Picture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2800" y="3525838"/>
            <a:ext cx="2209800" cy="1968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609600" y="1752600"/>
            <a:ext cx="4191000" cy="25050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342900" indent="-342900" eaLnBrk="1" hangingPunct="1">
              <a:spcBef>
                <a:spcPct val="20000"/>
              </a:spcBef>
              <a:defRPr/>
            </a:pPr>
            <a:r>
              <a:rPr lang="en-GB" sz="2800" kern="0" dirty="0">
                <a:solidFill>
                  <a:srgbClr val="AF195D"/>
                </a:solidFill>
                <a:latin typeface="Verdana" pitchFamily="34" charset="0"/>
              </a:rPr>
              <a:t>Activity:</a:t>
            </a:r>
            <a:r>
              <a:rPr lang="en-GB" sz="2800" b="0" kern="0" dirty="0">
                <a:solidFill>
                  <a:srgbClr val="000000"/>
                </a:solidFill>
                <a:latin typeface="Verdana" pitchFamily="34" charset="0"/>
              </a:rPr>
              <a:t> </a:t>
            </a:r>
          </a:p>
          <a:p>
            <a:pPr marL="342900" indent="-342900" eaLnBrk="1" hangingPunct="1">
              <a:spcBef>
                <a:spcPct val="20000"/>
              </a:spcBef>
              <a:defRPr/>
            </a:pPr>
            <a:r>
              <a:rPr lang="en-GB" sz="2800" b="0" kern="0" dirty="0">
                <a:solidFill>
                  <a:srgbClr val="000000"/>
                </a:solidFill>
                <a:latin typeface="Verdana" pitchFamily="34" charset="0"/>
              </a:rPr>
              <a:t>Differentiate between:</a:t>
            </a:r>
          </a:p>
          <a:p>
            <a:pPr marL="342900" indent="-342900" eaLnBrk="1" hangingPunct="1">
              <a:spcBef>
                <a:spcPct val="20000"/>
              </a:spcBef>
              <a:buFontTx/>
              <a:buChar char="-"/>
              <a:defRPr/>
            </a:pPr>
            <a:r>
              <a:rPr lang="en-GB" sz="2800" kern="0" dirty="0">
                <a:solidFill>
                  <a:srgbClr val="000000"/>
                </a:solidFill>
                <a:latin typeface="Verdana" pitchFamily="34" charset="0"/>
              </a:rPr>
              <a:t>leadership </a:t>
            </a:r>
          </a:p>
          <a:p>
            <a:pPr marL="342900" indent="-342900" eaLnBrk="1" hangingPunct="1">
              <a:spcBef>
                <a:spcPct val="20000"/>
              </a:spcBef>
              <a:buFontTx/>
              <a:buChar char="-"/>
              <a:defRPr/>
            </a:pPr>
            <a:r>
              <a:rPr lang="en-GB" sz="2800" kern="0" dirty="0">
                <a:solidFill>
                  <a:srgbClr val="000000"/>
                </a:solidFill>
                <a:latin typeface="Verdana" pitchFamily="34" charset="0"/>
              </a:rPr>
              <a:t>management</a:t>
            </a:r>
            <a:endParaRPr lang="en-GB" sz="2800" kern="0" dirty="0">
              <a:solidFill>
                <a:srgbClr val="000000"/>
              </a:solidFill>
              <a:latin typeface="Verdan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524000" y="609600"/>
            <a:ext cx="6400800" cy="76993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GB" sz="4400" dirty="0">
                <a:solidFill>
                  <a:schemeClr val="accent5">
                    <a:lumMod val="50000"/>
                  </a:schemeClr>
                </a:solidFill>
              </a:rPr>
              <a:t>Leadership defined</a:t>
            </a:r>
          </a:p>
        </p:txBody>
      </p:sp>
      <p:sp>
        <p:nvSpPr>
          <p:cNvPr id="3" name="Content Placeholder 2"/>
          <p:cNvSpPr txBox="1">
            <a:spLocks/>
          </p:cNvSpPr>
          <p:nvPr/>
        </p:nvSpPr>
        <p:spPr bwMode="auto">
          <a:xfrm>
            <a:off x="250825" y="1673225"/>
            <a:ext cx="8677275" cy="3627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buFontTx/>
              <a:buChar char="•"/>
              <a:defRPr/>
            </a:pPr>
            <a:r>
              <a:rPr lang="en-GB" sz="2400" b="0" kern="0" dirty="0">
                <a:solidFill>
                  <a:srgbClr val="000000"/>
                </a:solidFill>
                <a:latin typeface="Verdana"/>
              </a:rPr>
              <a:t>Leadership is the process of </a:t>
            </a:r>
            <a:r>
              <a:rPr lang="en-GB" sz="2400" kern="0" dirty="0">
                <a:solidFill>
                  <a:srgbClr val="000000"/>
                </a:solidFill>
                <a:latin typeface="Verdana"/>
              </a:rPr>
              <a:t>influencing</a:t>
            </a:r>
            <a:r>
              <a:rPr lang="en-GB" sz="2400" b="0" kern="0" dirty="0">
                <a:solidFill>
                  <a:srgbClr val="000000"/>
                </a:solidFill>
                <a:latin typeface="Verdana"/>
              </a:rPr>
              <a:t> people to enable the </a:t>
            </a:r>
            <a:r>
              <a:rPr lang="en-GB" sz="2400" kern="0" dirty="0">
                <a:solidFill>
                  <a:srgbClr val="000000"/>
                </a:solidFill>
                <a:latin typeface="Verdana"/>
              </a:rPr>
              <a:t>achievement</a:t>
            </a:r>
            <a:r>
              <a:rPr lang="en-GB" sz="2400" b="0" kern="0" dirty="0">
                <a:solidFill>
                  <a:srgbClr val="000000"/>
                </a:solidFill>
                <a:latin typeface="Verdana"/>
              </a:rPr>
              <a:t> of relevant </a:t>
            </a:r>
            <a:r>
              <a:rPr lang="en-GB" sz="2400" kern="0" dirty="0">
                <a:solidFill>
                  <a:srgbClr val="000000"/>
                </a:solidFill>
                <a:latin typeface="Verdana"/>
              </a:rPr>
              <a:t>goals</a:t>
            </a:r>
            <a:r>
              <a:rPr lang="en-GB" sz="2400" b="0" kern="0" dirty="0">
                <a:solidFill>
                  <a:srgbClr val="000000"/>
                </a:solidFill>
                <a:latin typeface="Verdana"/>
              </a:rPr>
              <a:t> </a:t>
            </a:r>
            <a:r>
              <a:rPr lang="en-GB" sz="2000" b="0" kern="0" dirty="0">
                <a:solidFill>
                  <a:srgbClr val="000000"/>
                </a:solidFill>
                <a:latin typeface="Verdana"/>
              </a:rPr>
              <a:t>(</a:t>
            </a:r>
            <a:r>
              <a:rPr lang="en-GB" sz="2000" b="0" kern="0" dirty="0" err="1">
                <a:solidFill>
                  <a:srgbClr val="000000"/>
                </a:solidFill>
                <a:latin typeface="Verdana"/>
              </a:rPr>
              <a:t>Ivancevich</a:t>
            </a:r>
            <a:r>
              <a:rPr lang="en-GB" sz="2000" b="0" kern="0" dirty="0">
                <a:solidFill>
                  <a:srgbClr val="000000"/>
                </a:solidFill>
                <a:latin typeface="Verdana"/>
              </a:rPr>
              <a:t> et al, 2008)</a:t>
            </a:r>
          </a:p>
          <a:p>
            <a:pPr marL="342900" indent="-342900">
              <a:spcBef>
                <a:spcPct val="20000"/>
              </a:spcBef>
              <a:buFont typeface="Wingdings" pitchFamily="2" charset="2"/>
              <a:buNone/>
              <a:defRPr/>
            </a:pPr>
            <a:endParaRPr lang="en-GB" b="0" kern="0" dirty="0">
              <a:solidFill>
                <a:srgbClr val="000000"/>
              </a:solidFill>
              <a:latin typeface="Verdana"/>
            </a:endParaRPr>
          </a:p>
          <a:p>
            <a:pPr marL="342900" indent="-342900">
              <a:spcBef>
                <a:spcPct val="20000"/>
              </a:spcBef>
              <a:buFontTx/>
              <a:buChar char="•"/>
              <a:defRPr/>
            </a:pPr>
            <a:r>
              <a:rPr lang="en-GB" sz="2400" b="0" kern="0" dirty="0">
                <a:solidFill>
                  <a:srgbClr val="000000"/>
                </a:solidFill>
                <a:latin typeface="Verdana"/>
              </a:rPr>
              <a:t>Leadership is essentially a </a:t>
            </a:r>
            <a:r>
              <a:rPr lang="en-GB" sz="2400" kern="0" dirty="0">
                <a:solidFill>
                  <a:srgbClr val="000000"/>
                </a:solidFill>
                <a:latin typeface="Verdana"/>
              </a:rPr>
              <a:t>relationship</a:t>
            </a:r>
            <a:r>
              <a:rPr lang="en-GB" sz="2400" b="0" kern="0" dirty="0">
                <a:solidFill>
                  <a:srgbClr val="000000"/>
                </a:solidFill>
                <a:latin typeface="Verdana"/>
              </a:rPr>
              <a:t> through which one person </a:t>
            </a:r>
            <a:r>
              <a:rPr lang="en-GB" sz="2400" kern="0" dirty="0">
                <a:solidFill>
                  <a:srgbClr val="000000"/>
                </a:solidFill>
                <a:latin typeface="Verdana"/>
              </a:rPr>
              <a:t>influences </a:t>
            </a:r>
            <a:r>
              <a:rPr lang="en-GB" sz="2400" b="0" kern="0" dirty="0">
                <a:solidFill>
                  <a:srgbClr val="000000"/>
                </a:solidFill>
                <a:latin typeface="Verdana"/>
              </a:rPr>
              <a:t>the</a:t>
            </a:r>
            <a:r>
              <a:rPr lang="en-GB" sz="2400" kern="0" dirty="0">
                <a:solidFill>
                  <a:srgbClr val="000000"/>
                </a:solidFill>
                <a:latin typeface="Verdana"/>
              </a:rPr>
              <a:t> behaviour </a:t>
            </a:r>
            <a:r>
              <a:rPr lang="en-GB" sz="2400" b="0" kern="0" dirty="0">
                <a:solidFill>
                  <a:srgbClr val="000000"/>
                </a:solidFill>
                <a:latin typeface="Verdana"/>
              </a:rPr>
              <a:t>or </a:t>
            </a:r>
            <a:r>
              <a:rPr lang="en-GB" sz="2400" kern="0" dirty="0">
                <a:solidFill>
                  <a:srgbClr val="000000"/>
                </a:solidFill>
                <a:latin typeface="Verdana"/>
              </a:rPr>
              <a:t>actions </a:t>
            </a:r>
            <a:r>
              <a:rPr lang="en-GB" sz="2400" b="0" kern="0" dirty="0">
                <a:solidFill>
                  <a:srgbClr val="000000"/>
                </a:solidFill>
                <a:latin typeface="Verdana"/>
              </a:rPr>
              <a:t>of </a:t>
            </a:r>
            <a:r>
              <a:rPr lang="en-GB" sz="2400" kern="0" dirty="0">
                <a:solidFill>
                  <a:srgbClr val="000000"/>
                </a:solidFill>
                <a:latin typeface="Verdana"/>
              </a:rPr>
              <a:t>other people </a:t>
            </a:r>
            <a:r>
              <a:rPr lang="en-GB" sz="2000" b="0" kern="0" dirty="0">
                <a:solidFill>
                  <a:srgbClr val="000000"/>
                </a:solidFill>
                <a:latin typeface="Verdana"/>
              </a:rPr>
              <a:t>(Mullins, 2007)</a:t>
            </a:r>
          </a:p>
          <a:p>
            <a:pPr marL="342900" indent="-342900">
              <a:spcBef>
                <a:spcPct val="20000"/>
              </a:spcBef>
              <a:buFont typeface="Wingdings" pitchFamily="2" charset="2"/>
              <a:buNone/>
              <a:defRPr/>
            </a:pPr>
            <a:endParaRPr lang="en-GB" b="0" kern="0" dirty="0">
              <a:solidFill>
                <a:srgbClr val="000000"/>
              </a:solidFill>
              <a:latin typeface="Verdana"/>
            </a:endParaRPr>
          </a:p>
          <a:p>
            <a:pPr marL="342900" indent="-342900">
              <a:spcBef>
                <a:spcPct val="20000"/>
              </a:spcBef>
              <a:buFontTx/>
              <a:buChar char="•"/>
              <a:defRPr/>
            </a:pPr>
            <a:r>
              <a:rPr lang="en-GB" sz="2400" b="0" kern="0" dirty="0">
                <a:solidFill>
                  <a:srgbClr val="000000"/>
                </a:solidFill>
                <a:latin typeface="Verdana"/>
              </a:rPr>
              <a:t>A leader’s singular job is to get </a:t>
            </a:r>
            <a:r>
              <a:rPr lang="en-GB" sz="2400" kern="0" dirty="0">
                <a:solidFill>
                  <a:srgbClr val="000000"/>
                </a:solidFill>
                <a:latin typeface="Verdana"/>
              </a:rPr>
              <a:t>results</a:t>
            </a:r>
            <a:r>
              <a:rPr lang="en-GB" sz="2400" b="0" kern="0" dirty="0">
                <a:solidFill>
                  <a:srgbClr val="000000"/>
                </a:solidFill>
                <a:latin typeface="Verdana"/>
              </a:rPr>
              <a:t> </a:t>
            </a:r>
            <a:r>
              <a:rPr lang="en-GB" sz="2000" b="0" kern="0" dirty="0">
                <a:solidFill>
                  <a:srgbClr val="000000"/>
                </a:solidFill>
                <a:latin typeface="Verdana"/>
              </a:rPr>
              <a:t>(</a:t>
            </a:r>
            <a:r>
              <a:rPr lang="en-GB" sz="2000" b="0" kern="0" dirty="0" err="1">
                <a:solidFill>
                  <a:srgbClr val="000000"/>
                </a:solidFill>
                <a:latin typeface="Verdana"/>
              </a:rPr>
              <a:t>Goleman</a:t>
            </a:r>
            <a:r>
              <a:rPr lang="en-GB" sz="2000" b="0" kern="0" dirty="0">
                <a:solidFill>
                  <a:srgbClr val="000000"/>
                </a:solidFill>
                <a:latin typeface="Verdana"/>
              </a:rPr>
              <a:t>, 2000)</a:t>
            </a:r>
            <a:endParaRPr lang="en-GB" b="0" kern="0" dirty="0">
              <a:solidFill>
                <a:srgbClr val="000000"/>
              </a:solidFill>
              <a:latin typeface="Verdan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524000" y="381000"/>
            <a:ext cx="6400800" cy="76993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GB" sz="4400" dirty="0">
                <a:solidFill>
                  <a:schemeClr val="accent5">
                    <a:lumMod val="50000"/>
                  </a:schemeClr>
                </a:solidFill>
              </a:rPr>
              <a:t>Leadership defined</a:t>
            </a:r>
          </a:p>
        </p:txBody>
      </p:sp>
      <p:sp>
        <p:nvSpPr>
          <p:cNvPr id="3" name="Content Placeholder 2"/>
          <p:cNvSpPr txBox="1">
            <a:spLocks/>
          </p:cNvSpPr>
          <p:nvPr/>
        </p:nvSpPr>
        <p:spPr bwMode="auto">
          <a:xfrm>
            <a:off x="228600" y="1150938"/>
            <a:ext cx="8740775" cy="4608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buFontTx/>
              <a:buChar char="•"/>
              <a:defRPr/>
            </a:pPr>
            <a:r>
              <a:rPr lang="en-GB" sz="2800" b="0" kern="0" dirty="0">
                <a:solidFill>
                  <a:srgbClr val="000000"/>
                </a:solidFill>
                <a:latin typeface="Verdana" pitchFamily="34" charset="0"/>
                <a:cs typeface="Arial" charset="0"/>
              </a:rPr>
              <a:t>Leadership is the ability to </a:t>
            </a:r>
            <a:r>
              <a:rPr lang="en-GB" sz="2800" kern="0" dirty="0">
                <a:solidFill>
                  <a:srgbClr val="000000"/>
                </a:solidFill>
                <a:latin typeface="Verdana" pitchFamily="34" charset="0"/>
                <a:cs typeface="Arial" charset="0"/>
              </a:rPr>
              <a:t>motivate</a:t>
            </a:r>
            <a:r>
              <a:rPr lang="en-GB" sz="2800" b="0" kern="0" dirty="0">
                <a:solidFill>
                  <a:srgbClr val="000000"/>
                </a:solidFill>
                <a:latin typeface="Verdana" pitchFamily="34" charset="0"/>
                <a:cs typeface="Arial" charset="0"/>
              </a:rPr>
              <a:t>, </a:t>
            </a:r>
            <a:r>
              <a:rPr lang="en-GB" sz="2800" kern="0" dirty="0">
                <a:solidFill>
                  <a:srgbClr val="000000"/>
                </a:solidFill>
                <a:latin typeface="Verdana" pitchFamily="34" charset="0"/>
                <a:cs typeface="Arial" charset="0"/>
              </a:rPr>
              <a:t>influence </a:t>
            </a:r>
            <a:r>
              <a:rPr lang="en-GB" sz="2800" b="0" kern="0" dirty="0">
                <a:solidFill>
                  <a:srgbClr val="000000"/>
                </a:solidFill>
                <a:latin typeface="Verdana" pitchFamily="34" charset="0"/>
                <a:cs typeface="Arial" charset="0"/>
              </a:rPr>
              <a:t>and </a:t>
            </a:r>
            <a:r>
              <a:rPr lang="en-GB" sz="2800" kern="0" dirty="0">
                <a:solidFill>
                  <a:srgbClr val="000000"/>
                </a:solidFill>
                <a:latin typeface="Verdana" pitchFamily="34" charset="0"/>
                <a:cs typeface="Arial" charset="0"/>
              </a:rPr>
              <a:t>enable</a:t>
            </a:r>
            <a:r>
              <a:rPr lang="en-GB" sz="2800" b="0" kern="0" dirty="0">
                <a:solidFill>
                  <a:srgbClr val="000000"/>
                </a:solidFill>
                <a:latin typeface="Verdana" pitchFamily="34" charset="0"/>
                <a:cs typeface="Arial" charset="0"/>
              </a:rPr>
              <a:t> individuals to </a:t>
            </a:r>
            <a:r>
              <a:rPr lang="en-GB" sz="2800" kern="0" dirty="0">
                <a:solidFill>
                  <a:srgbClr val="000000"/>
                </a:solidFill>
                <a:latin typeface="Verdana" pitchFamily="34" charset="0"/>
                <a:cs typeface="Arial" charset="0"/>
              </a:rPr>
              <a:t>contribute</a:t>
            </a:r>
            <a:r>
              <a:rPr lang="en-GB" sz="2800" b="0" kern="0" dirty="0">
                <a:solidFill>
                  <a:srgbClr val="000000"/>
                </a:solidFill>
                <a:latin typeface="Verdana" pitchFamily="34" charset="0"/>
                <a:cs typeface="Arial" charset="0"/>
              </a:rPr>
              <a:t> to the </a:t>
            </a:r>
            <a:r>
              <a:rPr lang="en-GB" sz="2800" kern="0" dirty="0">
                <a:solidFill>
                  <a:srgbClr val="000000"/>
                </a:solidFill>
                <a:latin typeface="Verdana" pitchFamily="34" charset="0"/>
                <a:cs typeface="Arial" charset="0"/>
              </a:rPr>
              <a:t>objectives</a:t>
            </a:r>
            <a:r>
              <a:rPr lang="en-GB" sz="2800" b="0" kern="0" dirty="0">
                <a:solidFill>
                  <a:srgbClr val="000000"/>
                </a:solidFill>
                <a:latin typeface="Verdana" pitchFamily="34" charset="0"/>
                <a:cs typeface="Arial" charset="0"/>
              </a:rPr>
              <a:t> of the organisations of which they are members (House et al, 2004).</a:t>
            </a:r>
          </a:p>
          <a:p>
            <a:pPr marL="342900" indent="-342900">
              <a:spcBef>
                <a:spcPct val="20000"/>
              </a:spcBef>
              <a:buFontTx/>
              <a:buChar char="•"/>
              <a:defRPr/>
            </a:pPr>
            <a:endParaRPr lang="en-GB" sz="2800" b="0" kern="0" dirty="0">
              <a:solidFill>
                <a:srgbClr val="000000"/>
              </a:solidFill>
              <a:latin typeface="Verdana" pitchFamily="34" charset="0"/>
              <a:cs typeface="Arial" charset="0"/>
            </a:endParaRPr>
          </a:p>
          <a:p>
            <a:pPr marL="342900" indent="-342900">
              <a:spcBef>
                <a:spcPct val="20000"/>
              </a:spcBef>
              <a:buFontTx/>
              <a:buChar char="•"/>
              <a:defRPr/>
            </a:pPr>
            <a:r>
              <a:rPr lang="en-GB" sz="2800" b="0" kern="0" dirty="0">
                <a:solidFill>
                  <a:srgbClr val="000000"/>
                </a:solidFill>
                <a:latin typeface="Verdana"/>
              </a:rPr>
              <a:t>Leadership is a process whereby an individual </a:t>
            </a:r>
            <a:r>
              <a:rPr lang="en-GB" sz="2800" kern="0" dirty="0">
                <a:solidFill>
                  <a:srgbClr val="000000"/>
                </a:solidFill>
                <a:latin typeface="Verdana"/>
              </a:rPr>
              <a:t>influences</a:t>
            </a:r>
            <a:r>
              <a:rPr lang="en-GB" sz="2800" b="0" kern="0" dirty="0">
                <a:solidFill>
                  <a:srgbClr val="000000"/>
                </a:solidFill>
                <a:latin typeface="Verdana"/>
              </a:rPr>
              <a:t> a group</a:t>
            </a:r>
            <a:r>
              <a:rPr lang="en-GB" sz="2800" kern="0" dirty="0">
                <a:solidFill>
                  <a:srgbClr val="000000"/>
                </a:solidFill>
                <a:latin typeface="Verdana"/>
              </a:rPr>
              <a:t> </a:t>
            </a:r>
            <a:r>
              <a:rPr lang="en-GB" sz="2800" b="0" kern="0" dirty="0">
                <a:solidFill>
                  <a:srgbClr val="000000"/>
                </a:solidFill>
                <a:latin typeface="Verdana"/>
              </a:rPr>
              <a:t>of individuals to </a:t>
            </a:r>
            <a:r>
              <a:rPr lang="en-GB" sz="2800" kern="0" dirty="0">
                <a:solidFill>
                  <a:srgbClr val="000000"/>
                </a:solidFill>
                <a:latin typeface="Verdana"/>
              </a:rPr>
              <a:t>achieve</a:t>
            </a:r>
            <a:r>
              <a:rPr lang="en-GB" sz="2800" b="0" kern="0" dirty="0">
                <a:solidFill>
                  <a:srgbClr val="000000"/>
                </a:solidFill>
                <a:latin typeface="Verdana"/>
              </a:rPr>
              <a:t> a </a:t>
            </a:r>
            <a:r>
              <a:rPr lang="en-GB" sz="2800" kern="0" dirty="0">
                <a:solidFill>
                  <a:srgbClr val="000000"/>
                </a:solidFill>
                <a:latin typeface="Verdana"/>
              </a:rPr>
              <a:t>common goal </a:t>
            </a:r>
            <a:r>
              <a:rPr lang="en-GB" sz="2800" b="0" kern="0" dirty="0">
                <a:solidFill>
                  <a:srgbClr val="000000"/>
                </a:solidFill>
                <a:latin typeface="Verdana"/>
              </a:rPr>
              <a:t>(</a:t>
            </a:r>
            <a:r>
              <a:rPr lang="en-GB" sz="2800" b="0" kern="0" dirty="0" err="1">
                <a:solidFill>
                  <a:srgbClr val="000000"/>
                </a:solidFill>
                <a:latin typeface="Verdana"/>
              </a:rPr>
              <a:t>Northouse</a:t>
            </a:r>
            <a:r>
              <a:rPr lang="en-GB" sz="2800" b="0" kern="0" dirty="0">
                <a:solidFill>
                  <a:srgbClr val="000000"/>
                </a:solidFill>
                <a:latin typeface="Verdana"/>
              </a:rPr>
              <a:t>, 2010)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524000" y="381000"/>
            <a:ext cx="6400800" cy="76993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GB" sz="4400" dirty="0">
                <a:solidFill>
                  <a:schemeClr val="accent5">
                    <a:lumMod val="50000"/>
                  </a:schemeClr>
                </a:solidFill>
              </a:rPr>
              <a:t>Leadership defined</a:t>
            </a:r>
          </a:p>
        </p:txBody>
      </p:sp>
      <p:sp>
        <p:nvSpPr>
          <p:cNvPr id="3" name="Content Placeholder 2"/>
          <p:cNvSpPr txBox="1">
            <a:spLocks/>
          </p:cNvSpPr>
          <p:nvPr/>
        </p:nvSpPr>
        <p:spPr bwMode="auto">
          <a:xfrm>
            <a:off x="381000" y="1165225"/>
            <a:ext cx="8137525" cy="45545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buFontTx/>
              <a:buChar char="•"/>
              <a:defRPr/>
            </a:pPr>
            <a:r>
              <a:rPr lang="en-GB" sz="2400" b="0" kern="0" dirty="0">
                <a:solidFill>
                  <a:srgbClr val="000000"/>
                </a:solidFill>
                <a:latin typeface="Verdana"/>
              </a:rPr>
              <a:t>Leadership is not about making clever decisions and doing bigger deals, least of all for personal gain. It is about </a:t>
            </a:r>
            <a:r>
              <a:rPr lang="en-GB" sz="2400" kern="0" dirty="0">
                <a:solidFill>
                  <a:srgbClr val="000000"/>
                </a:solidFill>
                <a:latin typeface="Verdana"/>
              </a:rPr>
              <a:t>energising</a:t>
            </a:r>
            <a:r>
              <a:rPr lang="en-GB" sz="2400" b="0" kern="0" dirty="0">
                <a:solidFill>
                  <a:srgbClr val="000000"/>
                </a:solidFill>
                <a:latin typeface="Verdana"/>
              </a:rPr>
              <a:t> other people to </a:t>
            </a:r>
            <a:r>
              <a:rPr lang="en-GB" sz="2400" kern="0" dirty="0">
                <a:solidFill>
                  <a:srgbClr val="000000"/>
                </a:solidFill>
                <a:latin typeface="Verdana"/>
              </a:rPr>
              <a:t>make good decisions </a:t>
            </a:r>
            <a:r>
              <a:rPr lang="en-GB" sz="2400" b="0" kern="0" dirty="0">
                <a:solidFill>
                  <a:srgbClr val="000000"/>
                </a:solidFill>
                <a:latin typeface="Verdana"/>
              </a:rPr>
              <a:t>and do other things. In other words, it is about helping </a:t>
            </a:r>
            <a:r>
              <a:rPr lang="en-GB" sz="2400" kern="0" dirty="0">
                <a:solidFill>
                  <a:srgbClr val="000000"/>
                </a:solidFill>
                <a:latin typeface="Verdana"/>
              </a:rPr>
              <a:t>release the positive energy </a:t>
            </a:r>
            <a:r>
              <a:rPr lang="en-GB" sz="2400" b="0" kern="0" dirty="0">
                <a:solidFill>
                  <a:srgbClr val="000000"/>
                </a:solidFill>
                <a:latin typeface="Verdana"/>
              </a:rPr>
              <a:t>that exists naturally within people. Effective leadership </a:t>
            </a:r>
            <a:r>
              <a:rPr lang="en-GB" sz="2400" kern="0" dirty="0">
                <a:solidFill>
                  <a:srgbClr val="000000"/>
                </a:solidFill>
                <a:latin typeface="Verdana"/>
              </a:rPr>
              <a:t>inspires</a:t>
            </a:r>
            <a:r>
              <a:rPr lang="en-GB" sz="2400" b="0" kern="0" dirty="0">
                <a:solidFill>
                  <a:srgbClr val="000000"/>
                </a:solidFill>
                <a:latin typeface="Verdana"/>
              </a:rPr>
              <a:t> more than empowers; it </a:t>
            </a:r>
            <a:r>
              <a:rPr lang="en-GB" sz="2400" kern="0" dirty="0">
                <a:solidFill>
                  <a:srgbClr val="000000"/>
                </a:solidFill>
                <a:latin typeface="Verdana"/>
              </a:rPr>
              <a:t>connects </a:t>
            </a:r>
            <a:r>
              <a:rPr lang="en-GB" sz="2400" b="0" kern="0" dirty="0">
                <a:solidFill>
                  <a:srgbClr val="000000"/>
                </a:solidFill>
                <a:latin typeface="Verdana"/>
              </a:rPr>
              <a:t>more than controls; it </a:t>
            </a:r>
            <a:r>
              <a:rPr lang="en-GB" sz="2400" kern="0" dirty="0">
                <a:solidFill>
                  <a:srgbClr val="000000"/>
                </a:solidFill>
                <a:latin typeface="Verdana"/>
              </a:rPr>
              <a:t>demonstrates</a:t>
            </a:r>
            <a:r>
              <a:rPr lang="en-GB" sz="2400" b="0" kern="0" dirty="0">
                <a:solidFill>
                  <a:srgbClr val="000000"/>
                </a:solidFill>
                <a:latin typeface="Verdana"/>
              </a:rPr>
              <a:t> more than it decides. It does all of this by </a:t>
            </a:r>
            <a:r>
              <a:rPr lang="en-GB" sz="2400" kern="0" dirty="0">
                <a:solidFill>
                  <a:srgbClr val="000000"/>
                </a:solidFill>
                <a:latin typeface="Verdana"/>
              </a:rPr>
              <a:t>engaging</a:t>
            </a:r>
            <a:r>
              <a:rPr lang="en-GB" sz="2400" b="0" kern="0" dirty="0">
                <a:solidFill>
                  <a:srgbClr val="000000"/>
                </a:solidFill>
                <a:latin typeface="Verdana"/>
              </a:rPr>
              <a:t>, itself above all, and consequently others </a:t>
            </a:r>
            <a:r>
              <a:rPr lang="en-GB" sz="2000" b="0" kern="0" dirty="0">
                <a:solidFill>
                  <a:srgbClr val="000000"/>
                </a:solidFill>
                <a:latin typeface="Verdana"/>
              </a:rPr>
              <a:t>(</a:t>
            </a:r>
            <a:r>
              <a:rPr lang="en-GB" sz="2000" b="0" kern="0" dirty="0" err="1">
                <a:solidFill>
                  <a:srgbClr val="000000"/>
                </a:solidFill>
                <a:latin typeface="Verdana"/>
              </a:rPr>
              <a:t>Mintzberg</a:t>
            </a:r>
            <a:r>
              <a:rPr lang="en-GB" sz="2000" b="0" kern="0" dirty="0">
                <a:solidFill>
                  <a:srgbClr val="000000"/>
                </a:solidFill>
                <a:latin typeface="Verdana"/>
              </a:rPr>
              <a:t>, 2004).</a:t>
            </a:r>
            <a:endParaRPr lang="en-GB" sz="3200" b="0" kern="0" dirty="0">
              <a:solidFill>
                <a:srgbClr val="000000"/>
              </a:solidFill>
              <a:latin typeface="Verdan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524000" y="609600"/>
            <a:ext cx="6400800" cy="76993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GB" sz="4400" dirty="0">
                <a:solidFill>
                  <a:schemeClr val="accent5">
                    <a:lumMod val="50000"/>
                  </a:schemeClr>
                </a:solidFill>
              </a:rPr>
              <a:t>Leadership defined</a:t>
            </a:r>
          </a:p>
        </p:txBody>
      </p:sp>
      <p:sp>
        <p:nvSpPr>
          <p:cNvPr id="3" name="Content Placeholder 2"/>
          <p:cNvSpPr txBox="1">
            <a:spLocks/>
          </p:cNvSpPr>
          <p:nvPr/>
        </p:nvSpPr>
        <p:spPr bwMode="auto">
          <a:xfrm>
            <a:off x="323850" y="2060575"/>
            <a:ext cx="8281988" cy="21605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buFontTx/>
              <a:buChar char="•"/>
              <a:defRPr/>
            </a:pPr>
            <a:r>
              <a:rPr lang="en-GB" sz="2800" b="0" kern="0" dirty="0">
                <a:solidFill>
                  <a:srgbClr val="000000"/>
                </a:solidFill>
                <a:latin typeface="Verdana"/>
              </a:rPr>
              <a:t>According to </a:t>
            </a:r>
            <a:r>
              <a:rPr lang="en-GB" sz="2800" b="0" kern="0" dirty="0" err="1">
                <a:solidFill>
                  <a:srgbClr val="000000"/>
                </a:solidFill>
                <a:latin typeface="Verdana"/>
              </a:rPr>
              <a:t>Crainer</a:t>
            </a:r>
            <a:r>
              <a:rPr lang="en-GB" sz="2800" b="0" i="1" kern="0" dirty="0">
                <a:solidFill>
                  <a:srgbClr val="000000"/>
                </a:solidFill>
                <a:latin typeface="Verdana"/>
              </a:rPr>
              <a:t> </a:t>
            </a:r>
            <a:r>
              <a:rPr lang="en-GB" sz="2800" b="0" kern="0" dirty="0">
                <a:solidFill>
                  <a:srgbClr val="000000"/>
                </a:solidFill>
                <a:latin typeface="Verdana"/>
              </a:rPr>
              <a:t>(1995), there are over 400 definitions of leadership and ‘it is a veritable minefield of misunderstanding and difference through which theorists and practitioners must tread warily’.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228600" y="381000"/>
            <a:ext cx="8515350" cy="1311275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>
              <a:defRPr/>
            </a:pPr>
            <a:r>
              <a:rPr lang="en-GB" sz="3200" smtClean="0">
                <a:solidFill>
                  <a:schemeClr val="accent5">
                    <a:lumMod val="50000"/>
                  </a:schemeClr>
                </a:solidFill>
              </a:rPr>
              <a:t>Close relationship between management and leadership</a:t>
            </a:r>
            <a:endParaRPr lang="en-GB" sz="3200" dirty="0" smtClean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48131" name="Rectangle 3"/>
          <p:cNvSpPr txBox="1">
            <a:spLocks noChangeArrowheads="1"/>
          </p:cNvSpPr>
          <p:nvPr/>
        </p:nvSpPr>
        <p:spPr bwMode="auto">
          <a:xfrm>
            <a:off x="285750" y="2143125"/>
            <a:ext cx="8678863" cy="3419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>
              <a:buFontTx/>
              <a:buNone/>
            </a:pPr>
            <a:r>
              <a:rPr lang="en-GB" altLang="en-US" sz="2800" b="0" i="1"/>
              <a:t>‘Increasingly, management and leadership  are being seen as inextricably linked. It is one thing for a leader to propound a grand vision, but this is redundant unless the vision is managed so it becomes real achievement.’</a:t>
            </a:r>
          </a:p>
          <a:p>
            <a:pPr eaLnBrk="1" hangingPunct="1">
              <a:buFontTx/>
              <a:buNone/>
            </a:pPr>
            <a:endParaRPr lang="en-GB" altLang="en-US" sz="2800" b="0"/>
          </a:p>
          <a:p>
            <a:pPr eaLnBrk="1" hangingPunct="1">
              <a:buFontTx/>
              <a:buNone/>
            </a:pPr>
            <a:r>
              <a:rPr lang="en-GB" altLang="en-US" sz="2800" b="0" i="1"/>
              <a:t>Sir John Harvey-Jones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685800" y="609600"/>
            <a:ext cx="7772400" cy="11430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>
              <a:defRPr/>
            </a:pPr>
            <a:r>
              <a:rPr lang="en-GB" dirty="0" smtClean="0">
                <a:solidFill>
                  <a:schemeClr val="accent5">
                    <a:lumMod val="50000"/>
                  </a:schemeClr>
                </a:solidFill>
              </a:rPr>
              <a:t>Managers manage:</a:t>
            </a:r>
          </a:p>
        </p:txBody>
      </p:sp>
      <p:sp>
        <p:nvSpPr>
          <p:cNvPr id="3" name="Rectangle 3"/>
          <p:cNvSpPr txBox="1">
            <a:spLocks noChangeArrowheads="1"/>
          </p:cNvSpPr>
          <p:nvPr/>
        </p:nvSpPr>
        <p:spPr>
          <a:xfrm>
            <a:off x="685800" y="1981200"/>
            <a:ext cx="7772400" cy="1735138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defRPr/>
            </a:pPr>
            <a:r>
              <a:rPr lang="en-GB" b="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Resources</a:t>
            </a:r>
          </a:p>
          <a:p>
            <a:pPr eaLnBrk="1" hangingPunct="1">
              <a:defRPr/>
            </a:pPr>
            <a:r>
              <a:rPr lang="en-GB" b="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Information </a:t>
            </a:r>
          </a:p>
          <a:p>
            <a:pPr eaLnBrk="1" hangingPunct="1">
              <a:defRPr/>
            </a:pPr>
            <a:r>
              <a:rPr lang="en-GB" b="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People	</a:t>
            </a:r>
            <a:endParaRPr lang="en-GB" b="0" dirty="0" smtClean="0"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pic>
        <p:nvPicPr>
          <p:cNvPr id="49156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5200" y="1751013"/>
            <a:ext cx="4822825" cy="3597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685800" y="228600"/>
            <a:ext cx="7772400" cy="11430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>
              <a:defRPr/>
            </a:pPr>
            <a:r>
              <a:rPr lang="en-GB" dirty="0" smtClean="0">
                <a:solidFill>
                  <a:schemeClr val="accent5">
                    <a:lumMod val="50000"/>
                  </a:schemeClr>
                </a:solidFill>
              </a:rPr>
              <a:t>The role of managers</a:t>
            </a:r>
          </a:p>
        </p:txBody>
      </p:sp>
      <p:pic>
        <p:nvPicPr>
          <p:cNvPr id="50179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063" y="1096963"/>
            <a:ext cx="8143875" cy="4664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381000" y="23813"/>
            <a:ext cx="8458200" cy="11430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>
              <a:defRPr/>
            </a:pPr>
            <a:r>
              <a:rPr lang="en-GB" sz="4000" dirty="0" smtClean="0">
                <a:solidFill>
                  <a:schemeClr val="accent5">
                    <a:lumMod val="50000"/>
                  </a:schemeClr>
                </a:solidFill>
              </a:rPr>
              <a:t>Summary </a:t>
            </a:r>
          </a:p>
        </p:txBody>
      </p:sp>
      <p:graphicFrame>
        <p:nvGraphicFramePr>
          <p:cNvPr id="3" name="Group 97"/>
          <p:cNvGraphicFramePr>
            <a:graphicFrameLocks noGrp="1"/>
          </p:cNvGraphicFramePr>
          <p:nvPr/>
        </p:nvGraphicFramePr>
        <p:xfrm>
          <a:off x="1219200" y="685800"/>
          <a:ext cx="6240463" cy="5040313"/>
        </p:xfrm>
        <a:graphic>
          <a:graphicData uri="http://schemas.openxmlformats.org/drawingml/2006/table">
            <a:tbl>
              <a:tblPr/>
              <a:tblGrid>
                <a:gridCol w="1643048"/>
                <a:gridCol w="2517789"/>
                <a:gridCol w="2079625"/>
              </a:tblGrid>
              <a:tr h="45725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ＭＳ Ｐゴシック" pitchFamily="1" charset="-128"/>
                        </a:rPr>
                        <a:t>Subject</a:t>
                      </a:r>
                    </a:p>
                  </a:txBody>
                  <a:tcPr marT="45726" marB="45726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ＭＳ Ｐゴシック" pitchFamily="1" charset="-128"/>
                        </a:rPr>
                        <a:t>Leader</a:t>
                      </a:r>
                    </a:p>
                  </a:txBody>
                  <a:tcPr marT="45726" marB="4572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ＭＳ Ｐゴシック" pitchFamily="1" charset="-128"/>
                        </a:rPr>
                        <a:t>Manager</a:t>
                      </a:r>
                    </a:p>
                  </a:txBody>
                  <a:tcPr marT="45726" marB="4572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65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AF195D"/>
                          </a:solidFill>
                          <a:effectLst/>
                          <a:latin typeface="Verdana" pitchFamily="34" charset="0"/>
                          <a:ea typeface="ＭＳ Ｐゴシック" pitchFamily="1" charset="-128"/>
                        </a:rPr>
                        <a:t>Essence</a:t>
                      </a:r>
                    </a:p>
                  </a:txBody>
                  <a:tcPr marT="45726" marB="45726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Verdana" pitchFamily="34" charset="0"/>
                          <a:ea typeface="ＭＳ Ｐゴシック" pitchFamily="1" charset="-128"/>
                        </a:rPr>
                        <a:t>Change</a:t>
                      </a:r>
                    </a:p>
                  </a:txBody>
                  <a:tcPr marT="45726" marB="4572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Verdana" pitchFamily="34" charset="0"/>
                          <a:ea typeface="ＭＳ Ｐゴシック" pitchFamily="1" charset="-128"/>
                        </a:rPr>
                        <a:t>Stability</a:t>
                      </a:r>
                    </a:p>
                  </a:txBody>
                  <a:tcPr marT="45726" marB="4572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016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AF195D"/>
                          </a:solidFill>
                          <a:effectLst/>
                          <a:latin typeface="Verdana" pitchFamily="34" charset="0"/>
                          <a:ea typeface="ＭＳ Ｐゴシック" pitchFamily="1" charset="-128"/>
                        </a:rPr>
                        <a:t>Focus</a:t>
                      </a:r>
                    </a:p>
                  </a:txBody>
                  <a:tcPr marT="45726" marB="45726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Verdana" pitchFamily="34" charset="0"/>
                          <a:ea typeface="ＭＳ Ｐゴシック" pitchFamily="1" charset="-128"/>
                        </a:rPr>
                        <a:t>Leading people</a:t>
                      </a:r>
                    </a:p>
                  </a:txBody>
                  <a:tcPr marT="45726" marB="4572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Verdana" pitchFamily="34" charset="0"/>
                          <a:ea typeface="ＭＳ Ｐゴシック" pitchFamily="1" charset="-128"/>
                        </a:rPr>
                        <a:t>Managing work</a:t>
                      </a:r>
                    </a:p>
                  </a:txBody>
                  <a:tcPr marT="45726" marB="4572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AF195D"/>
                          </a:solidFill>
                          <a:effectLst/>
                          <a:latin typeface="Verdana" pitchFamily="34" charset="0"/>
                          <a:ea typeface="ＭＳ Ｐゴシック" pitchFamily="1" charset="-128"/>
                        </a:rPr>
                        <a:t>Have</a:t>
                      </a:r>
                    </a:p>
                  </a:txBody>
                  <a:tcPr marT="45726" marB="45726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Verdana" pitchFamily="34" charset="0"/>
                          <a:ea typeface="ＭＳ Ｐゴシック" pitchFamily="1" charset="-128"/>
                        </a:rPr>
                        <a:t>Followers</a:t>
                      </a:r>
                    </a:p>
                  </a:txBody>
                  <a:tcPr marT="45726" marB="4572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Verdana" pitchFamily="34" charset="0"/>
                          <a:ea typeface="ＭＳ Ｐゴシック" pitchFamily="1" charset="-128"/>
                        </a:rPr>
                        <a:t>Subordinates</a:t>
                      </a:r>
                    </a:p>
                  </a:txBody>
                  <a:tcPr marT="45726" marB="4572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62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AF195D"/>
                          </a:solidFill>
                          <a:effectLst/>
                          <a:latin typeface="Verdana" pitchFamily="34" charset="0"/>
                          <a:ea typeface="ＭＳ Ｐゴシック" pitchFamily="1" charset="-128"/>
                        </a:rPr>
                        <a:t>Horizon</a:t>
                      </a:r>
                    </a:p>
                  </a:txBody>
                  <a:tcPr marT="45726" marB="45726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Verdana" pitchFamily="34" charset="0"/>
                          <a:ea typeface="ＭＳ Ｐゴシック" pitchFamily="1" charset="-128"/>
                        </a:rPr>
                        <a:t>Long-term</a:t>
                      </a:r>
                    </a:p>
                  </a:txBody>
                  <a:tcPr marT="45726" marB="4572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Verdana" pitchFamily="34" charset="0"/>
                          <a:ea typeface="ＭＳ Ｐゴシック" pitchFamily="1" charset="-128"/>
                        </a:rPr>
                        <a:t>Short-term</a:t>
                      </a:r>
                    </a:p>
                  </a:txBody>
                  <a:tcPr marT="45726" marB="4572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AF195D"/>
                          </a:solidFill>
                          <a:effectLst/>
                          <a:latin typeface="Verdana" pitchFamily="34" charset="0"/>
                          <a:ea typeface="ＭＳ Ｐゴシック" pitchFamily="1" charset="-128"/>
                        </a:rPr>
                        <a:t>Seeks</a:t>
                      </a:r>
                    </a:p>
                  </a:txBody>
                  <a:tcPr marT="45726" marB="45726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Verdana" pitchFamily="34" charset="0"/>
                          <a:ea typeface="ＭＳ Ｐゴシック" pitchFamily="1" charset="-128"/>
                        </a:rPr>
                        <a:t>Vision</a:t>
                      </a:r>
                    </a:p>
                  </a:txBody>
                  <a:tcPr marT="45726" marB="4572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Verdana" pitchFamily="34" charset="0"/>
                          <a:ea typeface="ＭＳ Ｐゴシック" pitchFamily="1" charset="-128"/>
                        </a:rPr>
                        <a:t>Objectives</a:t>
                      </a:r>
                    </a:p>
                  </a:txBody>
                  <a:tcPr marT="45726" marB="4572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AF195D"/>
                          </a:solidFill>
                          <a:effectLst/>
                          <a:latin typeface="Verdana" pitchFamily="34" charset="0"/>
                          <a:ea typeface="ＭＳ Ｐゴシック" pitchFamily="1" charset="-128"/>
                        </a:rPr>
                        <a:t>Approach</a:t>
                      </a:r>
                    </a:p>
                  </a:txBody>
                  <a:tcPr marT="45726" marB="45726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Verdana" pitchFamily="34" charset="0"/>
                          <a:ea typeface="ＭＳ Ｐゴシック" pitchFamily="1" charset="-128"/>
                        </a:rPr>
                        <a:t>Sets direction</a:t>
                      </a:r>
                    </a:p>
                  </a:txBody>
                  <a:tcPr marT="45726" marB="4572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Verdana" pitchFamily="34" charset="0"/>
                          <a:ea typeface="ＭＳ Ｐゴシック" pitchFamily="1" charset="-128"/>
                        </a:rPr>
                        <a:t>Plans detail</a:t>
                      </a:r>
                    </a:p>
                  </a:txBody>
                  <a:tcPr marT="45726" marB="4572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AF195D"/>
                          </a:solidFill>
                          <a:effectLst/>
                          <a:latin typeface="Verdana" pitchFamily="34" charset="0"/>
                          <a:ea typeface="ＭＳ Ｐゴシック" pitchFamily="1" charset="-128"/>
                        </a:rPr>
                        <a:t>Decision</a:t>
                      </a:r>
                    </a:p>
                  </a:txBody>
                  <a:tcPr marT="45726" marB="45726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Verdana" pitchFamily="34" charset="0"/>
                          <a:ea typeface="ＭＳ Ｐゴシック" pitchFamily="1" charset="-128"/>
                        </a:rPr>
                        <a:t>Facilitates</a:t>
                      </a:r>
                    </a:p>
                  </a:txBody>
                  <a:tcPr marT="45726" marB="4572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Verdana" pitchFamily="34" charset="0"/>
                          <a:ea typeface="ＭＳ Ｐゴシック" pitchFamily="1" charset="-128"/>
                        </a:rPr>
                        <a:t>Makes</a:t>
                      </a:r>
                    </a:p>
                  </a:txBody>
                  <a:tcPr marT="45726" marB="4572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016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AF195D"/>
                          </a:solidFill>
                          <a:effectLst/>
                          <a:latin typeface="Verdana" pitchFamily="34" charset="0"/>
                          <a:ea typeface="ＭＳ Ｐゴシック" pitchFamily="1" charset="-128"/>
                        </a:rPr>
                        <a:t>Power</a:t>
                      </a:r>
                    </a:p>
                  </a:txBody>
                  <a:tcPr marT="45726" marB="45726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Verdana" pitchFamily="34" charset="0"/>
                          <a:ea typeface="ＭＳ Ｐゴシック" pitchFamily="1" charset="-128"/>
                        </a:rPr>
                        <a:t>Personal charisma</a:t>
                      </a:r>
                    </a:p>
                  </a:txBody>
                  <a:tcPr marT="45726" marB="4572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Verdana" pitchFamily="34" charset="0"/>
                          <a:ea typeface="ＭＳ Ｐゴシック" pitchFamily="1" charset="-128"/>
                        </a:rPr>
                        <a:t>Formal authority</a:t>
                      </a:r>
                    </a:p>
                  </a:txBody>
                  <a:tcPr marT="45726" marB="4572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AF195D"/>
                          </a:solidFill>
                          <a:effectLst/>
                          <a:latin typeface="Verdana" pitchFamily="34" charset="0"/>
                          <a:ea typeface="ＭＳ Ｐゴシック" pitchFamily="1" charset="-128"/>
                        </a:rPr>
                        <a:t>Appeal to</a:t>
                      </a:r>
                    </a:p>
                  </a:txBody>
                  <a:tcPr marT="45726" marB="45726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Verdana" pitchFamily="34" charset="0"/>
                          <a:ea typeface="ＭＳ Ｐゴシック" pitchFamily="1" charset="-128"/>
                        </a:rPr>
                        <a:t>Heart</a:t>
                      </a:r>
                    </a:p>
                  </a:txBody>
                  <a:tcPr marT="45726" marB="4572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Verdana" pitchFamily="34" charset="0"/>
                          <a:ea typeface="ＭＳ Ｐゴシック" pitchFamily="1" charset="-128"/>
                        </a:rPr>
                        <a:t>Head</a:t>
                      </a:r>
                    </a:p>
                  </a:txBody>
                  <a:tcPr marT="45726" marB="4572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AF195D"/>
                          </a:solidFill>
                          <a:effectLst/>
                          <a:latin typeface="Verdana" pitchFamily="34" charset="0"/>
                          <a:ea typeface="ＭＳ Ｐゴシック" pitchFamily="1" charset="-128"/>
                        </a:rPr>
                        <a:t>Energy</a:t>
                      </a:r>
                    </a:p>
                  </a:txBody>
                  <a:tcPr marT="45726" marB="45726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Verdana" pitchFamily="34" charset="0"/>
                          <a:ea typeface="ＭＳ Ｐゴシック" pitchFamily="1" charset="-128"/>
                        </a:rPr>
                        <a:t>Passion</a:t>
                      </a:r>
                    </a:p>
                  </a:txBody>
                  <a:tcPr marT="45726" marB="4572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Verdana" pitchFamily="34" charset="0"/>
                          <a:ea typeface="ＭＳ Ｐゴシック" pitchFamily="1" charset="-128"/>
                        </a:rPr>
                        <a:t>Control</a:t>
                      </a:r>
                    </a:p>
                  </a:txBody>
                  <a:tcPr marT="45726" marB="4572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AF195D"/>
                          </a:solidFill>
                          <a:effectLst/>
                          <a:latin typeface="Verdana" pitchFamily="34" charset="0"/>
                          <a:ea typeface="ＭＳ Ｐゴシック" pitchFamily="1" charset="-128"/>
                        </a:rPr>
                        <a:t>Dynamic</a:t>
                      </a:r>
                    </a:p>
                  </a:txBody>
                  <a:tcPr marT="45726" marB="45726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Verdana" pitchFamily="34" charset="0"/>
                          <a:ea typeface="ＭＳ Ｐゴシック" pitchFamily="1" charset="-128"/>
                        </a:rPr>
                        <a:t>Proactive</a:t>
                      </a:r>
                    </a:p>
                  </a:txBody>
                  <a:tcPr marT="45726" marB="4572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Verdana" pitchFamily="34" charset="0"/>
                          <a:ea typeface="ＭＳ Ｐゴシック" pitchFamily="1" charset="-128"/>
                        </a:rPr>
                        <a:t>Reactive</a:t>
                      </a:r>
                    </a:p>
                  </a:txBody>
                  <a:tcPr marT="45726" marB="4572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Group 116"/>
          <p:cNvGraphicFramePr>
            <a:graphicFrameLocks noGrp="1"/>
          </p:cNvGraphicFramePr>
          <p:nvPr/>
        </p:nvGraphicFramePr>
        <p:xfrm>
          <a:off x="1524000" y="152400"/>
          <a:ext cx="6216650" cy="5499100"/>
        </p:xfrm>
        <a:graphic>
          <a:graphicData uri="http://schemas.openxmlformats.org/drawingml/2006/table">
            <a:tbl>
              <a:tblPr/>
              <a:tblGrid>
                <a:gridCol w="1714485"/>
                <a:gridCol w="2430478"/>
                <a:gridCol w="2071687"/>
              </a:tblGrid>
              <a:tr h="45725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ＭＳ Ｐゴシック" pitchFamily="1" charset="-128"/>
                        </a:rPr>
                        <a:t>Subject</a:t>
                      </a:r>
                    </a:p>
                  </a:txBody>
                  <a:tcPr marT="45725" marB="45725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ＭＳ Ｐゴシック" pitchFamily="1" charset="-128"/>
                        </a:rPr>
                        <a:t>Leader</a:t>
                      </a:r>
                    </a:p>
                  </a:txBody>
                  <a:tcPr marT="45725" marB="4572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ＭＳ Ｐゴシック" pitchFamily="1" charset="-128"/>
                        </a:rPr>
                        <a:t>Manager</a:t>
                      </a:r>
                    </a:p>
                  </a:txBody>
                  <a:tcPr marT="45725" marB="4572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80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AF195D"/>
                          </a:solidFill>
                          <a:effectLst/>
                          <a:latin typeface="Verdana" pitchFamily="34" charset="0"/>
                          <a:ea typeface="ＭＳ Ｐゴシック" pitchFamily="1" charset="-128"/>
                        </a:rPr>
                        <a:t>Persuasion</a:t>
                      </a:r>
                    </a:p>
                  </a:txBody>
                  <a:tcPr marT="45725" marB="45725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Verdana" pitchFamily="34" charset="0"/>
                          <a:ea typeface="ＭＳ Ｐゴシック" pitchFamily="1" charset="-128"/>
                        </a:rPr>
                        <a:t>Sell</a:t>
                      </a:r>
                    </a:p>
                  </a:txBody>
                  <a:tcPr marT="45725" marB="4572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Verdana" pitchFamily="34" charset="0"/>
                          <a:ea typeface="ＭＳ Ｐゴシック" pitchFamily="1" charset="-128"/>
                        </a:rPr>
                        <a:t>Tell</a:t>
                      </a:r>
                    </a:p>
                  </a:txBody>
                  <a:tcPr marT="45725" marB="4572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786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AF195D"/>
                          </a:solidFill>
                          <a:effectLst/>
                          <a:latin typeface="Verdana" pitchFamily="34" charset="0"/>
                          <a:ea typeface="ＭＳ Ｐゴシック" pitchFamily="1" charset="-128"/>
                        </a:rPr>
                        <a:t>Style</a:t>
                      </a:r>
                    </a:p>
                  </a:txBody>
                  <a:tcPr marT="45725" marB="45725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Verdana" pitchFamily="34" charset="0"/>
                          <a:ea typeface="ＭＳ Ｐゴシック" pitchFamily="1" charset="-128"/>
                        </a:rPr>
                        <a:t>Transformational</a:t>
                      </a:r>
                    </a:p>
                  </a:txBody>
                  <a:tcPr marT="45725" marB="4572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Verdana" pitchFamily="34" charset="0"/>
                          <a:ea typeface="ＭＳ Ｐゴシック" pitchFamily="1" charset="-128"/>
                        </a:rPr>
                        <a:t>Transactional</a:t>
                      </a:r>
                    </a:p>
                  </a:txBody>
                  <a:tcPr marT="45725" marB="4572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015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AF195D"/>
                          </a:solidFill>
                          <a:effectLst/>
                          <a:latin typeface="Verdana" pitchFamily="34" charset="0"/>
                          <a:ea typeface="ＭＳ Ｐゴシック" pitchFamily="1" charset="-128"/>
                        </a:rPr>
                        <a:t>Exchange</a:t>
                      </a:r>
                    </a:p>
                  </a:txBody>
                  <a:tcPr marT="45725" marB="45725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Verdana" pitchFamily="34" charset="0"/>
                          <a:ea typeface="ＭＳ Ｐゴシック" pitchFamily="1" charset="-128"/>
                        </a:rPr>
                        <a:t>Excitement for work</a:t>
                      </a:r>
                    </a:p>
                  </a:txBody>
                  <a:tcPr marT="45725" marB="4572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Verdana" pitchFamily="34" charset="0"/>
                          <a:ea typeface="ＭＳ Ｐゴシック" pitchFamily="1" charset="-128"/>
                        </a:rPr>
                        <a:t>Money for work</a:t>
                      </a:r>
                    </a:p>
                  </a:txBody>
                  <a:tcPr marT="45725" marB="4572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80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AF195D"/>
                          </a:solidFill>
                          <a:effectLst/>
                          <a:latin typeface="Verdana" pitchFamily="34" charset="0"/>
                          <a:ea typeface="ＭＳ Ｐゴシック" pitchFamily="1" charset="-128"/>
                        </a:rPr>
                        <a:t>Likes</a:t>
                      </a:r>
                    </a:p>
                  </a:txBody>
                  <a:tcPr marT="45725" marB="45725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Verdana" pitchFamily="34" charset="0"/>
                          <a:ea typeface="ＭＳ Ｐゴシック" pitchFamily="1" charset="-128"/>
                        </a:rPr>
                        <a:t>Striving</a:t>
                      </a:r>
                    </a:p>
                  </a:txBody>
                  <a:tcPr marT="45725" marB="4572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Verdana" pitchFamily="34" charset="0"/>
                          <a:ea typeface="ＭＳ Ｐゴシック" pitchFamily="1" charset="-128"/>
                        </a:rPr>
                        <a:t>Action</a:t>
                      </a:r>
                    </a:p>
                  </a:txBody>
                  <a:tcPr marT="45725" marB="4572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80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AF195D"/>
                          </a:solidFill>
                          <a:effectLst/>
                          <a:latin typeface="Verdana" pitchFamily="34" charset="0"/>
                          <a:ea typeface="ＭＳ Ｐゴシック" pitchFamily="1" charset="-128"/>
                        </a:rPr>
                        <a:t>Wants</a:t>
                      </a:r>
                    </a:p>
                  </a:txBody>
                  <a:tcPr marT="45725" marB="45725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Verdana" pitchFamily="34" charset="0"/>
                          <a:ea typeface="ＭＳ Ｐゴシック" pitchFamily="1" charset="-128"/>
                        </a:rPr>
                        <a:t>Achievement</a:t>
                      </a:r>
                    </a:p>
                  </a:txBody>
                  <a:tcPr marT="45725" marB="4572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Verdana" pitchFamily="34" charset="0"/>
                          <a:ea typeface="ＭＳ Ｐゴシック" pitchFamily="1" charset="-128"/>
                        </a:rPr>
                        <a:t>Results</a:t>
                      </a:r>
                    </a:p>
                  </a:txBody>
                  <a:tcPr marT="45725" marB="4572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80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AF195D"/>
                          </a:solidFill>
                          <a:effectLst/>
                          <a:latin typeface="Verdana" pitchFamily="34" charset="0"/>
                          <a:ea typeface="ＭＳ Ｐゴシック" pitchFamily="1" charset="-128"/>
                        </a:rPr>
                        <a:t>Risk</a:t>
                      </a:r>
                    </a:p>
                  </a:txBody>
                  <a:tcPr marT="45725" marB="45725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Verdana" pitchFamily="34" charset="0"/>
                          <a:ea typeface="ＭＳ Ｐゴシック" pitchFamily="1" charset="-128"/>
                        </a:rPr>
                        <a:t>Takes</a:t>
                      </a:r>
                    </a:p>
                  </a:txBody>
                  <a:tcPr marT="45725" marB="4572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Verdana" pitchFamily="34" charset="0"/>
                          <a:ea typeface="ＭＳ Ｐゴシック" pitchFamily="1" charset="-128"/>
                        </a:rPr>
                        <a:t>Minimises</a:t>
                      </a:r>
                    </a:p>
                  </a:txBody>
                  <a:tcPr marT="45725" marB="4572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80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AF195D"/>
                          </a:solidFill>
                          <a:effectLst/>
                          <a:latin typeface="Verdana" pitchFamily="34" charset="0"/>
                          <a:ea typeface="ＭＳ Ｐゴシック" pitchFamily="1" charset="-128"/>
                        </a:rPr>
                        <a:t>Rules</a:t>
                      </a:r>
                    </a:p>
                  </a:txBody>
                  <a:tcPr marT="45725" marB="45725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Verdana" pitchFamily="34" charset="0"/>
                          <a:ea typeface="ＭＳ Ｐゴシック" pitchFamily="1" charset="-128"/>
                        </a:rPr>
                        <a:t>Breaks</a:t>
                      </a:r>
                    </a:p>
                  </a:txBody>
                  <a:tcPr marT="45725" marB="4572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Verdana" pitchFamily="34" charset="0"/>
                          <a:ea typeface="ＭＳ Ｐゴシック" pitchFamily="1" charset="-128"/>
                        </a:rPr>
                        <a:t>Makes</a:t>
                      </a:r>
                    </a:p>
                  </a:txBody>
                  <a:tcPr marT="45725" marB="4572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80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AF195D"/>
                          </a:solidFill>
                          <a:effectLst/>
                          <a:latin typeface="Verdana" pitchFamily="34" charset="0"/>
                          <a:ea typeface="ＭＳ Ｐゴシック" pitchFamily="1" charset="-128"/>
                        </a:rPr>
                        <a:t>Conflict</a:t>
                      </a:r>
                    </a:p>
                  </a:txBody>
                  <a:tcPr marT="45725" marB="45725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Verdana" pitchFamily="34" charset="0"/>
                          <a:ea typeface="ＭＳ Ｐゴシック" pitchFamily="1" charset="-128"/>
                        </a:rPr>
                        <a:t>Uses</a:t>
                      </a:r>
                    </a:p>
                  </a:txBody>
                  <a:tcPr marT="45725" marB="4572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Verdana" pitchFamily="34" charset="0"/>
                          <a:ea typeface="ＭＳ Ｐゴシック" pitchFamily="1" charset="-128"/>
                        </a:rPr>
                        <a:t>Avoids</a:t>
                      </a:r>
                    </a:p>
                  </a:txBody>
                  <a:tcPr marT="45725" marB="4572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80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AF195D"/>
                          </a:solidFill>
                          <a:effectLst/>
                          <a:latin typeface="Verdana" pitchFamily="34" charset="0"/>
                          <a:ea typeface="ＭＳ Ｐゴシック" pitchFamily="1" charset="-128"/>
                        </a:rPr>
                        <a:t>Direction</a:t>
                      </a:r>
                    </a:p>
                  </a:txBody>
                  <a:tcPr marT="45725" marB="45725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Verdana" pitchFamily="34" charset="0"/>
                          <a:ea typeface="ＭＳ Ｐゴシック" pitchFamily="1" charset="-128"/>
                        </a:rPr>
                        <a:t>New Roads</a:t>
                      </a:r>
                    </a:p>
                  </a:txBody>
                  <a:tcPr marT="45725" marB="4572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Verdana" pitchFamily="34" charset="0"/>
                          <a:ea typeface="ＭＳ Ｐゴシック" pitchFamily="1" charset="-128"/>
                        </a:rPr>
                        <a:t>Existing roads</a:t>
                      </a:r>
                    </a:p>
                  </a:txBody>
                  <a:tcPr marT="45725" marB="4572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80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AF195D"/>
                          </a:solidFill>
                          <a:effectLst/>
                          <a:latin typeface="Verdana" pitchFamily="34" charset="0"/>
                          <a:ea typeface="ＭＳ Ｐゴシック" pitchFamily="1" charset="-128"/>
                        </a:rPr>
                        <a:t>Truth</a:t>
                      </a:r>
                    </a:p>
                  </a:txBody>
                  <a:tcPr marT="45725" marB="45725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Verdana" pitchFamily="34" charset="0"/>
                          <a:ea typeface="ＭＳ Ｐゴシック" pitchFamily="1" charset="-128"/>
                        </a:rPr>
                        <a:t>Seeks</a:t>
                      </a:r>
                    </a:p>
                  </a:txBody>
                  <a:tcPr marT="45725" marB="4572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Verdana" pitchFamily="34" charset="0"/>
                          <a:ea typeface="ＭＳ Ｐゴシック" pitchFamily="1" charset="-128"/>
                        </a:rPr>
                        <a:t>Establishes</a:t>
                      </a:r>
                    </a:p>
                  </a:txBody>
                  <a:tcPr marT="45725" marB="4572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80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AF195D"/>
                          </a:solidFill>
                          <a:effectLst/>
                          <a:latin typeface="Verdana" pitchFamily="34" charset="0"/>
                          <a:ea typeface="ＭＳ Ｐゴシック" pitchFamily="1" charset="-128"/>
                        </a:rPr>
                        <a:t>Concern</a:t>
                      </a:r>
                    </a:p>
                  </a:txBody>
                  <a:tcPr marT="45725" marB="45725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Verdana" pitchFamily="34" charset="0"/>
                          <a:ea typeface="ＭＳ Ｐゴシック" pitchFamily="1" charset="-128"/>
                        </a:rPr>
                        <a:t>What is right</a:t>
                      </a:r>
                    </a:p>
                  </a:txBody>
                  <a:tcPr marT="45725" marB="4572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Verdana" pitchFamily="34" charset="0"/>
                          <a:ea typeface="ＭＳ Ｐゴシック" pitchFamily="1" charset="-128"/>
                        </a:rPr>
                        <a:t>Being right</a:t>
                      </a:r>
                    </a:p>
                  </a:txBody>
                  <a:tcPr marT="45725" marB="4572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80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AF195D"/>
                          </a:solidFill>
                          <a:effectLst/>
                          <a:latin typeface="Verdana" pitchFamily="34" charset="0"/>
                          <a:ea typeface="ＭＳ Ｐゴシック" pitchFamily="1" charset="-128"/>
                        </a:rPr>
                        <a:t>Credit</a:t>
                      </a:r>
                    </a:p>
                  </a:txBody>
                  <a:tcPr marT="45725" marB="45725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Verdana" pitchFamily="34" charset="0"/>
                          <a:ea typeface="ＭＳ Ｐゴシック" pitchFamily="1" charset="-128"/>
                        </a:rPr>
                        <a:t>Gives</a:t>
                      </a:r>
                    </a:p>
                  </a:txBody>
                  <a:tcPr marT="45725" marB="4572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Verdana" pitchFamily="34" charset="0"/>
                          <a:ea typeface="ＭＳ Ｐゴシック" pitchFamily="1" charset="-128"/>
                        </a:rPr>
                        <a:t>Takes</a:t>
                      </a:r>
                    </a:p>
                  </a:txBody>
                  <a:tcPr marT="45725" marB="4572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80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AF195D"/>
                          </a:solidFill>
                          <a:effectLst/>
                          <a:latin typeface="Verdana" pitchFamily="34" charset="0"/>
                          <a:ea typeface="ＭＳ Ｐゴシック" pitchFamily="1" charset="-128"/>
                        </a:rPr>
                        <a:t>Blame</a:t>
                      </a:r>
                    </a:p>
                  </a:txBody>
                  <a:tcPr marT="45725" marB="45725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Verdana" pitchFamily="34" charset="0"/>
                          <a:ea typeface="ＭＳ Ｐゴシック" pitchFamily="1" charset="-128"/>
                        </a:rPr>
                        <a:t>Takes</a:t>
                      </a:r>
                    </a:p>
                  </a:txBody>
                  <a:tcPr marT="45725" marB="4572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Verdana" pitchFamily="34" charset="0"/>
                          <a:ea typeface="ＭＳ Ｐゴシック" pitchFamily="1" charset="-128"/>
                        </a:rPr>
                        <a:t>Blames</a:t>
                      </a:r>
                    </a:p>
                  </a:txBody>
                  <a:tcPr marT="45725" marB="4572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3250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6800" y="609600"/>
            <a:ext cx="6742113" cy="5029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7890" name="Title 1"/>
          <p:cNvSpPr>
            <a:spLocks noGrp="1"/>
          </p:cNvSpPr>
          <p:nvPr>
            <p:ph type="title"/>
          </p:nvPr>
        </p:nvSpPr>
        <p:spPr>
          <a:xfrm>
            <a:off x="457200" y="38100"/>
            <a:ext cx="8229600" cy="1104900"/>
          </a:xfrm>
          <a:solidFill>
            <a:schemeClr val="bg1"/>
          </a:solidFill>
        </p:spPr>
        <p:txBody>
          <a:bodyPr/>
          <a:lstStyle/>
          <a:p>
            <a:pPr>
              <a:defRPr/>
            </a:pPr>
            <a:r>
              <a:rPr lang="en-GB" altLang="en-US" b="1" dirty="0" smtClean="0">
                <a:solidFill>
                  <a:schemeClr val="accent5">
                    <a:lumMod val="50000"/>
                  </a:schemeClr>
                </a:solidFill>
              </a:rPr>
              <a:t>Universal leader attributes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TextBox 3"/>
          <p:cNvSpPr>
            <a:spLocks noGrp="1" noChangeArrowheads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>
            <a:spAutoFit/>
          </a:bodyPr>
          <a:lstStyle/>
          <a:p>
            <a:r>
              <a:rPr lang="en-GB" altLang="en-US" sz="4000" b="1" smtClean="0">
                <a:solidFill>
                  <a:schemeClr val="bg1"/>
                </a:solidFill>
              </a:rPr>
              <a:t>Are leaders born </a:t>
            </a:r>
            <a:br>
              <a:rPr lang="en-GB" altLang="en-US" sz="4000" b="1" smtClean="0">
                <a:solidFill>
                  <a:schemeClr val="bg1"/>
                </a:solidFill>
              </a:rPr>
            </a:br>
            <a:r>
              <a:rPr lang="en-GB" altLang="en-US" sz="4000" b="1" smtClean="0">
                <a:solidFill>
                  <a:schemeClr val="bg1"/>
                </a:solidFill>
              </a:rPr>
              <a:t>not made?</a:t>
            </a:r>
          </a:p>
        </p:txBody>
      </p:sp>
      <p:pic>
        <p:nvPicPr>
          <p:cNvPr id="54275" name="Picture 2" descr="http://urbangospelmission.com/wp-content/uploads/2013/09/leaders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90650" y="1676400"/>
            <a:ext cx="6362700" cy="3711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med">
    <p:random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5298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200" y="1382713"/>
            <a:ext cx="7489825" cy="41036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b="1" dirty="0" smtClean="0">
                <a:solidFill>
                  <a:schemeClr val="accent5">
                    <a:lumMod val="50000"/>
                  </a:schemeClr>
                </a:solidFill>
              </a:rPr>
              <a:t>Leadership questionnaire-John Adair</a:t>
            </a:r>
            <a:endParaRPr lang="en-GB" b="1" dirty="0">
              <a:solidFill>
                <a:schemeClr val="accent5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 txBox="1">
            <a:spLocks noChangeArrowheads="1"/>
          </p:cNvSpPr>
          <p:nvPr/>
        </p:nvSpPr>
        <p:spPr bwMode="auto">
          <a:xfrm>
            <a:off x="971550" y="301625"/>
            <a:ext cx="7712075" cy="895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rgbClr val="004C99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rgbClr val="004C99"/>
                </a:solidFill>
                <a:latin typeface="Verdana" pitchFamily="34" charset="0"/>
                <a:ea typeface="ＭＳ Ｐゴシック" pitchFamily="1" charset="-128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rgbClr val="004C99"/>
                </a:solidFill>
                <a:latin typeface="Verdana" pitchFamily="34" charset="0"/>
                <a:ea typeface="ＭＳ Ｐゴシック" pitchFamily="1" charset="-128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rgbClr val="004C99"/>
                </a:solidFill>
                <a:latin typeface="Verdana" pitchFamily="34" charset="0"/>
                <a:ea typeface="ＭＳ Ｐゴシック" pitchFamily="1" charset="-128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rgbClr val="004C99"/>
                </a:solidFill>
                <a:latin typeface="Verdana" pitchFamily="34" charset="0"/>
                <a:ea typeface="ＭＳ Ｐゴシック" pitchFamily="1" charset="-128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004C99"/>
                </a:solidFill>
                <a:latin typeface="Verdana" pitchFamily="34" charset="0"/>
                <a:ea typeface="ＭＳ Ｐゴシック" pitchFamily="1" charset="-128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004C99"/>
                </a:solidFill>
                <a:latin typeface="Verdana" pitchFamily="34" charset="0"/>
                <a:ea typeface="ＭＳ Ｐゴシック" pitchFamily="1" charset="-128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004C99"/>
                </a:solidFill>
                <a:latin typeface="Verdana" pitchFamily="34" charset="0"/>
                <a:ea typeface="ＭＳ Ｐゴシック" pitchFamily="1" charset="-128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004C99"/>
                </a:solidFill>
                <a:latin typeface="Verdana" pitchFamily="34" charset="0"/>
                <a:ea typeface="ＭＳ Ｐゴシック" pitchFamily="1" charset="-128"/>
              </a:defRPr>
            </a:lvl9pPr>
          </a:lstStyle>
          <a:p>
            <a:pPr eaLnBrk="1" hangingPunct="1">
              <a:defRPr/>
            </a:pPr>
            <a:r>
              <a:rPr lang="en-GB" kern="0" smtClean="0">
                <a:solidFill>
                  <a:srgbClr val="000000"/>
                </a:solidFill>
                <a:latin typeface="Verdana"/>
                <a:ea typeface="ＭＳ Ｐゴシック"/>
              </a:rPr>
              <a:t>Functional Approach</a:t>
            </a:r>
            <a:endParaRPr lang="en-GB" kern="0" dirty="0" smtClean="0">
              <a:solidFill>
                <a:srgbClr val="000000"/>
              </a:solidFill>
              <a:latin typeface="Verdana"/>
              <a:ea typeface="ＭＳ Ｐゴシック"/>
            </a:endParaRPr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 bwMode="auto">
          <a:xfrm>
            <a:off x="863600" y="1455738"/>
            <a:ext cx="7783513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rgbClr val="004C99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rgbClr val="004C99"/>
                </a:solidFill>
                <a:latin typeface="+mn-lt"/>
                <a:ea typeface="+mn-ea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rgbClr val="004C99"/>
                </a:solidFill>
                <a:latin typeface="+mn-lt"/>
                <a:ea typeface="+mn-ea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rgbClr val="004C99"/>
                </a:solidFill>
                <a:latin typeface="+mn-lt"/>
                <a:ea typeface="+mn-ea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+mn-lt"/>
                <a:ea typeface="+mn-ea"/>
              </a:defRPr>
            </a:lvl9pPr>
          </a:lstStyle>
          <a:p>
            <a:pPr eaLnBrk="1" hangingPunct="1">
              <a:buFont typeface="Wingdings" pitchFamily="2" charset="2"/>
              <a:buNone/>
              <a:defRPr/>
            </a:pPr>
            <a:r>
              <a:rPr lang="en-GB" sz="2800" kern="0" smtClean="0">
                <a:latin typeface="Verdana"/>
                <a:ea typeface="ＭＳ Ｐゴシック"/>
              </a:rPr>
              <a:t>Adair (1983) – </a:t>
            </a:r>
            <a:r>
              <a:rPr lang="en-GB" sz="2300" kern="0" smtClean="0">
                <a:latin typeface="Verdana"/>
                <a:ea typeface="ＭＳ Ｐゴシック"/>
              </a:rPr>
              <a:t>Action-centred Leadership</a:t>
            </a:r>
            <a:endParaRPr lang="en-GB" sz="2300" kern="0" dirty="0" smtClean="0">
              <a:latin typeface="Verdana"/>
              <a:ea typeface="ＭＳ Ｐゴシック"/>
            </a:endParaRPr>
          </a:p>
        </p:txBody>
      </p:sp>
      <p:sp>
        <p:nvSpPr>
          <p:cNvPr id="56324" name="Text Box 7"/>
          <p:cNvSpPr txBox="1">
            <a:spLocks noChangeArrowheads="1"/>
          </p:cNvSpPr>
          <p:nvPr/>
        </p:nvSpPr>
        <p:spPr bwMode="auto">
          <a:xfrm>
            <a:off x="3363913" y="2243138"/>
            <a:ext cx="3024187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2000">
                <a:solidFill>
                  <a:srgbClr val="000000"/>
                </a:solidFill>
                <a:latin typeface="Verdana" panose="020B0604030504040204" pitchFamily="34" charset="0"/>
                <a:ea typeface="MS PGothic" panose="020B0600070205080204" pitchFamily="34" charset="-128"/>
              </a:rPr>
              <a:t>Achieving the Task</a:t>
            </a:r>
          </a:p>
        </p:txBody>
      </p:sp>
      <p:sp>
        <p:nvSpPr>
          <p:cNvPr id="6" name="_s1028"/>
          <p:cNvSpPr>
            <a:spLocks noChangeArrowheads="1" noTextEdit="1"/>
          </p:cNvSpPr>
          <p:nvPr/>
        </p:nvSpPr>
        <p:spPr bwMode="auto">
          <a:xfrm>
            <a:off x="3919538" y="2749550"/>
            <a:ext cx="1673225" cy="1674813"/>
          </a:xfrm>
          <a:prstGeom prst="ellipse">
            <a:avLst/>
          </a:prstGeom>
          <a:solidFill>
            <a:srgbClr val="333399">
              <a:alpha val="50195"/>
            </a:srgbClr>
          </a:solidFill>
          <a:ln w="4670">
            <a:solidFill>
              <a:srgbClr val="333399"/>
            </a:solidFill>
            <a:round/>
            <a:headEnd/>
            <a:tailEnd/>
          </a:ln>
        </p:spPr>
        <p:txBody>
          <a:bodyPr anchor="ctr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sz="2400" b="0" kern="0">
              <a:solidFill>
                <a:srgbClr val="000000"/>
              </a:solidFill>
              <a:latin typeface="Verdana" pitchFamily="34" charset="0"/>
              <a:ea typeface="ＭＳ Ｐゴシック"/>
            </a:endParaRPr>
          </a:p>
        </p:txBody>
      </p:sp>
      <p:sp>
        <p:nvSpPr>
          <p:cNvPr id="7" name="_s1032"/>
          <p:cNvSpPr>
            <a:spLocks noChangeArrowheads="1" noTextEdit="1"/>
          </p:cNvSpPr>
          <p:nvPr/>
        </p:nvSpPr>
        <p:spPr bwMode="auto">
          <a:xfrm>
            <a:off x="3241675" y="3683000"/>
            <a:ext cx="1673225" cy="1674813"/>
          </a:xfrm>
          <a:prstGeom prst="ellipse">
            <a:avLst/>
          </a:prstGeom>
          <a:solidFill>
            <a:srgbClr val="99CC00">
              <a:alpha val="50195"/>
            </a:srgbClr>
          </a:solidFill>
          <a:ln w="4670">
            <a:solidFill>
              <a:srgbClr val="99CC00"/>
            </a:solidFill>
            <a:round/>
            <a:headEnd/>
            <a:tailEnd/>
          </a:ln>
        </p:spPr>
        <p:txBody>
          <a:bodyPr anchor="ctr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sz="2400" b="0" kern="0">
              <a:solidFill>
                <a:srgbClr val="000000"/>
              </a:solidFill>
              <a:latin typeface="Verdana" pitchFamily="34" charset="0"/>
              <a:ea typeface="ＭＳ Ｐゴシック"/>
            </a:endParaRPr>
          </a:p>
        </p:txBody>
      </p:sp>
      <p:sp>
        <p:nvSpPr>
          <p:cNvPr id="8" name="_s1030"/>
          <p:cNvSpPr>
            <a:spLocks noChangeArrowheads="1" noTextEdit="1"/>
          </p:cNvSpPr>
          <p:nvPr/>
        </p:nvSpPr>
        <p:spPr bwMode="auto">
          <a:xfrm>
            <a:off x="4384675" y="3683000"/>
            <a:ext cx="1673225" cy="1674813"/>
          </a:xfrm>
          <a:prstGeom prst="ellipse">
            <a:avLst/>
          </a:prstGeom>
          <a:solidFill>
            <a:srgbClr val="009999">
              <a:alpha val="50195"/>
            </a:srgbClr>
          </a:solidFill>
          <a:ln w="4670">
            <a:solidFill>
              <a:srgbClr val="009999"/>
            </a:solidFill>
            <a:round/>
            <a:headEnd/>
            <a:tailEnd/>
          </a:ln>
        </p:spPr>
        <p:txBody>
          <a:bodyPr anchor="ctr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sz="2400" b="0" kern="0">
              <a:solidFill>
                <a:srgbClr val="000000"/>
              </a:solidFill>
              <a:latin typeface="Verdana" pitchFamily="34" charset="0"/>
              <a:ea typeface="ＭＳ Ｐゴシック"/>
            </a:endParaRPr>
          </a:p>
        </p:txBody>
      </p:sp>
      <p:sp>
        <p:nvSpPr>
          <p:cNvPr id="56328" name="Text Box 9"/>
          <p:cNvSpPr txBox="1">
            <a:spLocks noChangeArrowheads="1"/>
          </p:cNvSpPr>
          <p:nvPr/>
        </p:nvSpPr>
        <p:spPr bwMode="auto">
          <a:xfrm>
            <a:off x="1116013" y="4016375"/>
            <a:ext cx="1873250" cy="1006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2000">
                <a:solidFill>
                  <a:srgbClr val="000000"/>
                </a:solidFill>
                <a:latin typeface="Verdana" panose="020B0604030504040204" pitchFamily="34" charset="0"/>
                <a:ea typeface="MS PGothic" panose="020B0600070205080204" pitchFamily="34" charset="-128"/>
              </a:rPr>
              <a:t>Building and Maintaining the Team</a:t>
            </a:r>
          </a:p>
        </p:txBody>
      </p:sp>
      <p:sp>
        <p:nvSpPr>
          <p:cNvPr id="56329" name="Text Box 8"/>
          <p:cNvSpPr txBox="1">
            <a:spLocks noChangeArrowheads="1"/>
          </p:cNvSpPr>
          <p:nvPr/>
        </p:nvSpPr>
        <p:spPr bwMode="auto">
          <a:xfrm>
            <a:off x="6111875" y="4424363"/>
            <a:ext cx="2016125" cy="701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2000">
                <a:solidFill>
                  <a:srgbClr val="000000"/>
                </a:solidFill>
                <a:latin typeface="Verdana" panose="020B0604030504040204" pitchFamily="34" charset="0"/>
                <a:ea typeface="MS PGothic" panose="020B0600070205080204" pitchFamily="34" charset="-128"/>
              </a:rPr>
              <a:t>Developing the Individual</a:t>
            </a:r>
          </a:p>
        </p:txBody>
      </p:sp>
    </p:spTree>
  </p:cSld>
  <p:clrMapOvr>
    <a:masterClrMapping/>
  </p:clrMapOvr>
  <p:transition spd="med">
    <p:random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TextBox 3"/>
          <p:cNvSpPr txBox="1">
            <a:spLocks noChangeArrowheads="1"/>
          </p:cNvSpPr>
          <p:nvPr/>
        </p:nvSpPr>
        <p:spPr bwMode="auto">
          <a:xfrm>
            <a:off x="381000" y="157163"/>
            <a:ext cx="8280400" cy="708025"/>
          </a:xfrm>
          <a:prstGeom prst="rect">
            <a:avLst/>
          </a:prstGeom>
          <a:solidFill>
            <a:srgbClr val="00206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GB" altLang="en-US" sz="4000">
                <a:solidFill>
                  <a:srgbClr val="FFFFFF"/>
                </a:solidFill>
                <a:latin typeface="Verdana" panose="020B0604030504040204" pitchFamily="34" charset="0"/>
                <a:ea typeface="MS PGothic" panose="020B0600070205080204" pitchFamily="34" charset="-128"/>
              </a:rPr>
              <a:t>Are leaders born not made?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81000" y="865188"/>
            <a:ext cx="6624638" cy="95408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GB" sz="2800" dirty="0">
                <a:solidFill>
                  <a:srgbClr val="E5489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pitchFamily="34" charset="0"/>
                <a:ea typeface="ＭＳ Ｐゴシック"/>
              </a:rPr>
              <a:t>Trait theory:</a:t>
            </a:r>
          </a:p>
          <a:p>
            <a:pPr>
              <a:defRPr/>
            </a:pPr>
            <a:endParaRPr lang="en-GB" sz="2800" b="0" dirty="0">
              <a:solidFill>
                <a:srgbClr val="000000"/>
              </a:solidFill>
              <a:latin typeface="Verdana" pitchFamily="34" charset="0"/>
              <a:ea typeface="ＭＳ Ｐゴシック"/>
            </a:endParaRP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215900" y="1293813"/>
            <a:ext cx="9080500" cy="5143500"/>
          </a:xfrm>
          <a:prstGeom prst="rect">
            <a:avLst/>
          </a:prstGeom>
        </p:spPr>
        <p:txBody>
          <a:bodyPr/>
          <a:lstStyle/>
          <a:p>
            <a:pPr marL="342900" indent="-342900">
              <a:spcBef>
                <a:spcPct val="20000"/>
              </a:spcBef>
              <a:buFontTx/>
              <a:buChar char="•"/>
              <a:defRPr/>
            </a:pPr>
            <a:r>
              <a:rPr lang="en-GB" sz="2400" b="0" kern="0" dirty="0">
                <a:solidFill>
                  <a:srgbClr val="000000"/>
                </a:solidFill>
                <a:latin typeface="Verdana"/>
                <a:ea typeface="ＭＳ Ｐゴシック"/>
              </a:rPr>
              <a:t>Early research was based on the inherent </a:t>
            </a:r>
            <a:r>
              <a:rPr lang="en-GB" sz="2400" kern="0" dirty="0">
                <a:solidFill>
                  <a:srgbClr val="000000"/>
                </a:solidFill>
                <a:latin typeface="Verdana"/>
                <a:ea typeface="ＭＳ Ｐゴシック"/>
              </a:rPr>
              <a:t>characteristics</a:t>
            </a:r>
            <a:r>
              <a:rPr lang="en-GB" sz="2400" b="0" kern="0" dirty="0">
                <a:solidFill>
                  <a:srgbClr val="000000"/>
                </a:solidFill>
                <a:latin typeface="Verdana"/>
                <a:ea typeface="ＭＳ Ｐゴシック"/>
              </a:rPr>
              <a:t> or </a:t>
            </a:r>
            <a:r>
              <a:rPr lang="en-GB" sz="2400" kern="0" dirty="0">
                <a:solidFill>
                  <a:srgbClr val="000000"/>
                </a:solidFill>
                <a:latin typeface="Verdana"/>
                <a:ea typeface="ＭＳ Ｐゴシック"/>
              </a:rPr>
              <a:t>traits</a:t>
            </a:r>
            <a:r>
              <a:rPr lang="en-GB" sz="2400" b="0" kern="0" dirty="0">
                <a:solidFill>
                  <a:srgbClr val="000000"/>
                </a:solidFill>
                <a:latin typeface="Verdana"/>
                <a:ea typeface="ＭＳ Ｐゴシック"/>
              </a:rPr>
              <a:t> of leaders (</a:t>
            </a:r>
            <a:r>
              <a:rPr lang="en-GB" sz="2400" kern="0" dirty="0">
                <a:solidFill>
                  <a:srgbClr val="000000"/>
                </a:solidFill>
                <a:latin typeface="Verdana"/>
                <a:ea typeface="ＭＳ Ｐゴシック"/>
              </a:rPr>
              <a:t>Carlyle</a:t>
            </a:r>
            <a:r>
              <a:rPr lang="en-GB" sz="2400" b="0" kern="0" dirty="0">
                <a:solidFill>
                  <a:srgbClr val="000000"/>
                </a:solidFill>
                <a:latin typeface="Verdana"/>
                <a:ea typeface="ＭＳ Ｐゴシック"/>
              </a:rPr>
              <a:t>, 1841)</a:t>
            </a:r>
          </a:p>
          <a:p>
            <a:pPr marL="342900" indent="-342900">
              <a:spcBef>
                <a:spcPct val="20000"/>
              </a:spcBef>
              <a:buFontTx/>
              <a:buChar char="•"/>
              <a:defRPr/>
            </a:pPr>
            <a:r>
              <a:rPr lang="en-GB" sz="2400" kern="0" dirty="0" err="1">
                <a:solidFill>
                  <a:srgbClr val="000000"/>
                </a:solidFill>
                <a:latin typeface="Verdana"/>
                <a:ea typeface="ＭＳ Ｐゴシック"/>
              </a:rPr>
              <a:t>Ghiselli</a:t>
            </a:r>
            <a:r>
              <a:rPr lang="en-GB" sz="2400" b="0" kern="0" dirty="0">
                <a:solidFill>
                  <a:srgbClr val="000000"/>
                </a:solidFill>
                <a:latin typeface="Verdana"/>
                <a:ea typeface="ＭＳ Ｐゴシック"/>
              </a:rPr>
              <a:t> (1971) – researched </a:t>
            </a:r>
            <a:r>
              <a:rPr lang="en-GB" sz="2400" kern="0" dirty="0">
                <a:solidFill>
                  <a:srgbClr val="000000"/>
                </a:solidFill>
                <a:latin typeface="Verdana"/>
                <a:ea typeface="ＭＳ Ｐゴシック"/>
              </a:rPr>
              <a:t>personality traits </a:t>
            </a:r>
            <a:r>
              <a:rPr lang="en-GB" sz="2400" b="0" kern="0" dirty="0">
                <a:solidFill>
                  <a:srgbClr val="000000"/>
                </a:solidFill>
                <a:latin typeface="Verdana"/>
                <a:ea typeface="ＭＳ Ｐゴシック"/>
              </a:rPr>
              <a:t>– supervision, intelligence, decisiveness</a:t>
            </a:r>
          </a:p>
          <a:p>
            <a:pPr marL="342900" indent="-342900">
              <a:spcBef>
                <a:spcPct val="20000"/>
              </a:spcBef>
              <a:buFontTx/>
              <a:buChar char="•"/>
              <a:defRPr/>
            </a:pPr>
            <a:r>
              <a:rPr lang="en-GB" sz="2400" kern="0" dirty="0">
                <a:solidFill>
                  <a:srgbClr val="000000"/>
                </a:solidFill>
                <a:latin typeface="Verdana"/>
                <a:ea typeface="ＭＳ Ｐゴシック"/>
              </a:rPr>
              <a:t>Fiedler</a:t>
            </a:r>
            <a:r>
              <a:rPr lang="en-GB" sz="2400" b="0" kern="0" dirty="0">
                <a:solidFill>
                  <a:srgbClr val="000000"/>
                </a:solidFill>
                <a:latin typeface="Verdana"/>
                <a:ea typeface="ＭＳ Ｐゴシック"/>
              </a:rPr>
              <a:t> (1971) – studied </a:t>
            </a:r>
            <a:r>
              <a:rPr lang="en-GB" sz="2400" kern="0" dirty="0">
                <a:solidFill>
                  <a:srgbClr val="000000"/>
                </a:solidFill>
                <a:latin typeface="Verdana"/>
                <a:ea typeface="ＭＳ Ｐゴシック"/>
              </a:rPr>
              <a:t>personality and intelligence traits</a:t>
            </a:r>
            <a:r>
              <a:rPr lang="en-GB" sz="2400" b="0" kern="0" dirty="0">
                <a:solidFill>
                  <a:srgbClr val="000000"/>
                </a:solidFill>
                <a:latin typeface="Verdana"/>
                <a:ea typeface="ＭＳ Ｐゴシック"/>
              </a:rPr>
              <a:t> – perception, psychological distance</a:t>
            </a:r>
          </a:p>
          <a:p>
            <a:pPr marL="342900" indent="-342900">
              <a:spcBef>
                <a:spcPct val="20000"/>
              </a:spcBef>
              <a:buFontTx/>
              <a:buChar char="•"/>
              <a:defRPr/>
            </a:pPr>
            <a:r>
              <a:rPr lang="en-GB" sz="2400" b="0" kern="0" dirty="0">
                <a:solidFill>
                  <a:srgbClr val="000000"/>
                </a:solidFill>
                <a:latin typeface="Verdana"/>
                <a:ea typeface="ＭＳ Ｐゴシック"/>
              </a:rPr>
              <a:t>However, generally, trait theories assume that good leaders have the right combination of traits</a:t>
            </a:r>
          </a:p>
          <a:p>
            <a:pPr marL="342900" indent="-342900">
              <a:spcBef>
                <a:spcPct val="20000"/>
              </a:spcBef>
              <a:buFontTx/>
              <a:buChar char="•"/>
              <a:defRPr/>
            </a:pPr>
            <a:r>
              <a:rPr lang="en-GB" sz="2400" b="0" kern="0" dirty="0">
                <a:solidFill>
                  <a:srgbClr val="000000"/>
                </a:solidFill>
                <a:latin typeface="Verdana"/>
                <a:ea typeface="ＭＳ Ｐゴシック"/>
              </a:rPr>
              <a:t>Criticism is that a number of studies have been conducted with little agreement on a definitive list</a:t>
            </a:r>
          </a:p>
        </p:txBody>
      </p:sp>
    </p:spTree>
  </p:cSld>
  <p:clrMapOvr>
    <a:masterClrMapping/>
  </p:clrMapOvr>
  <p:transition spd="med">
    <p:random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 txBox="1">
            <a:spLocks noChangeArrowheads="1"/>
          </p:cNvSpPr>
          <p:nvPr/>
        </p:nvSpPr>
        <p:spPr bwMode="auto">
          <a:xfrm>
            <a:off x="381000" y="188913"/>
            <a:ext cx="8305800" cy="1143000"/>
          </a:xfrm>
          <a:prstGeom prst="rect">
            <a:avLst/>
          </a:prstGeom>
          <a:solidFill>
            <a:srgbClr val="2D2D8A">
              <a:lumMod val="75000"/>
            </a:srgbClr>
          </a:solidFill>
          <a:ln w="9525">
            <a:noFill/>
            <a:miter lim="800000"/>
            <a:headEnd/>
            <a:tailEnd/>
          </a:ln>
        </p:spPr>
        <p:txBody>
          <a:bodyPr anchor="ctr"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rgbClr val="004C99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rgbClr val="004C99"/>
                </a:solidFill>
                <a:latin typeface="Verdana" pitchFamily="34" charset="0"/>
                <a:ea typeface="ＭＳ Ｐゴシック" pitchFamily="1" charset="-128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rgbClr val="004C99"/>
                </a:solidFill>
                <a:latin typeface="Verdana" pitchFamily="34" charset="0"/>
                <a:ea typeface="ＭＳ Ｐゴシック" pitchFamily="1" charset="-128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rgbClr val="004C99"/>
                </a:solidFill>
                <a:latin typeface="Verdana" pitchFamily="34" charset="0"/>
                <a:ea typeface="ＭＳ Ｐゴシック" pitchFamily="1" charset="-128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rgbClr val="004C99"/>
                </a:solidFill>
                <a:latin typeface="Verdana" pitchFamily="34" charset="0"/>
                <a:ea typeface="ＭＳ Ｐゴシック" pitchFamily="1" charset="-128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004C99"/>
                </a:solidFill>
                <a:latin typeface="Verdana" pitchFamily="34" charset="0"/>
                <a:ea typeface="ＭＳ Ｐゴシック" pitchFamily="1" charset="-128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004C99"/>
                </a:solidFill>
                <a:latin typeface="Verdana" pitchFamily="34" charset="0"/>
                <a:ea typeface="ＭＳ Ｐゴシック" pitchFamily="1" charset="-128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004C99"/>
                </a:solidFill>
                <a:latin typeface="Verdana" pitchFamily="34" charset="0"/>
                <a:ea typeface="ＭＳ Ｐゴシック" pitchFamily="1" charset="-128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004C99"/>
                </a:solidFill>
                <a:latin typeface="Verdana" pitchFamily="34" charset="0"/>
                <a:ea typeface="ＭＳ Ｐゴシック" pitchFamily="1" charset="-128"/>
              </a:defRPr>
            </a:lvl9pPr>
          </a:lstStyle>
          <a:p>
            <a:pPr>
              <a:defRPr/>
            </a:pPr>
            <a:r>
              <a:rPr lang="tr-TR" kern="0" dirty="0" smtClean="0">
                <a:solidFill>
                  <a:srgbClr val="FFFFFF"/>
                </a:solidFill>
                <a:latin typeface="Verdana"/>
                <a:ea typeface="ＭＳ Ｐゴシック"/>
              </a:rPr>
              <a:t>The human resources approach</a:t>
            </a:r>
            <a:endParaRPr lang="tr-TR" kern="0" dirty="0">
              <a:solidFill>
                <a:srgbClr val="FFFFFF"/>
              </a:solidFill>
              <a:latin typeface="Verdana"/>
              <a:ea typeface="ＭＳ Ｐゴシック"/>
            </a:endParaRPr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 bwMode="auto">
          <a:xfrm>
            <a:off x="0" y="1412875"/>
            <a:ext cx="8715375" cy="4400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rgbClr val="004C99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rgbClr val="004C99"/>
                </a:solidFill>
                <a:latin typeface="+mn-lt"/>
                <a:ea typeface="+mn-ea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rgbClr val="004C99"/>
                </a:solidFill>
                <a:latin typeface="+mn-lt"/>
                <a:ea typeface="+mn-ea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rgbClr val="004C99"/>
                </a:solidFill>
                <a:latin typeface="+mn-lt"/>
                <a:ea typeface="+mn-ea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+mn-lt"/>
                <a:ea typeface="+mn-ea"/>
              </a:defRPr>
            </a:lvl9pPr>
          </a:lstStyle>
          <a:p>
            <a:pPr marL="1035050" lvl="1" indent="-577850">
              <a:buFontTx/>
              <a:buNone/>
              <a:defRPr/>
            </a:pPr>
            <a:r>
              <a:rPr lang="en-US" sz="2400" b="0" kern="0" dirty="0" smtClean="0">
                <a:solidFill>
                  <a:srgbClr val="000000"/>
                </a:solidFill>
                <a:latin typeface="Verdana"/>
                <a:ea typeface="ＭＳ Ｐゴシック"/>
              </a:rPr>
              <a:t>McGregor proposed that managers come in two types (The Theory Y manager was, of course, the example of the ‘one best way’ to lead): </a:t>
            </a:r>
          </a:p>
          <a:p>
            <a:pPr marL="1409700" lvl="2" indent="-495300">
              <a:buFontTx/>
              <a:buChar char="-"/>
              <a:defRPr/>
            </a:pPr>
            <a:r>
              <a:rPr lang="en-US" kern="0" dirty="0" smtClean="0">
                <a:solidFill>
                  <a:srgbClr val="000000"/>
                </a:solidFill>
                <a:latin typeface="Verdana"/>
                <a:ea typeface="ＭＳ Ｐゴシック"/>
              </a:rPr>
              <a:t>Theory X</a:t>
            </a:r>
            <a:r>
              <a:rPr lang="en-US" b="0" kern="0" dirty="0" smtClean="0">
                <a:solidFill>
                  <a:srgbClr val="000000"/>
                </a:solidFill>
                <a:latin typeface="Verdana"/>
                <a:ea typeface="ＭＳ Ｐゴシック"/>
              </a:rPr>
              <a:t> managers who believe that workers are generally lazy and must be forced to be productive;</a:t>
            </a:r>
          </a:p>
          <a:p>
            <a:pPr marL="1409700" lvl="2" indent="-495300">
              <a:buFontTx/>
              <a:buChar char="-"/>
              <a:defRPr/>
            </a:pPr>
            <a:r>
              <a:rPr lang="en-US" kern="0" dirty="0" smtClean="0">
                <a:solidFill>
                  <a:srgbClr val="000000"/>
                </a:solidFill>
                <a:latin typeface="Verdana"/>
                <a:ea typeface="ＭＳ Ｐゴシック"/>
              </a:rPr>
              <a:t>Theory Y</a:t>
            </a:r>
            <a:r>
              <a:rPr lang="en-US" b="0" kern="0" dirty="0" smtClean="0">
                <a:solidFill>
                  <a:srgbClr val="000000"/>
                </a:solidFill>
                <a:latin typeface="Verdana"/>
                <a:ea typeface="ＭＳ Ｐゴシック"/>
              </a:rPr>
              <a:t> managers who believe that workers want to better themselves, to develop new skills and gain new knowledge </a:t>
            </a:r>
          </a:p>
          <a:p>
            <a:pPr marL="1409700" lvl="2" indent="-495300">
              <a:buFontTx/>
              <a:buChar char="-"/>
              <a:defRPr/>
            </a:pPr>
            <a:endParaRPr lang="en-US" b="0" kern="0" dirty="0" smtClean="0">
              <a:solidFill>
                <a:srgbClr val="000000"/>
              </a:solidFill>
              <a:latin typeface="Verdana"/>
              <a:ea typeface="ＭＳ Ｐゴシック"/>
            </a:endParaRPr>
          </a:p>
        </p:txBody>
      </p:sp>
    </p:spTree>
  </p:cSld>
  <p:clrMapOvr>
    <a:masterClrMapping/>
  </p:clrMapOvr>
  <p:transition spd="med">
    <p:random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9394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647" t="23282" r="11148" b="6651"/>
          <a:stretch>
            <a:fillRect/>
          </a:stretch>
        </p:blipFill>
        <p:spPr bwMode="auto">
          <a:xfrm>
            <a:off x="0" y="4763"/>
            <a:ext cx="8229600" cy="5486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med">
    <p:random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/>
          <p:cNvSpPr txBox="1">
            <a:spLocks/>
          </p:cNvSpPr>
          <p:nvPr/>
        </p:nvSpPr>
        <p:spPr bwMode="auto">
          <a:xfrm>
            <a:off x="457200" y="285750"/>
            <a:ext cx="8305800" cy="1143000"/>
          </a:xfrm>
          <a:prstGeom prst="rect">
            <a:avLst/>
          </a:prstGeom>
          <a:solidFill>
            <a:srgbClr val="2D2D8A">
              <a:lumMod val="75000"/>
            </a:srgbClr>
          </a:solidFill>
          <a:ln w="9525">
            <a:noFill/>
            <a:miter lim="800000"/>
            <a:headEnd/>
            <a:tailEnd/>
          </a:ln>
        </p:spPr>
        <p:txBody>
          <a:bodyPr anchor="ctr"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rgbClr val="004C99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rgbClr val="004C99"/>
                </a:solidFill>
                <a:latin typeface="Verdana" pitchFamily="34" charset="0"/>
                <a:ea typeface="ＭＳ Ｐゴシック" pitchFamily="1" charset="-128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rgbClr val="004C99"/>
                </a:solidFill>
                <a:latin typeface="Verdana" pitchFamily="34" charset="0"/>
                <a:ea typeface="ＭＳ Ｐゴシック" pitchFamily="1" charset="-128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rgbClr val="004C99"/>
                </a:solidFill>
                <a:latin typeface="Verdana" pitchFamily="34" charset="0"/>
                <a:ea typeface="ＭＳ Ｐゴシック" pitchFamily="1" charset="-128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rgbClr val="004C99"/>
                </a:solidFill>
                <a:latin typeface="Verdana" pitchFamily="34" charset="0"/>
                <a:ea typeface="ＭＳ Ｐゴシック" pitchFamily="1" charset="-128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004C99"/>
                </a:solidFill>
                <a:latin typeface="Verdana" pitchFamily="34" charset="0"/>
                <a:ea typeface="ＭＳ Ｐゴシック" pitchFamily="1" charset="-128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004C99"/>
                </a:solidFill>
                <a:latin typeface="Verdana" pitchFamily="34" charset="0"/>
                <a:ea typeface="ＭＳ Ｐゴシック" pitchFamily="1" charset="-128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004C99"/>
                </a:solidFill>
                <a:latin typeface="Verdana" pitchFamily="34" charset="0"/>
                <a:ea typeface="ＭＳ Ｐゴシック" pitchFamily="1" charset="-128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004C99"/>
                </a:solidFill>
                <a:latin typeface="Verdana" pitchFamily="34" charset="0"/>
                <a:ea typeface="ＭＳ Ｐゴシック" pitchFamily="1" charset="-128"/>
              </a:defRPr>
            </a:lvl9pPr>
          </a:lstStyle>
          <a:p>
            <a:pPr eaLnBrk="1" hangingPunct="1">
              <a:defRPr/>
            </a:pPr>
            <a:r>
              <a:rPr lang="en-GB" kern="0" smtClean="0">
                <a:solidFill>
                  <a:srgbClr val="FFFFFF"/>
                </a:solidFill>
                <a:latin typeface="Verdana"/>
                <a:ea typeface="ＭＳ Ｐゴシック"/>
              </a:rPr>
              <a:t>Ohio State University Research</a:t>
            </a:r>
            <a:endParaRPr lang="en-GB" kern="0" dirty="0" smtClean="0">
              <a:solidFill>
                <a:srgbClr val="FFFFFF"/>
              </a:solidFill>
              <a:latin typeface="Verdana"/>
              <a:ea typeface="ＭＳ Ｐゴシック"/>
            </a:endParaRPr>
          </a:p>
        </p:txBody>
      </p:sp>
      <p:sp>
        <p:nvSpPr>
          <p:cNvPr id="4" name="Content Placeholder 2"/>
          <p:cNvSpPr txBox="1">
            <a:spLocks/>
          </p:cNvSpPr>
          <p:nvPr/>
        </p:nvSpPr>
        <p:spPr bwMode="auto">
          <a:xfrm>
            <a:off x="357188" y="1500188"/>
            <a:ext cx="8501062" cy="3581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rgbClr val="004C99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rgbClr val="004C99"/>
                </a:solidFill>
                <a:latin typeface="+mn-lt"/>
                <a:ea typeface="+mn-ea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rgbClr val="004C99"/>
                </a:solidFill>
                <a:latin typeface="+mn-lt"/>
                <a:ea typeface="+mn-ea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rgbClr val="004C99"/>
                </a:solidFill>
                <a:latin typeface="+mn-lt"/>
                <a:ea typeface="+mn-ea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+mn-lt"/>
                <a:ea typeface="+mn-ea"/>
              </a:defRPr>
            </a:lvl9pPr>
          </a:lstStyle>
          <a:p>
            <a:pPr eaLnBrk="1" hangingPunct="1">
              <a:buFontTx/>
              <a:buNone/>
              <a:defRPr/>
            </a:pPr>
            <a:r>
              <a:rPr lang="en-GB" sz="2400" kern="0" dirty="0" smtClean="0">
                <a:solidFill>
                  <a:srgbClr val="000000"/>
                </a:solidFill>
                <a:latin typeface="Verdana"/>
                <a:ea typeface="ＭＳ Ｐゴシック"/>
              </a:rPr>
              <a:t> </a:t>
            </a:r>
            <a:r>
              <a:rPr lang="en-GB" sz="2400" b="0" kern="0" dirty="0" smtClean="0">
                <a:solidFill>
                  <a:srgbClr val="000000"/>
                </a:solidFill>
                <a:latin typeface="Verdana"/>
                <a:ea typeface="ＭＳ Ｐゴシック"/>
              </a:rPr>
              <a:t>A series of studies at the University indicated that two behavioural dimensions play a significant role in successful leadership.  Those dimensions are:</a:t>
            </a:r>
          </a:p>
          <a:p>
            <a:pPr eaLnBrk="1" hangingPunct="1">
              <a:buFontTx/>
              <a:buNone/>
              <a:defRPr/>
            </a:pPr>
            <a:r>
              <a:rPr lang="en-GB" sz="2400" kern="0" dirty="0" smtClean="0">
                <a:solidFill>
                  <a:srgbClr val="000000"/>
                </a:solidFill>
                <a:latin typeface="Verdana"/>
                <a:ea typeface="ＭＳ Ｐゴシック"/>
              </a:rPr>
              <a:t>Consideration</a:t>
            </a:r>
            <a:r>
              <a:rPr lang="en-GB" sz="2400" b="0" kern="0" dirty="0" smtClean="0">
                <a:solidFill>
                  <a:srgbClr val="000000"/>
                </a:solidFill>
                <a:latin typeface="Verdana"/>
                <a:ea typeface="ＭＳ Ｐゴシック"/>
              </a:rPr>
              <a:t> – (friendship, mutual trust, respect and warmth)</a:t>
            </a:r>
          </a:p>
          <a:p>
            <a:pPr eaLnBrk="1" hangingPunct="1">
              <a:buFontTx/>
              <a:buNone/>
              <a:defRPr/>
            </a:pPr>
            <a:r>
              <a:rPr lang="en-GB" sz="2400" kern="0" dirty="0" smtClean="0">
                <a:solidFill>
                  <a:srgbClr val="000000"/>
                </a:solidFill>
                <a:latin typeface="Verdana"/>
                <a:ea typeface="ＭＳ Ｐゴシック"/>
              </a:rPr>
              <a:t>Initiating Structure</a:t>
            </a:r>
            <a:r>
              <a:rPr lang="en-GB" sz="2400" b="0" kern="0" dirty="0" smtClean="0">
                <a:solidFill>
                  <a:srgbClr val="000000"/>
                </a:solidFill>
                <a:latin typeface="Verdana"/>
                <a:ea typeface="ＭＳ Ｐゴシック"/>
              </a:rPr>
              <a:t> – (organises and defines relationships or roles, establishes well-defined patterns of organisation, channels of communication, and ways of getting jobs done.)</a:t>
            </a:r>
          </a:p>
          <a:p>
            <a:pPr eaLnBrk="1" hangingPunct="1">
              <a:buFontTx/>
              <a:buNone/>
              <a:defRPr/>
            </a:pPr>
            <a:r>
              <a:rPr lang="en-GB" sz="1400" b="0" kern="0" dirty="0" smtClean="0">
                <a:solidFill>
                  <a:srgbClr val="000000"/>
                </a:solidFill>
                <a:latin typeface="Verdana"/>
                <a:ea typeface="ＭＳ Ｐゴシック"/>
              </a:rPr>
              <a:t>www.stewart-associates.co.uk/leadership-models.aspx</a:t>
            </a:r>
          </a:p>
          <a:p>
            <a:pPr eaLnBrk="1" hangingPunct="1">
              <a:buFontTx/>
              <a:buNone/>
              <a:defRPr/>
            </a:pPr>
            <a:endParaRPr lang="en-GB" sz="2400" b="0" kern="0" dirty="0" smtClean="0">
              <a:solidFill>
                <a:srgbClr val="000000"/>
              </a:solidFill>
              <a:latin typeface="Verdana"/>
              <a:ea typeface="ＭＳ Ｐゴシック"/>
            </a:endParaRPr>
          </a:p>
        </p:txBody>
      </p:sp>
    </p:spTree>
  </p:cSld>
  <p:clrMapOvr>
    <a:masterClrMapping/>
  </p:clrMapOvr>
  <p:transition spd="med">
    <p:random/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/>
          <p:cNvSpPr txBox="1">
            <a:spLocks/>
          </p:cNvSpPr>
          <p:nvPr/>
        </p:nvSpPr>
        <p:spPr bwMode="auto">
          <a:xfrm>
            <a:off x="785813" y="214313"/>
            <a:ext cx="7772400" cy="857250"/>
          </a:xfrm>
          <a:prstGeom prst="rect">
            <a:avLst/>
          </a:prstGeom>
          <a:solidFill>
            <a:srgbClr val="2D2D8A">
              <a:lumMod val="75000"/>
            </a:srgbClr>
          </a:solidFill>
          <a:ln w="9525">
            <a:noFill/>
            <a:miter lim="800000"/>
            <a:headEnd/>
            <a:tailEnd/>
          </a:ln>
        </p:spPr>
        <p:txBody>
          <a:bodyPr anchor="ctr"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rgbClr val="004C99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rgbClr val="004C99"/>
                </a:solidFill>
                <a:latin typeface="Verdana" pitchFamily="34" charset="0"/>
                <a:ea typeface="ＭＳ Ｐゴシック" pitchFamily="1" charset="-128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rgbClr val="004C99"/>
                </a:solidFill>
                <a:latin typeface="Verdana" pitchFamily="34" charset="0"/>
                <a:ea typeface="ＭＳ Ｐゴシック" pitchFamily="1" charset="-128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rgbClr val="004C99"/>
                </a:solidFill>
                <a:latin typeface="Verdana" pitchFamily="34" charset="0"/>
                <a:ea typeface="ＭＳ Ｐゴシック" pitchFamily="1" charset="-128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rgbClr val="004C99"/>
                </a:solidFill>
                <a:latin typeface="Verdana" pitchFamily="34" charset="0"/>
                <a:ea typeface="ＭＳ Ｐゴシック" pitchFamily="1" charset="-128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004C99"/>
                </a:solidFill>
                <a:latin typeface="Verdana" pitchFamily="34" charset="0"/>
                <a:ea typeface="ＭＳ Ｐゴシック" pitchFamily="1" charset="-128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004C99"/>
                </a:solidFill>
                <a:latin typeface="Verdana" pitchFamily="34" charset="0"/>
                <a:ea typeface="ＭＳ Ｐゴシック" pitchFamily="1" charset="-128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004C99"/>
                </a:solidFill>
                <a:latin typeface="Verdana" pitchFamily="34" charset="0"/>
                <a:ea typeface="ＭＳ Ｐゴシック" pitchFamily="1" charset="-128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004C99"/>
                </a:solidFill>
                <a:latin typeface="Verdana" pitchFamily="34" charset="0"/>
                <a:ea typeface="ＭＳ Ｐゴシック" pitchFamily="1" charset="-128"/>
              </a:defRPr>
            </a:lvl9pPr>
          </a:lstStyle>
          <a:p>
            <a:pPr eaLnBrk="1" hangingPunct="1">
              <a:defRPr/>
            </a:pPr>
            <a:r>
              <a:rPr lang="en-GB" sz="2800" kern="0" smtClean="0">
                <a:solidFill>
                  <a:srgbClr val="FFFFFF"/>
                </a:solidFill>
                <a:latin typeface="Verdana"/>
                <a:ea typeface="ＭＳ Ｐゴシック"/>
              </a:rPr>
              <a:t>Tannenbaum &amp; Schmidt</a:t>
            </a:r>
          </a:p>
        </p:txBody>
      </p:sp>
      <p:sp>
        <p:nvSpPr>
          <p:cNvPr id="4" name="Content Placeholder 2"/>
          <p:cNvSpPr txBox="1">
            <a:spLocks/>
          </p:cNvSpPr>
          <p:nvPr/>
        </p:nvSpPr>
        <p:spPr bwMode="auto">
          <a:xfrm>
            <a:off x="214313" y="1143000"/>
            <a:ext cx="8715375" cy="4643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rgbClr val="004C99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rgbClr val="004C99"/>
                </a:solidFill>
                <a:latin typeface="+mn-lt"/>
                <a:ea typeface="+mn-ea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rgbClr val="004C99"/>
                </a:solidFill>
                <a:latin typeface="+mn-lt"/>
                <a:ea typeface="+mn-ea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rgbClr val="004C99"/>
                </a:solidFill>
                <a:latin typeface="+mn-lt"/>
                <a:ea typeface="+mn-ea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+mn-lt"/>
                <a:ea typeface="+mn-ea"/>
              </a:defRPr>
            </a:lvl9pPr>
          </a:lstStyle>
          <a:p>
            <a:pPr eaLnBrk="1" hangingPunct="1">
              <a:buFontTx/>
              <a:buNone/>
              <a:defRPr/>
            </a:pPr>
            <a:r>
              <a:rPr lang="en-GB" sz="1400" b="0" kern="0" smtClean="0">
                <a:solidFill>
                  <a:srgbClr val="000000"/>
                </a:solidFill>
                <a:latin typeface="Verdana"/>
                <a:ea typeface="ＭＳ Ｐゴシック"/>
              </a:rPr>
              <a:t>The model framed leadership in terms of choices managers make regarding subordinates’ participation in decision-making.  The actions shown at the left side are relatively authoritarian and those on the right relatively participative.</a:t>
            </a:r>
          </a:p>
          <a:p>
            <a:pPr eaLnBrk="1" hangingPunct="1">
              <a:buFontTx/>
              <a:buNone/>
              <a:defRPr/>
            </a:pPr>
            <a:r>
              <a:rPr lang="en-GB" sz="1400" kern="0" smtClean="0">
                <a:solidFill>
                  <a:srgbClr val="000000"/>
                </a:solidFill>
                <a:latin typeface="Verdana"/>
                <a:ea typeface="ＭＳ Ｐゴシック"/>
              </a:rPr>
              <a:t>  Boss-centred leadership</a:t>
            </a:r>
          </a:p>
          <a:p>
            <a:pPr eaLnBrk="1" hangingPunct="1">
              <a:buFontTx/>
              <a:buNone/>
              <a:defRPr/>
            </a:pPr>
            <a:r>
              <a:rPr lang="en-GB" sz="1400" b="0" kern="0" smtClean="0">
                <a:solidFill>
                  <a:srgbClr val="000000"/>
                </a:solidFill>
                <a:latin typeface="Verdana"/>
                <a:ea typeface="ＭＳ Ｐゴシック"/>
              </a:rPr>
              <a:t>                                                                       </a:t>
            </a:r>
            <a:r>
              <a:rPr lang="en-GB" sz="1400" kern="0" smtClean="0">
                <a:solidFill>
                  <a:srgbClr val="000000"/>
                </a:solidFill>
                <a:latin typeface="Verdana"/>
                <a:ea typeface="ＭＳ Ｐゴシック"/>
              </a:rPr>
              <a:t>Subordinate-centred leadership</a:t>
            </a:r>
            <a:endParaRPr lang="en-GB" sz="1400" kern="0" dirty="0" smtClean="0">
              <a:solidFill>
                <a:srgbClr val="000000"/>
              </a:solidFill>
              <a:latin typeface="Verdana"/>
              <a:ea typeface="ＭＳ Ｐゴシック"/>
            </a:endParaRPr>
          </a:p>
        </p:txBody>
      </p:sp>
      <p:cxnSp>
        <p:nvCxnSpPr>
          <p:cNvPr id="61444" name="Straight Arrow Connector 25"/>
          <p:cNvCxnSpPr>
            <a:cxnSpLocks noChangeShapeType="1"/>
          </p:cNvCxnSpPr>
          <p:nvPr/>
        </p:nvCxnSpPr>
        <p:spPr bwMode="auto">
          <a:xfrm>
            <a:off x="857250" y="2071688"/>
            <a:ext cx="3571875" cy="1587"/>
          </a:xfrm>
          <a:prstGeom prst="straightConnector1">
            <a:avLst/>
          </a:prstGeom>
          <a:noFill/>
          <a:ln w="9525" algn="ctr">
            <a:solidFill>
              <a:srgbClr val="000000"/>
            </a:solidFill>
            <a:round/>
            <a:headEnd/>
            <a:tailEnd type="arrow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61445" name="Straight Arrow Connector 27"/>
          <p:cNvCxnSpPr>
            <a:cxnSpLocks noChangeShapeType="1"/>
          </p:cNvCxnSpPr>
          <p:nvPr/>
        </p:nvCxnSpPr>
        <p:spPr bwMode="auto">
          <a:xfrm rot="10800000">
            <a:off x="5072063" y="2357438"/>
            <a:ext cx="2857500" cy="1587"/>
          </a:xfrm>
          <a:prstGeom prst="straightConnector1">
            <a:avLst/>
          </a:prstGeom>
          <a:noFill/>
          <a:ln w="9525" algn="ctr">
            <a:solidFill>
              <a:srgbClr val="000000"/>
            </a:solidFill>
            <a:round/>
            <a:headEnd/>
            <a:tailEnd type="arrow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7" name="Rectangle 5"/>
          <p:cNvSpPr>
            <a:spLocks noChangeArrowheads="1"/>
          </p:cNvSpPr>
          <p:nvPr/>
        </p:nvSpPr>
        <p:spPr bwMode="auto">
          <a:xfrm>
            <a:off x="857250" y="2500313"/>
            <a:ext cx="7215188" cy="1728787"/>
          </a:xfrm>
          <a:prstGeom prst="rect">
            <a:avLst/>
          </a:prstGeom>
          <a:solidFill>
            <a:srgbClr val="BBE0E3"/>
          </a:solidFill>
          <a:ln w="9525" algn="ctr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400" b="0" kern="0" dirty="0">
                <a:solidFill>
                  <a:srgbClr val="000000"/>
                </a:solidFill>
                <a:latin typeface="Verdana" pitchFamily="34" charset="0"/>
                <a:ea typeface="ＭＳ Ｐゴシック"/>
              </a:rPr>
              <a:t>Use of authority 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400" b="0" kern="0" dirty="0">
                <a:solidFill>
                  <a:srgbClr val="000000"/>
                </a:solidFill>
                <a:latin typeface="Verdana" pitchFamily="34" charset="0"/>
                <a:ea typeface="ＭＳ Ｐゴシック"/>
              </a:rPr>
              <a:t>by the manager</a:t>
            </a:r>
          </a:p>
        </p:txBody>
      </p:sp>
      <p:cxnSp>
        <p:nvCxnSpPr>
          <p:cNvPr id="61447" name="Straight Connector 7"/>
          <p:cNvCxnSpPr>
            <a:cxnSpLocks noChangeShapeType="1"/>
          </p:cNvCxnSpPr>
          <p:nvPr/>
        </p:nvCxnSpPr>
        <p:spPr bwMode="auto">
          <a:xfrm flipV="1">
            <a:off x="928688" y="2500313"/>
            <a:ext cx="7215187" cy="1714500"/>
          </a:xfrm>
          <a:prstGeom prst="line">
            <a:avLst/>
          </a:prstGeom>
          <a:noFill/>
          <a:ln w="9525" algn="ctr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61448" name="TextBox 8"/>
          <p:cNvSpPr txBox="1">
            <a:spLocks noChangeArrowheads="1"/>
          </p:cNvSpPr>
          <p:nvPr/>
        </p:nvSpPr>
        <p:spPr bwMode="auto">
          <a:xfrm>
            <a:off x="4857750" y="3357563"/>
            <a:ext cx="3286125" cy="830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GB" altLang="en-US" sz="2400">
                <a:solidFill>
                  <a:srgbClr val="000000"/>
                </a:solidFill>
                <a:latin typeface="Verdana" panose="020B0604030504040204" pitchFamily="34" charset="0"/>
                <a:ea typeface="MS PGothic" panose="020B0600070205080204" pitchFamily="34" charset="-128"/>
              </a:rPr>
              <a:t>Area of freedom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GB" altLang="en-US" sz="2400">
                <a:solidFill>
                  <a:srgbClr val="000000"/>
                </a:solidFill>
                <a:latin typeface="Verdana" panose="020B0604030504040204" pitchFamily="34" charset="0"/>
                <a:ea typeface="MS PGothic" panose="020B0600070205080204" pitchFamily="34" charset="-128"/>
              </a:rPr>
              <a:t>for subordinates</a:t>
            </a:r>
          </a:p>
        </p:txBody>
      </p:sp>
      <p:sp>
        <p:nvSpPr>
          <p:cNvPr id="61449" name="TextBox 23"/>
          <p:cNvSpPr txBox="1">
            <a:spLocks noChangeArrowheads="1"/>
          </p:cNvSpPr>
          <p:nvPr/>
        </p:nvSpPr>
        <p:spPr bwMode="auto">
          <a:xfrm>
            <a:off x="857250" y="4286250"/>
            <a:ext cx="1143000" cy="830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GB" altLang="en-US" sz="1200">
                <a:solidFill>
                  <a:srgbClr val="000000"/>
                </a:solidFill>
                <a:latin typeface="Verdana" panose="020B0604030504040204" pitchFamily="34" charset="0"/>
                <a:ea typeface="MS PGothic" panose="020B0600070205080204" pitchFamily="34" charset="-128"/>
              </a:rPr>
              <a:t>Mgr makes decision &amp; announces it </a:t>
            </a:r>
          </a:p>
        </p:txBody>
      </p:sp>
      <p:sp>
        <p:nvSpPr>
          <p:cNvPr id="61450" name="TextBox 13"/>
          <p:cNvSpPr txBox="1">
            <a:spLocks noChangeArrowheads="1"/>
          </p:cNvSpPr>
          <p:nvPr/>
        </p:nvSpPr>
        <p:spPr bwMode="auto">
          <a:xfrm>
            <a:off x="1928813" y="4286250"/>
            <a:ext cx="928687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GB" altLang="en-US" sz="1200">
                <a:solidFill>
                  <a:srgbClr val="000000"/>
                </a:solidFill>
                <a:latin typeface="Verdana" panose="020B0604030504040204" pitchFamily="34" charset="0"/>
                <a:ea typeface="MS PGothic" panose="020B0600070205080204" pitchFamily="34" charset="-128"/>
              </a:rPr>
              <a:t>Mgr 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GB" altLang="en-US" sz="1200">
                <a:solidFill>
                  <a:srgbClr val="000000"/>
                </a:solidFill>
                <a:latin typeface="Verdana" panose="020B0604030504040204" pitchFamily="34" charset="0"/>
                <a:ea typeface="MS PGothic" panose="020B0600070205080204" pitchFamily="34" charset="-128"/>
              </a:rPr>
              <a:t>sells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GB" altLang="en-US" sz="1200">
                <a:solidFill>
                  <a:srgbClr val="000000"/>
                </a:solidFill>
                <a:latin typeface="Verdana" panose="020B0604030504040204" pitchFamily="34" charset="0"/>
                <a:ea typeface="MS PGothic" panose="020B0600070205080204" pitchFamily="34" charset="-128"/>
              </a:rPr>
              <a:t>decision</a:t>
            </a:r>
          </a:p>
        </p:txBody>
      </p:sp>
      <p:sp>
        <p:nvSpPr>
          <p:cNvPr id="61451" name="TextBox 14"/>
          <p:cNvSpPr txBox="1">
            <a:spLocks noChangeArrowheads="1"/>
          </p:cNvSpPr>
          <p:nvPr/>
        </p:nvSpPr>
        <p:spPr bwMode="auto">
          <a:xfrm>
            <a:off x="2786063" y="4286250"/>
            <a:ext cx="1071562" cy="101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GB" altLang="en-US" sz="1200">
                <a:solidFill>
                  <a:srgbClr val="000000"/>
                </a:solidFill>
                <a:latin typeface="Verdana" panose="020B0604030504040204" pitchFamily="34" charset="0"/>
                <a:ea typeface="MS PGothic" panose="020B0600070205080204" pitchFamily="34" charset="-128"/>
              </a:rPr>
              <a:t>Mgr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GB" altLang="en-US" sz="1200">
                <a:solidFill>
                  <a:srgbClr val="000000"/>
                </a:solidFill>
                <a:latin typeface="Verdana" panose="020B0604030504040204" pitchFamily="34" charset="0"/>
                <a:ea typeface="MS PGothic" panose="020B0600070205080204" pitchFamily="34" charset="-128"/>
              </a:rPr>
              <a:t>presents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GB" altLang="en-US" sz="1200">
                <a:solidFill>
                  <a:srgbClr val="000000"/>
                </a:solidFill>
                <a:latin typeface="Verdana" panose="020B0604030504040204" pitchFamily="34" charset="0"/>
                <a:ea typeface="MS PGothic" panose="020B0600070205080204" pitchFamily="34" charset="-128"/>
              </a:rPr>
              <a:t>ideas &amp;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GB" altLang="en-US" sz="1200">
                <a:solidFill>
                  <a:srgbClr val="000000"/>
                </a:solidFill>
                <a:latin typeface="Verdana" panose="020B0604030504040204" pitchFamily="34" charset="0"/>
                <a:ea typeface="MS PGothic" panose="020B0600070205080204" pitchFamily="34" charset="-128"/>
              </a:rPr>
              <a:t>invites Q’s</a:t>
            </a:r>
          </a:p>
        </p:txBody>
      </p:sp>
      <p:sp>
        <p:nvSpPr>
          <p:cNvPr id="61452" name="TextBox 15"/>
          <p:cNvSpPr txBox="1">
            <a:spLocks noChangeArrowheads="1"/>
          </p:cNvSpPr>
          <p:nvPr/>
        </p:nvSpPr>
        <p:spPr bwMode="auto">
          <a:xfrm>
            <a:off x="3643313" y="4286250"/>
            <a:ext cx="1143000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GB" altLang="en-US" sz="1200">
                <a:solidFill>
                  <a:srgbClr val="000000"/>
                </a:solidFill>
                <a:latin typeface="Verdana" panose="020B0604030504040204" pitchFamily="34" charset="0"/>
                <a:ea typeface="MS PGothic" panose="020B0600070205080204" pitchFamily="34" charset="-128"/>
              </a:rPr>
              <a:t>Mgr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GB" altLang="en-US" sz="1200">
                <a:solidFill>
                  <a:srgbClr val="000000"/>
                </a:solidFill>
                <a:latin typeface="Verdana" panose="020B0604030504040204" pitchFamily="34" charset="0"/>
                <a:ea typeface="MS PGothic" panose="020B0600070205080204" pitchFamily="34" charset="-128"/>
              </a:rPr>
              <a:t>presents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GB" altLang="en-US" sz="1200">
                <a:solidFill>
                  <a:srgbClr val="000000"/>
                </a:solidFill>
                <a:latin typeface="Verdana" panose="020B0604030504040204" pitchFamily="34" charset="0"/>
                <a:ea typeface="MS PGothic" panose="020B0600070205080204" pitchFamily="34" charset="-128"/>
              </a:rPr>
              <a:t>tentative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GB" altLang="en-US" sz="1200">
                <a:solidFill>
                  <a:srgbClr val="000000"/>
                </a:solidFill>
                <a:latin typeface="Verdana" panose="020B0604030504040204" pitchFamily="34" charset="0"/>
                <a:ea typeface="MS PGothic" panose="020B0600070205080204" pitchFamily="34" charset="-128"/>
              </a:rPr>
              <a:t>decision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GB" altLang="en-US" sz="1200">
                <a:solidFill>
                  <a:srgbClr val="000000"/>
                </a:solidFill>
                <a:latin typeface="Verdana" panose="020B0604030504040204" pitchFamily="34" charset="0"/>
                <a:ea typeface="MS PGothic" panose="020B0600070205080204" pitchFamily="34" charset="-128"/>
              </a:rPr>
              <a:t>subject to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GB" altLang="en-US" sz="1200">
                <a:solidFill>
                  <a:srgbClr val="000000"/>
                </a:solidFill>
                <a:latin typeface="Verdana" panose="020B0604030504040204" pitchFamily="34" charset="0"/>
                <a:ea typeface="MS PGothic" panose="020B0600070205080204" pitchFamily="34" charset="-128"/>
              </a:rPr>
              <a:t>change</a:t>
            </a:r>
          </a:p>
        </p:txBody>
      </p:sp>
      <p:sp>
        <p:nvSpPr>
          <p:cNvPr id="61453" name="TextBox 16"/>
          <p:cNvSpPr txBox="1">
            <a:spLocks noChangeArrowheads="1"/>
          </p:cNvSpPr>
          <p:nvPr/>
        </p:nvSpPr>
        <p:spPr bwMode="auto">
          <a:xfrm>
            <a:off x="4572000" y="4286250"/>
            <a:ext cx="1428750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GB" altLang="en-US" sz="1200">
                <a:solidFill>
                  <a:srgbClr val="000000"/>
                </a:solidFill>
                <a:latin typeface="Verdana" panose="020B0604030504040204" pitchFamily="34" charset="0"/>
                <a:ea typeface="MS PGothic" panose="020B0600070205080204" pitchFamily="34" charset="-128"/>
              </a:rPr>
              <a:t>Mgr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GB" altLang="en-US" sz="1200">
                <a:solidFill>
                  <a:srgbClr val="000000"/>
                </a:solidFill>
                <a:latin typeface="Verdana" panose="020B0604030504040204" pitchFamily="34" charset="0"/>
                <a:ea typeface="MS PGothic" panose="020B0600070205080204" pitchFamily="34" charset="-128"/>
              </a:rPr>
              <a:t>presents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GB" altLang="en-US" sz="1200">
                <a:solidFill>
                  <a:srgbClr val="000000"/>
                </a:solidFill>
                <a:latin typeface="Verdana" panose="020B0604030504040204" pitchFamily="34" charset="0"/>
                <a:ea typeface="MS PGothic" panose="020B0600070205080204" pitchFamily="34" charset="-128"/>
              </a:rPr>
              <a:t>problem, gets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GB" altLang="en-US" sz="1200">
                <a:solidFill>
                  <a:srgbClr val="000000"/>
                </a:solidFill>
                <a:latin typeface="Verdana" panose="020B0604030504040204" pitchFamily="34" charset="0"/>
                <a:ea typeface="MS PGothic" panose="020B0600070205080204" pitchFamily="34" charset="-128"/>
              </a:rPr>
              <a:t>suggestions &amp; makes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GB" altLang="en-US" sz="1200">
                <a:solidFill>
                  <a:srgbClr val="000000"/>
                </a:solidFill>
                <a:latin typeface="Verdana" panose="020B0604030504040204" pitchFamily="34" charset="0"/>
                <a:ea typeface="MS PGothic" panose="020B0600070205080204" pitchFamily="34" charset="-128"/>
              </a:rPr>
              <a:t>decision</a:t>
            </a:r>
          </a:p>
        </p:txBody>
      </p:sp>
      <p:sp>
        <p:nvSpPr>
          <p:cNvPr id="61454" name="TextBox 17"/>
          <p:cNvSpPr txBox="1">
            <a:spLocks noChangeArrowheads="1"/>
          </p:cNvSpPr>
          <p:nvPr/>
        </p:nvSpPr>
        <p:spPr bwMode="auto">
          <a:xfrm>
            <a:off x="5929313" y="4286250"/>
            <a:ext cx="1143000" cy="1384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GB" altLang="en-US" sz="1200">
                <a:solidFill>
                  <a:srgbClr val="000000"/>
                </a:solidFill>
                <a:latin typeface="Verdana" panose="020B0604030504040204" pitchFamily="34" charset="0"/>
                <a:ea typeface="MS PGothic" panose="020B0600070205080204" pitchFamily="34" charset="-128"/>
              </a:rPr>
              <a:t>Mgr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GB" altLang="en-US" sz="1200">
                <a:solidFill>
                  <a:srgbClr val="000000"/>
                </a:solidFill>
                <a:latin typeface="Verdana" panose="020B0604030504040204" pitchFamily="34" charset="0"/>
                <a:ea typeface="MS PGothic" panose="020B0600070205080204" pitchFamily="34" charset="-128"/>
              </a:rPr>
              <a:t>defines limits, asks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GB" altLang="en-US" sz="1200">
                <a:solidFill>
                  <a:srgbClr val="000000"/>
                </a:solidFill>
                <a:latin typeface="Verdana" panose="020B0604030504040204" pitchFamily="34" charset="0"/>
                <a:ea typeface="MS PGothic" panose="020B0600070205080204" pitchFamily="34" charset="-128"/>
              </a:rPr>
              <a:t>group to make decision</a:t>
            </a:r>
          </a:p>
        </p:txBody>
      </p:sp>
      <p:sp>
        <p:nvSpPr>
          <p:cNvPr id="61455" name="TextBox 18"/>
          <p:cNvSpPr txBox="1">
            <a:spLocks noChangeArrowheads="1"/>
          </p:cNvSpPr>
          <p:nvPr/>
        </p:nvSpPr>
        <p:spPr bwMode="auto">
          <a:xfrm>
            <a:off x="7000875" y="4286250"/>
            <a:ext cx="1357313" cy="101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GB" altLang="en-US" sz="1200">
                <a:solidFill>
                  <a:srgbClr val="000000"/>
                </a:solidFill>
                <a:latin typeface="Verdana" panose="020B0604030504040204" pitchFamily="34" charset="0"/>
                <a:ea typeface="MS PGothic" panose="020B0600070205080204" pitchFamily="34" charset="-128"/>
              </a:rPr>
              <a:t>Mgr permits subordinates to function within defined limits</a:t>
            </a:r>
          </a:p>
        </p:txBody>
      </p:sp>
    </p:spTree>
  </p:cSld>
  <p:clrMapOvr>
    <a:masterClrMapping/>
  </p:clrMapOvr>
  <p:transition spd="med">
    <p:random/>
  </p:transition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2466" name="Object 2"/>
          <p:cNvGraphicFramePr>
            <a:graphicFrameLocks noChangeAspect="1"/>
          </p:cNvGraphicFramePr>
          <p:nvPr/>
        </p:nvGraphicFramePr>
        <p:xfrm>
          <a:off x="381000" y="214313"/>
          <a:ext cx="5715000" cy="55721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2469" name="Photo Editor Photo" r:id="rId3" imgW="5114286" imgH="4772691" progId="">
                  <p:embed/>
                </p:oleObj>
              </mc:Choice>
              <mc:Fallback>
                <p:oleObj name="Photo Editor Photo" r:id="rId3" imgW="5114286" imgH="4772691" progId="">
                  <p:embed/>
                  <p:pic>
                    <p:nvPicPr>
                      <p:cNvPr id="0" name="Object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81000" y="214313"/>
                        <a:ext cx="5715000" cy="55721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" name="Rectangle 3"/>
          <p:cNvSpPr txBox="1">
            <a:spLocks noChangeArrowheads="1"/>
          </p:cNvSpPr>
          <p:nvPr/>
        </p:nvSpPr>
        <p:spPr bwMode="auto">
          <a:xfrm>
            <a:off x="6400800" y="685800"/>
            <a:ext cx="2209800" cy="1752600"/>
          </a:xfrm>
          <a:prstGeom prst="rect">
            <a:avLst/>
          </a:prstGeom>
          <a:solidFill>
            <a:srgbClr val="2D2D8A">
              <a:lumMod val="75000"/>
            </a:srgbClr>
          </a:solidFill>
          <a:ln w="9525">
            <a:noFill/>
            <a:miter lim="800000"/>
            <a:headEnd/>
            <a:tailEnd/>
          </a:ln>
        </p:spPr>
        <p:txBody>
          <a:bodyPr anchor="ctr"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rgbClr val="004C99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rgbClr val="004C99"/>
                </a:solidFill>
                <a:latin typeface="Verdana" pitchFamily="34" charset="0"/>
                <a:ea typeface="ＭＳ Ｐゴシック" pitchFamily="1" charset="-128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rgbClr val="004C99"/>
                </a:solidFill>
                <a:latin typeface="Verdana" pitchFamily="34" charset="0"/>
                <a:ea typeface="ＭＳ Ｐゴシック" pitchFamily="1" charset="-128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rgbClr val="004C99"/>
                </a:solidFill>
                <a:latin typeface="Verdana" pitchFamily="34" charset="0"/>
                <a:ea typeface="ＭＳ Ｐゴシック" pitchFamily="1" charset="-128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rgbClr val="004C99"/>
                </a:solidFill>
                <a:latin typeface="Verdana" pitchFamily="34" charset="0"/>
                <a:ea typeface="ＭＳ Ｐゴシック" pitchFamily="1" charset="-128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004C99"/>
                </a:solidFill>
                <a:latin typeface="Verdana" pitchFamily="34" charset="0"/>
                <a:ea typeface="ＭＳ Ｐゴシック" pitchFamily="1" charset="-128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004C99"/>
                </a:solidFill>
                <a:latin typeface="Verdana" pitchFamily="34" charset="0"/>
                <a:ea typeface="ＭＳ Ｐゴシック" pitchFamily="1" charset="-128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004C99"/>
                </a:solidFill>
                <a:latin typeface="Verdana" pitchFamily="34" charset="0"/>
                <a:ea typeface="ＭＳ Ｐゴシック" pitchFamily="1" charset="-128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004C99"/>
                </a:solidFill>
                <a:latin typeface="Verdana" pitchFamily="34" charset="0"/>
                <a:ea typeface="ＭＳ Ｐゴシック" pitchFamily="1" charset="-128"/>
              </a:defRPr>
            </a:lvl9pPr>
          </a:lstStyle>
          <a:p>
            <a:pPr>
              <a:defRPr/>
            </a:pPr>
            <a:r>
              <a:rPr lang="en-US" sz="2400" b="0" kern="0" smtClean="0">
                <a:solidFill>
                  <a:srgbClr val="FFFFFF"/>
                </a:solidFill>
                <a:latin typeface="Verdana"/>
                <a:ea typeface="ＭＳ Ｐゴシック"/>
              </a:rPr>
              <a:t>The Managerial Grid</a:t>
            </a:r>
            <a:br>
              <a:rPr lang="en-US" sz="2400" b="0" kern="0" smtClean="0">
                <a:solidFill>
                  <a:srgbClr val="FFFFFF"/>
                </a:solidFill>
                <a:latin typeface="Verdana"/>
                <a:ea typeface="ＭＳ Ｐゴシック"/>
              </a:rPr>
            </a:br>
            <a:r>
              <a:rPr lang="en-US" sz="1600" b="0" kern="0" smtClean="0">
                <a:solidFill>
                  <a:srgbClr val="FFFFFF"/>
                </a:solidFill>
                <a:latin typeface="Verdana"/>
                <a:ea typeface="ＭＳ Ｐゴシック"/>
              </a:rPr>
              <a:t>(Blake and Mouton</a:t>
            </a:r>
            <a:r>
              <a:rPr lang="en-US" sz="1600" b="0" kern="0" smtClean="0">
                <a:latin typeface="Verdana"/>
                <a:ea typeface="ＭＳ Ｐゴシック"/>
              </a:rPr>
              <a:t>)</a:t>
            </a:r>
            <a:endParaRPr lang="en-US" sz="1600" b="0" kern="0" dirty="0" smtClean="0">
              <a:latin typeface="Verdana"/>
              <a:ea typeface="ＭＳ Ｐゴシック"/>
            </a:endParaRPr>
          </a:p>
        </p:txBody>
      </p:sp>
      <p:pic>
        <p:nvPicPr>
          <p:cNvPr id="62468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706"/>
          <a:stretch>
            <a:fillRect/>
          </a:stretch>
        </p:blipFill>
        <p:spPr bwMode="auto">
          <a:xfrm>
            <a:off x="6143625" y="3214688"/>
            <a:ext cx="2667000" cy="2043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med">
    <p:random/>
  </p:transition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6"/>
          <p:cNvSpPr txBox="1">
            <a:spLocks/>
          </p:cNvSpPr>
          <p:nvPr/>
        </p:nvSpPr>
        <p:spPr bwMode="auto">
          <a:xfrm>
            <a:off x="1371600" y="304800"/>
            <a:ext cx="7126288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rgbClr val="004C99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rgbClr val="004C99"/>
                </a:solidFill>
                <a:latin typeface="Verdana" pitchFamily="34" charset="0"/>
                <a:ea typeface="ＭＳ Ｐゴシック" pitchFamily="1" charset="-128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rgbClr val="004C99"/>
                </a:solidFill>
                <a:latin typeface="Verdana" pitchFamily="34" charset="0"/>
                <a:ea typeface="ＭＳ Ｐゴシック" pitchFamily="1" charset="-128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rgbClr val="004C99"/>
                </a:solidFill>
                <a:latin typeface="Verdana" pitchFamily="34" charset="0"/>
                <a:ea typeface="ＭＳ Ｐゴシック" pitchFamily="1" charset="-128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rgbClr val="004C99"/>
                </a:solidFill>
                <a:latin typeface="Verdana" pitchFamily="34" charset="0"/>
                <a:ea typeface="ＭＳ Ｐゴシック" pitchFamily="1" charset="-128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004C99"/>
                </a:solidFill>
                <a:latin typeface="Verdana" pitchFamily="34" charset="0"/>
                <a:ea typeface="ＭＳ Ｐゴシック" pitchFamily="1" charset="-128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004C99"/>
                </a:solidFill>
                <a:latin typeface="Verdana" pitchFamily="34" charset="0"/>
                <a:ea typeface="ＭＳ Ｐゴシック" pitchFamily="1" charset="-128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004C99"/>
                </a:solidFill>
                <a:latin typeface="Verdana" pitchFamily="34" charset="0"/>
                <a:ea typeface="ＭＳ Ｐゴシック" pitchFamily="1" charset="-128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004C99"/>
                </a:solidFill>
                <a:latin typeface="Verdana" pitchFamily="34" charset="0"/>
                <a:ea typeface="ＭＳ Ｐゴシック" pitchFamily="1" charset="-128"/>
              </a:defRPr>
            </a:lvl9pPr>
          </a:lstStyle>
          <a:p>
            <a:pPr>
              <a:defRPr/>
            </a:pPr>
            <a:r>
              <a:rPr lang="en-GB" sz="4400" kern="0" dirty="0" smtClean="0">
                <a:solidFill>
                  <a:srgbClr val="AF195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/>
                <a:ea typeface="ＭＳ Ｐゴシック"/>
              </a:rPr>
              <a:t>   Activity	</a:t>
            </a:r>
            <a:r>
              <a:rPr lang="en-GB" sz="4400" b="0" kern="0" dirty="0" smtClean="0">
                <a:solidFill>
                  <a:srgbClr val="AF195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/>
                <a:ea typeface="ＭＳ Ｐゴシック"/>
              </a:rPr>
              <a:t>	</a:t>
            </a:r>
          </a:p>
        </p:txBody>
      </p:sp>
      <p:sp>
        <p:nvSpPr>
          <p:cNvPr id="4" name="Content Placeholder 7"/>
          <p:cNvSpPr txBox="1">
            <a:spLocks/>
          </p:cNvSpPr>
          <p:nvPr/>
        </p:nvSpPr>
        <p:spPr bwMode="auto">
          <a:xfrm>
            <a:off x="1000125" y="1827213"/>
            <a:ext cx="7683500" cy="2178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rgbClr val="004C99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rgbClr val="004C99"/>
                </a:solidFill>
                <a:latin typeface="+mn-lt"/>
                <a:ea typeface="+mn-ea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rgbClr val="004C99"/>
                </a:solidFill>
                <a:latin typeface="+mn-lt"/>
                <a:ea typeface="+mn-ea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rgbClr val="004C99"/>
                </a:solidFill>
                <a:latin typeface="+mn-lt"/>
                <a:ea typeface="+mn-ea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+mn-lt"/>
                <a:ea typeface="+mn-ea"/>
              </a:defRPr>
            </a:lvl9pPr>
          </a:lstStyle>
          <a:p>
            <a:pPr algn="ctr">
              <a:buFont typeface="Wingdings" pitchFamily="2" charset="2"/>
              <a:buNone/>
              <a:defRPr/>
            </a:pPr>
            <a:r>
              <a:rPr lang="en-GB" sz="3600" kern="0" smtClean="0">
                <a:latin typeface="Verdana"/>
                <a:ea typeface="ＭＳ Ｐゴシック"/>
              </a:rPr>
              <a:t>Identify your Leadership/Management Style by completing the questionnaire(s)</a:t>
            </a:r>
            <a:endParaRPr lang="en-GB" sz="3600" kern="0" dirty="0" smtClean="0">
              <a:latin typeface="Verdana"/>
              <a:ea typeface="ＭＳ Ｐゴシック"/>
            </a:endParaRPr>
          </a:p>
        </p:txBody>
      </p:sp>
      <p:pic>
        <p:nvPicPr>
          <p:cNvPr id="63492" name="Picture 15" descr="question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313" y="3581400"/>
            <a:ext cx="2314575" cy="1971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med">
    <p:random/>
  </p:transition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8"/>
          <p:cNvSpPr txBox="1">
            <a:spLocks noChangeArrowheads="1"/>
          </p:cNvSpPr>
          <p:nvPr/>
        </p:nvSpPr>
        <p:spPr bwMode="auto">
          <a:xfrm>
            <a:off x="250825" y="1557338"/>
            <a:ext cx="3643313" cy="3170237"/>
          </a:xfrm>
          <a:prstGeom prst="rect">
            <a:avLst/>
          </a:prstGeom>
          <a:solidFill>
            <a:srgbClr val="2D2D8A">
              <a:lumMod val="75000"/>
            </a:srgbClr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4000" b="0" kern="0" dirty="0">
                <a:solidFill>
                  <a:srgbClr val="FFFFFF"/>
                </a:solidFill>
                <a:latin typeface="Verdana" pitchFamily="34" charset="0"/>
                <a:ea typeface="ＭＳ Ｐゴシック"/>
              </a:rPr>
              <a:t>Hersey and Blanchard’s </a:t>
            </a:r>
            <a:r>
              <a:rPr lang="en-GB" sz="4000" kern="0" dirty="0">
                <a:solidFill>
                  <a:srgbClr val="FFFFFF"/>
                </a:solidFill>
                <a:latin typeface="Verdana" pitchFamily="34" charset="0"/>
                <a:ea typeface="ＭＳ Ｐゴシック"/>
              </a:rPr>
              <a:t>Situational Leadership </a:t>
            </a:r>
            <a:r>
              <a:rPr lang="en-GB" sz="4000" b="0" kern="0" dirty="0">
                <a:solidFill>
                  <a:srgbClr val="FFFFFF"/>
                </a:solidFill>
                <a:latin typeface="Verdana" pitchFamily="34" charset="0"/>
                <a:ea typeface="ＭＳ Ｐゴシック"/>
              </a:rPr>
              <a:t>Model</a:t>
            </a:r>
          </a:p>
        </p:txBody>
      </p:sp>
      <p:pic>
        <p:nvPicPr>
          <p:cNvPr id="64515" name="Content Placeholder 7" descr="HerseyBlanchardSituational.gif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3400" y="228600"/>
            <a:ext cx="4643438" cy="5400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med">
    <p:random/>
  </p:transition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/>
          <p:cNvSpPr txBox="1">
            <a:spLocks/>
          </p:cNvSpPr>
          <p:nvPr/>
        </p:nvSpPr>
        <p:spPr bwMode="auto">
          <a:xfrm>
            <a:off x="539750" y="301625"/>
            <a:ext cx="8496300" cy="895350"/>
          </a:xfrm>
          <a:prstGeom prst="rect">
            <a:avLst/>
          </a:prstGeom>
          <a:solidFill>
            <a:srgbClr val="333399">
              <a:lumMod val="75000"/>
            </a:srgbClr>
          </a:solidFill>
          <a:ln w="9525">
            <a:noFill/>
            <a:miter lim="800000"/>
            <a:headEnd/>
            <a:tailEnd/>
          </a:ln>
        </p:spPr>
        <p:txBody>
          <a:bodyPr anchor="ctr"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rgbClr val="004C99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rgbClr val="004C99"/>
                </a:solidFill>
                <a:latin typeface="Verdana" pitchFamily="34" charset="0"/>
                <a:ea typeface="ＭＳ Ｐゴシック" pitchFamily="1" charset="-128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rgbClr val="004C99"/>
                </a:solidFill>
                <a:latin typeface="Verdana" pitchFamily="34" charset="0"/>
                <a:ea typeface="ＭＳ Ｐゴシック" pitchFamily="1" charset="-128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rgbClr val="004C99"/>
                </a:solidFill>
                <a:latin typeface="Verdana" pitchFamily="34" charset="0"/>
                <a:ea typeface="ＭＳ Ｐゴシック" pitchFamily="1" charset="-128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rgbClr val="004C99"/>
                </a:solidFill>
                <a:latin typeface="Verdana" pitchFamily="34" charset="0"/>
                <a:ea typeface="ＭＳ Ｐゴシック" pitchFamily="1" charset="-128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004C99"/>
                </a:solidFill>
                <a:latin typeface="Verdana" pitchFamily="34" charset="0"/>
                <a:ea typeface="ＭＳ Ｐゴシック" pitchFamily="1" charset="-128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004C99"/>
                </a:solidFill>
                <a:latin typeface="Verdana" pitchFamily="34" charset="0"/>
                <a:ea typeface="ＭＳ Ｐゴシック" pitchFamily="1" charset="-128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004C99"/>
                </a:solidFill>
                <a:latin typeface="Verdana" pitchFamily="34" charset="0"/>
                <a:ea typeface="ＭＳ Ｐゴシック" pitchFamily="1" charset="-128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004C99"/>
                </a:solidFill>
                <a:latin typeface="Verdana" pitchFamily="34" charset="0"/>
                <a:ea typeface="ＭＳ Ｐゴシック" pitchFamily="1" charset="-128"/>
              </a:defRPr>
            </a:lvl9pPr>
          </a:lstStyle>
          <a:p>
            <a:pPr>
              <a:defRPr/>
            </a:pPr>
            <a:r>
              <a:rPr lang="en-GB" sz="3000" kern="0" smtClean="0">
                <a:solidFill>
                  <a:srgbClr val="FFFFFF"/>
                </a:solidFill>
                <a:latin typeface="Verdana"/>
                <a:ea typeface="ＭＳ Ｐゴシック"/>
              </a:rPr>
              <a:t>Transformational Leadership/Management</a:t>
            </a:r>
            <a:endParaRPr lang="en-GB" sz="3000" kern="0" dirty="0" smtClean="0">
              <a:solidFill>
                <a:srgbClr val="FFFFFF"/>
              </a:solidFill>
              <a:latin typeface="Verdana"/>
              <a:ea typeface="ＭＳ Ｐゴシック"/>
            </a:endParaRPr>
          </a:p>
        </p:txBody>
      </p:sp>
      <p:sp>
        <p:nvSpPr>
          <p:cNvPr id="4" name="Content Placeholder 2"/>
          <p:cNvSpPr txBox="1">
            <a:spLocks/>
          </p:cNvSpPr>
          <p:nvPr/>
        </p:nvSpPr>
        <p:spPr bwMode="auto">
          <a:xfrm>
            <a:off x="381000" y="1371600"/>
            <a:ext cx="8655050" cy="5040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rgbClr val="004C99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rgbClr val="004C99"/>
                </a:solidFill>
                <a:latin typeface="+mn-lt"/>
                <a:ea typeface="+mn-ea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rgbClr val="004C99"/>
                </a:solidFill>
                <a:latin typeface="+mn-lt"/>
                <a:ea typeface="+mn-ea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rgbClr val="004C99"/>
                </a:solidFill>
                <a:latin typeface="+mn-lt"/>
                <a:ea typeface="+mn-ea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+mn-lt"/>
                <a:ea typeface="+mn-ea"/>
              </a:defRPr>
            </a:lvl9pPr>
          </a:lstStyle>
          <a:p>
            <a:pPr>
              <a:defRPr/>
            </a:pPr>
            <a:r>
              <a:rPr lang="en-GB" sz="2400" b="0" kern="0" dirty="0" smtClean="0">
                <a:solidFill>
                  <a:srgbClr val="000000"/>
                </a:solidFill>
                <a:latin typeface="Verdana"/>
                <a:ea typeface="ＭＳ Ｐゴシック"/>
              </a:rPr>
              <a:t>Transformational leadership/management is about </a:t>
            </a:r>
            <a:r>
              <a:rPr lang="en-GB" sz="2400" kern="0" dirty="0" smtClean="0">
                <a:solidFill>
                  <a:srgbClr val="000000"/>
                </a:solidFill>
                <a:latin typeface="Verdana"/>
                <a:ea typeface="ＭＳ Ｐゴシック"/>
              </a:rPr>
              <a:t>transforming the performance </a:t>
            </a:r>
            <a:r>
              <a:rPr lang="en-GB" sz="2400" b="0" kern="0" dirty="0" smtClean="0">
                <a:solidFill>
                  <a:srgbClr val="000000"/>
                </a:solidFill>
                <a:latin typeface="Verdana"/>
                <a:ea typeface="ＭＳ Ｐゴシック"/>
              </a:rPr>
              <a:t>or </a:t>
            </a:r>
            <a:r>
              <a:rPr lang="en-GB" sz="2400" kern="0" dirty="0" smtClean="0">
                <a:solidFill>
                  <a:srgbClr val="000000"/>
                </a:solidFill>
                <a:latin typeface="Verdana"/>
                <a:ea typeface="ＭＳ Ｐゴシック"/>
              </a:rPr>
              <a:t>fortunes</a:t>
            </a:r>
            <a:r>
              <a:rPr lang="en-GB" sz="2400" b="0" kern="0" dirty="0" smtClean="0">
                <a:solidFill>
                  <a:srgbClr val="000000"/>
                </a:solidFill>
                <a:latin typeface="Verdana"/>
                <a:ea typeface="ＭＳ Ｐゴシック"/>
              </a:rPr>
              <a:t> of an </a:t>
            </a:r>
            <a:r>
              <a:rPr lang="en-GB" sz="2400" kern="0" dirty="0" smtClean="0">
                <a:solidFill>
                  <a:srgbClr val="000000"/>
                </a:solidFill>
                <a:latin typeface="Verdana"/>
                <a:ea typeface="ＭＳ Ｐゴシック"/>
              </a:rPr>
              <a:t>organisation  </a:t>
            </a:r>
          </a:p>
          <a:p>
            <a:pPr>
              <a:defRPr/>
            </a:pPr>
            <a:endParaRPr lang="en-GB" sz="2400" b="0" kern="0" dirty="0" smtClean="0">
              <a:solidFill>
                <a:srgbClr val="000000"/>
              </a:solidFill>
              <a:latin typeface="Verdana"/>
              <a:ea typeface="ＭＳ Ｐゴシック"/>
            </a:endParaRPr>
          </a:p>
          <a:p>
            <a:pPr>
              <a:defRPr/>
            </a:pPr>
            <a:r>
              <a:rPr lang="en-GB" sz="2400" b="0" kern="0" dirty="0" smtClean="0">
                <a:solidFill>
                  <a:srgbClr val="000000"/>
                </a:solidFill>
                <a:latin typeface="Verdana"/>
                <a:ea typeface="ＭＳ Ｐゴシック"/>
              </a:rPr>
              <a:t>It is ‘a process of engendering higher levels of motivation and commitment among followers ... [by] ... generating a vision for the organisation, and the leader’s ability to appeal to higher ideals and values of followers, and [create] a feeling of justice, loyalty and trust.’ </a:t>
            </a:r>
          </a:p>
          <a:p>
            <a:pPr>
              <a:buFontTx/>
              <a:buNone/>
              <a:defRPr/>
            </a:pPr>
            <a:r>
              <a:rPr lang="en-GB" sz="2400" b="0" kern="0" dirty="0" smtClean="0">
                <a:solidFill>
                  <a:srgbClr val="000000"/>
                </a:solidFill>
                <a:latin typeface="Verdana"/>
                <a:ea typeface="ＭＳ Ｐゴシック"/>
              </a:rPr>
              <a:t>         </a:t>
            </a:r>
            <a:r>
              <a:rPr lang="en-GB" sz="2400" b="0" i="1" kern="0" dirty="0" smtClean="0">
                <a:solidFill>
                  <a:srgbClr val="000000"/>
                </a:solidFill>
                <a:latin typeface="Verdana"/>
                <a:ea typeface="ＭＳ Ｐゴシック"/>
              </a:rPr>
              <a:t>(Mullins, 2007, p. 381)</a:t>
            </a:r>
          </a:p>
        </p:txBody>
      </p:sp>
    </p:spTree>
  </p:cSld>
  <p:clrMapOvr>
    <a:masterClrMapping/>
  </p:clrMapOvr>
  <p:transition spd="med">
    <p:random/>
  </p:transition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/>
          <p:cNvSpPr txBox="1">
            <a:spLocks/>
          </p:cNvSpPr>
          <p:nvPr/>
        </p:nvSpPr>
        <p:spPr bwMode="auto">
          <a:xfrm>
            <a:off x="539750" y="301625"/>
            <a:ext cx="8496300" cy="895350"/>
          </a:xfrm>
          <a:prstGeom prst="rect">
            <a:avLst/>
          </a:prstGeom>
          <a:solidFill>
            <a:srgbClr val="333399">
              <a:lumMod val="75000"/>
            </a:srgbClr>
          </a:solidFill>
          <a:ln w="9525">
            <a:noFill/>
            <a:miter lim="800000"/>
            <a:headEnd/>
            <a:tailEnd/>
          </a:ln>
        </p:spPr>
        <p:txBody>
          <a:bodyPr anchor="ctr"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rgbClr val="004C99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rgbClr val="004C99"/>
                </a:solidFill>
                <a:latin typeface="Verdana" pitchFamily="34" charset="0"/>
                <a:ea typeface="ＭＳ Ｐゴシック" pitchFamily="1" charset="-128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rgbClr val="004C99"/>
                </a:solidFill>
                <a:latin typeface="Verdana" pitchFamily="34" charset="0"/>
                <a:ea typeface="ＭＳ Ｐゴシック" pitchFamily="1" charset="-128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rgbClr val="004C99"/>
                </a:solidFill>
                <a:latin typeface="Verdana" pitchFamily="34" charset="0"/>
                <a:ea typeface="ＭＳ Ｐゴシック" pitchFamily="1" charset="-128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rgbClr val="004C99"/>
                </a:solidFill>
                <a:latin typeface="Verdana" pitchFamily="34" charset="0"/>
                <a:ea typeface="ＭＳ Ｐゴシック" pitchFamily="1" charset="-128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004C99"/>
                </a:solidFill>
                <a:latin typeface="Verdana" pitchFamily="34" charset="0"/>
                <a:ea typeface="ＭＳ Ｐゴシック" pitchFamily="1" charset="-128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004C99"/>
                </a:solidFill>
                <a:latin typeface="Verdana" pitchFamily="34" charset="0"/>
                <a:ea typeface="ＭＳ Ｐゴシック" pitchFamily="1" charset="-128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004C99"/>
                </a:solidFill>
                <a:latin typeface="Verdana" pitchFamily="34" charset="0"/>
                <a:ea typeface="ＭＳ Ｐゴシック" pitchFamily="1" charset="-128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004C99"/>
                </a:solidFill>
                <a:latin typeface="Verdana" pitchFamily="34" charset="0"/>
                <a:ea typeface="ＭＳ Ｐゴシック" pitchFamily="1" charset="-128"/>
              </a:defRPr>
            </a:lvl9pPr>
          </a:lstStyle>
          <a:p>
            <a:pPr>
              <a:defRPr/>
            </a:pPr>
            <a:r>
              <a:rPr lang="en-GB" sz="3000" kern="0" smtClean="0">
                <a:solidFill>
                  <a:srgbClr val="FFFFFF"/>
                </a:solidFill>
                <a:latin typeface="Verdana"/>
                <a:ea typeface="ＭＳ Ｐゴシック"/>
              </a:rPr>
              <a:t>Transformational Leadership/Management</a:t>
            </a:r>
            <a:endParaRPr lang="en-GB" sz="3000" kern="0" dirty="0" smtClean="0">
              <a:solidFill>
                <a:srgbClr val="FFFFFF"/>
              </a:solidFill>
              <a:latin typeface="Verdana"/>
              <a:ea typeface="ＭＳ Ｐゴシック"/>
            </a:endParaRPr>
          </a:p>
        </p:txBody>
      </p:sp>
      <p:sp>
        <p:nvSpPr>
          <p:cNvPr id="4" name="Content Placeholder 2"/>
          <p:cNvSpPr txBox="1">
            <a:spLocks/>
          </p:cNvSpPr>
          <p:nvPr/>
        </p:nvSpPr>
        <p:spPr bwMode="auto">
          <a:xfrm>
            <a:off x="684213" y="1412875"/>
            <a:ext cx="8208962" cy="4770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rgbClr val="004C99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rgbClr val="004C99"/>
                </a:solidFill>
                <a:latin typeface="+mn-lt"/>
                <a:ea typeface="+mn-ea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rgbClr val="004C99"/>
                </a:solidFill>
                <a:latin typeface="+mn-lt"/>
                <a:ea typeface="+mn-ea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rgbClr val="004C99"/>
                </a:solidFill>
                <a:latin typeface="+mn-lt"/>
                <a:ea typeface="+mn-ea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+mn-lt"/>
                <a:ea typeface="+mn-ea"/>
              </a:defRPr>
            </a:lvl9pPr>
          </a:lstStyle>
          <a:p>
            <a:pPr>
              <a:buFontTx/>
              <a:buNone/>
              <a:defRPr/>
            </a:pPr>
            <a:r>
              <a:rPr lang="en-GB" sz="2800" kern="0" smtClean="0">
                <a:solidFill>
                  <a:srgbClr val="000000"/>
                </a:solidFill>
                <a:latin typeface="Verdana"/>
                <a:ea typeface="ＭＳ Ｐゴシック"/>
              </a:rPr>
              <a:t>Yukl (2006) proposes a set of guidelines</a:t>
            </a:r>
          </a:p>
          <a:p>
            <a:pPr lvl="1">
              <a:defRPr/>
            </a:pPr>
            <a:r>
              <a:rPr lang="en-GB" sz="2400" b="0" kern="0" smtClean="0">
                <a:solidFill>
                  <a:srgbClr val="000000"/>
                </a:solidFill>
                <a:latin typeface="Verdana"/>
                <a:ea typeface="ＭＳ Ｐゴシック"/>
              </a:rPr>
              <a:t>Articulate a </a:t>
            </a:r>
            <a:r>
              <a:rPr lang="en-GB" sz="2400" kern="0" smtClean="0">
                <a:solidFill>
                  <a:srgbClr val="000000"/>
                </a:solidFill>
                <a:latin typeface="Verdana"/>
                <a:ea typeface="ＭＳ Ｐゴシック"/>
              </a:rPr>
              <a:t>clear and appealing vision</a:t>
            </a:r>
          </a:p>
          <a:p>
            <a:pPr lvl="1">
              <a:defRPr/>
            </a:pPr>
            <a:r>
              <a:rPr lang="en-GB" sz="2400" b="0" kern="0" smtClean="0">
                <a:solidFill>
                  <a:srgbClr val="000000"/>
                </a:solidFill>
                <a:latin typeface="Verdana"/>
                <a:ea typeface="ＭＳ Ｐゴシック"/>
              </a:rPr>
              <a:t>Explain </a:t>
            </a:r>
            <a:r>
              <a:rPr lang="en-GB" sz="2400" kern="0" smtClean="0">
                <a:solidFill>
                  <a:srgbClr val="000000"/>
                </a:solidFill>
                <a:latin typeface="Verdana"/>
                <a:ea typeface="ＭＳ Ｐゴシック"/>
              </a:rPr>
              <a:t>how </a:t>
            </a:r>
            <a:r>
              <a:rPr lang="en-GB" sz="2400" b="0" kern="0" smtClean="0">
                <a:solidFill>
                  <a:srgbClr val="000000"/>
                </a:solidFill>
                <a:latin typeface="Verdana"/>
                <a:ea typeface="ＭＳ Ｐゴシック"/>
              </a:rPr>
              <a:t>the vision can be </a:t>
            </a:r>
            <a:r>
              <a:rPr lang="en-GB" sz="2400" kern="0" smtClean="0">
                <a:solidFill>
                  <a:srgbClr val="000000"/>
                </a:solidFill>
                <a:latin typeface="Verdana"/>
                <a:ea typeface="ＭＳ Ｐゴシック"/>
              </a:rPr>
              <a:t>attained</a:t>
            </a:r>
          </a:p>
          <a:p>
            <a:pPr lvl="1">
              <a:defRPr/>
            </a:pPr>
            <a:r>
              <a:rPr lang="en-GB" sz="2400" b="0" kern="0" smtClean="0">
                <a:solidFill>
                  <a:srgbClr val="000000"/>
                </a:solidFill>
                <a:latin typeface="Verdana"/>
                <a:ea typeface="ＭＳ Ｐゴシック"/>
              </a:rPr>
              <a:t>Act </a:t>
            </a:r>
            <a:r>
              <a:rPr lang="en-GB" sz="2400" kern="0" smtClean="0">
                <a:solidFill>
                  <a:srgbClr val="000000"/>
                </a:solidFill>
                <a:latin typeface="Verdana"/>
                <a:ea typeface="ＭＳ Ｐゴシック"/>
              </a:rPr>
              <a:t>confident and optimistic</a:t>
            </a:r>
          </a:p>
          <a:p>
            <a:pPr lvl="1">
              <a:defRPr/>
            </a:pPr>
            <a:r>
              <a:rPr lang="en-GB" sz="2400" b="0" kern="0" smtClean="0">
                <a:solidFill>
                  <a:srgbClr val="000000"/>
                </a:solidFill>
                <a:latin typeface="Verdana"/>
                <a:ea typeface="ＭＳ Ｐゴシック"/>
              </a:rPr>
              <a:t>Express confidence in followers</a:t>
            </a:r>
          </a:p>
          <a:p>
            <a:pPr lvl="1">
              <a:defRPr/>
            </a:pPr>
            <a:r>
              <a:rPr lang="en-GB" sz="2400" b="0" kern="0" smtClean="0">
                <a:solidFill>
                  <a:srgbClr val="000000"/>
                </a:solidFill>
                <a:latin typeface="Verdana"/>
                <a:ea typeface="ＭＳ Ｐゴシック"/>
              </a:rPr>
              <a:t>Use dramatic, symbolic actions to </a:t>
            </a:r>
            <a:r>
              <a:rPr lang="en-GB" sz="2400" kern="0" smtClean="0">
                <a:solidFill>
                  <a:srgbClr val="000000"/>
                </a:solidFill>
                <a:latin typeface="Verdana"/>
                <a:ea typeface="ＭＳ Ｐゴシック"/>
              </a:rPr>
              <a:t>emphasise key values</a:t>
            </a:r>
          </a:p>
          <a:p>
            <a:pPr lvl="1">
              <a:defRPr/>
            </a:pPr>
            <a:r>
              <a:rPr lang="en-GB" sz="2400" kern="0" smtClean="0">
                <a:solidFill>
                  <a:srgbClr val="000000"/>
                </a:solidFill>
                <a:latin typeface="Verdana"/>
                <a:ea typeface="ＭＳ Ｐゴシック"/>
              </a:rPr>
              <a:t>Lead by example</a:t>
            </a:r>
            <a:endParaRPr lang="en-GB" sz="2400" b="0" kern="0" dirty="0" smtClean="0">
              <a:solidFill>
                <a:srgbClr val="000000"/>
              </a:solidFill>
              <a:latin typeface="Verdana"/>
              <a:ea typeface="ＭＳ Ｐゴシック"/>
            </a:endParaRPr>
          </a:p>
        </p:txBody>
      </p:sp>
    </p:spTree>
  </p:cSld>
  <p:clrMapOvr>
    <a:masterClrMapping/>
  </p:clrMapOvr>
  <p:transition spd="med">
    <p:random/>
  </p:transition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/>
          <p:cNvSpPr txBox="1">
            <a:spLocks/>
          </p:cNvSpPr>
          <p:nvPr/>
        </p:nvSpPr>
        <p:spPr bwMode="auto">
          <a:xfrm>
            <a:off x="1066800" y="228600"/>
            <a:ext cx="7327900" cy="1295400"/>
          </a:xfrm>
          <a:prstGeom prst="rect">
            <a:avLst/>
          </a:prstGeom>
          <a:solidFill>
            <a:srgbClr val="002060"/>
          </a:solidFill>
          <a:ln w="9525">
            <a:noFill/>
            <a:miter lim="800000"/>
            <a:headEnd/>
            <a:tailEnd/>
          </a:ln>
        </p:spPr>
        <p:txBody>
          <a:bodyPr anchor="ctr"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rgbClr val="004C99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rgbClr val="004C99"/>
                </a:solidFill>
                <a:latin typeface="Verdana" pitchFamily="34" charset="0"/>
                <a:ea typeface="ＭＳ Ｐゴシック" pitchFamily="1" charset="-128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rgbClr val="004C99"/>
                </a:solidFill>
                <a:latin typeface="Verdana" pitchFamily="34" charset="0"/>
                <a:ea typeface="ＭＳ Ｐゴシック" pitchFamily="1" charset="-128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rgbClr val="004C99"/>
                </a:solidFill>
                <a:latin typeface="Verdana" pitchFamily="34" charset="0"/>
                <a:ea typeface="ＭＳ Ｐゴシック" pitchFamily="1" charset="-128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rgbClr val="004C99"/>
                </a:solidFill>
                <a:latin typeface="Verdana" pitchFamily="34" charset="0"/>
                <a:ea typeface="ＭＳ Ｐゴシック" pitchFamily="1" charset="-128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004C99"/>
                </a:solidFill>
                <a:latin typeface="Verdana" pitchFamily="34" charset="0"/>
                <a:ea typeface="ＭＳ Ｐゴシック" pitchFamily="1" charset="-128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004C99"/>
                </a:solidFill>
                <a:latin typeface="Verdana" pitchFamily="34" charset="0"/>
                <a:ea typeface="ＭＳ Ｐゴシック" pitchFamily="1" charset="-128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004C99"/>
                </a:solidFill>
                <a:latin typeface="Verdana" pitchFamily="34" charset="0"/>
                <a:ea typeface="ＭＳ Ｐゴシック" pitchFamily="1" charset="-128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004C99"/>
                </a:solidFill>
                <a:latin typeface="Verdana" pitchFamily="34" charset="0"/>
                <a:ea typeface="ＭＳ Ｐゴシック" pitchFamily="1" charset="-128"/>
              </a:defRPr>
            </a:lvl9pPr>
          </a:lstStyle>
          <a:p>
            <a:pPr>
              <a:defRPr/>
            </a:pPr>
            <a:r>
              <a:rPr lang="en-GB" sz="4000" kern="0" dirty="0" smtClean="0">
                <a:solidFill>
                  <a:srgbClr val="FFFFFF"/>
                </a:solidFill>
                <a:latin typeface="Verdana"/>
                <a:ea typeface="ＭＳ Ｐゴシック"/>
              </a:rPr>
              <a:t>Inspirational</a:t>
            </a:r>
            <a:r>
              <a:rPr lang="en-GB" sz="3400" kern="0" dirty="0" smtClean="0">
                <a:solidFill>
                  <a:srgbClr val="FFFFFF"/>
                </a:solidFill>
                <a:latin typeface="Verdana"/>
                <a:ea typeface="ＭＳ Ｐゴシック"/>
              </a:rPr>
              <a:t> </a:t>
            </a:r>
            <a:r>
              <a:rPr lang="en-GB" sz="4000" kern="0" dirty="0" smtClean="0">
                <a:solidFill>
                  <a:srgbClr val="FFFFFF"/>
                </a:solidFill>
                <a:latin typeface="Verdana"/>
                <a:ea typeface="ＭＳ Ｐゴシック"/>
              </a:rPr>
              <a:t>leadership</a:t>
            </a:r>
          </a:p>
        </p:txBody>
      </p:sp>
      <p:sp>
        <p:nvSpPr>
          <p:cNvPr id="4" name="Content Placeholder 2"/>
          <p:cNvSpPr txBox="1">
            <a:spLocks/>
          </p:cNvSpPr>
          <p:nvPr/>
        </p:nvSpPr>
        <p:spPr bwMode="auto">
          <a:xfrm>
            <a:off x="-609600" y="1096963"/>
            <a:ext cx="9601200" cy="5761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rgbClr val="004C99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rgbClr val="004C99"/>
                </a:solidFill>
                <a:latin typeface="+mn-lt"/>
                <a:ea typeface="+mn-ea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rgbClr val="004C99"/>
                </a:solidFill>
                <a:latin typeface="+mn-lt"/>
                <a:ea typeface="+mn-ea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rgbClr val="004C99"/>
                </a:solidFill>
                <a:latin typeface="+mn-lt"/>
                <a:ea typeface="+mn-ea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+mn-lt"/>
                <a:ea typeface="+mn-ea"/>
              </a:defRPr>
            </a:lvl9pPr>
          </a:lstStyle>
          <a:p>
            <a:pPr>
              <a:buFontTx/>
              <a:buNone/>
              <a:defRPr/>
            </a:pPr>
            <a:r>
              <a:rPr lang="en-GB" sz="2400" b="0" kern="0" dirty="0" smtClean="0">
                <a:solidFill>
                  <a:srgbClr val="000000"/>
                </a:solidFill>
                <a:latin typeface="Verdana"/>
                <a:ea typeface="ＭＳ Ｐゴシック"/>
              </a:rPr>
              <a:t>        </a:t>
            </a:r>
          </a:p>
          <a:p>
            <a:pPr lvl="2">
              <a:defRPr/>
            </a:pPr>
            <a:r>
              <a:rPr lang="en-GB" b="0" kern="0" dirty="0" smtClean="0">
                <a:solidFill>
                  <a:srgbClr val="000000"/>
                </a:solidFill>
                <a:latin typeface="Verdana"/>
                <a:ea typeface="ＭＳ Ｐゴシック"/>
              </a:rPr>
              <a:t>Has a </a:t>
            </a:r>
            <a:r>
              <a:rPr lang="en-GB" kern="0" dirty="0" smtClean="0">
                <a:solidFill>
                  <a:srgbClr val="000000"/>
                </a:solidFill>
                <a:latin typeface="Verdana"/>
                <a:ea typeface="ＭＳ Ｐゴシック"/>
              </a:rPr>
              <a:t>vision</a:t>
            </a:r>
            <a:r>
              <a:rPr lang="en-GB" b="0" kern="0" dirty="0" smtClean="0">
                <a:solidFill>
                  <a:srgbClr val="000000"/>
                </a:solidFill>
                <a:latin typeface="Verdana"/>
                <a:ea typeface="ＭＳ Ｐゴシック"/>
              </a:rPr>
              <a:t> and is able to see the bigger picture</a:t>
            </a:r>
          </a:p>
          <a:p>
            <a:pPr lvl="2">
              <a:defRPr/>
            </a:pPr>
            <a:r>
              <a:rPr lang="en-GB" b="0" kern="0" dirty="0" smtClean="0">
                <a:solidFill>
                  <a:srgbClr val="000000"/>
                </a:solidFill>
                <a:latin typeface="Verdana"/>
                <a:ea typeface="ＭＳ Ｐゴシック"/>
              </a:rPr>
              <a:t>Takes a </a:t>
            </a:r>
            <a:r>
              <a:rPr lang="en-GB" kern="0" dirty="0" smtClean="0">
                <a:solidFill>
                  <a:srgbClr val="000000"/>
                </a:solidFill>
                <a:latin typeface="Verdana"/>
                <a:ea typeface="ＭＳ Ｐゴシック"/>
              </a:rPr>
              <a:t>long-term view</a:t>
            </a:r>
          </a:p>
          <a:p>
            <a:pPr lvl="2">
              <a:defRPr/>
            </a:pPr>
            <a:r>
              <a:rPr lang="en-GB" b="0" kern="0" dirty="0" smtClean="0">
                <a:solidFill>
                  <a:srgbClr val="000000"/>
                </a:solidFill>
                <a:latin typeface="Verdana"/>
                <a:ea typeface="ＭＳ Ｐゴシック"/>
              </a:rPr>
              <a:t>Knows the ultimate objectives of the organisation</a:t>
            </a:r>
          </a:p>
          <a:p>
            <a:pPr lvl="2">
              <a:defRPr/>
            </a:pPr>
            <a:r>
              <a:rPr lang="en-GB" b="0" kern="0" dirty="0" smtClean="0">
                <a:solidFill>
                  <a:srgbClr val="000000"/>
                </a:solidFill>
                <a:latin typeface="Verdana"/>
                <a:ea typeface="ＭＳ Ｐゴシック"/>
              </a:rPr>
              <a:t>Knows how people work together</a:t>
            </a:r>
          </a:p>
          <a:p>
            <a:pPr lvl="2">
              <a:defRPr/>
            </a:pPr>
            <a:r>
              <a:rPr lang="en-GB" kern="0" dirty="0" smtClean="0">
                <a:solidFill>
                  <a:srgbClr val="000000"/>
                </a:solidFill>
                <a:latin typeface="Verdana"/>
                <a:ea typeface="ＭＳ Ｐゴシック"/>
              </a:rPr>
              <a:t>Inspires</a:t>
            </a:r>
            <a:r>
              <a:rPr lang="en-GB" b="0" kern="0" dirty="0" smtClean="0">
                <a:solidFill>
                  <a:srgbClr val="000000"/>
                </a:solidFill>
                <a:latin typeface="Verdana"/>
                <a:ea typeface="ＭＳ Ｐゴシック"/>
              </a:rPr>
              <a:t> people and creates a climate where it’s </a:t>
            </a:r>
            <a:r>
              <a:rPr lang="en-GB" kern="0" dirty="0" smtClean="0">
                <a:solidFill>
                  <a:srgbClr val="000000"/>
                </a:solidFill>
                <a:latin typeface="Verdana"/>
                <a:ea typeface="ＭＳ Ｐゴシック"/>
              </a:rPr>
              <a:t>okay to make mistakes</a:t>
            </a:r>
          </a:p>
          <a:p>
            <a:pPr lvl="2">
              <a:defRPr/>
            </a:pPr>
            <a:r>
              <a:rPr lang="en-GB" kern="0" dirty="0" smtClean="0">
                <a:solidFill>
                  <a:srgbClr val="000000"/>
                </a:solidFill>
                <a:latin typeface="Verdana"/>
                <a:ea typeface="ＭＳ Ｐゴシック"/>
              </a:rPr>
              <a:t>Encourages</a:t>
            </a:r>
            <a:r>
              <a:rPr lang="en-GB" b="0" kern="0" dirty="0" smtClean="0">
                <a:solidFill>
                  <a:srgbClr val="000000"/>
                </a:solidFill>
                <a:latin typeface="Verdana"/>
                <a:ea typeface="ＭＳ Ｐゴシック"/>
              </a:rPr>
              <a:t> and </a:t>
            </a:r>
            <a:r>
              <a:rPr lang="en-GB" kern="0" dirty="0" smtClean="0">
                <a:solidFill>
                  <a:srgbClr val="000000"/>
                </a:solidFill>
                <a:latin typeface="Verdana"/>
                <a:ea typeface="ＭＳ Ｐゴシック"/>
              </a:rPr>
              <a:t>supports continuous learning and improvement</a:t>
            </a:r>
          </a:p>
          <a:p>
            <a:pPr lvl="2">
              <a:defRPr/>
            </a:pPr>
            <a:r>
              <a:rPr lang="en-GB" kern="0" dirty="0" smtClean="0">
                <a:solidFill>
                  <a:srgbClr val="000000"/>
                </a:solidFill>
                <a:latin typeface="Verdana"/>
                <a:ea typeface="ＭＳ Ｐゴシック"/>
              </a:rPr>
              <a:t>Seeks commitment </a:t>
            </a:r>
            <a:r>
              <a:rPr lang="en-GB" b="0" kern="0" dirty="0" smtClean="0">
                <a:solidFill>
                  <a:srgbClr val="000000"/>
                </a:solidFill>
                <a:latin typeface="Verdana"/>
                <a:ea typeface="ＭＳ Ｐゴシック"/>
              </a:rPr>
              <a:t>rather than compliance             </a:t>
            </a:r>
            <a:r>
              <a:rPr lang="en-GB" sz="1800" b="0" i="1" kern="0" dirty="0" smtClean="0">
                <a:solidFill>
                  <a:srgbClr val="000000"/>
                </a:solidFill>
                <a:latin typeface="Verdana"/>
                <a:ea typeface="ＭＳ Ｐゴシック"/>
              </a:rPr>
              <a:t>Whitehead (2002)</a:t>
            </a:r>
          </a:p>
          <a:p>
            <a:pPr lvl="2">
              <a:defRPr/>
            </a:pPr>
            <a:endParaRPr lang="en-GB" b="0" kern="0" dirty="0" smtClean="0">
              <a:solidFill>
                <a:srgbClr val="000000"/>
              </a:solidFill>
              <a:latin typeface="Verdana"/>
              <a:ea typeface="ＭＳ Ｐゴシック"/>
            </a:endParaRPr>
          </a:p>
        </p:txBody>
      </p:sp>
    </p:spTree>
  </p:cSld>
  <p:clrMapOvr>
    <a:masterClrMapping/>
  </p:clrMapOvr>
  <p:transition spd="med">
    <p:random/>
  </p:transition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3"/>
          <p:cNvSpPr txBox="1">
            <a:spLocks noChangeArrowheads="1" noChangeShapeType="1"/>
          </p:cNvSpPr>
          <p:nvPr/>
        </p:nvSpPr>
        <p:spPr bwMode="auto">
          <a:xfrm>
            <a:off x="457200" y="160020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rgbClr val="004C99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rgbClr val="004C99"/>
                </a:solidFill>
                <a:latin typeface="Verdana" pitchFamily="34" charset="0"/>
                <a:ea typeface="ＭＳ Ｐゴシック" pitchFamily="1" charset="-128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rgbClr val="004C99"/>
                </a:solidFill>
                <a:latin typeface="Verdana" pitchFamily="34" charset="0"/>
                <a:ea typeface="ＭＳ Ｐゴシック" pitchFamily="1" charset="-128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rgbClr val="004C99"/>
                </a:solidFill>
                <a:latin typeface="Verdana" pitchFamily="34" charset="0"/>
                <a:ea typeface="ＭＳ Ｐゴシック" pitchFamily="1" charset="-128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rgbClr val="004C99"/>
                </a:solidFill>
                <a:latin typeface="Verdana" pitchFamily="34" charset="0"/>
                <a:ea typeface="ＭＳ Ｐゴシック" pitchFamily="1" charset="-128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004C99"/>
                </a:solidFill>
                <a:latin typeface="Verdana" pitchFamily="34" charset="0"/>
                <a:ea typeface="ＭＳ Ｐゴシック" pitchFamily="1" charset="-128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004C99"/>
                </a:solidFill>
                <a:latin typeface="Verdana" pitchFamily="34" charset="0"/>
                <a:ea typeface="ＭＳ Ｐゴシック" pitchFamily="1" charset="-128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004C99"/>
                </a:solidFill>
                <a:latin typeface="Verdana" pitchFamily="34" charset="0"/>
                <a:ea typeface="ＭＳ Ｐゴシック" pitchFamily="1" charset="-128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004C99"/>
                </a:solidFill>
                <a:latin typeface="Verdana" pitchFamily="34" charset="0"/>
                <a:ea typeface="ＭＳ Ｐゴシック" pitchFamily="1" charset="-128"/>
              </a:defRPr>
            </a:lvl9pPr>
          </a:lstStyle>
          <a:p>
            <a:pPr>
              <a:defRPr/>
            </a:pPr>
            <a:r>
              <a:rPr lang="en-US" sz="4000" i="1" kern="0" dirty="0" smtClean="0">
                <a:solidFill>
                  <a:srgbClr val="000000"/>
                </a:solidFill>
                <a:latin typeface="Verdana"/>
                <a:ea typeface="ＭＳ Ｐゴシック"/>
              </a:rPr>
              <a:t>“The capacity to create a compelling vision and translate it into action and sustain it.”</a:t>
            </a:r>
          </a:p>
        </p:txBody>
      </p:sp>
      <p:sp>
        <p:nvSpPr>
          <p:cNvPr id="4" name="Rectangle 2"/>
          <p:cNvSpPr txBox="1">
            <a:spLocks noChangeArrowheads="1"/>
          </p:cNvSpPr>
          <p:nvPr/>
        </p:nvSpPr>
        <p:spPr bwMode="auto">
          <a:xfrm>
            <a:off x="428625" y="3643313"/>
            <a:ext cx="8229600" cy="2071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rgbClr val="004C99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rgbClr val="004C99"/>
                </a:solidFill>
                <a:latin typeface="+mn-lt"/>
                <a:ea typeface="+mn-ea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rgbClr val="004C99"/>
                </a:solidFill>
                <a:latin typeface="+mn-lt"/>
                <a:ea typeface="+mn-ea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rgbClr val="004C99"/>
                </a:solidFill>
                <a:latin typeface="+mn-lt"/>
                <a:ea typeface="+mn-ea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+mn-lt"/>
                <a:ea typeface="+mn-ea"/>
              </a:defRPr>
            </a:lvl9pPr>
          </a:lstStyle>
          <a:p>
            <a:pPr algn="ctr">
              <a:buFont typeface="Arial" charset="0"/>
              <a:buNone/>
              <a:defRPr/>
            </a:pPr>
            <a:endParaRPr lang="en-US" kern="0" dirty="0" smtClean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Verdana"/>
              <a:ea typeface="ＭＳ Ｐゴシック"/>
            </a:endParaRPr>
          </a:p>
          <a:p>
            <a:pPr algn="ctr">
              <a:buFont typeface="Arial" charset="0"/>
              <a:buNone/>
              <a:defRPr/>
            </a:pPr>
            <a:r>
              <a:rPr lang="en-US" kern="0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/>
                <a:ea typeface="ＭＳ Ｐゴシック"/>
              </a:rPr>
              <a:t>Warren </a:t>
            </a:r>
            <a:r>
              <a:rPr lang="en-US" kern="0" dirty="0" err="1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/>
                <a:ea typeface="ＭＳ Ｐゴシック"/>
              </a:rPr>
              <a:t>Bennis</a:t>
            </a:r>
            <a:endParaRPr lang="en-US" kern="0" dirty="0" smtClean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Verdana"/>
              <a:ea typeface="ＭＳ Ｐゴシック"/>
            </a:endParaRPr>
          </a:p>
          <a:p>
            <a:pPr algn="ctr">
              <a:buFont typeface="Arial" charset="0"/>
              <a:buNone/>
              <a:defRPr/>
            </a:pPr>
            <a:r>
              <a:rPr lang="en-US" i="1" kern="0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/>
                <a:ea typeface="ＭＳ Ｐゴシック"/>
              </a:rPr>
              <a:t>in Becoming a Leader</a:t>
            </a:r>
            <a:endParaRPr lang="en-US" i="1" kern="0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Verdana"/>
              <a:ea typeface="ＭＳ Ｐゴシック"/>
            </a:endParaRPr>
          </a:p>
        </p:txBody>
      </p:sp>
    </p:spTree>
  </p:cSld>
  <p:clrMapOvr>
    <a:masterClrMapping/>
  </p:clrMapOvr>
  <p:transition spd="med">
    <p:random/>
  </p:transition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3"/>
          <p:cNvSpPr txBox="1">
            <a:spLocks noChangeArrowheads="1" noChangeShapeType="1"/>
          </p:cNvSpPr>
          <p:nvPr/>
        </p:nvSpPr>
        <p:spPr bwMode="auto">
          <a:xfrm>
            <a:off x="533400" y="1066800"/>
            <a:ext cx="7772400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rgbClr val="004C99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rgbClr val="004C99"/>
                </a:solidFill>
                <a:latin typeface="Verdana" pitchFamily="34" charset="0"/>
                <a:ea typeface="ＭＳ Ｐゴシック" pitchFamily="1" charset="-128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rgbClr val="004C99"/>
                </a:solidFill>
                <a:latin typeface="Verdana" pitchFamily="34" charset="0"/>
                <a:ea typeface="ＭＳ Ｐゴシック" pitchFamily="1" charset="-128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rgbClr val="004C99"/>
                </a:solidFill>
                <a:latin typeface="Verdana" pitchFamily="34" charset="0"/>
                <a:ea typeface="ＭＳ Ｐゴシック" pitchFamily="1" charset="-128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rgbClr val="004C99"/>
                </a:solidFill>
                <a:latin typeface="Verdana" pitchFamily="34" charset="0"/>
                <a:ea typeface="ＭＳ Ｐゴシック" pitchFamily="1" charset="-128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004C99"/>
                </a:solidFill>
                <a:latin typeface="Verdana" pitchFamily="34" charset="0"/>
                <a:ea typeface="ＭＳ Ｐゴシック" pitchFamily="1" charset="-128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004C99"/>
                </a:solidFill>
                <a:latin typeface="Verdana" pitchFamily="34" charset="0"/>
                <a:ea typeface="ＭＳ Ｐゴシック" pitchFamily="1" charset="-128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004C99"/>
                </a:solidFill>
                <a:latin typeface="Verdana" pitchFamily="34" charset="0"/>
                <a:ea typeface="ＭＳ Ｐゴシック" pitchFamily="1" charset="-128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004C99"/>
                </a:solidFill>
                <a:latin typeface="Verdana" pitchFamily="34" charset="0"/>
                <a:ea typeface="ＭＳ Ｐゴシック" pitchFamily="1" charset="-128"/>
              </a:defRPr>
            </a:lvl9pPr>
          </a:lstStyle>
          <a:p>
            <a:pPr>
              <a:defRPr/>
            </a:pPr>
            <a:r>
              <a:rPr lang="en-US" sz="4000" i="1" kern="0" dirty="0" smtClean="0">
                <a:solidFill>
                  <a:srgbClr val="000000"/>
                </a:solidFill>
                <a:latin typeface="Verdana"/>
                <a:ea typeface="ＭＳ Ｐゴシック"/>
              </a:rPr>
              <a:t>“Developing a vision and living it vigorously are essential elements of leadership.”</a:t>
            </a:r>
          </a:p>
        </p:txBody>
      </p:sp>
      <p:sp>
        <p:nvSpPr>
          <p:cNvPr id="4" name="Rectangle 2"/>
          <p:cNvSpPr txBox="1">
            <a:spLocks noChangeArrowheads="1"/>
          </p:cNvSpPr>
          <p:nvPr/>
        </p:nvSpPr>
        <p:spPr bwMode="auto">
          <a:xfrm>
            <a:off x="1357313" y="3786188"/>
            <a:ext cx="6400800" cy="1752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>
                <a:solidFill>
                  <a:srgbClr val="004C99"/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2800">
                <a:solidFill>
                  <a:srgbClr val="004C99"/>
                </a:solidFill>
                <a:latin typeface="+mn-lt"/>
                <a:ea typeface="+mn-ea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2400">
                <a:solidFill>
                  <a:srgbClr val="004C99"/>
                </a:solidFill>
                <a:latin typeface="+mn-lt"/>
                <a:ea typeface="+mn-ea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2000">
                <a:solidFill>
                  <a:srgbClr val="004C99"/>
                </a:solidFill>
                <a:latin typeface="+mn-lt"/>
                <a:ea typeface="+mn-ea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2000">
                <a:solidFill>
                  <a:srgbClr val="004C99"/>
                </a:solidFill>
                <a:latin typeface="+mn-lt"/>
                <a:ea typeface="+mn-ea"/>
              </a:defRPr>
            </a:lvl5pPr>
            <a:lvl6pPr marL="2286000" indent="0" algn="ctr" rtl="0" fontAlgn="base">
              <a:spcBef>
                <a:spcPct val="20000"/>
              </a:spcBef>
              <a:spcAft>
                <a:spcPct val="0"/>
              </a:spcAft>
              <a:buNone/>
              <a:defRPr sz="2000">
                <a:solidFill>
                  <a:srgbClr val="004C99"/>
                </a:solidFill>
                <a:latin typeface="+mn-lt"/>
                <a:ea typeface="+mn-ea"/>
              </a:defRPr>
            </a:lvl6pPr>
            <a:lvl7pPr marL="2743200" indent="0" algn="ctr" rtl="0" fontAlgn="base">
              <a:spcBef>
                <a:spcPct val="20000"/>
              </a:spcBef>
              <a:spcAft>
                <a:spcPct val="0"/>
              </a:spcAft>
              <a:buNone/>
              <a:defRPr sz="2000">
                <a:solidFill>
                  <a:srgbClr val="004C99"/>
                </a:solidFill>
                <a:latin typeface="+mn-lt"/>
                <a:ea typeface="+mn-ea"/>
              </a:defRPr>
            </a:lvl7pPr>
            <a:lvl8pPr marL="3200400" indent="0" algn="ctr" rtl="0" fontAlgn="base">
              <a:spcBef>
                <a:spcPct val="20000"/>
              </a:spcBef>
              <a:spcAft>
                <a:spcPct val="0"/>
              </a:spcAft>
              <a:buNone/>
              <a:defRPr sz="2000">
                <a:solidFill>
                  <a:srgbClr val="004C99"/>
                </a:solidFill>
                <a:latin typeface="+mn-lt"/>
                <a:ea typeface="+mn-ea"/>
              </a:defRPr>
            </a:lvl8pPr>
            <a:lvl9pPr marL="3657600" indent="0" algn="ctr" rtl="0" fontAlgn="base">
              <a:spcBef>
                <a:spcPct val="20000"/>
              </a:spcBef>
              <a:spcAft>
                <a:spcPct val="0"/>
              </a:spcAft>
              <a:buNone/>
              <a:defRPr sz="2000">
                <a:solidFill>
                  <a:srgbClr val="004C99"/>
                </a:solidFill>
                <a:latin typeface="+mn-lt"/>
                <a:ea typeface="+mn-ea"/>
              </a:defRPr>
            </a:lvl9pPr>
          </a:lstStyle>
          <a:p>
            <a:pPr>
              <a:defRPr/>
            </a:pPr>
            <a:endParaRPr lang="en-US" kern="0" smtClean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Verdana"/>
              <a:ea typeface="ＭＳ Ｐゴシック"/>
            </a:endParaRPr>
          </a:p>
          <a:p>
            <a:pPr>
              <a:defRPr/>
            </a:pPr>
            <a:r>
              <a:rPr lang="en-US" kern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/>
                <a:ea typeface="ＭＳ Ｐゴシック"/>
              </a:rPr>
              <a:t>Tom Peters</a:t>
            </a:r>
          </a:p>
          <a:p>
            <a:pPr>
              <a:defRPr/>
            </a:pPr>
            <a:r>
              <a:rPr lang="en-US" i="1" kern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/>
                <a:ea typeface="ＭＳ Ｐゴシック"/>
              </a:rPr>
              <a:t>In Search of Excellence  </a:t>
            </a:r>
            <a:endParaRPr lang="en-US" i="1" kern="0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Verdana"/>
              <a:ea typeface="ＭＳ Ｐゴシック"/>
            </a:endParaRPr>
          </a:p>
        </p:txBody>
      </p:sp>
    </p:spTree>
  </p:cSld>
  <p:clrMapOvr>
    <a:masterClrMapping/>
  </p:clrMapOvr>
  <p:transition spd="med">
    <p:random/>
  </p:transition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TextBox 2"/>
          <p:cNvSpPr txBox="1">
            <a:spLocks noChangeArrowheads="1"/>
          </p:cNvSpPr>
          <p:nvPr/>
        </p:nvSpPr>
        <p:spPr bwMode="auto">
          <a:xfrm>
            <a:off x="827088" y="0"/>
            <a:ext cx="7705725" cy="1077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>
                <a:solidFill>
                  <a:srgbClr val="000000"/>
                </a:solidFill>
                <a:latin typeface="Verdana" panose="020B0604030504040204" pitchFamily="34" charset="0"/>
                <a:ea typeface="MS PGothic" panose="020B0600070205080204" pitchFamily="34" charset="-128"/>
              </a:rPr>
              <a:t>Added Values: The Importance of Ethical Leadership</a:t>
            </a:r>
          </a:p>
        </p:txBody>
      </p:sp>
      <p:sp>
        <p:nvSpPr>
          <p:cNvPr id="70659" name="Rectangle 2"/>
          <p:cNvSpPr>
            <a:spLocks noChangeArrowheads="1"/>
          </p:cNvSpPr>
          <p:nvPr/>
        </p:nvSpPr>
        <p:spPr bwMode="auto">
          <a:xfrm>
            <a:off x="539750" y="1103313"/>
            <a:ext cx="8135938" cy="4894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GB" altLang="en-US" sz="2800" b="0">
                <a:solidFill>
                  <a:srgbClr val="000000"/>
                </a:solidFill>
                <a:latin typeface="Arial" panose="020B0604020202020204" pitchFamily="34" charset="0"/>
                <a:ea typeface="MS PGothic" panose="020B0600070205080204" pitchFamily="34" charset="-128"/>
                <a:cs typeface="Arial" panose="020B0604020202020204" pitchFamily="34" charset="0"/>
              </a:rPr>
              <a:t>A report compiled by the Institute of Leadership &amp; Management (ILM) and Business in the Community (BITC), has revealed the following:</a:t>
            </a:r>
          </a:p>
          <a:p>
            <a:pPr>
              <a:spcBef>
                <a:spcPct val="0"/>
              </a:spcBef>
              <a:buFontTx/>
              <a:buNone/>
            </a:pPr>
            <a:endParaRPr lang="en-GB" altLang="en-US" sz="2800" b="0">
              <a:solidFill>
                <a:srgbClr val="000000"/>
              </a:solidFill>
              <a:latin typeface="Arial" panose="020B0604020202020204" pitchFamily="34" charset="0"/>
              <a:ea typeface="MS PGothic" panose="020B0600070205080204" pitchFamily="34" charset="-128"/>
              <a:cs typeface="Arial" panose="020B0604020202020204" pitchFamily="34" charset="0"/>
            </a:endParaRPr>
          </a:p>
          <a:p>
            <a:pPr>
              <a:spcBef>
                <a:spcPct val="0"/>
              </a:spcBef>
            </a:pPr>
            <a:r>
              <a:rPr lang="en-GB" altLang="en-US" sz="2800" b="0">
                <a:solidFill>
                  <a:srgbClr val="000000"/>
                </a:solidFill>
                <a:latin typeface="Arial" panose="020B0604020202020204" pitchFamily="34" charset="0"/>
                <a:ea typeface="MS PGothic" panose="020B0600070205080204" pitchFamily="34" charset="-128"/>
                <a:cs typeface="Arial" panose="020B0604020202020204" pitchFamily="34" charset="0"/>
              </a:rPr>
              <a:t> 83% of managers say their organisations have a statement of values but one in eight (12%) report that the way people behave in the organisation is not that close (9%) or not close at all (3%) to their values.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GB" altLang="en-US" sz="1600" b="0">
                <a:solidFill>
                  <a:srgbClr val="000000"/>
                </a:solidFill>
                <a:latin typeface="Arial" panose="020B0604020202020204" pitchFamily="34" charset="0"/>
                <a:ea typeface="MS PGothic" panose="020B0600070205080204" pitchFamily="34" charset="-128"/>
                <a:cs typeface="Arial" panose="020B0604020202020204" pitchFamily="34" charset="0"/>
                <a:hlinkClick r:id="rId2"/>
              </a:rPr>
              <a:t>https://www.youtube.com/watch?v=77b9BimkMxI</a:t>
            </a:r>
            <a:endParaRPr lang="en-GB" altLang="en-US" sz="1600" b="0">
              <a:solidFill>
                <a:srgbClr val="000000"/>
              </a:solidFill>
              <a:latin typeface="Arial" panose="020B0604020202020204" pitchFamily="34" charset="0"/>
              <a:ea typeface="MS PGothic" panose="020B0600070205080204" pitchFamily="34" charset="-128"/>
              <a:cs typeface="Arial" panose="020B0604020202020204" pitchFamily="34" charset="0"/>
            </a:endParaRPr>
          </a:p>
          <a:p>
            <a:pPr>
              <a:spcBef>
                <a:spcPct val="0"/>
              </a:spcBef>
              <a:buFontTx/>
              <a:buNone/>
            </a:pPr>
            <a:endParaRPr lang="en-GB" altLang="en-US" sz="1600" b="0">
              <a:solidFill>
                <a:srgbClr val="000000"/>
              </a:solidFill>
              <a:latin typeface="Arial" panose="020B0604020202020204" pitchFamily="34" charset="0"/>
              <a:ea typeface="MS PGothic" panose="020B0600070205080204" pitchFamily="34" charset="-128"/>
              <a:cs typeface="Arial" panose="020B0604020202020204" pitchFamily="34" charset="0"/>
            </a:endParaRPr>
          </a:p>
          <a:p>
            <a:pPr>
              <a:spcBef>
                <a:spcPct val="0"/>
              </a:spcBef>
              <a:buFontTx/>
              <a:buNone/>
            </a:pPr>
            <a:r>
              <a:rPr lang="en-GB" altLang="en-US" sz="2800" b="0">
                <a:solidFill>
                  <a:srgbClr val="000000"/>
                </a:solidFill>
                <a:latin typeface="Arial" panose="020B0604020202020204" pitchFamily="34" charset="0"/>
                <a:ea typeface="MS PGothic" panose="020B0600070205080204" pitchFamily="34" charset="-128"/>
                <a:cs typeface="Arial" panose="020B0604020202020204" pitchFamily="34" charset="0"/>
              </a:rPr>
              <a:t> </a:t>
            </a:r>
            <a:endParaRPr lang="en-GB" altLang="en-US" sz="2800" b="0">
              <a:solidFill>
                <a:srgbClr val="000000"/>
              </a:solidFill>
              <a:latin typeface="Verdana" panose="020B0604030504040204" pitchFamily="34" charset="0"/>
              <a:ea typeface="MS PGothic" panose="020B0600070205080204" pitchFamily="34" charset="-128"/>
              <a:cs typeface="Arial" panose="020B0604020202020204" pitchFamily="34" charset="0"/>
            </a:endParaRPr>
          </a:p>
        </p:txBody>
      </p:sp>
    </p:spTree>
  </p:cSld>
  <p:clrMapOvr>
    <a:masterClrMapping/>
  </p:clrMapOvr>
  <p:transition spd="med">
    <p:random/>
  </p:transition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 txBox="1">
            <a:spLocks noChangeArrowheads="1"/>
          </p:cNvSpPr>
          <p:nvPr/>
        </p:nvSpPr>
        <p:spPr bwMode="auto">
          <a:xfrm>
            <a:off x="1619250" y="836613"/>
            <a:ext cx="6084888" cy="806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 anchor="ctr"/>
          <a:lstStyle/>
          <a:p>
            <a:pPr algn="ctr" eaLnBrk="1" hangingPunct="1">
              <a:defRPr/>
            </a:pPr>
            <a:r>
              <a:rPr lang="en-US" sz="4000" i="1" kern="0" dirty="0">
                <a:solidFill>
                  <a:srgbClr val="000000">
                    <a:lumMod val="95000"/>
                    <a:lumOff val="5000"/>
                  </a:srgbClr>
                </a:solidFill>
                <a:latin typeface="Tahoma" pitchFamily="34" charset="0"/>
                <a:ea typeface="ＭＳ Ｐゴシック"/>
              </a:rPr>
              <a:t>Authentic Leadership-</a:t>
            </a:r>
            <a:r>
              <a:rPr lang="en-US" sz="3200" i="1" kern="0" dirty="0">
                <a:solidFill>
                  <a:srgbClr val="000000">
                    <a:lumMod val="95000"/>
                    <a:lumOff val="5000"/>
                  </a:srgbClr>
                </a:solidFill>
                <a:latin typeface="Tahoma" pitchFamily="34" charset="0"/>
                <a:ea typeface="ＭＳ Ｐゴシック"/>
              </a:rPr>
              <a:t>Bill George in ‘True North’ </a:t>
            </a:r>
          </a:p>
        </p:txBody>
      </p:sp>
      <p:sp>
        <p:nvSpPr>
          <p:cNvPr id="71683" name="Text Box 4"/>
          <p:cNvSpPr txBox="1">
            <a:spLocks noChangeArrowheads="1"/>
          </p:cNvSpPr>
          <p:nvPr/>
        </p:nvSpPr>
        <p:spPr bwMode="auto">
          <a:xfrm>
            <a:off x="1143000" y="2514600"/>
            <a:ext cx="6781800" cy="2246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US" altLang="en-US" sz="4000" b="0">
                <a:solidFill>
                  <a:srgbClr val="000000"/>
                </a:solidFill>
                <a:latin typeface="Calibri" panose="020F0502020204030204" pitchFamily="34" charset="0"/>
                <a:ea typeface="MS PGothic" panose="020B0600070205080204" pitchFamily="34" charset="-128"/>
              </a:rPr>
              <a:t> “</a:t>
            </a:r>
            <a:r>
              <a:rPr lang="en-US" altLang="en-US" sz="4000" b="0" i="1">
                <a:solidFill>
                  <a:srgbClr val="000000"/>
                </a:solidFill>
                <a:latin typeface="Calibri" panose="020F0502020204030204" pitchFamily="34" charset="0"/>
                <a:ea typeface="MS PGothic" panose="020B0600070205080204" pitchFamily="34" charset="-128"/>
              </a:rPr>
              <a:t>No one can be authentic by trying to be like someone else..”</a:t>
            </a:r>
          </a:p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US" altLang="en-US" sz="4000" b="0">
                <a:solidFill>
                  <a:srgbClr val="000000"/>
                </a:solidFill>
                <a:latin typeface="Calibri" panose="020F0502020204030204" pitchFamily="34" charset="0"/>
                <a:ea typeface="MS PGothic" panose="020B0600070205080204" pitchFamily="34" charset="-128"/>
              </a:rPr>
              <a:t>				 </a:t>
            </a:r>
            <a:r>
              <a:rPr lang="en-US" altLang="en-US" sz="4000" b="0" i="1">
                <a:solidFill>
                  <a:srgbClr val="000000"/>
                </a:solidFill>
                <a:latin typeface="Calibri" panose="020F0502020204030204" pitchFamily="34" charset="0"/>
                <a:ea typeface="MS PGothic" panose="020B0600070205080204" pitchFamily="34" charset="-128"/>
              </a:rPr>
              <a:t>-  Bill George</a:t>
            </a:r>
          </a:p>
        </p:txBody>
      </p:sp>
    </p:spTree>
  </p:cSld>
  <p:clrMapOvr>
    <a:masterClrMapping/>
  </p:clrMapOvr>
  <p:transition spd="med">
    <p:random/>
  </p:transition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 txBox="1">
            <a:spLocks noChangeArrowheads="1"/>
          </p:cNvSpPr>
          <p:nvPr/>
        </p:nvSpPr>
        <p:spPr bwMode="auto">
          <a:xfrm>
            <a:off x="1447800" y="533400"/>
            <a:ext cx="6084888" cy="806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 anchor="ctr"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rgbClr val="004C99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rgbClr val="004C99"/>
                </a:solidFill>
                <a:latin typeface="Verdana" pitchFamily="34" charset="0"/>
                <a:ea typeface="ＭＳ Ｐゴシック" pitchFamily="1" charset="-128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rgbClr val="004C99"/>
                </a:solidFill>
                <a:latin typeface="Verdana" pitchFamily="34" charset="0"/>
                <a:ea typeface="ＭＳ Ｐゴシック" pitchFamily="1" charset="-128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rgbClr val="004C99"/>
                </a:solidFill>
                <a:latin typeface="Verdana" pitchFamily="34" charset="0"/>
                <a:ea typeface="ＭＳ Ｐゴシック" pitchFamily="1" charset="-128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rgbClr val="004C99"/>
                </a:solidFill>
                <a:latin typeface="Verdana" pitchFamily="34" charset="0"/>
                <a:ea typeface="ＭＳ Ｐゴシック" pitchFamily="1" charset="-128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004C99"/>
                </a:solidFill>
                <a:latin typeface="Verdana" pitchFamily="34" charset="0"/>
                <a:ea typeface="ＭＳ Ｐゴシック" pitchFamily="1" charset="-128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004C99"/>
                </a:solidFill>
                <a:latin typeface="Verdana" pitchFamily="34" charset="0"/>
                <a:ea typeface="ＭＳ Ｐゴシック" pitchFamily="1" charset="-128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004C99"/>
                </a:solidFill>
                <a:latin typeface="Verdana" pitchFamily="34" charset="0"/>
                <a:ea typeface="ＭＳ Ｐゴシック" pitchFamily="1" charset="-128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004C99"/>
                </a:solidFill>
                <a:latin typeface="Verdana" pitchFamily="34" charset="0"/>
                <a:ea typeface="ＭＳ Ｐゴシック" pitchFamily="1" charset="-128"/>
              </a:defRPr>
            </a:lvl9pPr>
          </a:lstStyle>
          <a:p>
            <a:pPr eaLnBrk="1" hangingPunct="1">
              <a:defRPr/>
            </a:pPr>
            <a:r>
              <a:rPr lang="en-US" sz="4000" i="1" kern="0" smtClean="0">
                <a:latin typeface="Tahoma" pitchFamily="34" charset="0"/>
              </a:rPr>
              <a:t>True North - Fundamentals</a:t>
            </a:r>
            <a:endParaRPr lang="en-US" sz="3200" i="1" kern="0" dirty="0" smtClean="0">
              <a:latin typeface="Tahoma" pitchFamily="34" charset="0"/>
            </a:endParaRPr>
          </a:p>
        </p:txBody>
      </p:sp>
      <p:sp>
        <p:nvSpPr>
          <p:cNvPr id="72707" name="Text Box 5"/>
          <p:cNvSpPr txBox="1">
            <a:spLocks noChangeArrowheads="1"/>
          </p:cNvSpPr>
          <p:nvPr/>
        </p:nvSpPr>
        <p:spPr bwMode="auto">
          <a:xfrm>
            <a:off x="1524000" y="1676400"/>
            <a:ext cx="6096000" cy="1311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US" altLang="en-US" sz="2000" b="0">
                <a:solidFill>
                  <a:srgbClr val="000000"/>
                </a:solidFill>
                <a:latin typeface="Verdana" panose="020B0604030504040204" pitchFamily="34" charset="0"/>
                <a:ea typeface="MS PGothic" panose="020B0600070205080204" pitchFamily="34" charset="-128"/>
              </a:rPr>
              <a:t>The five dimensions of Authentic Leadership:</a:t>
            </a:r>
          </a:p>
          <a:p>
            <a:pPr eaLnBrk="1" hangingPunct="1">
              <a:spcBef>
                <a:spcPct val="50000"/>
              </a:spcBef>
              <a:buFontTx/>
              <a:buNone/>
            </a:pPr>
            <a:endParaRPr lang="en-US" altLang="en-US" sz="2000" b="0">
              <a:solidFill>
                <a:srgbClr val="000000"/>
              </a:solidFill>
              <a:latin typeface="Verdana" panose="020B0604030504040204" pitchFamily="34" charset="0"/>
              <a:ea typeface="MS PGothic" panose="020B0600070205080204" pitchFamily="34" charset="-128"/>
            </a:endParaRPr>
          </a:p>
          <a:p>
            <a:pPr eaLnBrk="1" hangingPunct="1">
              <a:spcBef>
                <a:spcPct val="50000"/>
              </a:spcBef>
              <a:buFontTx/>
              <a:buNone/>
            </a:pPr>
            <a:endParaRPr lang="en-US" altLang="en-US" sz="2000" b="0">
              <a:solidFill>
                <a:srgbClr val="000000"/>
              </a:solidFill>
              <a:latin typeface="Verdana" panose="020B0604030504040204" pitchFamily="34" charset="0"/>
              <a:ea typeface="MS PGothic" panose="020B0600070205080204" pitchFamily="34" charset="-128"/>
            </a:endParaRPr>
          </a:p>
        </p:txBody>
      </p:sp>
      <p:sp>
        <p:nvSpPr>
          <p:cNvPr id="5" name="Oval 7"/>
          <p:cNvSpPr>
            <a:spLocks noChangeArrowheads="1"/>
          </p:cNvSpPr>
          <p:nvPr/>
        </p:nvSpPr>
        <p:spPr bwMode="auto">
          <a:xfrm>
            <a:off x="3348038" y="3429000"/>
            <a:ext cx="1800225" cy="1728788"/>
          </a:xfrm>
          <a:prstGeom prst="ellipse">
            <a:avLst/>
          </a:prstGeom>
          <a:solidFill>
            <a:srgbClr val="FFFF00"/>
          </a:solidFill>
          <a:ln w="9525">
            <a:solidFill>
              <a:srgbClr val="000000"/>
            </a:solidFill>
            <a:round/>
            <a:headEnd/>
            <a:tailEnd/>
          </a:ln>
          <a:effectLst>
            <a:outerShdw blurRad="63500" dist="107763" dir="2700000" algn="ctr" rotWithShape="0">
              <a:srgbClr val="808080">
                <a:alpha val="50000"/>
              </a:srgbClr>
            </a:outerShdw>
          </a:effectLst>
        </p:spPr>
        <p:txBody>
          <a:bodyPr wrap="none" anchor="ctr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2400" b="0" kern="0">
              <a:solidFill>
                <a:srgbClr val="000000"/>
              </a:solidFill>
              <a:latin typeface="Tahoma" pitchFamily="33" charset="0"/>
              <a:ea typeface="ＭＳ Ｐゴシック"/>
            </a:endParaRPr>
          </a:p>
        </p:txBody>
      </p:sp>
      <p:sp>
        <p:nvSpPr>
          <p:cNvPr id="72709" name="Text Box 20"/>
          <p:cNvSpPr txBox="1">
            <a:spLocks noChangeArrowheads="1"/>
          </p:cNvSpPr>
          <p:nvPr/>
        </p:nvSpPr>
        <p:spPr bwMode="auto">
          <a:xfrm>
            <a:off x="3492500" y="3860800"/>
            <a:ext cx="1727200" cy="831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US" altLang="en-US" sz="2400" b="0">
                <a:solidFill>
                  <a:srgbClr val="000000"/>
                </a:solidFill>
                <a:latin typeface="Verdana" panose="020B0604030504040204" pitchFamily="34" charset="0"/>
                <a:ea typeface="MS PGothic" panose="020B0600070205080204" pitchFamily="34" charset="-128"/>
              </a:rPr>
              <a:t>Authentic Leader</a:t>
            </a:r>
          </a:p>
        </p:txBody>
      </p:sp>
      <p:sp>
        <p:nvSpPr>
          <p:cNvPr id="7" name="Line 11"/>
          <p:cNvSpPr>
            <a:spLocks noChangeShapeType="1"/>
          </p:cNvSpPr>
          <p:nvPr/>
        </p:nvSpPr>
        <p:spPr bwMode="auto">
          <a:xfrm flipH="1" flipV="1">
            <a:off x="2771775" y="2636838"/>
            <a:ext cx="914400" cy="99060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sz="2400" b="0" kern="0">
              <a:solidFill>
                <a:srgbClr val="000000"/>
              </a:solidFill>
              <a:latin typeface="Verdana" pitchFamily="34" charset="0"/>
              <a:ea typeface="ＭＳ Ｐゴシック"/>
            </a:endParaRPr>
          </a:p>
        </p:txBody>
      </p:sp>
      <p:sp>
        <p:nvSpPr>
          <p:cNvPr id="8" name="Line 8"/>
          <p:cNvSpPr>
            <a:spLocks noChangeShapeType="1"/>
          </p:cNvSpPr>
          <p:nvPr/>
        </p:nvSpPr>
        <p:spPr bwMode="auto">
          <a:xfrm flipH="1">
            <a:off x="4932363" y="2636838"/>
            <a:ext cx="914400" cy="106680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sz="2400" b="0" kern="0">
              <a:solidFill>
                <a:srgbClr val="000000"/>
              </a:solidFill>
              <a:latin typeface="Verdana" pitchFamily="34" charset="0"/>
              <a:ea typeface="ＭＳ Ｐゴシック"/>
            </a:endParaRPr>
          </a:p>
        </p:txBody>
      </p:sp>
      <p:sp>
        <p:nvSpPr>
          <p:cNvPr id="9" name="Line 12"/>
          <p:cNvSpPr>
            <a:spLocks noChangeShapeType="1"/>
          </p:cNvSpPr>
          <p:nvPr/>
        </p:nvSpPr>
        <p:spPr bwMode="auto">
          <a:xfrm flipH="1">
            <a:off x="2195513" y="4797425"/>
            <a:ext cx="1295400" cy="83820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sz="2400" b="0" kern="0">
              <a:solidFill>
                <a:srgbClr val="000000"/>
              </a:solidFill>
              <a:latin typeface="Verdana" pitchFamily="34" charset="0"/>
              <a:ea typeface="ＭＳ Ｐゴシック"/>
            </a:endParaRPr>
          </a:p>
        </p:txBody>
      </p:sp>
      <p:sp>
        <p:nvSpPr>
          <p:cNvPr id="10" name="Line 10"/>
          <p:cNvSpPr>
            <a:spLocks noChangeShapeType="1"/>
          </p:cNvSpPr>
          <p:nvPr/>
        </p:nvSpPr>
        <p:spPr bwMode="auto">
          <a:xfrm flipH="1">
            <a:off x="4356100" y="5157788"/>
            <a:ext cx="0" cy="137160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sz="2400" b="0" kern="0">
              <a:solidFill>
                <a:srgbClr val="000000"/>
              </a:solidFill>
              <a:latin typeface="Verdana" pitchFamily="34" charset="0"/>
              <a:ea typeface="ＭＳ Ｐゴシック"/>
            </a:endParaRPr>
          </a:p>
        </p:txBody>
      </p:sp>
      <p:sp>
        <p:nvSpPr>
          <p:cNvPr id="11" name="Line 9"/>
          <p:cNvSpPr>
            <a:spLocks noChangeShapeType="1"/>
          </p:cNvSpPr>
          <p:nvPr/>
        </p:nvSpPr>
        <p:spPr bwMode="auto">
          <a:xfrm>
            <a:off x="5148263" y="4652963"/>
            <a:ext cx="1295400" cy="76200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sz="2400" b="0" kern="0">
              <a:solidFill>
                <a:srgbClr val="000000"/>
              </a:solidFill>
              <a:latin typeface="Verdana" pitchFamily="34" charset="0"/>
              <a:ea typeface="ＭＳ Ｐゴシック"/>
            </a:endParaRPr>
          </a:p>
        </p:txBody>
      </p:sp>
      <p:sp>
        <p:nvSpPr>
          <p:cNvPr id="72715" name="Text Box 13"/>
          <p:cNvSpPr txBox="1">
            <a:spLocks noChangeArrowheads="1"/>
          </p:cNvSpPr>
          <p:nvPr/>
        </p:nvSpPr>
        <p:spPr bwMode="auto">
          <a:xfrm>
            <a:off x="3708400" y="2565400"/>
            <a:ext cx="1770063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US" altLang="en-US" sz="2400" b="0">
                <a:solidFill>
                  <a:srgbClr val="000000"/>
                </a:solidFill>
                <a:latin typeface="Verdana" panose="020B0604030504040204" pitchFamily="34" charset="0"/>
                <a:ea typeface="MS PGothic" panose="020B0600070205080204" pitchFamily="34" charset="-128"/>
              </a:rPr>
              <a:t>Purpose</a:t>
            </a:r>
          </a:p>
        </p:txBody>
      </p:sp>
      <p:sp>
        <p:nvSpPr>
          <p:cNvPr id="72716" name="Text Box 14"/>
          <p:cNvSpPr txBox="1">
            <a:spLocks noChangeArrowheads="1"/>
          </p:cNvSpPr>
          <p:nvPr/>
        </p:nvSpPr>
        <p:spPr bwMode="auto">
          <a:xfrm>
            <a:off x="5651500" y="3933825"/>
            <a:ext cx="1219200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US" altLang="en-US" sz="2400" b="0">
                <a:solidFill>
                  <a:srgbClr val="000000"/>
                </a:solidFill>
                <a:latin typeface="Verdana" panose="020B0604030504040204" pitchFamily="34" charset="0"/>
                <a:ea typeface="MS PGothic" panose="020B0600070205080204" pitchFamily="34" charset="-128"/>
              </a:rPr>
              <a:t>Values</a:t>
            </a:r>
          </a:p>
        </p:txBody>
      </p:sp>
      <p:sp>
        <p:nvSpPr>
          <p:cNvPr id="72717" name="Text Box 15"/>
          <p:cNvSpPr txBox="1">
            <a:spLocks noChangeArrowheads="1"/>
          </p:cNvSpPr>
          <p:nvPr/>
        </p:nvSpPr>
        <p:spPr bwMode="auto">
          <a:xfrm>
            <a:off x="4368800" y="5286375"/>
            <a:ext cx="2379663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US" altLang="en-US" sz="2400" b="0">
                <a:solidFill>
                  <a:srgbClr val="000000"/>
                </a:solidFill>
                <a:latin typeface="Verdana" panose="020B0604030504040204" pitchFamily="34" charset="0"/>
                <a:ea typeface="MS PGothic" panose="020B0600070205080204" pitchFamily="34" charset="-128"/>
              </a:rPr>
              <a:t>Relationships</a:t>
            </a:r>
          </a:p>
        </p:txBody>
      </p:sp>
      <p:sp>
        <p:nvSpPr>
          <p:cNvPr id="72718" name="Text Box 16"/>
          <p:cNvSpPr txBox="1">
            <a:spLocks noChangeArrowheads="1"/>
          </p:cNvSpPr>
          <p:nvPr/>
        </p:nvSpPr>
        <p:spPr bwMode="auto">
          <a:xfrm>
            <a:off x="1514475" y="3678238"/>
            <a:ext cx="1644650" cy="830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US" altLang="en-US" sz="2400" b="0">
                <a:solidFill>
                  <a:srgbClr val="000000"/>
                </a:solidFill>
                <a:latin typeface="Verdana" panose="020B0604030504040204" pitchFamily="34" charset="0"/>
                <a:ea typeface="MS PGothic" panose="020B0600070205080204" pitchFamily="34" charset="-128"/>
              </a:rPr>
              <a:t>Self Discipline</a:t>
            </a:r>
          </a:p>
        </p:txBody>
      </p:sp>
      <p:sp>
        <p:nvSpPr>
          <p:cNvPr id="72719" name="Text Box 17"/>
          <p:cNvSpPr txBox="1">
            <a:spLocks noChangeArrowheads="1"/>
          </p:cNvSpPr>
          <p:nvPr/>
        </p:nvSpPr>
        <p:spPr bwMode="auto">
          <a:xfrm>
            <a:off x="3036888" y="5262563"/>
            <a:ext cx="1219200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US" altLang="en-US" sz="2400" b="0">
                <a:solidFill>
                  <a:srgbClr val="000000"/>
                </a:solidFill>
                <a:latin typeface="Verdana" panose="020B0604030504040204" pitchFamily="34" charset="0"/>
                <a:ea typeface="MS PGothic" panose="020B0600070205080204" pitchFamily="34" charset="-128"/>
              </a:rPr>
              <a:t>Heart</a:t>
            </a:r>
          </a:p>
        </p:txBody>
      </p:sp>
      <p:sp>
        <p:nvSpPr>
          <p:cNvPr id="72720" name="Text Box 17"/>
          <p:cNvSpPr txBox="1">
            <a:spLocks noChangeArrowheads="1"/>
          </p:cNvSpPr>
          <p:nvPr/>
        </p:nvSpPr>
        <p:spPr bwMode="auto">
          <a:xfrm>
            <a:off x="1979613" y="3789363"/>
            <a:ext cx="1219200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US" altLang="en-US" sz="2400" b="0">
                <a:solidFill>
                  <a:srgbClr val="000000"/>
                </a:solidFill>
                <a:latin typeface="Verdana" panose="020B0604030504040204" pitchFamily="34" charset="0"/>
                <a:ea typeface="MS PGothic" panose="020B0600070205080204" pitchFamily="34" charset="-128"/>
              </a:rPr>
              <a:t>Heart</a:t>
            </a:r>
          </a:p>
        </p:txBody>
      </p:sp>
    </p:spTree>
  </p:cSld>
  <p:clrMapOvr>
    <a:masterClrMapping/>
  </p:clrMapOvr>
  <p:transition spd="med">
    <p:random/>
  </p:transition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TextBox 2"/>
          <p:cNvSpPr txBox="1">
            <a:spLocks noChangeArrowheads="1"/>
          </p:cNvSpPr>
          <p:nvPr/>
        </p:nvSpPr>
        <p:spPr bwMode="auto">
          <a:xfrm>
            <a:off x="2627313" y="1412875"/>
            <a:ext cx="5545137" cy="4308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>
                <a:solidFill>
                  <a:srgbClr val="0D0D0D"/>
                </a:solidFill>
                <a:latin typeface="Verdana" panose="020B0604030504040204" pitchFamily="34" charset="0"/>
                <a:ea typeface="MS PGothic" panose="020B0600070205080204" pitchFamily="34" charset="-128"/>
              </a:rPr>
              <a:t>Activity: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en-GB" altLang="en-US" b="0">
              <a:solidFill>
                <a:srgbClr val="000000"/>
              </a:solidFill>
              <a:latin typeface="Verdana" panose="020B0604030504040204" pitchFamily="34" charset="0"/>
              <a:ea typeface="MS PGothic" panose="020B0600070205080204" pitchFamily="34" charset="-128"/>
            </a:endParaRP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b="0">
                <a:solidFill>
                  <a:srgbClr val="000000"/>
                </a:solidFill>
                <a:latin typeface="Verdana" panose="020B0604030504040204" pitchFamily="34" charset="0"/>
                <a:ea typeface="MS PGothic" panose="020B0600070205080204" pitchFamily="34" charset="-128"/>
              </a:rPr>
              <a:t>Complete the </a:t>
            </a:r>
            <a:r>
              <a:rPr lang="en-GB" altLang="en-US" b="0" i="1">
                <a:solidFill>
                  <a:srgbClr val="000000"/>
                </a:solidFill>
                <a:latin typeface="Verdana" panose="020B0604030504040204" pitchFamily="34" charset="0"/>
                <a:ea typeface="MS PGothic" panose="020B0600070205080204" pitchFamily="34" charset="-128"/>
              </a:rPr>
              <a:t>Authentic Leadership </a:t>
            </a:r>
            <a:r>
              <a:rPr lang="en-GB" altLang="en-US" b="0">
                <a:solidFill>
                  <a:srgbClr val="000000"/>
                </a:solidFill>
                <a:latin typeface="Verdana" panose="020B0604030504040204" pitchFamily="34" charset="0"/>
                <a:ea typeface="MS PGothic" panose="020B0600070205080204" pitchFamily="34" charset="-128"/>
              </a:rPr>
              <a:t>questionnaire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en-GB" altLang="en-US" b="0">
              <a:solidFill>
                <a:srgbClr val="000000"/>
              </a:solidFill>
              <a:latin typeface="Verdana" panose="020B0604030504040204" pitchFamily="34" charset="0"/>
              <a:ea typeface="MS PGothic" panose="020B0600070205080204" pitchFamily="34" charset="-128"/>
            </a:endParaRP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 b="0">
                <a:solidFill>
                  <a:srgbClr val="000000"/>
                </a:solidFill>
                <a:latin typeface="Arial" panose="020B0604020202020204" pitchFamily="34" charset="0"/>
                <a:ea typeface="MS PGothic" panose="020B0600070205080204" pitchFamily="34" charset="-128"/>
                <a:cs typeface="Arial" panose="020B0604020202020204" pitchFamily="34" charset="0"/>
                <a:hlinkClick r:id="rId2"/>
              </a:rPr>
              <a:t>https://www.youtube.com/watch?v=1aAWg822xM0</a:t>
            </a:r>
            <a:endParaRPr lang="en-GB" altLang="en-US" sz="1800" b="0">
              <a:solidFill>
                <a:srgbClr val="000000"/>
              </a:solidFill>
              <a:latin typeface="Arial" panose="020B0604020202020204" pitchFamily="34" charset="0"/>
              <a:ea typeface="MS PGothic" panose="020B0600070205080204" pitchFamily="34" charset="-128"/>
              <a:cs typeface="Arial" panose="020B0604020202020204" pitchFamily="34" charset="0"/>
            </a:endParaRPr>
          </a:p>
          <a:p>
            <a:pPr eaLnBrk="1" hangingPunct="1">
              <a:spcBef>
                <a:spcPct val="0"/>
              </a:spcBef>
              <a:buFontTx/>
              <a:buNone/>
            </a:pPr>
            <a:endParaRPr lang="en-GB" altLang="en-US" b="0">
              <a:solidFill>
                <a:srgbClr val="000000"/>
              </a:solidFill>
              <a:latin typeface="Verdana" panose="020B0604030504040204" pitchFamily="34" charset="0"/>
              <a:ea typeface="MS PGothic" panose="020B0600070205080204" pitchFamily="34" charset="-128"/>
            </a:endParaRPr>
          </a:p>
          <a:p>
            <a:pPr eaLnBrk="1" hangingPunct="1">
              <a:spcBef>
                <a:spcPct val="0"/>
              </a:spcBef>
              <a:buFontTx/>
              <a:buNone/>
            </a:pPr>
            <a:endParaRPr lang="en-GB" altLang="en-US" b="0">
              <a:solidFill>
                <a:srgbClr val="000000"/>
              </a:solidFill>
              <a:latin typeface="Verdana" panose="020B0604030504040204" pitchFamily="34" charset="0"/>
              <a:ea typeface="MS PGothic" panose="020B0600070205080204" pitchFamily="34" charset="-128"/>
            </a:endParaRPr>
          </a:p>
          <a:p>
            <a:pPr eaLnBrk="1" hangingPunct="1">
              <a:spcBef>
                <a:spcPct val="0"/>
              </a:spcBef>
              <a:buFontTx/>
              <a:buNone/>
            </a:pPr>
            <a:endParaRPr lang="en-GB" altLang="en-US" b="0">
              <a:solidFill>
                <a:srgbClr val="000000"/>
              </a:solidFill>
              <a:latin typeface="Verdana" panose="020B0604030504040204" pitchFamily="34" charset="0"/>
              <a:ea typeface="MS PGothic" panose="020B0600070205080204" pitchFamily="34" charset="-128"/>
            </a:endParaRPr>
          </a:p>
        </p:txBody>
      </p:sp>
      <p:pic>
        <p:nvPicPr>
          <p:cNvPr id="73731" name="Picture 15" descr="question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" y="3657600"/>
            <a:ext cx="2314575" cy="1971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med">
    <p:random/>
  </p:transition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altLang="en-US" b="1" dirty="0" smtClean="0">
                <a:solidFill>
                  <a:schemeClr val="accent5">
                    <a:lumMod val="50000"/>
                  </a:schemeClr>
                </a:solidFill>
              </a:rPr>
              <a:t>Any questions?</a:t>
            </a:r>
          </a:p>
        </p:txBody>
      </p:sp>
      <p:pic>
        <p:nvPicPr>
          <p:cNvPr id="74755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5400" y="1219200"/>
            <a:ext cx="6553200" cy="4305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_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3376</TotalTime>
  <Words>1154</Words>
  <Application>Microsoft Office PowerPoint</Application>
  <PresentationFormat>On-screen Show (4:3)</PresentationFormat>
  <Paragraphs>235</Paragraphs>
  <Slides>36</Slides>
  <Notes>1</Notes>
  <HiddenSlides>0</HiddenSlides>
  <MMClips>0</MMClips>
  <ScaleCrop>false</ScaleCrop>
  <HeadingPairs>
    <vt:vector size="8" baseType="variant">
      <vt:variant>
        <vt:lpstr>Fonts Used</vt:lpstr>
      </vt:variant>
      <vt:variant>
        <vt:i4>9</vt:i4>
      </vt:variant>
      <vt:variant>
        <vt:lpstr>Theme</vt:lpstr>
      </vt:variant>
      <vt:variant>
        <vt:i4>2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48" baseType="lpstr">
      <vt:lpstr>Arial</vt:lpstr>
      <vt:lpstr>Myriad Pro</vt:lpstr>
      <vt:lpstr>Times New Roman</vt:lpstr>
      <vt:lpstr>Wingdings</vt:lpstr>
      <vt:lpstr>Century Gothic</vt:lpstr>
      <vt:lpstr>MS PGothic</vt:lpstr>
      <vt:lpstr>Verdana</vt:lpstr>
      <vt:lpstr>Tahoma</vt:lpstr>
      <vt:lpstr>Calibri</vt:lpstr>
      <vt:lpstr>20140311PresentationUWTSDTemplate</vt:lpstr>
      <vt:lpstr>2_20140311PresentationUWTSDTemplate</vt:lpstr>
      <vt:lpstr>Photo Editor Photo</vt:lpstr>
      <vt:lpstr>DSAW7066 Day 1  Authenticity and the Role of Leader</vt:lpstr>
      <vt:lpstr>PowerPoint Presentation</vt:lpstr>
      <vt:lpstr>Learning Outcomes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Universal leader attributes</vt:lpstr>
      <vt:lpstr>Are leaders born  not made?</vt:lpstr>
      <vt:lpstr>Leadership questionnaire-John Adair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Any questions?</vt:lpstr>
    </vt:vector>
  </TitlesOfParts>
  <Manager/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subject/>
  <dc:creator>Stephen Darnell</dc:creator>
  <cp:lastModifiedBy>Julie Crossman</cp:lastModifiedBy>
  <cp:revision>302</cp:revision>
  <dcterms:created xsi:type="dcterms:W3CDTF">2002-06-17T19:15:40Z</dcterms:created>
  <dcterms:modified xsi:type="dcterms:W3CDTF">2017-10-24T09:35:25Z</dcterms:modified>
</cp:coreProperties>
</file>