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0"/>
  </p:notesMasterIdLst>
  <p:handoutMasterIdLst>
    <p:handoutMasterId r:id="rId41"/>
  </p:handoutMasterIdLst>
  <p:sldIdLst>
    <p:sldId id="277" r:id="rId2"/>
    <p:sldId id="279" r:id="rId3"/>
    <p:sldId id="280"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0" autoAdjust="0"/>
    <p:restoredTop sz="94576" autoAdjust="0"/>
  </p:normalViewPr>
  <p:slideViewPr>
    <p:cSldViewPr>
      <p:cViewPr varScale="1">
        <p:scale>
          <a:sx n="131" d="100"/>
          <a:sy n="131" d="100"/>
        </p:scale>
        <p:origin x="144" y="12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11/04/2019</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11/04/2019</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11/04/2019</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11/04/2019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11/04/2019</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11/04/2019</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11/04/2019</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11/04/2019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11/04/2019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11/04/2019</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11/04/2019</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11/04/2019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mintel.com/press-centre/food-and-drink/74-of-consumers-list-animal-welfare-among-the-top-factors-which-make-a-food-brand-ethica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starbucks.com/responsibility/sourcing/coffe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ethicaltrade.org/in-action/people/louise-nicholl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bordbia.ie/industry/manufacturers/insight/publications/bbreports/Documents/Organic%20Consumer%20Research%202008%20-%20Ethics,%20Emotions%20and%20Organic%20Food.pdf"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flocert.net/"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msc.org/" TargetMode="External"/><Relationship Id="rId2" Type="http://schemas.openxmlformats.org/officeDocument/2006/relationships/hyperlink" Target="http://www.irishtimes.com/search/search-7.1213540?tag_organisation=Marine%20Stewardship%20Council&amp;article=true"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tesco.ie/corporate-responsibility/suppliers-and-ethical-trading"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25550"/>
          </a:xfrm>
        </p:spPr>
        <p:txBody>
          <a:bodyPr/>
          <a:lstStyle/>
          <a:p>
            <a:pPr eaLnBrk="1" hangingPunct="1"/>
            <a:r>
              <a:rPr lang="en-GB" altLang="en-US" dirty="0" smtClean="0"/>
              <a:t>Module Code: BMSK 5003</a:t>
            </a:r>
          </a:p>
        </p:txBody>
      </p:sp>
      <p:sp>
        <p:nvSpPr>
          <p:cNvPr id="6147" name="Subtitle 4"/>
          <p:cNvSpPr>
            <a:spLocks noGrp="1"/>
          </p:cNvSpPr>
          <p:nvPr>
            <p:ph type="subTitle" idx="1"/>
          </p:nvPr>
        </p:nvSpPr>
        <p:spPr>
          <a:xfrm>
            <a:off x="179512" y="2133600"/>
            <a:ext cx="8568952" cy="4031704"/>
          </a:xfrm>
        </p:spPr>
        <p:txBody>
          <a:bodyPr/>
          <a:lstStyle/>
          <a:p>
            <a:pPr eaLnBrk="1" hangingPunct="1"/>
            <a:endParaRPr lang="en-GB" altLang="en-US" dirty="0" smtClean="0">
              <a:solidFill>
                <a:schemeClr val="tx1"/>
              </a:solidFill>
            </a:endParaRPr>
          </a:p>
          <a:p>
            <a:pPr eaLnBrk="1" hangingPunct="1"/>
            <a:r>
              <a:rPr lang="en-GB" altLang="en-US" dirty="0" smtClean="0">
                <a:solidFill>
                  <a:schemeClr val="tx1"/>
                </a:solidFill>
              </a:rPr>
              <a:t>Understanding and engaging in the Customer Experience.</a:t>
            </a:r>
          </a:p>
          <a:p>
            <a:pPr eaLnBrk="1" hangingPunct="1"/>
            <a:r>
              <a:rPr lang="en-GB" altLang="en-US" b="1" dirty="0" smtClean="0">
                <a:solidFill>
                  <a:srgbClr val="008000"/>
                </a:solidFill>
                <a:latin typeface="Arial" panose="020B0604020202020204" pitchFamily="34" charset="0"/>
                <a:ea typeface="+mj-ea"/>
                <a:cs typeface="+mj-cs"/>
              </a:rPr>
              <a:t>Buying decision making: Ethical Considerations such as fair trade and sustainable resources.</a:t>
            </a:r>
            <a:endParaRPr lang="en-GB" altLang="en-US" dirty="0" smtClean="0">
              <a:solidFill>
                <a:srgbClr val="00B050"/>
              </a:solidFill>
            </a:endParaRPr>
          </a:p>
          <a:p>
            <a:pPr eaLnBrk="1" hangingPunct="1"/>
            <a:r>
              <a:rPr lang="en-US" altLang="en-US" dirty="0" err="1" smtClean="0">
                <a:solidFill>
                  <a:schemeClr val="tx1"/>
                </a:solidFill>
              </a:rPr>
              <a:t>Rexon</a:t>
            </a:r>
            <a:r>
              <a:rPr lang="en-US" altLang="en-US" dirty="0" smtClean="0">
                <a:solidFill>
                  <a:schemeClr val="tx1"/>
                </a:solidFill>
              </a:rPr>
              <a:t> </a:t>
            </a:r>
            <a:r>
              <a:rPr lang="en-US" altLang="en-US" dirty="0" err="1" smtClean="0">
                <a:solidFill>
                  <a:schemeClr val="tx1"/>
                </a:solidFill>
              </a:rPr>
              <a:t>Nting</a:t>
            </a:r>
            <a:r>
              <a:rPr lang="en-US" altLang="en-US" dirty="0" smtClean="0">
                <a:solidFill>
                  <a:schemeClr val="tx1"/>
                </a:solidFill>
              </a:rPr>
              <a:t>, PhD</a:t>
            </a:r>
            <a:endParaRPr lang="en-GB" altLang="en-US" dirty="0" smtClean="0">
              <a:solidFill>
                <a:schemeClr val="tx1"/>
              </a:solidFill>
            </a:endParaRPr>
          </a:p>
          <a:p>
            <a:pPr eaLnBrk="1" hangingPunct="1"/>
            <a:r>
              <a:rPr lang="en-GB" altLang="en-US" dirty="0" smtClean="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smtClean="0">
              <a:solidFill>
                <a:srgbClr val="898989"/>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GB" altLang="en-US" smtClean="0"/>
              <a:t>What does this mean to you?</a:t>
            </a:r>
          </a:p>
        </p:txBody>
      </p:sp>
      <p:pic>
        <p:nvPicPr>
          <p:cNvPr id="512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0825" y="1981200"/>
            <a:ext cx="8569325" cy="4114800"/>
          </a:xfrm>
        </p:spPr>
      </p:pic>
    </p:spTree>
    <p:extLst>
      <p:ext uri="{BB962C8B-B14F-4D97-AF65-F5344CB8AC3E}">
        <p14:creationId xmlns:p14="http://schemas.microsoft.com/office/powerpoint/2010/main" val="160694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928992" cy="980728"/>
          </a:xfrm>
        </p:spPr>
        <p:txBody>
          <a:bodyPr/>
          <a:lstStyle/>
          <a:p>
            <a:r>
              <a:rPr lang="en-IE" sz="3200" b="1" dirty="0" smtClean="0">
                <a:solidFill>
                  <a:srgbClr val="E86B50"/>
                </a:solidFill>
                <a:ea typeface="Geneva" pitchFamily="-48" charset="-128"/>
              </a:rPr>
              <a:t/>
            </a:r>
            <a:br>
              <a:rPr lang="en-IE" sz="3200" b="1" dirty="0" smtClean="0">
                <a:solidFill>
                  <a:srgbClr val="E86B50"/>
                </a:solidFill>
                <a:ea typeface="Geneva" pitchFamily="-48" charset="-128"/>
              </a:rPr>
            </a:br>
            <a:r>
              <a:rPr lang="en-IE" sz="3200" b="1" dirty="0">
                <a:solidFill>
                  <a:srgbClr val="E86B50"/>
                </a:solidFill>
                <a:ea typeface="Geneva" pitchFamily="-48" charset="-128"/>
              </a:rPr>
              <a:t/>
            </a:r>
            <a:br>
              <a:rPr lang="en-IE" sz="3200" b="1" dirty="0">
                <a:solidFill>
                  <a:srgbClr val="E86B50"/>
                </a:solidFill>
                <a:ea typeface="Geneva" pitchFamily="-48" charset="-128"/>
              </a:rPr>
            </a:br>
            <a:r>
              <a:rPr lang="en-IE" sz="3200" b="1" dirty="0" smtClean="0">
                <a:solidFill>
                  <a:srgbClr val="E86B50"/>
                </a:solidFill>
                <a:ea typeface="Geneva" pitchFamily="-48" charset="-128"/>
              </a:rPr>
              <a:t>Ethical </a:t>
            </a:r>
            <a:r>
              <a:rPr lang="en-IE" sz="3200" b="1" dirty="0">
                <a:solidFill>
                  <a:srgbClr val="E86B50"/>
                </a:solidFill>
                <a:ea typeface="Geneva" pitchFamily="-48" charset="-128"/>
              </a:rPr>
              <a:t>Sourcing and Eco Nutrition cover the following key areas:-</a:t>
            </a:r>
            <a:r>
              <a:rPr lang="en-IE" b="1" dirty="0">
                <a:solidFill>
                  <a:srgbClr val="E86B50"/>
                </a:solidFill>
                <a:ea typeface="Geneva" pitchFamily="-48" charset="-128"/>
              </a:rPr>
              <a:t/>
            </a:r>
            <a:br>
              <a:rPr lang="en-IE" b="1" dirty="0">
                <a:solidFill>
                  <a:srgbClr val="E86B50"/>
                </a:solidFill>
                <a:ea typeface="Geneva" pitchFamily="-48" charset="-128"/>
              </a:rPr>
            </a:br>
            <a:endParaRPr lang="en-GB" dirty="0"/>
          </a:p>
        </p:txBody>
      </p:sp>
      <p:sp>
        <p:nvSpPr>
          <p:cNvPr id="3" name="Content Placeholder 2"/>
          <p:cNvSpPr>
            <a:spLocks noGrp="1"/>
          </p:cNvSpPr>
          <p:nvPr>
            <p:ph idx="1"/>
          </p:nvPr>
        </p:nvSpPr>
        <p:spPr>
          <a:xfrm>
            <a:off x="107504" y="1196752"/>
            <a:ext cx="8928992" cy="4392488"/>
          </a:xfrm>
        </p:spPr>
        <p:txBody>
          <a:bodyPr/>
          <a:lstStyle/>
          <a:p>
            <a:pPr marL="0" lvl="0" indent="0" algn="ctr">
              <a:spcBef>
                <a:spcPct val="0"/>
              </a:spcBef>
              <a:buNone/>
              <a:defRPr/>
            </a:pPr>
            <a:r>
              <a:rPr lang="en-IE" dirty="0">
                <a:solidFill>
                  <a:srgbClr val="808080"/>
                </a:solidFill>
                <a:latin typeface="Arial"/>
                <a:ea typeface="Geneva" pitchFamily="-48" charset="-128"/>
              </a:rPr>
              <a:t>Seasonality</a:t>
            </a:r>
          </a:p>
          <a:p>
            <a:pPr marL="0" lvl="0" indent="0" algn="ctr">
              <a:spcBef>
                <a:spcPct val="0"/>
              </a:spcBef>
              <a:buNone/>
              <a:defRPr/>
            </a:pPr>
            <a:r>
              <a:rPr lang="en-IE" dirty="0">
                <a:solidFill>
                  <a:srgbClr val="808080"/>
                </a:solidFill>
                <a:latin typeface="Arial"/>
                <a:ea typeface="Geneva" pitchFamily="-48" charset="-128"/>
              </a:rPr>
              <a:t>Low environmental impact</a:t>
            </a:r>
          </a:p>
          <a:p>
            <a:pPr marL="0" lvl="0" indent="0" algn="ctr">
              <a:spcBef>
                <a:spcPct val="0"/>
              </a:spcBef>
              <a:buNone/>
              <a:defRPr/>
            </a:pPr>
            <a:r>
              <a:rPr lang="en-IE" dirty="0">
                <a:solidFill>
                  <a:srgbClr val="808080"/>
                </a:solidFill>
                <a:latin typeface="Arial"/>
                <a:ea typeface="Geneva" pitchFamily="-48" charset="-128"/>
              </a:rPr>
              <a:t>Animal welfare</a:t>
            </a:r>
          </a:p>
          <a:p>
            <a:pPr marL="0" lvl="0" indent="0" algn="ctr">
              <a:spcBef>
                <a:spcPct val="0"/>
              </a:spcBef>
              <a:buNone/>
              <a:defRPr/>
            </a:pPr>
            <a:r>
              <a:rPr lang="en-IE" dirty="0">
                <a:solidFill>
                  <a:srgbClr val="808080"/>
                </a:solidFill>
                <a:latin typeface="Arial"/>
                <a:ea typeface="Geneva" pitchFamily="-48" charset="-128"/>
              </a:rPr>
              <a:t>Reduction in use of non-renewable resources</a:t>
            </a:r>
          </a:p>
          <a:p>
            <a:pPr marL="0" lvl="0" indent="0" algn="ctr">
              <a:spcBef>
                <a:spcPct val="0"/>
              </a:spcBef>
              <a:buNone/>
              <a:defRPr/>
            </a:pPr>
            <a:r>
              <a:rPr lang="en-IE" dirty="0">
                <a:solidFill>
                  <a:srgbClr val="808080"/>
                </a:solidFill>
                <a:latin typeface="Arial"/>
                <a:ea typeface="Geneva" pitchFamily="-48" charset="-128"/>
              </a:rPr>
              <a:t>Fairtrade</a:t>
            </a:r>
          </a:p>
          <a:p>
            <a:pPr marL="0" lvl="0" indent="0" algn="ctr">
              <a:spcBef>
                <a:spcPct val="0"/>
              </a:spcBef>
              <a:buNone/>
              <a:defRPr/>
            </a:pPr>
            <a:r>
              <a:rPr lang="en-IE" dirty="0">
                <a:solidFill>
                  <a:srgbClr val="808080"/>
                </a:solidFill>
                <a:latin typeface="Arial"/>
                <a:ea typeface="Geneva" pitchFamily="-48" charset="-128"/>
              </a:rPr>
              <a:t>Viable for farmers and producers</a:t>
            </a:r>
          </a:p>
          <a:p>
            <a:pPr marL="0" lvl="0" indent="0" algn="ctr">
              <a:spcBef>
                <a:spcPct val="0"/>
              </a:spcBef>
              <a:buNone/>
              <a:defRPr/>
            </a:pPr>
            <a:r>
              <a:rPr lang="en-IE" dirty="0">
                <a:solidFill>
                  <a:srgbClr val="808080"/>
                </a:solidFill>
                <a:latin typeface="Arial"/>
                <a:ea typeface="Geneva" pitchFamily="-48" charset="-128"/>
              </a:rPr>
              <a:t>Reduction of wastage</a:t>
            </a:r>
          </a:p>
          <a:p>
            <a:pPr marL="0" lvl="0" indent="0" algn="ctr">
              <a:spcBef>
                <a:spcPct val="0"/>
              </a:spcBef>
              <a:buNone/>
              <a:defRPr/>
            </a:pPr>
            <a:r>
              <a:rPr lang="en-IE" dirty="0">
                <a:solidFill>
                  <a:srgbClr val="808080"/>
                </a:solidFill>
                <a:latin typeface="Arial"/>
                <a:ea typeface="Geneva" pitchFamily="-48" charset="-128"/>
              </a:rPr>
              <a:t>Supporting bio diversity</a:t>
            </a:r>
          </a:p>
          <a:p>
            <a:pPr marL="0" lvl="0" indent="0" algn="ctr">
              <a:spcBef>
                <a:spcPct val="0"/>
              </a:spcBef>
              <a:buNone/>
              <a:defRPr/>
            </a:pPr>
            <a:r>
              <a:rPr lang="en-IE" dirty="0">
                <a:solidFill>
                  <a:srgbClr val="808080"/>
                </a:solidFill>
                <a:latin typeface="Arial"/>
                <a:ea typeface="Geneva" pitchFamily="-48" charset="-128"/>
              </a:rPr>
              <a:t>Local sourcing</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2692313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856984" cy="1628800"/>
          </a:xfrm>
        </p:spPr>
        <p:txBody>
          <a:bodyPr/>
          <a:lstStyle/>
          <a:p>
            <a:pPr algn="l"/>
            <a:r>
              <a:rPr lang="en-IE" sz="2800" b="1" dirty="0" smtClean="0">
                <a:solidFill>
                  <a:srgbClr val="E86B50"/>
                </a:solidFill>
                <a:ea typeface="Geneva" pitchFamily="-48" charset="-128"/>
              </a:rPr>
              <a:t/>
            </a:r>
            <a:br>
              <a:rPr lang="en-IE" sz="2800" b="1" dirty="0" smtClean="0">
                <a:solidFill>
                  <a:srgbClr val="E86B50"/>
                </a:solidFill>
                <a:ea typeface="Geneva" pitchFamily="-48" charset="-128"/>
              </a:rPr>
            </a:br>
            <a:r>
              <a:rPr lang="en-IE" sz="2800" b="1" dirty="0" smtClean="0">
                <a:solidFill>
                  <a:srgbClr val="E86B50"/>
                </a:solidFill>
                <a:ea typeface="Geneva" pitchFamily="-48" charset="-128"/>
              </a:rPr>
              <a:t/>
            </a:r>
            <a:br>
              <a:rPr lang="en-IE" sz="2800" b="1" dirty="0" smtClean="0">
                <a:solidFill>
                  <a:srgbClr val="E86B50"/>
                </a:solidFill>
                <a:ea typeface="Geneva" pitchFamily="-48" charset="-128"/>
              </a:rPr>
            </a:br>
            <a:r>
              <a:rPr lang="en-IE" sz="3200" b="1" dirty="0" smtClean="0">
                <a:solidFill>
                  <a:srgbClr val="E86B50"/>
                </a:solidFill>
                <a:ea typeface="Geneva" pitchFamily="-48" charset="-128"/>
              </a:rPr>
              <a:t>In </a:t>
            </a:r>
            <a:r>
              <a:rPr lang="en-IE" sz="3200" b="1" dirty="0">
                <a:solidFill>
                  <a:srgbClr val="E86B50"/>
                </a:solidFill>
                <a:ea typeface="Geneva" pitchFamily="-48" charset="-128"/>
              </a:rPr>
              <a:t>the food business, these areas are emerging are key trends on menus and on shelves :-</a:t>
            </a:r>
            <a:r>
              <a:rPr lang="en-IE" b="1" dirty="0">
                <a:solidFill>
                  <a:srgbClr val="E86B50"/>
                </a:solidFill>
                <a:ea typeface="Geneva" pitchFamily="-48" charset="-128"/>
              </a:rPr>
              <a:t/>
            </a:r>
            <a:br>
              <a:rPr lang="en-IE" b="1" dirty="0">
                <a:solidFill>
                  <a:srgbClr val="E86B50"/>
                </a:solidFill>
                <a:ea typeface="Geneva" pitchFamily="-48" charset="-128"/>
              </a:rPr>
            </a:br>
            <a:endParaRPr lang="en-GB" dirty="0"/>
          </a:p>
        </p:txBody>
      </p:sp>
      <p:sp>
        <p:nvSpPr>
          <p:cNvPr id="3" name="Content Placeholder 2"/>
          <p:cNvSpPr>
            <a:spLocks noGrp="1"/>
          </p:cNvSpPr>
          <p:nvPr>
            <p:ph idx="1"/>
          </p:nvPr>
        </p:nvSpPr>
        <p:spPr>
          <a:xfrm>
            <a:off x="107504" y="1700808"/>
            <a:ext cx="8856984" cy="3960440"/>
          </a:xfrm>
        </p:spPr>
        <p:txBody>
          <a:bodyPr/>
          <a:lstStyle/>
          <a:p>
            <a:pPr>
              <a:spcBef>
                <a:spcPct val="0"/>
              </a:spcBef>
              <a:defRPr/>
            </a:pPr>
            <a:r>
              <a:rPr lang="en-IE" sz="4000" dirty="0" smtClean="0">
                <a:solidFill>
                  <a:srgbClr val="808080"/>
                </a:solidFill>
                <a:latin typeface="Arial"/>
                <a:ea typeface="Geneva" pitchFamily="-48" charset="-128"/>
              </a:rPr>
              <a:t>Restaurants </a:t>
            </a:r>
            <a:r>
              <a:rPr lang="en-IE" sz="4000" dirty="0">
                <a:solidFill>
                  <a:srgbClr val="808080"/>
                </a:solidFill>
                <a:latin typeface="Arial"/>
                <a:ea typeface="Geneva" pitchFamily="-48" charset="-128"/>
              </a:rPr>
              <a:t>and hotels growing their own herbs, salads and soft </a:t>
            </a:r>
            <a:r>
              <a:rPr lang="en-IE" sz="4000" dirty="0" smtClean="0">
                <a:solidFill>
                  <a:srgbClr val="808080"/>
                </a:solidFill>
                <a:latin typeface="Arial"/>
                <a:ea typeface="Geneva" pitchFamily="-48" charset="-128"/>
              </a:rPr>
              <a:t>fruits,</a:t>
            </a:r>
          </a:p>
          <a:p>
            <a:pPr>
              <a:spcBef>
                <a:spcPct val="0"/>
              </a:spcBef>
              <a:defRPr/>
            </a:pPr>
            <a:r>
              <a:rPr lang="en-IE" sz="4000" dirty="0" smtClean="0">
                <a:solidFill>
                  <a:srgbClr val="808080"/>
                </a:solidFill>
                <a:latin typeface="Arial"/>
                <a:ea typeface="Geneva" pitchFamily="-48" charset="-128"/>
              </a:rPr>
              <a:t>Urban </a:t>
            </a:r>
            <a:r>
              <a:rPr lang="en-IE" sz="4000" dirty="0">
                <a:solidFill>
                  <a:srgbClr val="808080"/>
                </a:solidFill>
                <a:latin typeface="Arial"/>
                <a:ea typeface="Geneva" pitchFamily="-48" charset="-128"/>
              </a:rPr>
              <a:t>food projects e.g. roof gardens, community </a:t>
            </a:r>
            <a:r>
              <a:rPr lang="en-IE" sz="4000" dirty="0" smtClean="0">
                <a:solidFill>
                  <a:srgbClr val="808080"/>
                </a:solidFill>
                <a:latin typeface="Arial"/>
                <a:ea typeface="Geneva" pitchFamily="-48" charset="-128"/>
              </a:rPr>
              <a:t>gardens</a:t>
            </a:r>
          </a:p>
          <a:p>
            <a:pPr>
              <a:spcBef>
                <a:spcPct val="0"/>
              </a:spcBef>
              <a:defRPr/>
            </a:pPr>
            <a:r>
              <a:rPr lang="en-IE" sz="4000" dirty="0" smtClean="0">
                <a:solidFill>
                  <a:srgbClr val="808080"/>
                </a:solidFill>
                <a:latin typeface="Arial"/>
                <a:ea typeface="Geneva" pitchFamily="-48" charset="-128"/>
              </a:rPr>
              <a:t>Charity </a:t>
            </a:r>
            <a:r>
              <a:rPr lang="en-IE" sz="4000" dirty="0">
                <a:solidFill>
                  <a:srgbClr val="808080"/>
                </a:solidFill>
                <a:latin typeface="Arial"/>
                <a:ea typeface="Geneva" pitchFamily="-48" charset="-128"/>
              </a:rPr>
              <a:t>projects producing sustainable food</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3363807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928992" cy="980728"/>
          </a:xfrm>
        </p:spPr>
        <p:txBody>
          <a:bodyPr/>
          <a:lstStyle/>
          <a:p>
            <a:r>
              <a:rPr lang="en-IE" sz="3600" b="1" dirty="0" smtClean="0">
                <a:solidFill>
                  <a:srgbClr val="E86B50"/>
                </a:solidFill>
                <a:ea typeface="Geneva" pitchFamily="-48" charset="-128"/>
              </a:rPr>
              <a:t/>
            </a:r>
            <a:br>
              <a:rPr lang="en-IE" sz="3600" b="1" dirty="0" smtClean="0">
                <a:solidFill>
                  <a:srgbClr val="E86B50"/>
                </a:solidFill>
                <a:ea typeface="Geneva" pitchFamily="-48" charset="-128"/>
              </a:rPr>
            </a:br>
            <a:r>
              <a:rPr lang="en-IE" sz="3600" b="1" dirty="0" smtClean="0">
                <a:solidFill>
                  <a:srgbClr val="E86B50"/>
                </a:solidFill>
                <a:ea typeface="Geneva" pitchFamily="-48" charset="-128"/>
              </a:rPr>
              <a:t/>
            </a:r>
            <a:br>
              <a:rPr lang="en-IE" sz="3600" b="1" dirty="0" smtClean="0">
                <a:solidFill>
                  <a:srgbClr val="E86B50"/>
                </a:solidFill>
                <a:ea typeface="Geneva" pitchFamily="-48" charset="-128"/>
              </a:rPr>
            </a:br>
            <a:r>
              <a:rPr lang="en-IE" sz="3600" b="1" dirty="0" smtClean="0">
                <a:solidFill>
                  <a:srgbClr val="E86B50"/>
                </a:solidFill>
                <a:ea typeface="Geneva" pitchFamily="-48" charset="-128"/>
              </a:rPr>
              <a:t>Practical Questions about ethics and sustainability </a:t>
            </a:r>
            <a:r>
              <a:rPr lang="en-IE" sz="3600" b="1" dirty="0">
                <a:solidFill>
                  <a:srgbClr val="E86B50"/>
                </a:solidFill>
                <a:ea typeface="Geneva" pitchFamily="-48" charset="-128"/>
              </a:rPr>
              <a:t>?</a:t>
            </a:r>
            <a:r>
              <a:rPr lang="en-IE" b="1" dirty="0">
                <a:solidFill>
                  <a:srgbClr val="E86B50"/>
                </a:solidFill>
                <a:ea typeface="Geneva" pitchFamily="-48" charset="-128"/>
              </a:rPr>
              <a:t/>
            </a:r>
            <a:br>
              <a:rPr lang="en-IE" b="1" dirty="0">
                <a:solidFill>
                  <a:srgbClr val="E86B50"/>
                </a:solidFill>
                <a:ea typeface="Geneva" pitchFamily="-48" charset="-128"/>
              </a:rPr>
            </a:br>
            <a:endParaRPr lang="en-GB" dirty="0"/>
          </a:p>
        </p:txBody>
      </p:sp>
      <p:sp>
        <p:nvSpPr>
          <p:cNvPr id="3" name="Content Placeholder 2"/>
          <p:cNvSpPr>
            <a:spLocks noGrp="1"/>
          </p:cNvSpPr>
          <p:nvPr>
            <p:ph idx="1"/>
          </p:nvPr>
        </p:nvSpPr>
        <p:spPr>
          <a:xfrm>
            <a:off x="107504" y="1124744"/>
            <a:ext cx="9036496" cy="4536504"/>
          </a:xfrm>
        </p:spPr>
        <p:txBody>
          <a:bodyPr/>
          <a:lstStyle/>
          <a:p>
            <a:pPr marL="0" indent="0">
              <a:spcBef>
                <a:spcPct val="50000"/>
              </a:spcBef>
              <a:buNone/>
              <a:defRPr/>
            </a:pPr>
            <a:r>
              <a:rPr lang="en-IE" sz="2800" dirty="0">
                <a:solidFill>
                  <a:srgbClr val="808080"/>
                </a:solidFill>
                <a:latin typeface="Arial"/>
                <a:ea typeface="Geneva" pitchFamily="-48" charset="-128"/>
              </a:rPr>
              <a:t>A trip to the supermarket these days is fraught with ethical considerations. </a:t>
            </a:r>
          </a:p>
          <a:p>
            <a:pPr marL="0" lvl="0" indent="0">
              <a:spcBef>
                <a:spcPct val="50000"/>
              </a:spcBef>
              <a:defRPr/>
            </a:pPr>
            <a:r>
              <a:rPr lang="en-IE" sz="2800" dirty="0">
                <a:solidFill>
                  <a:srgbClr val="808080"/>
                </a:solidFill>
                <a:latin typeface="Arial"/>
                <a:ea typeface="Geneva" pitchFamily="-48" charset="-128"/>
              </a:rPr>
              <a:t> Where and how were these strawberries grown?</a:t>
            </a:r>
          </a:p>
          <a:p>
            <a:pPr marL="0" lvl="0" indent="0">
              <a:spcBef>
                <a:spcPct val="50000"/>
              </a:spcBef>
              <a:defRPr/>
            </a:pPr>
            <a:r>
              <a:rPr lang="en-IE" sz="2800" dirty="0">
                <a:solidFill>
                  <a:srgbClr val="808080"/>
                </a:solidFill>
                <a:latin typeface="Arial"/>
                <a:ea typeface="Geneva" pitchFamily="-48" charset="-128"/>
              </a:rPr>
              <a:t>Did those practices use land and water efficiently, and pesticides safely? </a:t>
            </a:r>
          </a:p>
          <a:p>
            <a:pPr marL="0" lvl="0" indent="0">
              <a:spcBef>
                <a:spcPct val="50000"/>
              </a:spcBef>
              <a:defRPr/>
            </a:pPr>
            <a:r>
              <a:rPr lang="en-IE" sz="2800" dirty="0">
                <a:solidFill>
                  <a:srgbClr val="808080"/>
                </a:solidFill>
                <a:latin typeface="Arial"/>
                <a:ea typeface="Geneva" pitchFamily="-48" charset="-128"/>
              </a:rPr>
              <a:t>Who grew the coffee beans, and how were the workers treated?</a:t>
            </a:r>
          </a:p>
          <a:p>
            <a:pPr marL="0" lvl="0" indent="0">
              <a:spcBef>
                <a:spcPct val="50000"/>
              </a:spcBef>
              <a:defRPr/>
            </a:pPr>
            <a:r>
              <a:rPr lang="en-IE" sz="2400" dirty="0">
                <a:solidFill>
                  <a:srgbClr val="808080"/>
                </a:solidFill>
                <a:latin typeface="Arial"/>
                <a:ea typeface="Geneva" pitchFamily="-48" charset="-128"/>
              </a:rPr>
              <a:t>Were the chickens that laid these eggs kept humanely, and what does humane chicken-rearing even look like?</a:t>
            </a:r>
            <a:endParaRPr lang="en-US" sz="2400" dirty="0">
              <a:solidFill>
                <a:srgbClr val="808080"/>
              </a:solidFill>
              <a:latin typeface="Arial"/>
              <a:ea typeface="Geneva" pitchFamily="-48" charset="-128"/>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553488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92088"/>
          </a:xfrm>
        </p:spPr>
        <p:txBody>
          <a:bodyPr/>
          <a:lstStyle/>
          <a:p>
            <a:r>
              <a:rPr lang="en-GB" dirty="0" smtClean="0"/>
              <a:t>Beyond food Safety?</a:t>
            </a:r>
            <a:endParaRPr lang="en-GB" dirty="0"/>
          </a:p>
        </p:txBody>
      </p:sp>
      <p:sp>
        <p:nvSpPr>
          <p:cNvPr id="3" name="Content Placeholder 2"/>
          <p:cNvSpPr>
            <a:spLocks noGrp="1"/>
          </p:cNvSpPr>
          <p:nvPr>
            <p:ph idx="1"/>
          </p:nvPr>
        </p:nvSpPr>
        <p:spPr>
          <a:xfrm>
            <a:off x="107504" y="908720"/>
            <a:ext cx="8928992" cy="4608513"/>
          </a:xfrm>
        </p:spPr>
        <p:txBody>
          <a:bodyPr/>
          <a:lstStyle/>
          <a:p>
            <a:pPr marL="0" lvl="0" indent="0">
              <a:spcBef>
                <a:spcPct val="50000"/>
              </a:spcBef>
              <a:buNone/>
              <a:defRPr/>
            </a:pPr>
            <a:r>
              <a:rPr lang="en-IE" dirty="0">
                <a:solidFill>
                  <a:srgbClr val="808080"/>
                </a:solidFill>
                <a:latin typeface="Arial"/>
                <a:ea typeface="Geneva" pitchFamily="-48" charset="-128"/>
              </a:rPr>
              <a:t>Conscientious consumers are looking beyond food safety and demanding even more. They’re not just talking about it. </a:t>
            </a:r>
            <a:r>
              <a:rPr lang="en-IE" dirty="0" smtClean="0">
                <a:solidFill>
                  <a:srgbClr val="808080"/>
                </a:solidFill>
                <a:latin typeface="Arial"/>
                <a:ea typeface="Geneva" pitchFamily="-48" charset="-128"/>
              </a:rPr>
              <a:t>Consumers are now </a:t>
            </a:r>
            <a:r>
              <a:rPr lang="en-IE" dirty="0">
                <a:solidFill>
                  <a:srgbClr val="808080"/>
                </a:solidFill>
                <a:latin typeface="Arial"/>
                <a:ea typeface="Geneva" pitchFamily="-48" charset="-128"/>
              </a:rPr>
              <a:t>basing purchasing decisions on whether the food is safe, of the highest quality and ethically sourced.  </a:t>
            </a:r>
          </a:p>
          <a:p>
            <a:pPr marL="0" lvl="0" indent="0">
              <a:spcBef>
                <a:spcPct val="50000"/>
              </a:spcBef>
              <a:buNone/>
              <a:defRPr/>
            </a:pPr>
            <a:r>
              <a:rPr lang="en-IE" sz="2800" dirty="0">
                <a:solidFill>
                  <a:srgbClr val="808080"/>
                </a:solidFill>
                <a:latin typeface="Arial"/>
                <a:ea typeface="Geneva" pitchFamily="-48" charset="-128"/>
              </a:rPr>
              <a:t>They want  assurance that their food has been grown and processed in a manner that meets their own standards of social and environmental responsibility.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1525593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Mintel research findings</a:t>
            </a:r>
            <a:endParaRPr lang="en-GB" dirty="0"/>
          </a:p>
        </p:txBody>
      </p:sp>
      <p:sp>
        <p:nvSpPr>
          <p:cNvPr id="3" name="Content Placeholder 2"/>
          <p:cNvSpPr>
            <a:spLocks noGrp="1"/>
          </p:cNvSpPr>
          <p:nvPr>
            <p:ph idx="1"/>
          </p:nvPr>
        </p:nvSpPr>
        <p:spPr>
          <a:xfrm>
            <a:off x="457200" y="1268760"/>
            <a:ext cx="8229600" cy="4248473"/>
          </a:xfrm>
        </p:spPr>
        <p:txBody>
          <a:bodyPr/>
          <a:lstStyle/>
          <a:p>
            <a:pPr marL="0" lvl="0" indent="0">
              <a:spcBef>
                <a:spcPct val="50000"/>
              </a:spcBef>
              <a:buNone/>
              <a:defRPr/>
            </a:pPr>
            <a:r>
              <a:rPr lang="en-IE" sz="2800" dirty="0">
                <a:solidFill>
                  <a:srgbClr val="808080"/>
                </a:solidFill>
                <a:latin typeface="Arial"/>
                <a:ea typeface="Geneva" pitchFamily="-48" charset="-128"/>
              </a:rPr>
              <a:t>Mintel </a:t>
            </a:r>
            <a:r>
              <a:rPr lang="en-IE" sz="2800" dirty="0" smtClean="0">
                <a:solidFill>
                  <a:srgbClr val="808080"/>
                </a:solidFill>
                <a:latin typeface="Arial"/>
                <a:ea typeface="Geneva" pitchFamily="-48" charset="-128"/>
              </a:rPr>
              <a:t>press office research tell </a:t>
            </a:r>
            <a:r>
              <a:rPr lang="en-IE" sz="2800" dirty="0">
                <a:solidFill>
                  <a:srgbClr val="808080"/>
                </a:solidFill>
                <a:latin typeface="Arial"/>
                <a:ea typeface="Geneva" pitchFamily="-48" charset="-128"/>
              </a:rPr>
              <a:t>us that </a:t>
            </a:r>
            <a:r>
              <a:rPr lang="en-IE" sz="2800" b="1" dirty="0">
                <a:solidFill>
                  <a:srgbClr val="808080"/>
                </a:solidFill>
                <a:latin typeface="Arial"/>
                <a:ea typeface="Geneva" pitchFamily="-48" charset="-128"/>
              </a:rPr>
              <a:t>consumers are not afraid to boycott brands that do not act ethically. </a:t>
            </a:r>
          </a:p>
          <a:p>
            <a:pPr marL="0" lvl="0" indent="0">
              <a:spcBef>
                <a:spcPct val="50000"/>
              </a:spcBef>
              <a:buNone/>
              <a:defRPr/>
            </a:pPr>
            <a:r>
              <a:rPr lang="en-IE" sz="2800" dirty="0">
                <a:solidFill>
                  <a:srgbClr val="808080"/>
                </a:solidFill>
                <a:latin typeface="Arial"/>
                <a:ea typeface="Geneva" pitchFamily="-48" charset="-128"/>
              </a:rPr>
              <a:t>Indeed, half (52%) of consumers say they would stop buying products from a company if they found out it was acting unethically.</a:t>
            </a:r>
          </a:p>
          <a:p>
            <a:pPr marL="0" lvl="0" indent="0">
              <a:spcBef>
                <a:spcPct val="50000"/>
              </a:spcBef>
              <a:buNone/>
              <a:defRPr/>
            </a:pPr>
            <a:r>
              <a:rPr lang="en-IE" sz="2800" dirty="0">
                <a:solidFill>
                  <a:srgbClr val="808080"/>
                </a:solidFill>
                <a:latin typeface="Arial"/>
                <a:ea typeface="Geneva" pitchFamily="-48" charset="-128"/>
                <a:hlinkClick r:id="rId2"/>
              </a:rPr>
              <a:t>http://www.mintel.com/press-centre/food-and-drink/74-of-consumers-list-animal-welfare-among-the-top-factors-which-make-a-food-brand-ethical</a:t>
            </a:r>
            <a:r>
              <a:rPr lang="en-IE" sz="2800" dirty="0">
                <a:solidFill>
                  <a:srgbClr val="808080"/>
                </a:solidFill>
                <a:latin typeface="Arial"/>
                <a:ea typeface="Geneva" pitchFamily="-48" charset="-128"/>
              </a:rPr>
              <a:t>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2339082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lstStyle/>
          <a:p>
            <a:r>
              <a:rPr lang="en-GB" sz="3200" dirty="0"/>
              <a:t>Richard Ford, Senior Food Analyst at Mintel</a:t>
            </a:r>
          </a:p>
        </p:txBody>
      </p:sp>
      <p:sp>
        <p:nvSpPr>
          <p:cNvPr id="3" name="Content Placeholder 2"/>
          <p:cNvSpPr>
            <a:spLocks noGrp="1"/>
          </p:cNvSpPr>
          <p:nvPr>
            <p:ph idx="1"/>
          </p:nvPr>
        </p:nvSpPr>
        <p:spPr>
          <a:xfrm>
            <a:off x="107504" y="836712"/>
            <a:ext cx="8856984" cy="4680521"/>
          </a:xfrm>
        </p:spPr>
        <p:txBody>
          <a:bodyPr/>
          <a:lstStyle/>
          <a:p>
            <a:r>
              <a:rPr lang="en-GB" sz="2800" dirty="0" smtClean="0"/>
              <a:t>“Ethics </a:t>
            </a:r>
            <a:r>
              <a:rPr lang="en-GB" sz="2800" dirty="0"/>
              <a:t>is becoming ever more ingrained into food and drink operators’ sourcing policies but it is a complex area which is important to get right. That so many consumers would stop buying from a company acting unethically highlights that operators must ensure their operating standards are not just legally, but also ethically robust, or risk boycotts and reputational damage. Social media means that any accusation of unethical practice can spread fast.”</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2651302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928992" cy="850106"/>
          </a:xfrm>
        </p:spPr>
        <p:txBody>
          <a:bodyPr/>
          <a:lstStyle/>
          <a:p>
            <a:pPr lvl="0" algn="l">
              <a:spcBef>
                <a:spcPct val="50000"/>
              </a:spcBef>
              <a:defRPr/>
            </a:pPr>
            <a:r>
              <a:rPr lang="en-IE" sz="3200" b="1" dirty="0" smtClean="0">
                <a:solidFill>
                  <a:srgbClr val="E0A350"/>
                </a:solidFill>
                <a:latin typeface="Arial"/>
                <a:ea typeface="Geneva" pitchFamily="-48" charset="-128"/>
                <a:cs typeface="+mn-cs"/>
              </a:rPr>
              <a:t/>
            </a:r>
            <a:br>
              <a:rPr lang="en-IE" sz="3200" b="1" dirty="0" smtClean="0">
                <a:solidFill>
                  <a:srgbClr val="E0A350"/>
                </a:solidFill>
                <a:latin typeface="Arial"/>
                <a:ea typeface="Geneva" pitchFamily="-48" charset="-128"/>
                <a:cs typeface="+mn-cs"/>
              </a:rPr>
            </a:br>
            <a:r>
              <a:rPr lang="en-IE" sz="3200" b="1" dirty="0" smtClean="0">
                <a:solidFill>
                  <a:srgbClr val="E0A350"/>
                </a:solidFill>
                <a:latin typeface="Arial"/>
                <a:ea typeface="Geneva" pitchFamily="-48" charset="-128"/>
                <a:cs typeface="+mn-cs"/>
              </a:rPr>
              <a:t>5 </a:t>
            </a:r>
            <a:r>
              <a:rPr lang="en-IE" sz="3200" b="1" dirty="0">
                <a:solidFill>
                  <a:srgbClr val="E0A350"/>
                </a:solidFill>
                <a:latin typeface="Arial"/>
                <a:ea typeface="Geneva" pitchFamily="-48" charset="-128"/>
                <a:cs typeface="+mn-cs"/>
              </a:rPr>
              <a:t>Principles that underpin Ethical Food Choices</a:t>
            </a:r>
            <a:r>
              <a:rPr lang="en-US" sz="3200" dirty="0">
                <a:solidFill>
                  <a:srgbClr val="808080"/>
                </a:solidFill>
                <a:latin typeface="Arial"/>
                <a:ea typeface="Geneva" pitchFamily="-48" charset="-128"/>
                <a:cs typeface="+mn-cs"/>
              </a:rPr>
              <a:t/>
            </a:r>
            <a:br>
              <a:rPr lang="en-US" sz="3200" dirty="0">
                <a:solidFill>
                  <a:srgbClr val="808080"/>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1124744"/>
            <a:ext cx="8928992" cy="4608512"/>
          </a:xfrm>
        </p:spPr>
        <p:txBody>
          <a:bodyPr/>
          <a:lstStyle/>
          <a:p>
            <a:pPr marL="457200" lvl="0" indent="-457200">
              <a:lnSpc>
                <a:spcPct val="150000"/>
              </a:lnSpc>
              <a:spcBef>
                <a:spcPct val="50000"/>
              </a:spcBef>
              <a:buFontTx/>
              <a:buAutoNum type="arabicPeriod"/>
              <a:defRPr/>
            </a:pPr>
            <a:r>
              <a:rPr lang="en-IE" sz="2200" b="1" dirty="0">
                <a:solidFill>
                  <a:srgbClr val="808080"/>
                </a:solidFill>
                <a:latin typeface="Arial"/>
                <a:ea typeface="Geneva" pitchFamily="-48" charset="-128"/>
              </a:rPr>
              <a:t>Transparency</a:t>
            </a:r>
            <a:r>
              <a:rPr lang="en-IE" sz="2200" dirty="0">
                <a:solidFill>
                  <a:srgbClr val="808080"/>
                </a:solidFill>
                <a:latin typeface="Arial"/>
                <a:ea typeface="Geneva" pitchFamily="-48" charset="-128"/>
              </a:rPr>
              <a:t>: We have the right to know how our food is produced.                          </a:t>
            </a:r>
          </a:p>
          <a:p>
            <a:pPr marL="0" lvl="0" indent="0">
              <a:lnSpc>
                <a:spcPct val="150000"/>
              </a:lnSpc>
              <a:spcBef>
                <a:spcPct val="50000"/>
              </a:spcBef>
              <a:buNone/>
              <a:defRPr/>
            </a:pPr>
            <a:r>
              <a:rPr lang="en-IE" sz="2200" dirty="0" smtClean="0">
                <a:solidFill>
                  <a:srgbClr val="808080"/>
                </a:solidFill>
                <a:latin typeface="Arial"/>
                <a:ea typeface="Geneva" pitchFamily="-48" charset="-128"/>
              </a:rPr>
              <a:t> </a:t>
            </a:r>
            <a:r>
              <a:rPr lang="en-IE" sz="2200" b="1" dirty="0">
                <a:solidFill>
                  <a:srgbClr val="808080"/>
                </a:solidFill>
                <a:latin typeface="Arial"/>
                <a:ea typeface="Geneva" pitchFamily="-48" charset="-128"/>
              </a:rPr>
              <a:t>2</a:t>
            </a:r>
            <a:r>
              <a:rPr lang="en-IE" sz="2200" dirty="0">
                <a:solidFill>
                  <a:srgbClr val="808080"/>
                </a:solidFill>
                <a:latin typeface="Arial"/>
                <a:ea typeface="Geneva" pitchFamily="-48" charset="-128"/>
              </a:rPr>
              <a:t>. </a:t>
            </a:r>
            <a:r>
              <a:rPr lang="en-IE" sz="2200" b="1" dirty="0">
                <a:solidFill>
                  <a:srgbClr val="808080"/>
                </a:solidFill>
                <a:latin typeface="Arial"/>
                <a:ea typeface="Geneva" pitchFamily="-48" charset="-128"/>
              </a:rPr>
              <a:t>Fairness</a:t>
            </a:r>
            <a:r>
              <a:rPr lang="en-IE" sz="2200" dirty="0">
                <a:solidFill>
                  <a:srgbClr val="808080"/>
                </a:solidFill>
                <a:latin typeface="Arial"/>
                <a:ea typeface="Geneva" pitchFamily="-48" charset="-128"/>
              </a:rPr>
              <a:t>: Producing food should not impose costs on others. </a:t>
            </a:r>
            <a:br>
              <a:rPr lang="en-IE" sz="2200" dirty="0">
                <a:solidFill>
                  <a:srgbClr val="808080"/>
                </a:solidFill>
                <a:latin typeface="Arial"/>
                <a:ea typeface="Geneva" pitchFamily="-48" charset="-128"/>
              </a:rPr>
            </a:br>
            <a:r>
              <a:rPr lang="en-IE" sz="2200" b="1" dirty="0">
                <a:solidFill>
                  <a:srgbClr val="808080"/>
                </a:solidFill>
                <a:latin typeface="Arial"/>
                <a:ea typeface="Geneva" pitchFamily="-48" charset="-128"/>
              </a:rPr>
              <a:t>3</a:t>
            </a:r>
            <a:r>
              <a:rPr lang="en-IE" sz="2200" dirty="0">
                <a:solidFill>
                  <a:srgbClr val="808080"/>
                </a:solidFill>
                <a:latin typeface="Arial"/>
                <a:ea typeface="Geneva" pitchFamily="-48" charset="-128"/>
              </a:rPr>
              <a:t>.</a:t>
            </a:r>
            <a:r>
              <a:rPr lang="en-IE" sz="2200" b="1" dirty="0">
                <a:solidFill>
                  <a:srgbClr val="808080"/>
                </a:solidFill>
                <a:latin typeface="Arial"/>
                <a:ea typeface="Geneva" pitchFamily="-48" charset="-128"/>
              </a:rPr>
              <a:t> Humanity</a:t>
            </a:r>
            <a:r>
              <a:rPr lang="en-IE" sz="2200" dirty="0">
                <a:solidFill>
                  <a:srgbClr val="808080"/>
                </a:solidFill>
                <a:latin typeface="Arial"/>
                <a:ea typeface="Geneva" pitchFamily="-48" charset="-128"/>
              </a:rPr>
              <a:t>: Inflicting unnecessary suffering on animals is wrong.                                   </a:t>
            </a:r>
            <a:endParaRPr lang="en-IE" sz="2200" dirty="0" smtClean="0">
              <a:solidFill>
                <a:srgbClr val="808080"/>
              </a:solidFill>
              <a:latin typeface="Arial"/>
              <a:ea typeface="Geneva" pitchFamily="-48" charset="-128"/>
            </a:endParaRPr>
          </a:p>
          <a:p>
            <a:pPr marL="0" lvl="0" indent="0">
              <a:lnSpc>
                <a:spcPct val="150000"/>
              </a:lnSpc>
              <a:spcBef>
                <a:spcPct val="50000"/>
              </a:spcBef>
              <a:buNone/>
              <a:defRPr/>
            </a:pPr>
            <a:r>
              <a:rPr lang="en-IE" sz="2200" b="1" dirty="0" smtClean="0">
                <a:solidFill>
                  <a:srgbClr val="808080"/>
                </a:solidFill>
                <a:latin typeface="Arial"/>
                <a:ea typeface="Geneva" pitchFamily="-48" charset="-128"/>
              </a:rPr>
              <a:t>4</a:t>
            </a:r>
            <a:r>
              <a:rPr lang="en-IE" sz="2200" b="1" dirty="0">
                <a:solidFill>
                  <a:srgbClr val="808080"/>
                </a:solidFill>
                <a:latin typeface="Arial"/>
                <a:ea typeface="Geneva" pitchFamily="-48" charset="-128"/>
              </a:rPr>
              <a:t>. Social Responsibility</a:t>
            </a:r>
            <a:r>
              <a:rPr lang="en-IE" sz="2200" dirty="0">
                <a:solidFill>
                  <a:srgbClr val="808080"/>
                </a:solidFill>
                <a:latin typeface="Arial"/>
                <a:ea typeface="Geneva" pitchFamily="-48" charset="-128"/>
              </a:rPr>
              <a:t>: Workers are entitled to decent wages and working conditions. </a:t>
            </a:r>
            <a:br>
              <a:rPr lang="en-IE" sz="2200" dirty="0">
                <a:solidFill>
                  <a:srgbClr val="808080"/>
                </a:solidFill>
                <a:latin typeface="Arial"/>
                <a:ea typeface="Geneva" pitchFamily="-48" charset="-128"/>
              </a:rPr>
            </a:br>
            <a:r>
              <a:rPr lang="en-IE" sz="2200" b="1" dirty="0">
                <a:solidFill>
                  <a:srgbClr val="808080"/>
                </a:solidFill>
                <a:latin typeface="Arial"/>
                <a:ea typeface="Geneva" pitchFamily="-48" charset="-128"/>
              </a:rPr>
              <a:t>5</a:t>
            </a:r>
            <a:r>
              <a:rPr lang="en-IE" sz="2200" dirty="0">
                <a:solidFill>
                  <a:srgbClr val="808080"/>
                </a:solidFill>
                <a:latin typeface="Arial"/>
                <a:ea typeface="Geneva" pitchFamily="-48" charset="-128"/>
              </a:rPr>
              <a:t>. </a:t>
            </a:r>
            <a:r>
              <a:rPr lang="en-IE" sz="2200" b="1" dirty="0">
                <a:solidFill>
                  <a:srgbClr val="808080"/>
                </a:solidFill>
                <a:latin typeface="Arial"/>
                <a:ea typeface="Geneva" pitchFamily="-48" charset="-128"/>
              </a:rPr>
              <a:t>Needs</a:t>
            </a:r>
            <a:r>
              <a:rPr lang="en-IE" sz="2200" dirty="0">
                <a:solidFill>
                  <a:srgbClr val="808080"/>
                </a:solidFill>
                <a:latin typeface="Arial"/>
                <a:ea typeface="Geneva" pitchFamily="-48" charset="-128"/>
              </a:rPr>
              <a:t>: Preserving life and health justifies more than other desires.</a:t>
            </a:r>
          </a:p>
          <a:p>
            <a:pPr marL="457200" lvl="0" indent="-457200">
              <a:lnSpc>
                <a:spcPct val="150000"/>
              </a:lnSpc>
              <a:spcBef>
                <a:spcPct val="50000"/>
              </a:spcBef>
              <a:buNone/>
              <a:defRPr/>
            </a:pPr>
            <a:r>
              <a:rPr lang="en-IE" sz="2200" b="1" dirty="0">
                <a:solidFill>
                  <a:srgbClr val="808080"/>
                </a:solidFill>
                <a:latin typeface="Arial"/>
                <a:ea typeface="Geneva" pitchFamily="-48" charset="-128"/>
              </a:rPr>
              <a:t>Source: </a:t>
            </a:r>
            <a:r>
              <a:rPr lang="en-IE" sz="2200" dirty="0">
                <a:solidFill>
                  <a:srgbClr val="808080"/>
                </a:solidFill>
                <a:latin typeface="Arial"/>
                <a:ea typeface="Geneva" pitchFamily="-48" charset="-128"/>
              </a:rPr>
              <a:t>The way we eat: Peter Singer, Jim Mason</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333349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7352"/>
            <a:ext cx="8229600" cy="863376"/>
          </a:xfrm>
        </p:spPr>
        <p:txBody>
          <a:bodyPr/>
          <a:lstStyle/>
          <a:p>
            <a:r>
              <a:rPr lang="en-GB" dirty="0" smtClean="0"/>
              <a:t>Question</a:t>
            </a:r>
            <a:endParaRPr lang="en-GB" dirty="0"/>
          </a:p>
        </p:txBody>
      </p:sp>
      <p:sp>
        <p:nvSpPr>
          <p:cNvPr id="3" name="Content Placeholder 2"/>
          <p:cNvSpPr>
            <a:spLocks noGrp="1"/>
          </p:cNvSpPr>
          <p:nvPr>
            <p:ph idx="1"/>
          </p:nvPr>
        </p:nvSpPr>
        <p:spPr>
          <a:xfrm>
            <a:off x="107504" y="1124744"/>
            <a:ext cx="8928992" cy="4392489"/>
          </a:xfrm>
        </p:spPr>
        <p:txBody>
          <a:bodyPr/>
          <a:lstStyle/>
          <a:p>
            <a:r>
              <a:rPr lang="en-IE" sz="4800" dirty="0">
                <a:solidFill>
                  <a:srgbClr val="E86B50"/>
                </a:solidFill>
                <a:latin typeface="Arial"/>
                <a:ea typeface="Geneva" pitchFamily="-48" charset="-128"/>
              </a:rPr>
              <a:t>What is the </a:t>
            </a:r>
            <a:r>
              <a:rPr lang="en-IE" sz="4800" dirty="0" smtClean="0">
                <a:solidFill>
                  <a:srgbClr val="E86B50"/>
                </a:solidFill>
                <a:latin typeface="Arial"/>
                <a:ea typeface="Geneva" pitchFamily="-48" charset="-128"/>
              </a:rPr>
              <a:t>major</a:t>
            </a:r>
            <a:r>
              <a:rPr lang="en-IE" sz="4800" dirty="0" smtClean="0">
                <a:solidFill>
                  <a:srgbClr val="E86B50"/>
                </a:solidFill>
                <a:latin typeface="Arial"/>
                <a:ea typeface="Geneva" pitchFamily="-48" charset="-128"/>
              </a:rPr>
              <a:t> factor that prevents </a:t>
            </a:r>
            <a:r>
              <a:rPr lang="en-IE" sz="4800" dirty="0">
                <a:solidFill>
                  <a:srgbClr val="E86B50"/>
                </a:solidFill>
                <a:latin typeface="Arial"/>
                <a:ea typeface="Geneva" pitchFamily="-48" charset="-128"/>
              </a:rPr>
              <a:t>more companies </a:t>
            </a:r>
            <a:r>
              <a:rPr lang="en-IE" sz="4800" dirty="0" smtClean="0">
                <a:solidFill>
                  <a:srgbClr val="E86B50"/>
                </a:solidFill>
                <a:latin typeface="Arial"/>
                <a:ea typeface="Geneva" pitchFamily="-48" charset="-128"/>
              </a:rPr>
              <a:t>from developing </a:t>
            </a:r>
            <a:r>
              <a:rPr lang="en-IE" sz="4800" dirty="0">
                <a:solidFill>
                  <a:srgbClr val="E86B50"/>
                </a:solidFill>
                <a:latin typeface="Arial"/>
                <a:ea typeface="Geneva" pitchFamily="-48" charset="-128"/>
              </a:rPr>
              <a:t>ethical sourcing policies for their ingredients?</a:t>
            </a:r>
            <a:endParaRPr lang="en-GB" sz="4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1609777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74638"/>
            <a:ext cx="8435975" cy="706090"/>
          </a:xfrm>
        </p:spPr>
        <p:txBody>
          <a:bodyPr/>
          <a:lstStyle/>
          <a:p>
            <a:pPr lvl="0">
              <a:defRPr/>
            </a:pPr>
            <a:r>
              <a:rPr lang="en-IE" sz="3200" dirty="0" smtClean="0">
                <a:solidFill>
                  <a:srgbClr val="808080"/>
                </a:solidFill>
                <a:latin typeface="Arial"/>
                <a:ea typeface="Geneva" pitchFamily="-48" charset="-128"/>
                <a:cs typeface="+mn-cs"/>
              </a:rPr>
              <a:t/>
            </a:r>
            <a:br>
              <a:rPr lang="en-IE" sz="3200" dirty="0" smtClean="0">
                <a:solidFill>
                  <a:srgbClr val="808080"/>
                </a:solidFill>
                <a:latin typeface="Arial"/>
                <a:ea typeface="Geneva" pitchFamily="-48" charset="-128"/>
                <a:cs typeface="+mn-cs"/>
              </a:rPr>
            </a:br>
            <a:r>
              <a:rPr lang="en-IE" sz="3200" dirty="0" smtClean="0">
                <a:solidFill>
                  <a:srgbClr val="808080"/>
                </a:solidFill>
                <a:latin typeface="Arial"/>
                <a:ea typeface="Geneva" pitchFamily="-48" charset="-128"/>
                <a:cs typeface="+mn-cs"/>
              </a:rPr>
              <a:t>Starbucks </a:t>
            </a:r>
            <a:r>
              <a:rPr lang="en-IE" sz="3200" dirty="0">
                <a:solidFill>
                  <a:srgbClr val="808080"/>
                </a:solidFill>
                <a:latin typeface="Arial"/>
                <a:ea typeface="Geneva" pitchFamily="-48" charset="-128"/>
                <a:cs typeface="+mn-cs"/>
              </a:rPr>
              <a:t>Coffee Company have the view ...</a:t>
            </a:r>
            <a:r>
              <a:rPr lang="en-IE" sz="2000" dirty="0">
                <a:solidFill>
                  <a:srgbClr val="808080"/>
                </a:solidFill>
                <a:latin typeface="Arial"/>
                <a:ea typeface="Geneva" pitchFamily="-48" charset="-128"/>
                <a:cs typeface="+mn-cs"/>
              </a:rPr>
              <a:t/>
            </a:r>
            <a:br>
              <a:rPr lang="en-IE" sz="2000" dirty="0">
                <a:solidFill>
                  <a:srgbClr val="808080"/>
                </a:solidFill>
                <a:latin typeface="Arial"/>
                <a:ea typeface="Geneva" pitchFamily="-48" charset="-128"/>
                <a:cs typeface="+mn-cs"/>
              </a:rPr>
            </a:br>
            <a:endParaRPr lang="en-GB" dirty="0"/>
          </a:p>
        </p:txBody>
      </p:sp>
      <p:sp>
        <p:nvSpPr>
          <p:cNvPr id="3" name="Content Placeholder 2"/>
          <p:cNvSpPr>
            <a:spLocks noGrp="1"/>
          </p:cNvSpPr>
          <p:nvPr>
            <p:ph idx="1"/>
          </p:nvPr>
        </p:nvSpPr>
        <p:spPr>
          <a:xfrm>
            <a:off x="179512" y="980728"/>
            <a:ext cx="8784976" cy="4680520"/>
          </a:xfrm>
        </p:spPr>
        <p:txBody>
          <a:bodyPr/>
          <a:lstStyle/>
          <a:p>
            <a:pPr>
              <a:spcBef>
                <a:spcPct val="0"/>
              </a:spcBef>
              <a:defRPr/>
            </a:pPr>
            <a:r>
              <a:rPr lang="en-IE" sz="2800" i="1" dirty="0" smtClean="0">
                <a:solidFill>
                  <a:srgbClr val="808080"/>
                </a:solidFill>
                <a:latin typeface="Arial"/>
                <a:ea typeface="Geneva" pitchFamily="-48" charset="-128"/>
              </a:rPr>
              <a:t>The </a:t>
            </a:r>
            <a:r>
              <a:rPr lang="en-IE" sz="2800" i="1" dirty="0">
                <a:solidFill>
                  <a:srgbClr val="808080"/>
                </a:solidFill>
                <a:latin typeface="Arial"/>
                <a:ea typeface="Geneva" pitchFamily="-48" charset="-128"/>
              </a:rPr>
              <a:t>biggest factor holding companies back is the misunderstanding that it's not just the right thing to do, it's the right thing to do for business </a:t>
            </a:r>
            <a:r>
              <a:rPr lang="en-IE" sz="2800" i="1" dirty="0" smtClean="0">
                <a:solidFill>
                  <a:srgbClr val="808080"/>
                </a:solidFill>
                <a:latin typeface="Arial"/>
                <a:ea typeface="Geneva" pitchFamily="-48" charset="-128"/>
              </a:rPr>
              <a:t>success.</a:t>
            </a:r>
          </a:p>
          <a:p>
            <a:pPr>
              <a:spcBef>
                <a:spcPct val="0"/>
              </a:spcBef>
              <a:defRPr/>
            </a:pPr>
            <a:r>
              <a:rPr lang="en-IE" sz="2800" i="1" dirty="0" smtClean="0">
                <a:solidFill>
                  <a:srgbClr val="808080"/>
                </a:solidFill>
                <a:latin typeface="Arial"/>
                <a:ea typeface="Geneva" pitchFamily="-48" charset="-128"/>
              </a:rPr>
              <a:t>We </a:t>
            </a:r>
            <a:r>
              <a:rPr lang="en-IE" sz="2800" i="1" dirty="0">
                <a:solidFill>
                  <a:srgbClr val="808080"/>
                </a:solidFill>
                <a:latin typeface="Arial"/>
                <a:ea typeface="Geneva" pitchFamily="-48" charset="-128"/>
              </a:rPr>
              <a:t>work hand-in-hand with producers to help improve quality and ensure environmental and social best </a:t>
            </a:r>
            <a:r>
              <a:rPr lang="en-IE" sz="2800" i="1" dirty="0" smtClean="0">
                <a:solidFill>
                  <a:srgbClr val="808080"/>
                </a:solidFill>
                <a:latin typeface="Arial"/>
                <a:ea typeface="Geneva" pitchFamily="-48" charset="-128"/>
              </a:rPr>
              <a:t>practices.</a:t>
            </a:r>
          </a:p>
          <a:p>
            <a:pPr>
              <a:spcBef>
                <a:spcPct val="0"/>
              </a:spcBef>
              <a:defRPr/>
            </a:pPr>
            <a:r>
              <a:rPr lang="en-IE" sz="2800" i="1" dirty="0" smtClean="0">
                <a:solidFill>
                  <a:srgbClr val="808080"/>
                </a:solidFill>
                <a:latin typeface="Arial"/>
                <a:ea typeface="Geneva" pitchFamily="-48" charset="-128"/>
              </a:rPr>
              <a:t>The </a:t>
            </a:r>
            <a:r>
              <a:rPr lang="en-IE" sz="2800" i="1" dirty="0">
                <a:solidFill>
                  <a:srgbClr val="808080"/>
                </a:solidFill>
                <a:latin typeface="Arial"/>
                <a:ea typeface="Geneva" pitchFamily="-48" charset="-128"/>
              </a:rPr>
              <a:t>best example of our policies at work is the implementation of our </a:t>
            </a:r>
            <a:r>
              <a:rPr lang="en-IE" sz="2800" b="1" i="1" dirty="0">
                <a:solidFill>
                  <a:srgbClr val="808080"/>
                </a:solidFill>
                <a:latin typeface="Arial"/>
                <a:ea typeface="Geneva" pitchFamily="-48" charset="-128"/>
                <a:hlinkClick r:id="rId2"/>
              </a:rPr>
              <a:t>C.A.F.E. Practices</a:t>
            </a:r>
            <a:r>
              <a:rPr lang="en-IE" sz="2800" b="1" i="1" dirty="0">
                <a:solidFill>
                  <a:srgbClr val="808080"/>
                </a:solidFill>
                <a:latin typeface="Arial"/>
                <a:ea typeface="Geneva" pitchFamily="-48" charset="-128"/>
              </a:rPr>
              <a:t> </a:t>
            </a:r>
            <a:r>
              <a:rPr lang="en-IE" sz="2800" i="1" dirty="0">
                <a:solidFill>
                  <a:srgbClr val="808080"/>
                </a:solidFill>
                <a:latin typeface="Arial"/>
                <a:ea typeface="Geneva" pitchFamily="-48" charset="-128"/>
              </a:rPr>
              <a:t>which we developed in collaboration with Conservation International nearly a decade ago</a:t>
            </a:r>
            <a:r>
              <a:rPr lang="en-IE" sz="2800" i="1" dirty="0" smtClean="0">
                <a:solidFill>
                  <a:srgbClr val="808080"/>
                </a:solidFill>
                <a:latin typeface="Arial"/>
                <a:ea typeface="Geneva" pitchFamily="-48" charset="-128"/>
              </a:rPr>
              <a:t>’”. </a:t>
            </a:r>
            <a:endParaRPr lang="en-IE" sz="2800" i="1" dirty="0">
              <a:solidFill>
                <a:srgbClr val="808080"/>
              </a:solidFill>
              <a:latin typeface="Arial"/>
              <a:ea typeface="Geneva" pitchFamily="-48" charset="-128"/>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2794800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lstStyle/>
          <a:p>
            <a:pPr lvl="0">
              <a:spcBef>
                <a:spcPct val="50000"/>
              </a:spcBef>
            </a:pPr>
            <a:r>
              <a:rPr lang="en-US" altLang="en-US" sz="2800" b="1" dirty="0">
                <a:solidFill>
                  <a:srgbClr val="E86B50"/>
                </a:solidFill>
                <a:latin typeface="Lucida Grande" charset="0"/>
              </a:rPr>
              <a:t>Starbucks Coffee Company C.A.F.E. Practices</a:t>
            </a:r>
          </a:p>
        </p:txBody>
      </p:sp>
      <p:sp>
        <p:nvSpPr>
          <p:cNvPr id="3" name="Content Placeholder 2"/>
          <p:cNvSpPr>
            <a:spLocks noGrp="1"/>
          </p:cNvSpPr>
          <p:nvPr>
            <p:ph idx="1"/>
          </p:nvPr>
        </p:nvSpPr>
        <p:spPr>
          <a:xfrm>
            <a:off x="107504" y="836712"/>
            <a:ext cx="8856984" cy="4824536"/>
          </a:xfrm>
        </p:spPr>
        <p:txBody>
          <a:bodyPr/>
          <a:lstStyle/>
          <a:p>
            <a:pPr marL="0" lvl="0" indent="0">
              <a:spcBef>
                <a:spcPct val="0"/>
              </a:spcBef>
              <a:buNone/>
            </a:pPr>
            <a:r>
              <a:rPr lang="en-IE" altLang="en-US" sz="2800" b="1" dirty="0">
                <a:solidFill>
                  <a:srgbClr val="808080"/>
                </a:solidFill>
                <a:latin typeface="Lucida Grande" charset="0"/>
              </a:rPr>
              <a:t>C.A.F.E. Practices cover guidelines in four key areas: </a:t>
            </a:r>
          </a:p>
          <a:p>
            <a:pPr marL="0" lvl="0" indent="0">
              <a:spcBef>
                <a:spcPct val="0"/>
              </a:spcBef>
              <a:buNone/>
            </a:pPr>
            <a:r>
              <a:rPr lang="en-IE" altLang="en-US" sz="2800" b="1" dirty="0" err="1">
                <a:solidFill>
                  <a:srgbClr val="E86B50"/>
                </a:solidFill>
                <a:latin typeface="Lucida Grande" charset="0"/>
              </a:rPr>
              <a:t>i</a:t>
            </a:r>
            <a:r>
              <a:rPr lang="en-IE" altLang="en-US" sz="2800" b="1" dirty="0">
                <a:solidFill>
                  <a:srgbClr val="E86B50"/>
                </a:solidFill>
                <a:latin typeface="Lucida Grande" charset="0"/>
              </a:rPr>
              <a:t>) </a:t>
            </a:r>
            <a:r>
              <a:rPr lang="en-IE" altLang="en-US" sz="2800" b="1" dirty="0">
                <a:solidFill>
                  <a:srgbClr val="808080"/>
                </a:solidFill>
                <a:latin typeface="Lucida Grande" charset="0"/>
              </a:rPr>
              <a:t>quality,</a:t>
            </a:r>
          </a:p>
          <a:p>
            <a:pPr marL="0" lvl="0" indent="0">
              <a:spcBef>
                <a:spcPct val="0"/>
              </a:spcBef>
              <a:buNone/>
            </a:pPr>
            <a:r>
              <a:rPr lang="en-IE" altLang="en-US" sz="2800" b="1" dirty="0">
                <a:solidFill>
                  <a:srgbClr val="E86B50"/>
                </a:solidFill>
                <a:latin typeface="Lucida Grande" charset="0"/>
              </a:rPr>
              <a:t>ii) </a:t>
            </a:r>
            <a:r>
              <a:rPr lang="en-IE" altLang="en-US" sz="2800" b="1" dirty="0">
                <a:solidFill>
                  <a:srgbClr val="808080"/>
                </a:solidFill>
                <a:latin typeface="Lucida Grande" charset="0"/>
              </a:rPr>
              <a:t>economic accountability and transparency,</a:t>
            </a:r>
          </a:p>
          <a:p>
            <a:pPr marL="0" lvl="0" indent="0">
              <a:spcBef>
                <a:spcPct val="0"/>
              </a:spcBef>
              <a:buNone/>
            </a:pPr>
            <a:r>
              <a:rPr lang="en-IE" altLang="en-US" sz="2800" b="1" dirty="0">
                <a:solidFill>
                  <a:srgbClr val="E86B50"/>
                </a:solidFill>
                <a:latin typeface="Lucida Grande" charset="0"/>
              </a:rPr>
              <a:t>iii) </a:t>
            </a:r>
            <a:r>
              <a:rPr lang="en-IE" altLang="en-US" sz="2800" b="1" dirty="0">
                <a:solidFill>
                  <a:srgbClr val="808080"/>
                </a:solidFill>
                <a:latin typeface="Lucida Grande" charset="0"/>
              </a:rPr>
              <a:t>social responsibility and    </a:t>
            </a:r>
            <a:endParaRPr lang="en-IE" altLang="en-US" sz="2800" b="1" dirty="0" smtClean="0">
              <a:solidFill>
                <a:srgbClr val="808080"/>
              </a:solidFill>
              <a:latin typeface="Lucida Grande" charset="0"/>
            </a:endParaRPr>
          </a:p>
          <a:p>
            <a:pPr marL="0" lvl="0" indent="0">
              <a:spcBef>
                <a:spcPct val="0"/>
              </a:spcBef>
              <a:buNone/>
            </a:pPr>
            <a:r>
              <a:rPr lang="en-IE" altLang="en-US" sz="2800" b="1" dirty="0" smtClean="0">
                <a:solidFill>
                  <a:srgbClr val="E86B50"/>
                </a:solidFill>
                <a:latin typeface="Lucida Grande" charset="0"/>
              </a:rPr>
              <a:t>iv</a:t>
            </a:r>
            <a:r>
              <a:rPr lang="en-IE" altLang="en-US" sz="2800" b="1" dirty="0">
                <a:solidFill>
                  <a:srgbClr val="E86B50"/>
                </a:solidFill>
                <a:latin typeface="Lucida Grande" charset="0"/>
              </a:rPr>
              <a:t>) </a:t>
            </a:r>
            <a:r>
              <a:rPr lang="en-IE" altLang="en-US" sz="2800" b="1" dirty="0">
                <a:solidFill>
                  <a:srgbClr val="808080"/>
                </a:solidFill>
                <a:latin typeface="Lucida Grande" charset="0"/>
              </a:rPr>
              <a:t>environmental leadership. </a:t>
            </a:r>
          </a:p>
          <a:p>
            <a:pPr marL="0" lvl="0" indent="0">
              <a:spcBef>
                <a:spcPct val="0"/>
              </a:spcBef>
              <a:buNone/>
            </a:pPr>
            <a:endParaRPr lang="en-IE" altLang="en-US" sz="2800" b="1" dirty="0">
              <a:solidFill>
                <a:srgbClr val="808080"/>
              </a:solidFill>
              <a:latin typeface="Lucida Grande" charset="0"/>
            </a:endParaRPr>
          </a:p>
          <a:p>
            <a:pPr marL="0" lvl="0" indent="0">
              <a:spcBef>
                <a:spcPct val="0"/>
              </a:spcBef>
              <a:buNone/>
            </a:pPr>
            <a:r>
              <a:rPr lang="en-IE" altLang="en-US" sz="2800" b="1" dirty="0">
                <a:solidFill>
                  <a:srgbClr val="808080"/>
                </a:solidFill>
                <a:latin typeface="Lucida Grande" charset="0"/>
              </a:rPr>
              <a:t>Taken together, the standards help farmers grow coffee in a way that’s better for both people and the planet.</a:t>
            </a:r>
            <a:endParaRPr lang="en-IE" altLang="en-US" sz="2800" dirty="0">
              <a:solidFill>
                <a:srgbClr val="808080"/>
              </a:solidFill>
              <a:latin typeface="Lucida Grande" charset="0"/>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549406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spcBef>
                <a:spcPct val="50000"/>
              </a:spcBef>
              <a:defRPr/>
            </a:pPr>
            <a:r>
              <a:rPr lang="en-US" sz="3200" b="1" dirty="0">
                <a:solidFill>
                  <a:srgbClr val="17A3A5"/>
                </a:solidFill>
                <a:latin typeface="Arial"/>
                <a:ea typeface="Geneva" pitchFamily="-48" charset="-128"/>
                <a:cs typeface="+mn-cs"/>
              </a:rPr>
              <a:t>MARKS &amp; SPENCER ETHICS APPROACH </a:t>
            </a:r>
            <a:br>
              <a:rPr lang="en-US" sz="3200" b="1" dirty="0">
                <a:solidFill>
                  <a:srgbClr val="17A3A5"/>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908720"/>
            <a:ext cx="8856984" cy="4608513"/>
          </a:xfrm>
        </p:spPr>
        <p:txBody>
          <a:bodyPr/>
          <a:lstStyle/>
          <a:p>
            <a:pPr marL="0" lvl="0" indent="0">
              <a:spcBef>
                <a:spcPct val="50000"/>
              </a:spcBef>
              <a:buNone/>
              <a:defRPr/>
            </a:pPr>
            <a:r>
              <a:rPr lang="en-IE" sz="2800" i="1" dirty="0">
                <a:solidFill>
                  <a:srgbClr val="808080"/>
                </a:solidFill>
                <a:latin typeface="Arial"/>
                <a:ea typeface="Geneva" pitchFamily="-48" charset="-128"/>
              </a:rPr>
              <a:t>“In future ethics should be as important as quality for all businesses. You wouldn't sell something that wouldn't meet your quality standard. Likewise you shouldn't sell something that doesn't meet your ethical standard.”</a:t>
            </a:r>
          </a:p>
          <a:p>
            <a:pPr marL="0" lvl="0" indent="0">
              <a:spcBef>
                <a:spcPct val="50000"/>
              </a:spcBef>
              <a:buNone/>
              <a:defRPr/>
            </a:pPr>
            <a:r>
              <a:rPr lang="en-IE" sz="2800" dirty="0">
                <a:solidFill>
                  <a:srgbClr val="17A3A5"/>
                </a:solidFill>
                <a:latin typeface="Arial"/>
                <a:ea typeface="Geneva" pitchFamily="-48" charset="-128"/>
              </a:rPr>
              <a:t>Louise Nicholls, Head of Responsible Trading for Food, M&amp;S</a:t>
            </a:r>
          </a:p>
          <a:p>
            <a:pPr marL="0" lvl="0" indent="0">
              <a:spcBef>
                <a:spcPct val="50000"/>
              </a:spcBef>
              <a:buNone/>
              <a:defRPr/>
            </a:pPr>
            <a:r>
              <a:rPr lang="en-IE" sz="2800" dirty="0">
                <a:solidFill>
                  <a:srgbClr val="808080"/>
                </a:solidFill>
                <a:latin typeface="Arial"/>
                <a:ea typeface="Geneva" pitchFamily="-48" charset="-128"/>
              </a:rPr>
              <a:t>Source: </a:t>
            </a:r>
            <a:r>
              <a:rPr lang="en-IE" sz="2800" dirty="0">
                <a:solidFill>
                  <a:srgbClr val="808080"/>
                </a:solidFill>
                <a:latin typeface="Arial"/>
                <a:ea typeface="Geneva" pitchFamily="-48" charset="-128"/>
                <a:hlinkClick r:id="rId2"/>
              </a:rPr>
              <a:t>http://www.ethicaltrade.org/in-action/people/louise-nicholls</a:t>
            </a:r>
            <a:r>
              <a:rPr lang="en-IE" sz="2800" dirty="0">
                <a:solidFill>
                  <a:srgbClr val="808080"/>
                </a:solidFill>
                <a:latin typeface="Arial"/>
                <a:ea typeface="Geneva" pitchFamily="-48" charset="-128"/>
              </a:rPr>
              <a:t>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456586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507288" cy="1143000"/>
          </a:xfrm>
        </p:spPr>
        <p:txBody>
          <a:bodyPr/>
          <a:lstStyle/>
          <a:p>
            <a:pPr lvl="0" algn="l">
              <a:spcBef>
                <a:spcPct val="50000"/>
              </a:spcBef>
              <a:defRPr/>
            </a:pPr>
            <a:r>
              <a:rPr lang="en-US" sz="3200" b="1" dirty="0" smtClean="0">
                <a:solidFill>
                  <a:srgbClr val="E86B50"/>
                </a:solidFill>
                <a:latin typeface="Arial"/>
                <a:ea typeface="Geneva" pitchFamily="-48" charset="-128"/>
                <a:cs typeface="+mn-cs"/>
              </a:rPr>
              <a:t/>
            </a:r>
            <a:br>
              <a:rPr lang="en-US" sz="3200" b="1" dirty="0" smtClean="0">
                <a:solidFill>
                  <a:srgbClr val="E86B50"/>
                </a:solidFill>
                <a:latin typeface="Arial"/>
                <a:ea typeface="Geneva" pitchFamily="-48" charset="-128"/>
                <a:cs typeface="+mn-cs"/>
              </a:rPr>
            </a:br>
            <a:r>
              <a:rPr lang="en-US" sz="3200" b="1" dirty="0" smtClean="0">
                <a:solidFill>
                  <a:srgbClr val="E86B50"/>
                </a:solidFill>
                <a:latin typeface="Arial"/>
                <a:ea typeface="Geneva" pitchFamily="-48" charset="-128"/>
                <a:cs typeface="+mn-cs"/>
              </a:rPr>
              <a:t>Learning </a:t>
            </a:r>
            <a:r>
              <a:rPr lang="en-US" sz="3200" b="1" dirty="0">
                <a:solidFill>
                  <a:srgbClr val="E86B50"/>
                </a:solidFill>
                <a:latin typeface="Arial"/>
                <a:ea typeface="Geneva" pitchFamily="-48" charset="-128"/>
                <a:cs typeface="+mn-cs"/>
              </a:rPr>
              <a:t>from the World’s Most Ethical Food Companies - A</a:t>
            </a:r>
            <a:r>
              <a:rPr lang="en-IE" sz="3200" b="1" dirty="0" err="1">
                <a:solidFill>
                  <a:srgbClr val="E86B50"/>
                </a:solidFill>
                <a:latin typeface="Arial"/>
                <a:ea typeface="Geneva" pitchFamily="-48" charset="-128"/>
                <a:cs typeface="+mn-cs"/>
              </a:rPr>
              <a:t>ll</a:t>
            </a:r>
            <a:r>
              <a:rPr lang="en-IE" sz="3200" b="1" dirty="0">
                <a:solidFill>
                  <a:srgbClr val="E86B50"/>
                </a:solidFill>
                <a:latin typeface="Arial"/>
                <a:ea typeface="Geneva" pitchFamily="-48" charset="-128"/>
                <a:cs typeface="+mn-cs"/>
              </a:rPr>
              <a:t> Good Organics – NZ</a:t>
            </a:r>
            <a:r>
              <a:rPr lang="en-US" sz="3200" b="1" dirty="0">
                <a:solidFill>
                  <a:srgbClr val="E86B50"/>
                </a:solidFill>
                <a:latin typeface="Arial"/>
                <a:ea typeface="Geneva" pitchFamily="-48" charset="-128"/>
                <a:cs typeface="+mn-cs"/>
              </a:rPr>
              <a:t/>
            </a:r>
            <a:br>
              <a:rPr lang="en-US" sz="3200" b="1" dirty="0">
                <a:solidFill>
                  <a:srgbClr val="E86B50"/>
                </a:solidFill>
                <a:latin typeface="Arial"/>
                <a:ea typeface="Geneva" pitchFamily="-48" charset="-128"/>
                <a:cs typeface="+mn-cs"/>
              </a:rPr>
            </a:br>
            <a:endParaRPr lang="en-GB" dirty="0"/>
          </a:p>
        </p:txBody>
      </p:sp>
      <p:sp>
        <p:nvSpPr>
          <p:cNvPr id="3" name="Content Placeholder 2"/>
          <p:cNvSpPr>
            <a:spLocks noGrp="1"/>
          </p:cNvSpPr>
          <p:nvPr>
            <p:ph idx="1"/>
          </p:nvPr>
        </p:nvSpPr>
        <p:spPr>
          <a:xfrm>
            <a:off x="179512" y="1340768"/>
            <a:ext cx="8784976" cy="4392488"/>
          </a:xfrm>
        </p:spPr>
        <p:txBody>
          <a:bodyPr/>
          <a:lstStyle/>
          <a:p>
            <a:pPr marL="0" lvl="0" indent="0">
              <a:spcBef>
                <a:spcPct val="0"/>
              </a:spcBef>
              <a:buNone/>
              <a:defRPr/>
            </a:pPr>
            <a:r>
              <a:rPr lang="en-IE" dirty="0">
                <a:solidFill>
                  <a:srgbClr val="808080"/>
                </a:solidFill>
                <a:latin typeface="Arial"/>
                <a:ea typeface="Geneva" pitchFamily="-48" charset="-128"/>
              </a:rPr>
              <a:t>All Good Organics believe that Fairtrade shouldn't be a special term. They think all businesses should be fair.  That's why they've worked hard to buy their  Fairtrade bananas from the El </a:t>
            </a:r>
            <a:r>
              <a:rPr lang="en-IE" dirty="0" err="1">
                <a:solidFill>
                  <a:srgbClr val="808080"/>
                </a:solidFill>
                <a:latin typeface="Arial"/>
                <a:ea typeface="Geneva" pitchFamily="-48" charset="-128"/>
              </a:rPr>
              <a:t>Guabo</a:t>
            </a:r>
            <a:r>
              <a:rPr lang="en-IE" dirty="0">
                <a:solidFill>
                  <a:srgbClr val="808080"/>
                </a:solidFill>
                <a:latin typeface="Arial"/>
                <a:ea typeface="Geneva" pitchFamily="-48" charset="-128"/>
              </a:rPr>
              <a:t> cooperative of small farmers in Ecuador because they know that they do more than just fair trading, they make a difference to the lives of growers, their children and the environment.</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1011097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the Emphasis?</a:t>
            </a:r>
            <a:endParaRPr lang="en-GB" dirty="0"/>
          </a:p>
        </p:txBody>
      </p:sp>
      <p:sp>
        <p:nvSpPr>
          <p:cNvPr id="3" name="Content Placeholder 2"/>
          <p:cNvSpPr>
            <a:spLocks noGrp="1"/>
          </p:cNvSpPr>
          <p:nvPr>
            <p:ph idx="1"/>
          </p:nvPr>
        </p:nvSpPr>
        <p:spPr>
          <a:xfrm>
            <a:off x="250825" y="1600201"/>
            <a:ext cx="8435975" cy="3917032"/>
          </a:xfrm>
        </p:spPr>
        <p:txBody>
          <a:bodyPr/>
          <a:lstStyle/>
          <a:p>
            <a:pPr marL="0" lvl="0" indent="0">
              <a:spcBef>
                <a:spcPct val="50000"/>
              </a:spcBef>
              <a:buNone/>
              <a:defRPr/>
            </a:pPr>
            <a:r>
              <a:rPr lang="en-US" b="1" dirty="0">
                <a:solidFill>
                  <a:srgbClr val="E86B50"/>
                </a:solidFill>
                <a:latin typeface="Arial"/>
                <a:ea typeface="Geneva" pitchFamily="-48" charset="-128"/>
              </a:rPr>
              <a:t>PUT THE SPOTLIGHT ON ENVIRONMENTAL MANAGEMENT IN YOUR BUSINESS</a:t>
            </a:r>
            <a:endParaRPr lang="en-US" dirty="0">
              <a:solidFill>
                <a:srgbClr val="808080"/>
              </a:solidFill>
              <a:latin typeface="Arial"/>
              <a:ea typeface="Geneva" pitchFamily="-48" charset="-128"/>
            </a:endParaRPr>
          </a:p>
          <a:p>
            <a:pPr marL="0" lvl="0" indent="0">
              <a:spcBef>
                <a:spcPct val="50000"/>
              </a:spcBef>
              <a:buNone/>
              <a:defRPr/>
            </a:pPr>
            <a:r>
              <a:rPr lang="en-IE" sz="2800" dirty="0">
                <a:solidFill>
                  <a:srgbClr val="000000"/>
                </a:solidFill>
                <a:latin typeface="Arial"/>
                <a:ea typeface="Geneva" pitchFamily="-48" charset="-128"/>
              </a:rPr>
              <a:t/>
            </a:r>
            <a:br>
              <a:rPr lang="en-IE" sz="2800" dirty="0">
                <a:solidFill>
                  <a:srgbClr val="000000"/>
                </a:solidFill>
                <a:latin typeface="Arial"/>
                <a:ea typeface="Geneva" pitchFamily="-48" charset="-128"/>
              </a:rPr>
            </a:br>
            <a:r>
              <a:rPr lang="en-IE" sz="2800" dirty="0">
                <a:solidFill>
                  <a:srgbClr val="808080"/>
                </a:solidFill>
                <a:latin typeface="Arial"/>
                <a:ea typeface="Geneva" pitchFamily="-48" charset="-128"/>
              </a:rPr>
              <a:t>Energy consumption, water use, waste management and pollution prevention are critical to ethical business practices.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665209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784976" cy="1143000"/>
          </a:xfrm>
        </p:spPr>
        <p:txBody>
          <a:bodyPr/>
          <a:lstStyle/>
          <a:p>
            <a:pPr lvl="0" algn="l">
              <a:spcBef>
                <a:spcPct val="50000"/>
              </a:spcBef>
              <a:defRPr/>
            </a:pPr>
            <a:r>
              <a:rPr lang="en-US" sz="3200" b="1" dirty="0" smtClean="0">
                <a:solidFill>
                  <a:srgbClr val="E86B50"/>
                </a:solidFill>
                <a:latin typeface="Arial"/>
                <a:ea typeface="Geneva" pitchFamily="-48" charset="-128"/>
                <a:cs typeface="+mn-cs"/>
              </a:rPr>
              <a:t/>
            </a:r>
            <a:br>
              <a:rPr lang="en-US" sz="3200" b="1" dirty="0" smtClean="0">
                <a:solidFill>
                  <a:srgbClr val="E86B50"/>
                </a:solidFill>
                <a:latin typeface="Arial"/>
                <a:ea typeface="Geneva" pitchFamily="-48" charset="-128"/>
                <a:cs typeface="+mn-cs"/>
              </a:rPr>
            </a:br>
            <a:r>
              <a:rPr lang="en-US" sz="3200" b="1" dirty="0" smtClean="0">
                <a:solidFill>
                  <a:srgbClr val="E86B50"/>
                </a:solidFill>
                <a:latin typeface="Arial"/>
                <a:ea typeface="Geneva" pitchFamily="-48" charset="-128"/>
                <a:cs typeface="+mn-cs"/>
              </a:rPr>
              <a:t>HOW DO YOU MAKE YOUR BUSINESS </a:t>
            </a:r>
            <a:r>
              <a:rPr lang="en-US" sz="3200" b="1" dirty="0">
                <a:solidFill>
                  <a:srgbClr val="E86B50"/>
                </a:solidFill>
                <a:latin typeface="Arial"/>
                <a:ea typeface="Geneva" pitchFamily="-48" charset="-128"/>
                <a:cs typeface="+mn-cs"/>
              </a:rPr>
              <a:t>MORE SUSTAINABLE IN YOUR BUSINESS ?</a:t>
            </a:r>
            <a:br>
              <a:rPr lang="en-US" sz="3200" b="1" dirty="0">
                <a:solidFill>
                  <a:srgbClr val="E86B50"/>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1417638"/>
            <a:ext cx="8579296" cy="4099595"/>
          </a:xfrm>
        </p:spPr>
        <p:txBody>
          <a:bodyPr/>
          <a:lstStyle/>
          <a:p>
            <a:pPr marL="0" lvl="0" indent="0" algn="ctr">
              <a:spcBef>
                <a:spcPct val="50000"/>
              </a:spcBef>
              <a:buNone/>
              <a:defRPr/>
            </a:pPr>
            <a:r>
              <a:rPr lang="en-US" b="1" dirty="0">
                <a:solidFill>
                  <a:srgbClr val="E86B50"/>
                </a:solidFill>
                <a:latin typeface="Arial"/>
                <a:ea typeface="Geneva" pitchFamily="-48" charset="-128"/>
              </a:rPr>
              <a:t>START WITH ETHICAL BUYING</a:t>
            </a:r>
            <a:endParaRPr lang="en-US" dirty="0">
              <a:solidFill>
                <a:srgbClr val="808080"/>
              </a:solidFill>
              <a:latin typeface="Arial"/>
              <a:ea typeface="Geneva" pitchFamily="-48" charset="-128"/>
            </a:endParaRPr>
          </a:p>
          <a:p>
            <a:pPr marL="0" lvl="0" indent="0">
              <a:spcBef>
                <a:spcPct val="50000"/>
              </a:spcBef>
              <a:buNone/>
              <a:defRPr/>
            </a:pPr>
            <a:r>
              <a:rPr lang="en-IE" sz="2800" dirty="0">
                <a:solidFill>
                  <a:srgbClr val="000000"/>
                </a:solidFill>
                <a:latin typeface="Arial"/>
                <a:ea typeface="Geneva" pitchFamily="-48" charset="-128"/>
              </a:rPr>
              <a:t/>
            </a:r>
            <a:br>
              <a:rPr lang="en-IE" sz="2800" dirty="0">
                <a:solidFill>
                  <a:srgbClr val="000000"/>
                </a:solidFill>
                <a:latin typeface="Arial"/>
                <a:ea typeface="Geneva" pitchFamily="-48" charset="-128"/>
              </a:rPr>
            </a:br>
            <a:r>
              <a:rPr lang="en-IE" sz="2800" dirty="0">
                <a:solidFill>
                  <a:srgbClr val="808080"/>
                </a:solidFill>
                <a:latin typeface="Arial"/>
                <a:ea typeface="Geneva" pitchFamily="-48" charset="-128"/>
              </a:rPr>
              <a:t>Given the love and care that goes into making your products, find ingredient suppliers that care and are ethical, suppliers that respect the environment, as well as the animals and people living there and with suppliers that minimise their environmental impact.</a:t>
            </a:r>
            <a:endParaRPr lang="en-US" sz="2800" dirty="0">
              <a:solidFill>
                <a:srgbClr val="808080"/>
              </a:solidFill>
              <a:latin typeface="Arial"/>
              <a:ea typeface="Geneva" pitchFamily="-48" charset="-128"/>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069536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116632"/>
            <a:ext cx="8435975" cy="619052"/>
          </a:xfrm>
        </p:spPr>
        <p:txBody>
          <a:bodyPr/>
          <a:lstStyle/>
          <a:p>
            <a:pPr lvl="0">
              <a:spcBef>
                <a:spcPct val="50000"/>
              </a:spcBef>
              <a:defRPr/>
            </a:pPr>
            <a:r>
              <a:rPr lang="en-US" sz="3200" b="1" dirty="0" smtClean="0">
                <a:solidFill>
                  <a:srgbClr val="E86B50"/>
                </a:solidFill>
                <a:latin typeface="Arial"/>
                <a:ea typeface="Geneva" pitchFamily="-48" charset="-128"/>
                <a:cs typeface="+mn-cs"/>
              </a:rPr>
              <a:t/>
            </a:r>
            <a:br>
              <a:rPr lang="en-US" sz="3200" b="1" dirty="0" smtClean="0">
                <a:solidFill>
                  <a:srgbClr val="E86B50"/>
                </a:solidFill>
                <a:latin typeface="Arial"/>
                <a:ea typeface="Geneva" pitchFamily="-48" charset="-128"/>
                <a:cs typeface="+mn-cs"/>
              </a:rPr>
            </a:br>
            <a:r>
              <a:rPr lang="en-US" sz="3200" b="1" dirty="0" smtClean="0">
                <a:solidFill>
                  <a:srgbClr val="E86B50"/>
                </a:solidFill>
                <a:latin typeface="Arial"/>
                <a:ea typeface="Geneva" pitchFamily="-48" charset="-128"/>
                <a:cs typeface="+mn-cs"/>
              </a:rPr>
              <a:t>Ethical </a:t>
            </a:r>
            <a:r>
              <a:rPr lang="en-US" sz="3200" b="1" dirty="0">
                <a:solidFill>
                  <a:srgbClr val="E86B50"/>
                </a:solidFill>
                <a:latin typeface="Arial"/>
                <a:ea typeface="Geneva" pitchFamily="-48" charset="-128"/>
                <a:cs typeface="+mn-cs"/>
              </a:rPr>
              <a:t>Sourcing Statement</a:t>
            </a:r>
            <a:br>
              <a:rPr lang="en-US" sz="3200" b="1" dirty="0">
                <a:solidFill>
                  <a:srgbClr val="E86B50"/>
                </a:solidFill>
                <a:latin typeface="Arial"/>
                <a:ea typeface="Geneva" pitchFamily="-48" charset="-128"/>
                <a:cs typeface="+mn-cs"/>
              </a:rPr>
            </a:br>
            <a:endParaRPr lang="en-GB" dirty="0"/>
          </a:p>
        </p:txBody>
      </p:sp>
      <p:sp>
        <p:nvSpPr>
          <p:cNvPr id="3" name="Content Placeholder 2"/>
          <p:cNvSpPr>
            <a:spLocks noGrp="1"/>
          </p:cNvSpPr>
          <p:nvPr>
            <p:ph idx="1"/>
          </p:nvPr>
        </p:nvSpPr>
        <p:spPr>
          <a:xfrm>
            <a:off x="250825" y="735684"/>
            <a:ext cx="8713663" cy="4781549"/>
          </a:xfrm>
        </p:spPr>
        <p:txBody>
          <a:bodyPr/>
          <a:lstStyle/>
          <a:p>
            <a:pPr marL="0" lvl="0" indent="0">
              <a:spcBef>
                <a:spcPct val="0"/>
              </a:spcBef>
              <a:buNone/>
              <a:defRPr/>
            </a:pPr>
            <a:r>
              <a:rPr lang="en-IE" sz="2800" dirty="0">
                <a:solidFill>
                  <a:srgbClr val="808080"/>
                </a:solidFill>
                <a:latin typeface="Arial"/>
                <a:ea typeface="Geneva" pitchFamily="-48" charset="-128"/>
              </a:rPr>
              <a:t>What does Ethical Sourcing mean to your company?</a:t>
            </a:r>
          </a:p>
          <a:p>
            <a:pPr marL="0" lvl="0" indent="0">
              <a:spcBef>
                <a:spcPct val="0"/>
              </a:spcBef>
              <a:buNone/>
              <a:defRPr/>
            </a:pPr>
            <a:endParaRPr lang="en-IE" sz="2800" dirty="0">
              <a:solidFill>
                <a:srgbClr val="808080"/>
              </a:solidFill>
              <a:latin typeface="Arial"/>
              <a:ea typeface="Geneva" pitchFamily="-48" charset="-128"/>
            </a:endParaRPr>
          </a:p>
          <a:p>
            <a:pPr marL="0" lvl="0" indent="0">
              <a:spcBef>
                <a:spcPct val="0"/>
              </a:spcBef>
              <a:buNone/>
              <a:defRPr/>
            </a:pPr>
            <a:r>
              <a:rPr lang="en-IE" sz="2800" dirty="0">
                <a:solidFill>
                  <a:srgbClr val="808080"/>
                </a:solidFill>
                <a:latin typeface="Arial"/>
                <a:ea typeface="Geneva" pitchFamily="-48" charset="-128"/>
              </a:rPr>
              <a:t>Your commitment  - write down your policy in relation to </a:t>
            </a:r>
          </a:p>
          <a:p>
            <a:pPr marL="0" lvl="0" indent="0">
              <a:spcBef>
                <a:spcPct val="0"/>
              </a:spcBef>
              <a:buNone/>
              <a:defRPr/>
            </a:pPr>
            <a:endParaRPr lang="en-IE" sz="2800" dirty="0">
              <a:solidFill>
                <a:srgbClr val="808080"/>
              </a:solidFill>
              <a:latin typeface="Arial"/>
              <a:ea typeface="Geneva" pitchFamily="-48" charset="-128"/>
            </a:endParaRPr>
          </a:p>
          <a:p>
            <a:pPr marL="0" lvl="0" indent="0" algn="ctr">
              <a:spcBef>
                <a:spcPct val="0"/>
              </a:spcBef>
              <a:buNone/>
              <a:defRPr/>
            </a:pPr>
            <a:r>
              <a:rPr lang="en-IE" sz="2800" dirty="0">
                <a:solidFill>
                  <a:srgbClr val="808080"/>
                </a:solidFill>
                <a:latin typeface="Arial"/>
                <a:ea typeface="Geneva" pitchFamily="-48" charset="-128"/>
              </a:rPr>
              <a:t>Quality; Animal Welfare; Sourcing &amp; Sustainability; Environment; People; Relationships With Suppliers; Ethics. Etc..</a:t>
            </a:r>
          </a:p>
          <a:p>
            <a:pPr marL="0" lvl="0" indent="0">
              <a:spcBef>
                <a:spcPct val="0"/>
              </a:spcBef>
              <a:buNone/>
              <a:defRPr/>
            </a:pPr>
            <a:endParaRPr lang="en-IE" sz="2800" dirty="0">
              <a:solidFill>
                <a:srgbClr val="808080"/>
              </a:solidFill>
              <a:latin typeface="Arial"/>
              <a:ea typeface="Geneva" pitchFamily="-48" charset="-128"/>
            </a:endParaRPr>
          </a:p>
          <a:p>
            <a:pPr marL="0" lvl="0" indent="0">
              <a:spcBef>
                <a:spcPct val="0"/>
              </a:spcBef>
              <a:buNone/>
              <a:defRPr/>
            </a:pPr>
            <a:r>
              <a:rPr lang="en-IE" sz="2800" dirty="0">
                <a:solidFill>
                  <a:srgbClr val="808080"/>
                </a:solidFill>
                <a:latin typeface="Arial"/>
                <a:ea typeface="Geneva" pitchFamily="-48" charset="-128"/>
              </a:rPr>
              <a:t>How will you Comply with your Policy?</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856370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en-IE" sz="3200" b="1" dirty="0">
                <a:solidFill>
                  <a:srgbClr val="E0A350"/>
                </a:solidFill>
                <a:latin typeface="Arial"/>
                <a:ea typeface="Geneva" pitchFamily="-48" charset="-128"/>
                <a:cs typeface="+mn-cs"/>
              </a:rPr>
              <a:t>Ethics, Emotions and Organic Food</a:t>
            </a:r>
            <a:endParaRPr lang="en-GB" dirty="0"/>
          </a:p>
        </p:txBody>
      </p:sp>
      <p:sp>
        <p:nvSpPr>
          <p:cNvPr id="3" name="Content Placeholder 2"/>
          <p:cNvSpPr>
            <a:spLocks noGrp="1"/>
          </p:cNvSpPr>
          <p:nvPr>
            <p:ph idx="1"/>
          </p:nvPr>
        </p:nvSpPr>
        <p:spPr>
          <a:xfrm>
            <a:off x="250825" y="908720"/>
            <a:ext cx="8641655" cy="4608513"/>
          </a:xfrm>
        </p:spPr>
        <p:txBody>
          <a:bodyPr/>
          <a:lstStyle/>
          <a:p>
            <a:pPr marL="0" lvl="0" indent="0" algn="ctr">
              <a:spcBef>
                <a:spcPct val="50000"/>
              </a:spcBef>
              <a:buNone/>
              <a:defRPr/>
            </a:pPr>
            <a:r>
              <a:rPr lang="en-IE" dirty="0">
                <a:solidFill>
                  <a:srgbClr val="808080"/>
                </a:solidFill>
                <a:latin typeface="Lucida Grande" pitchFamily="-48" charset="0"/>
                <a:ea typeface="Geneva" pitchFamily="-48" charset="-128"/>
              </a:rPr>
              <a:t>‘</a:t>
            </a:r>
            <a:r>
              <a:rPr lang="en-IE" b="1" dirty="0">
                <a:solidFill>
                  <a:srgbClr val="E0A350"/>
                </a:solidFill>
                <a:latin typeface="Arial"/>
                <a:ea typeface="Geneva" pitchFamily="-48" charset="-128"/>
              </a:rPr>
              <a:t>Recycling</a:t>
            </a:r>
            <a:r>
              <a:rPr lang="en-IE" dirty="0">
                <a:solidFill>
                  <a:srgbClr val="808080"/>
                </a:solidFill>
                <a:latin typeface="Arial"/>
                <a:ea typeface="Geneva" pitchFamily="-48" charset="-128"/>
              </a:rPr>
              <a:t>’ was rated as the most significant activity in terms of both concern and active steps being taken by Irish people – it provided a feel good ‘halo’ effect for them with regards to many other areas on non-activity/concern </a:t>
            </a:r>
          </a:p>
          <a:p>
            <a:pPr marL="0" lvl="0" indent="0" algn="ctr">
              <a:spcBef>
                <a:spcPct val="50000"/>
              </a:spcBef>
              <a:buNone/>
              <a:defRPr/>
            </a:pPr>
            <a:endParaRPr lang="en-IE" sz="1200" dirty="0">
              <a:solidFill>
                <a:srgbClr val="808080"/>
              </a:solidFill>
              <a:latin typeface="Arial"/>
              <a:ea typeface="Geneva" pitchFamily="-48" charset="-128"/>
            </a:endParaRPr>
          </a:p>
          <a:p>
            <a:pPr marL="0" lvl="0" indent="0" algn="ctr">
              <a:spcBef>
                <a:spcPct val="50000"/>
              </a:spcBef>
              <a:buNone/>
              <a:defRPr/>
            </a:pPr>
            <a:r>
              <a:rPr lang="en-IE" sz="1400" b="1" dirty="0">
                <a:solidFill>
                  <a:srgbClr val="E0A350"/>
                </a:solidFill>
                <a:latin typeface="Arial"/>
                <a:ea typeface="Geneva" pitchFamily="-48" charset="-128"/>
              </a:rPr>
              <a:t>Organic Consumer Research - Ethics, Emotions and Organic Food (</a:t>
            </a:r>
            <a:r>
              <a:rPr lang="en-IE" sz="1400" b="1" dirty="0" err="1">
                <a:solidFill>
                  <a:srgbClr val="E0A350"/>
                </a:solidFill>
                <a:latin typeface="Arial"/>
                <a:ea typeface="Geneva" pitchFamily="-48" charset="-128"/>
              </a:rPr>
              <a:t>Bord</a:t>
            </a:r>
            <a:r>
              <a:rPr lang="en-IE" sz="1400" b="1" dirty="0">
                <a:solidFill>
                  <a:srgbClr val="E0A350"/>
                </a:solidFill>
                <a:latin typeface="Arial"/>
                <a:ea typeface="Geneva" pitchFamily="-48" charset="-128"/>
              </a:rPr>
              <a:t> Bia)</a:t>
            </a:r>
          </a:p>
          <a:p>
            <a:pPr marL="0" lvl="0" indent="0" algn="ctr">
              <a:spcBef>
                <a:spcPct val="50000"/>
              </a:spcBef>
              <a:buNone/>
              <a:defRPr/>
            </a:pPr>
            <a:r>
              <a:rPr lang="en-IE" sz="1400" dirty="0">
                <a:solidFill>
                  <a:srgbClr val="808080"/>
                </a:solidFill>
                <a:latin typeface="Arial"/>
                <a:ea typeface="Geneva" pitchFamily="-48" charset="-128"/>
                <a:hlinkClick r:id="rId2"/>
              </a:rPr>
              <a:t>http://www.bordbia.ie/industry/manufacturers/insight/publications/bbreports/Documents/Organic%20Consumer%20Research%202008%20-%20Ethics,%20Emotions%20and%20Organic%20Food.pdf</a:t>
            </a:r>
            <a:endParaRPr lang="en-IE" dirty="0">
              <a:solidFill>
                <a:srgbClr val="808080"/>
              </a:solidFill>
              <a:latin typeface="Arial"/>
              <a:ea typeface="Geneva" pitchFamily="-48" charset="-128"/>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598347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92088"/>
          </a:xfrm>
        </p:spPr>
        <p:txBody>
          <a:bodyPr/>
          <a:lstStyle/>
          <a:p>
            <a:pPr lvl="0">
              <a:spcBef>
                <a:spcPct val="50000"/>
              </a:spcBef>
              <a:defRPr/>
            </a:pPr>
            <a:r>
              <a:rPr lang="en-US" sz="3200" b="1" dirty="0" smtClean="0">
                <a:solidFill>
                  <a:srgbClr val="E0A350"/>
                </a:solidFill>
                <a:latin typeface="Arial"/>
                <a:ea typeface="Geneva" pitchFamily="-48" charset="-128"/>
                <a:cs typeface="+mn-cs"/>
              </a:rPr>
              <a:t/>
            </a:r>
            <a:br>
              <a:rPr lang="en-US" sz="3200" b="1" dirty="0" smtClean="0">
                <a:solidFill>
                  <a:srgbClr val="E0A350"/>
                </a:solidFill>
                <a:latin typeface="Arial"/>
                <a:ea typeface="Geneva" pitchFamily="-48" charset="-128"/>
                <a:cs typeface="+mn-cs"/>
              </a:rPr>
            </a:br>
            <a:r>
              <a:rPr lang="en-US" sz="3200" b="1" dirty="0" smtClean="0">
                <a:solidFill>
                  <a:srgbClr val="E0A350"/>
                </a:solidFill>
                <a:latin typeface="Arial"/>
                <a:ea typeface="Geneva" pitchFamily="-48" charset="-128"/>
                <a:cs typeface="+mn-cs"/>
              </a:rPr>
              <a:t>RECYCLING </a:t>
            </a:r>
            <a:r>
              <a:rPr lang="en-US" sz="3200" dirty="0">
                <a:solidFill>
                  <a:srgbClr val="808080"/>
                </a:solidFill>
                <a:latin typeface="Arial"/>
                <a:ea typeface="Geneva" pitchFamily="-48" charset="-128"/>
                <a:cs typeface="+mn-cs"/>
              </a:rPr>
              <a:t/>
            </a:r>
            <a:br>
              <a:rPr lang="en-US" sz="3200" dirty="0">
                <a:solidFill>
                  <a:srgbClr val="808080"/>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908720"/>
            <a:ext cx="8579296" cy="4608513"/>
          </a:xfrm>
        </p:spPr>
        <p:txBody>
          <a:bodyPr/>
          <a:lstStyle/>
          <a:p>
            <a:pPr marL="0" lvl="0" indent="0">
              <a:spcBef>
                <a:spcPct val="50000"/>
              </a:spcBef>
              <a:buNone/>
              <a:defRPr/>
            </a:pPr>
            <a:r>
              <a:rPr lang="en-IE" dirty="0">
                <a:solidFill>
                  <a:srgbClr val="808080"/>
                </a:solidFill>
                <a:latin typeface="Arial"/>
                <a:ea typeface="Geneva" pitchFamily="-48" charset="-128"/>
              </a:rPr>
              <a:t>The issue of recycling is one that has been present in the minds of consumers for several years. </a:t>
            </a:r>
          </a:p>
          <a:p>
            <a:pPr marL="0" lvl="0" indent="0">
              <a:spcBef>
                <a:spcPct val="50000"/>
              </a:spcBef>
              <a:buNone/>
              <a:defRPr/>
            </a:pPr>
            <a:r>
              <a:rPr lang="en-IE" dirty="0">
                <a:solidFill>
                  <a:srgbClr val="808080"/>
                </a:solidFill>
                <a:latin typeface="Arial"/>
                <a:ea typeface="Geneva" pitchFamily="-48" charset="-128"/>
              </a:rPr>
              <a:t>For many consumers it reassures them that they are ‘doing the right thing’ that they are doing something proactive/beneficial for society and the environment..</a:t>
            </a:r>
            <a:endParaRPr lang="en-US" dirty="0">
              <a:solidFill>
                <a:srgbClr val="808080"/>
              </a:solidFill>
              <a:latin typeface="Arial"/>
              <a:ea typeface="Geneva" pitchFamily="-48" charset="-128"/>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2478277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92696"/>
          </a:xfrm>
        </p:spPr>
        <p:txBody>
          <a:bodyPr/>
          <a:lstStyle/>
          <a:p>
            <a:r>
              <a:rPr lang="en-US" b="1" dirty="0" smtClean="0">
                <a:solidFill>
                  <a:srgbClr val="E0A350"/>
                </a:solidFill>
                <a:ea typeface="Geneva" pitchFamily="-48" charset="-128"/>
              </a:rPr>
              <a:t>RECYCLING – Features.</a:t>
            </a:r>
            <a:endParaRPr lang="en-GB" dirty="0"/>
          </a:p>
        </p:txBody>
      </p:sp>
      <p:sp>
        <p:nvSpPr>
          <p:cNvPr id="3" name="Content Placeholder 2"/>
          <p:cNvSpPr>
            <a:spLocks noGrp="1"/>
          </p:cNvSpPr>
          <p:nvPr>
            <p:ph idx="1"/>
          </p:nvPr>
        </p:nvSpPr>
        <p:spPr>
          <a:xfrm>
            <a:off x="0" y="692696"/>
            <a:ext cx="9143999" cy="5040560"/>
          </a:xfrm>
        </p:spPr>
        <p:txBody>
          <a:bodyPr/>
          <a:lstStyle/>
          <a:p>
            <a:pPr marL="0" lvl="0" indent="0">
              <a:spcBef>
                <a:spcPct val="50000"/>
              </a:spcBef>
              <a:buNone/>
              <a:defRPr/>
            </a:pPr>
            <a:r>
              <a:rPr lang="en-IE" sz="2800" dirty="0">
                <a:solidFill>
                  <a:srgbClr val="808080"/>
                </a:solidFill>
                <a:latin typeface="Arial"/>
                <a:ea typeface="Geneva" pitchFamily="-48" charset="-128"/>
              </a:rPr>
              <a:t>The key features of recycling are  </a:t>
            </a:r>
          </a:p>
          <a:p>
            <a:pPr marL="514350" lvl="0" indent="-514350">
              <a:spcBef>
                <a:spcPct val="50000"/>
              </a:spcBef>
              <a:buFontTx/>
              <a:buAutoNum type="arabicParenR"/>
              <a:defRPr/>
            </a:pPr>
            <a:r>
              <a:rPr lang="en-IE" sz="2800" dirty="0">
                <a:solidFill>
                  <a:srgbClr val="808080"/>
                </a:solidFill>
                <a:latin typeface="Arial"/>
                <a:ea typeface="Geneva" pitchFamily="-48" charset="-128"/>
              </a:rPr>
              <a:t>it is a civic act demonstrable to themselves and to others </a:t>
            </a:r>
          </a:p>
          <a:p>
            <a:pPr marL="514350" lvl="0" indent="-514350">
              <a:spcBef>
                <a:spcPct val="50000"/>
              </a:spcBef>
              <a:buFontTx/>
              <a:buAutoNum type="arabicParenR"/>
              <a:defRPr/>
            </a:pPr>
            <a:r>
              <a:rPr lang="en-IE" sz="2800" dirty="0">
                <a:solidFill>
                  <a:srgbClr val="808080"/>
                </a:solidFill>
                <a:latin typeface="Arial"/>
                <a:ea typeface="Geneva" pitchFamily="-48" charset="-128"/>
              </a:rPr>
              <a:t>it is easy to do - because typically the infrastructure is in place </a:t>
            </a:r>
          </a:p>
          <a:p>
            <a:pPr marL="514350" lvl="0" indent="-514350">
              <a:spcBef>
                <a:spcPct val="50000"/>
              </a:spcBef>
              <a:buFontTx/>
              <a:buAutoNum type="arabicParenR"/>
              <a:defRPr/>
            </a:pPr>
            <a:r>
              <a:rPr lang="en-IE" sz="2800" dirty="0">
                <a:solidFill>
                  <a:srgbClr val="808080"/>
                </a:solidFill>
                <a:latin typeface="Arial"/>
                <a:ea typeface="Geneva" pitchFamily="-48" charset="-128"/>
              </a:rPr>
              <a:t>it requires minimal </a:t>
            </a:r>
            <a:r>
              <a:rPr lang="en-IE" sz="2800" dirty="0" smtClean="0">
                <a:solidFill>
                  <a:srgbClr val="808080"/>
                </a:solidFill>
                <a:latin typeface="Arial"/>
                <a:ea typeface="Geneva" pitchFamily="-48" charset="-128"/>
              </a:rPr>
              <a:t>disruption </a:t>
            </a:r>
          </a:p>
          <a:p>
            <a:pPr marL="514350" lvl="0" indent="-514350">
              <a:spcBef>
                <a:spcPct val="50000"/>
              </a:spcBef>
              <a:buFontTx/>
              <a:buAutoNum type="arabicParenR"/>
              <a:defRPr/>
            </a:pPr>
            <a:r>
              <a:rPr lang="en-IE" sz="2800" dirty="0" smtClean="0">
                <a:solidFill>
                  <a:srgbClr val="808080"/>
                </a:solidFill>
                <a:latin typeface="Arial"/>
                <a:ea typeface="Geneva" pitchFamily="-48" charset="-128"/>
              </a:rPr>
              <a:t>ultimately</a:t>
            </a:r>
            <a:r>
              <a:rPr lang="en-IE" sz="2800" dirty="0">
                <a:solidFill>
                  <a:srgbClr val="808080"/>
                </a:solidFill>
                <a:latin typeface="Arial"/>
                <a:ea typeface="Geneva" pitchFamily="-48" charset="-128"/>
              </a:rPr>
              <a:t>, for many consumers if they only feel the need to do one thing for the environment, they choose recycling</a:t>
            </a:r>
            <a:endParaRPr lang="en-US" sz="2800" dirty="0">
              <a:solidFill>
                <a:srgbClr val="808080"/>
              </a:solidFill>
              <a:latin typeface="Arial"/>
              <a:ea typeface="Geneva" pitchFamily="-48" charset="-128"/>
            </a:endParaRP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954390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557338"/>
            <a:ext cx="7993136" cy="3743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821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dirty="0" smtClean="0"/>
              <a:t>Fairtrade - Perception</a:t>
            </a:r>
            <a:endParaRPr lang="en-GB" dirty="0"/>
          </a:p>
        </p:txBody>
      </p:sp>
      <p:sp>
        <p:nvSpPr>
          <p:cNvPr id="3" name="Content Placeholder 2"/>
          <p:cNvSpPr>
            <a:spLocks noGrp="1"/>
          </p:cNvSpPr>
          <p:nvPr>
            <p:ph idx="1"/>
          </p:nvPr>
        </p:nvSpPr>
        <p:spPr>
          <a:xfrm>
            <a:off x="457200" y="1417638"/>
            <a:ext cx="8229600" cy="4099595"/>
          </a:xfrm>
        </p:spPr>
        <p:txBody>
          <a:bodyPr/>
          <a:lstStyle/>
          <a:p>
            <a:pPr marL="0" lvl="0" indent="0">
              <a:spcBef>
                <a:spcPct val="50000"/>
              </a:spcBef>
              <a:buNone/>
              <a:defRPr/>
            </a:pPr>
            <a:r>
              <a:rPr lang="en-IE" dirty="0">
                <a:solidFill>
                  <a:srgbClr val="808080"/>
                </a:solidFill>
                <a:latin typeface="Lucida Grande" pitchFamily="-48" charset="0"/>
                <a:ea typeface="Geneva" pitchFamily="-48" charset="-128"/>
              </a:rPr>
              <a:t>‘</a:t>
            </a:r>
            <a:r>
              <a:rPr lang="en-IE" dirty="0">
                <a:solidFill>
                  <a:srgbClr val="808080"/>
                </a:solidFill>
                <a:latin typeface="Arial"/>
                <a:ea typeface="Geneva" pitchFamily="-48" charset="-128"/>
              </a:rPr>
              <a:t>As a concept ‘</a:t>
            </a:r>
            <a:r>
              <a:rPr lang="en-IE" b="1" dirty="0">
                <a:solidFill>
                  <a:srgbClr val="E0A350"/>
                </a:solidFill>
                <a:latin typeface="Arial"/>
                <a:ea typeface="Geneva" pitchFamily="-48" charset="-128"/>
              </a:rPr>
              <a:t>Fairtrade</a:t>
            </a:r>
            <a:r>
              <a:rPr lang="en-IE" dirty="0">
                <a:solidFill>
                  <a:srgbClr val="808080"/>
                </a:solidFill>
                <a:latin typeface="Arial"/>
                <a:ea typeface="Geneva" pitchFamily="-48" charset="-128"/>
              </a:rPr>
              <a:t>’ was found to be appealing because it was perceived to be an opportunity to directly improve the living conditions of other human beings i.e. workers in the Third World. ‘</a:t>
            </a:r>
          </a:p>
          <a:p>
            <a:pPr marL="0" lvl="0" indent="0">
              <a:spcBef>
                <a:spcPct val="50000"/>
              </a:spcBef>
              <a:buNone/>
              <a:defRPr/>
            </a:pPr>
            <a:r>
              <a:rPr lang="en-IE" dirty="0">
                <a:solidFill>
                  <a:srgbClr val="808080"/>
                </a:solidFill>
                <a:latin typeface="Arial"/>
                <a:ea typeface="Geneva" pitchFamily="-48" charset="-128"/>
              </a:rPr>
              <a:t>Fairtrade’ appealed to their emotional sense of justice and fair-play.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4065033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en-IE" sz="3200" b="1" dirty="0">
                <a:solidFill>
                  <a:srgbClr val="E0A350"/>
                </a:solidFill>
                <a:latin typeface="Arial"/>
                <a:ea typeface="Geneva" pitchFamily="-48" charset="-128"/>
                <a:cs typeface="+mn-cs"/>
              </a:rPr>
              <a:t>About Fairtrade</a:t>
            </a:r>
            <a:endParaRPr lang="en-GB" dirty="0"/>
          </a:p>
        </p:txBody>
      </p:sp>
      <p:sp>
        <p:nvSpPr>
          <p:cNvPr id="3" name="Content Placeholder 2"/>
          <p:cNvSpPr>
            <a:spLocks noGrp="1"/>
          </p:cNvSpPr>
          <p:nvPr>
            <p:ph idx="1"/>
          </p:nvPr>
        </p:nvSpPr>
        <p:spPr>
          <a:xfrm>
            <a:off x="250825" y="764704"/>
            <a:ext cx="8713663" cy="4896544"/>
          </a:xfrm>
        </p:spPr>
        <p:txBody>
          <a:bodyPr/>
          <a:lstStyle/>
          <a:p>
            <a:pPr marL="0" lvl="0" indent="0">
              <a:spcBef>
                <a:spcPct val="0"/>
              </a:spcBef>
              <a:buNone/>
              <a:defRPr/>
            </a:pPr>
            <a:r>
              <a:rPr lang="en-IE" dirty="0">
                <a:solidFill>
                  <a:srgbClr val="808080"/>
                </a:solidFill>
                <a:latin typeface="Arial"/>
                <a:ea typeface="Geneva" pitchFamily="-48" charset="-128"/>
              </a:rPr>
              <a:t>Widely regarded as the gold standard</a:t>
            </a:r>
            <a:r>
              <a:rPr lang="en-IE" dirty="0">
                <a:solidFill>
                  <a:srgbClr val="808080"/>
                </a:solidFill>
                <a:latin typeface="Lucida Grande" pitchFamily="-48" charset="0"/>
                <a:ea typeface="Geneva" pitchFamily="-48" charset="-128"/>
              </a:rPr>
              <a:t>.</a:t>
            </a:r>
          </a:p>
          <a:p>
            <a:pPr marL="0" lvl="0" indent="0">
              <a:spcBef>
                <a:spcPct val="0"/>
              </a:spcBef>
              <a:buNone/>
              <a:defRPr/>
            </a:pPr>
            <a:r>
              <a:rPr lang="en-IE" dirty="0">
                <a:solidFill>
                  <a:srgbClr val="808080"/>
                </a:solidFill>
                <a:latin typeface="Lucida Grande" pitchFamily="-48" charset="0"/>
                <a:ea typeface="Geneva" pitchFamily="-48" charset="-128"/>
              </a:rPr>
              <a:t> </a:t>
            </a:r>
            <a:endParaRPr lang="en-IE" dirty="0">
              <a:solidFill>
                <a:srgbClr val="808080"/>
              </a:solidFill>
              <a:latin typeface="Arial"/>
              <a:ea typeface="Geneva" pitchFamily="-48" charset="-128"/>
            </a:endParaRPr>
          </a:p>
          <a:p>
            <a:pPr marL="0" lvl="0" indent="0">
              <a:spcBef>
                <a:spcPct val="0"/>
              </a:spcBef>
              <a:buNone/>
              <a:defRPr/>
            </a:pPr>
            <a:r>
              <a:rPr lang="en-IE" dirty="0">
                <a:solidFill>
                  <a:srgbClr val="808080"/>
                </a:solidFill>
                <a:latin typeface="Arial"/>
                <a:ea typeface="Geneva" pitchFamily="-48" charset="-128"/>
              </a:rPr>
              <a:t>By putting the Fairtrade mark on products, stocking Fairtrade goods or serving them to customers,  you have a positive impact on small farmers’ and workers’ lives in the developing world.  You take part in a sustainable supply chain and you can demonstrate your ethical commitment to your clients.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3195619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35684"/>
          </a:xfrm>
        </p:spPr>
        <p:txBody>
          <a:bodyPr/>
          <a:lstStyle/>
          <a:p>
            <a:r>
              <a:rPr lang="en-IE" sz="3200" b="1" dirty="0">
                <a:solidFill>
                  <a:srgbClr val="E0A350"/>
                </a:solidFill>
                <a:latin typeface="Arial"/>
                <a:ea typeface="Geneva" pitchFamily="-48" charset="-128"/>
                <a:cs typeface="+mn-cs"/>
              </a:rPr>
              <a:t>Getting involved with Fairtrade</a:t>
            </a:r>
            <a:endParaRPr lang="en-GB" dirty="0"/>
          </a:p>
        </p:txBody>
      </p:sp>
      <p:sp>
        <p:nvSpPr>
          <p:cNvPr id="3" name="Content Placeholder 2"/>
          <p:cNvSpPr>
            <a:spLocks noGrp="1"/>
          </p:cNvSpPr>
          <p:nvPr>
            <p:ph idx="1"/>
          </p:nvPr>
        </p:nvSpPr>
        <p:spPr>
          <a:xfrm>
            <a:off x="250825" y="735684"/>
            <a:ext cx="8435975" cy="4781549"/>
          </a:xfrm>
        </p:spPr>
        <p:txBody>
          <a:bodyPr/>
          <a:lstStyle/>
          <a:p>
            <a:pPr marL="0" lvl="0" indent="0">
              <a:spcBef>
                <a:spcPct val="50000"/>
              </a:spcBef>
              <a:buNone/>
              <a:defRPr/>
            </a:pPr>
            <a:r>
              <a:rPr lang="en-IE" dirty="0">
                <a:solidFill>
                  <a:srgbClr val="808080"/>
                </a:solidFill>
                <a:latin typeface="Arial"/>
                <a:ea typeface="Geneva" pitchFamily="-48" charset="-128"/>
              </a:rPr>
              <a:t>The Fairtrade mark operates on the basis of becoming a licensee.</a:t>
            </a:r>
          </a:p>
          <a:p>
            <a:pPr marL="0" lvl="0" indent="0">
              <a:spcBef>
                <a:spcPct val="50000"/>
              </a:spcBef>
              <a:buNone/>
              <a:defRPr/>
            </a:pPr>
            <a:r>
              <a:rPr lang="en-IE" dirty="0">
                <a:solidFill>
                  <a:srgbClr val="808080"/>
                </a:solidFill>
                <a:latin typeface="Arial"/>
                <a:ea typeface="Geneva" pitchFamily="-48" charset="-128"/>
              </a:rPr>
              <a:t>For resellers/producers of Fairtrade products, the first step is to register your company with Fairtrade. They will then get in touch with you to arrange a meeting at which you can sign a licence agreement. You will then be ready to get your products certified.</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1323575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lstStyle/>
          <a:p>
            <a:r>
              <a:rPr lang="en-IE" sz="3200" b="1" dirty="0">
                <a:solidFill>
                  <a:srgbClr val="E0A350"/>
                </a:solidFill>
                <a:latin typeface="Arial"/>
                <a:ea typeface="Geneva" pitchFamily="-48" charset="-128"/>
                <a:cs typeface="+mn-cs"/>
              </a:rPr>
              <a:t>Getting involved with Fairtrade</a:t>
            </a:r>
            <a:endParaRPr lang="en-GB" dirty="0"/>
          </a:p>
        </p:txBody>
      </p:sp>
      <p:sp>
        <p:nvSpPr>
          <p:cNvPr id="3" name="Content Placeholder 2"/>
          <p:cNvSpPr>
            <a:spLocks noGrp="1"/>
          </p:cNvSpPr>
          <p:nvPr>
            <p:ph idx="1"/>
          </p:nvPr>
        </p:nvSpPr>
        <p:spPr>
          <a:xfrm>
            <a:off x="107504" y="836712"/>
            <a:ext cx="8856984" cy="4680521"/>
          </a:xfrm>
        </p:spPr>
        <p:txBody>
          <a:bodyPr/>
          <a:lstStyle/>
          <a:p>
            <a:pPr marL="0" lvl="0" indent="0">
              <a:spcBef>
                <a:spcPct val="50000"/>
              </a:spcBef>
              <a:buNone/>
              <a:defRPr/>
            </a:pPr>
            <a:r>
              <a:rPr lang="en-IE" dirty="0">
                <a:solidFill>
                  <a:srgbClr val="E0A350"/>
                </a:solidFill>
                <a:latin typeface="Arial"/>
                <a:ea typeface="Geneva" pitchFamily="-48" charset="-128"/>
              </a:rPr>
              <a:t>TRADER </a:t>
            </a:r>
            <a:r>
              <a:rPr lang="en-IE" dirty="0">
                <a:solidFill>
                  <a:srgbClr val="808080"/>
                </a:solidFill>
                <a:latin typeface="Arial"/>
                <a:ea typeface="Geneva" pitchFamily="-48" charset="-128"/>
              </a:rPr>
              <a:t>-  you will need to register as a trader with Fairtrade in your country. Your customers will then be able to use your products or ingredients in their Fairtrade certified products.</a:t>
            </a:r>
          </a:p>
          <a:p>
            <a:pPr marL="0" lvl="0" indent="0">
              <a:spcBef>
                <a:spcPct val="50000"/>
              </a:spcBef>
              <a:buNone/>
              <a:defRPr/>
            </a:pPr>
            <a:r>
              <a:rPr lang="en-IE" dirty="0">
                <a:solidFill>
                  <a:srgbClr val="808080"/>
                </a:solidFill>
                <a:latin typeface="Arial"/>
                <a:ea typeface="Geneva" pitchFamily="-48" charset="-128"/>
              </a:rPr>
              <a:t>If you are </a:t>
            </a:r>
            <a:r>
              <a:rPr lang="en-IE" dirty="0">
                <a:solidFill>
                  <a:srgbClr val="E0A350"/>
                </a:solidFill>
                <a:latin typeface="Arial"/>
                <a:ea typeface="Geneva" pitchFamily="-48" charset="-128"/>
              </a:rPr>
              <a:t>buying and selling unfinished </a:t>
            </a:r>
            <a:r>
              <a:rPr lang="en-IE" dirty="0">
                <a:solidFill>
                  <a:srgbClr val="808080"/>
                </a:solidFill>
                <a:latin typeface="Arial"/>
                <a:ea typeface="Geneva" pitchFamily="-48" charset="-128"/>
              </a:rPr>
              <a:t>Fairtrade products or ingredients internationally, please visit the </a:t>
            </a:r>
            <a:r>
              <a:rPr lang="en-IE" dirty="0">
                <a:solidFill>
                  <a:srgbClr val="808080"/>
                </a:solidFill>
                <a:latin typeface="Arial"/>
                <a:ea typeface="Geneva" pitchFamily="-48" charset="-128"/>
                <a:hlinkClick r:id="rId2"/>
              </a:rPr>
              <a:t>FLO-Cert</a:t>
            </a:r>
            <a:r>
              <a:rPr lang="en-IE" dirty="0">
                <a:solidFill>
                  <a:srgbClr val="808080"/>
                </a:solidFill>
                <a:latin typeface="Arial"/>
                <a:ea typeface="Geneva" pitchFamily="-48" charset="-128"/>
              </a:rPr>
              <a:t> website as you will need to become an internationally certified trader.</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1073644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b="1" dirty="0">
                <a:solidFill>
                  <a:srgbClr val="E0A350"/>
                </a:solidFill>
                <a:latin typeface="Arial"/>
                <a:ea typeface="Geneva" pitchFamily="-48" charset="-128"/>
                <a:cs typeface="+mn-cs"/>
              </a:rPr>
              <a:t>LIDL AND FAIR </a:t>
            </a:r>
            <a:r>
              <a:rPr lang="en-US" sz="3200" b="1" dirty="0" smtClean="0">
                <a:solidFill>
                  <a:srgbClr val="E0A350"/>
                </a:solidFill>
                <a:latin typeface="Arial"/>
                <a:ea typeface="Geneva" pitchFamily="-48" charset="-128"/>
                <a:cs typeface="+mn-cs"/>
              </a:rPr>
              <a:t>TRADE </a:t>
            </a:r>
            <a:r>
              <a:rPr lang="en-US" sz="3200" b="1" dirty="0">
                <a:solidFill>
                  <a:srgbClr val="E0A350"/>
                </a:solidFill>
                <a:latin typeface="Arial"/>
                <a:ea typeface="Geneva" pitchFamily="-48" charset="-128"/>
                <a:cs typeface="+mn-cs"/>
              </a:rPr>
              <a:t>BANANAS</a:t>
            </a:r>
            <a:endParaRPr lang="en-GB" dirty="0"/>
          </a:p>
        </p:txBody>
      </p:sp>
      <p:sp>
        <p:nvSpPr>
          <p:cNvPr id="3" name="Content Placeholder 2"/>
          <p:cNvSpPr>
            <a:spLocks noGrp="1"/>
          </p:cNvSpPr>
          <p:nvPr>
            <p:ph idx="1"/>
          </p:nvPr>
        </p:nvSpPr>
        <p:spPr/>
        <p:txBody>
          <a:bodyPr/>
          <a:lstStyle/>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pic>
        <p:nvPicPr>
          <p:cNvPr id="6" name="Picture 2" descr="Banan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8080003" cy="381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9838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srgbClr val="E0A350"/>
                </a:solidFill>
                <a:latin typeface="Arial"/>
                <a:ea typeface="Geneva" pitchFamily="-48" charset="-128"/>
              </a:rPr>
              <a:t>LIDL AND FAIR TRADE BANANAS</a:t>
            </a:r>
            <a:endParaRPr lang="en-GB" sz="3200" dirty="0"/>
          </a:p>
        </p:txBody>
      </p:sp>
      <p:sp>
        <p:nvSpPr>
          <p:cNvPr id="3" name="Content Placeholder 2"/>
          <p:cNvSpPr>
            <a:spLocks noGrp="1"/>
          </p:cNvSpPr>
          <p:nvPr>
            <p:ph idx="1"/>
          </p:nvPr>
        </p:nvSpPr>
        <p:spPr>
          <a:xfrm>
            <a:off x="250825" y="1196752"/>
            <a:ext cx="8435975" cy="4320481"/>
          </a:xfrm>
        </p:spPr>
        <p:txBody>
          <a:bodyPr/>
          <a:lstStyle/>
          <a:p>
            <a:pPr marL="0" lvl="0" indent="0">
              <a:spcBef>
                <a:spcPct val="50000"/>
              </a:spcBef>
              <a:buNone/>
              <a:defRPr/>
            </a:pPr>
            <a:r>
              <a:rPr lang="en-IE" sz="2800" dirty="0">
                <a:solidFill>
                  <a:srgbClr val="808080"/>
                </a:solidFill>
                <a:latin typeface="Arial"/>
                <a:ea typeface="Geneva" pitchFamily="-48" charset="-128"/>
              </a:rPr>
              <a:t>Lidl Ireland has revealed that one in four bananas sold in its 140 stores nationwide is certified Fairtrade, which positions the discounter at the top of the leader-board of Fairtrade commitment compared to other Irish retailers. </a:t>
            </a:r>
          </a:p>
          <a:p>
            <a:pPr marL="0" lvl="0" indent="0">
              <a:spcBef>
                <a:spcPct val="50000"/>
              </a:spcBef>
              <a:buNone/>
              <a:defRPr/>
            </a:pPr>
            <a:endParaRPr lang="en-IE" sz="2800" dirty="0">
              <a:solidFill>
                <a:srgbClr val="808080"/>
              </a:solidFill>
              <a:latin typeface="Arial"/>
              <a:ea typeface="Geneva" pitchFamily="-48" charset="-128"/>
            </a:endParaRPr>
          </a:p>
          <a:p>
            <a:pPr marL="0" lvl="0" indent="0">
              <a:spcBef>
                <a:spcPct val="50000"/>
              </a:spcBef>
              <a:buNone/>
              <a:defRPr/>
            </a:pPr>
            <a:r>
              <a:rPr lang="en-IE" sz="2800" dirty="0">
                <a:solidFill>
                  <a:srgbClr val="808080"/>
                </a:solidFill>
                <a:latin typeface="Arial"/>
                <a:ea typeface="Geneva" pitchFamily="-48" charset="-128"/>
              </a:rPr>
              <a:t>In fact,  Lidl sell 44% of all Fairtrade bananas sold in Ireland. The remaining Irish retailers sell on average just 5% of their bananas as Fairtrade certified.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1890420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3600" b="1" dirty="0">
                <a:solidFill>
                  <a:srgbClr val="E0A350"/>
                </a:solidFill>
                <a:latin typeface="Arial"/>
                <a:ea typeface="Geneva" pitchFamily="-48" charset="-128"/>
                <a:cs typeface="+mn-cs"/>
              </a:rPr>
              <a:t>Ethics Based Accreditation Options</a:t>
            </a:r>
            <a:endParaRPr lang="en-GB" dirty="0"/>
          </a:p>
        </p:txBody>
      </p:sp>
      <p:sp>
        <p:nvSpPr>
          <p:cNvPr id="3" name="Content Placeholder 2"/>
          <p:cNvSpPr>
            <a:spLocks noGrp="1"/>
          </p:cNvSpPr>
          <p:nvPr>
            <p:ph idx="1"/>
          </p:nvPr>
        </p:nvSpPr>
        <p:spPr/>
        <p:txBody>
          <a:bodyPr/>
          <a:lstStyle/>
          <a:p>
            <a:pPr marL="0" lvl="0" indent="0">
              <a:spcBef>
                <a:spcPct val="0"/>
              </a:spcBef>
              <a:buNone/>
              <a:defRPr/>
            </a:pPr>
            <a:r>
              <a:rPr lang="en-IE" dirty="0">
                <a:solidFill>
                  <a:srgbClr val="808080"/>
                </a:solidFill>
                <a:latin typeface="Arial"/>
                <a:ea typeface="Geneva" pitchFamily="-48" charset="-128"/>
              </a:rPr>
              <a:t>Soil Association: campaigns for healthy, humane and sustainable food, farming and land use.</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28</a:t>
            </a:fld>
            <a:endParaRPr lang="en-GB" altLang="en-US"/>
          </a:p>
        </p:txBody>
      </p:sp>
      <p:pic>
        <p:nvPicPr>
          <p:cNvPr id="6" name="Picture 2" descr="http://8thday.coop/wp-content/uploads/2013/09/Soil_Association_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688" y="3143250"/>
            <a:ext cx="2620962"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84069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b="1" dirty="0">
                <a:solidFill>
                  <a:srgbClr val="F5A326"/>
                </a:solidFill>
                <a:ea typeface="Geneva" pitchFamily="-48" charset="-128"/>
              </a:rPr>
              <a:t>Soil Association - UK</a:t>
            </a:r>
            <a:br>
              <a:rPr lang="en-IE" b="1" dirty="0">
                <a:solidFill>
                  <a:srgbClr val="F5A326"/>
                </a:solidFill>
                <a:ea typeface="Geneva" pitchFamily="-48" charset="-128"/>
              </a:rPr>
            </a:br>
            <a:endParaRPr lang="en-GB" dirty="0"/>
          </a:p>
        </p:txBody>
      </p:sp>
      <p:sp>
        <p:nvSpPr>
          <p:cNvPr id="3" name="Content Placeholder 2"/>
          <p:cNvSpPr>
            <a:spLocks noGrp="1"/>
          </p:cNvSpPr>
          <p:nvPr>
            <p:ph idx="1"/>
          </p:nvPr>
        </p:nvSpPr>
        <p:spPr/>
        <p:txBody>
          <a:bodyPr/>
          <a:lstStyle/>
          <a:p>
            <a:pPr marL="0" lvl="0" indent="0" algn="just">
              <a:spcBef>
                <a:spcPct val="0"/>
              </a:spcBef>
              <a:buNone/>
              <a:defRPr/>
            </a:pPr>
            <a:r>
              <a:rPr lang="en-IE" sz="2000" dirty="0">
                <a:solidFill>
                  <a:srgbClr val="808080"/>
                </a:solidFill>
                <a:latin typeface="Arial"/>
                <a:ea typeface="Geneva" pitchFamily="-48" charset="-128"/>
              </a:rPr>
              <a:t>Soil Association Certification is the UK's largest organic certification body, responsible for certifying over 70% of all organic products sold in the country. They certify organic food and farming, organic textiles and organic beauty products. </a:t>
            </a:r>
          </a:p>
          <a:p>
            <a:pPr marL="0" lvl="0" indent="0" algn="just">
              <a:spcBef>
                <a:spcPct val="0"/>
              </a:spcBef>
              <a:buNone/>
              <a:defRPr/>
            </a:pPr>
            <a:endParaRPr lang="en-IE" sz="2000" dirty="0">
              <a:solidFill>
                <a:srgbClr val="808080"/>
              </a:solidFill>
              <a:latin typeface="Arial"/>
              <a:ea typeface="Geneva" pitchFamily="-48" charset="-128"/>
            </a:endParaRPr>
          </a:p>
          <a:p>
            <a:pPr marL="0" lvl="0" indent="0" algn="just">
              <a:spcBef>
                <a:spcPct val="0"/>
              </a:spcBef>
              <a:buNone/>
              <a:defRPr/>
            </a:pPr>
            <a:r>
              <a:rPr lang="en-IE" sz="2000" dirty="0">
                <a:solidFill>
                  <a:srgbClr val="808080"/>
                </a:solidFill>
                <a:latin typeface="Arial"/>
                <a:ea typeface="Geneva" pitchFamily="-48" charset="-128"/>
              </a:rPr>
              <a:t>The Soil Association organic logo on pack is the most recognised in the UK and your customer's guarantee that your produce meets the highest standards of sustainability and quality. </a:t>
            </a:r>
          </a:p>
          <a:p>
            <a:pPr marL="0" lvl="0" indent="0" algn="just">
              <a:spcBef>
                <a:spcPct val="0"/>
              </a:spcBef>
              <a:buNone/>
              <a:defRPr/>
            </a:pPr>
            <a:endParaRPr lang="en-IE" sz="2000" dirty="0">
              <a:solidFill>
                <a:srgbClr val="808080"/>
              </a:solidFill>
              <a:latin typeface="Arial"/>
              <a:ea typeface="Geneva" pitchFamily="-48" charset="-128"/>
            </a:endParaRPr>
          </a:p>
          <a:p>
            <a:pPr marL="0" lvl="0" indent="0" algn="just">
              <a:spcBef>
                <a:spcPct val="0"/>
              </a:spcBef>
              <a:buNone/>
              <a:defRPr/>
            </a:pPr>
            <a:r>
              <a:rPr lang="en-IE" sz="2000" dirty="0">
                <a:solidFill>
                  <a:srgbClr val="808080"/>
                </a:solidFill>
                <a:latin typeface="Arial"/>
                <a:ea typeface="Geneva" pitchFamily="-48" charset="-128"/>
              </a:rPr>
              <a:t>For foods to be labelled as organic, </a:t>
            </a:r>
            <a:r>
              <a:rPr lang="en-IE" sz="2000" b="1" dirty="0">
                <a:solidFill>
                  <a:srgbClr val="808080"/>
                </a:solidFill>
                <a:latin typeface="Arial"/>
                <a:ea typeface="Geneva" pitchFamily="-48" charset="-128"/>
              </a:rPr>
              <a:t>at least 95%</a:t>
            </a:r>
            <a:r>
              <a:rPr lang="en-IE" sz="2000" dirty="0">
                <a:solidFill>
                  <a:srgbClr val="808080"/>
                </a:solidFill>
                <a:latin typeface="Arial"/>
                <a:ea typeface="Geneva" pitchFamily="-48" charset="-128"/>
              </a:rPr>
              <a:t> of the ingredients must come from organically produced plants and animals.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29</a:t>
            </a:fld>
            <a:endParaRPr lang="en-GB" altLang="en-US"/>
          </a:p>
        </p:txBody>
      </p:sp>
      <p:pic>
        <p:nvPicPr>
          <p:cNvPr id="6" name="Picture 2" descr="http://8thday.coop/wp-content/uploads/2013/09/Soil_Association_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285750"/>
            <a:ext cx="1204913"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9724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b="1" dirty="0" smtClean="0">
                <a:solidFill>
                  <a:srgbClr val="E0A350"/>
                </a:solidFill>
                <a:ea typeface="Geneva" pitchFamily="-48" charset="-128"/>
              </a:rPr>
              <a:t>   Rainforest </a:t>
            </a:r>
            <a:r>
              <a:rPr lang="en-IE" b="1" dirty="0">
                <a:solidFill>
                  <a:srgbClr val="E0A350"/>
                </a:solidFill>
                <a:ea typeface="Geneva" pitchFamily="-48" charset="-128"/>
              </a:rPr>
              <a:t>Alliance</a:t>
            </a:r>
            <a:br>
              <a:rPr lang="en-IE" b="1" dirty="0">
                <a:solidFill>
                  <a:srgbClr val="E0A350"/>
                </a:solidFill>
                <a:ea typeface="Geneva" pitchFamily="-48" charset="-128"/>
              </a:rPr>
            </a:br>
            <a:endParaRPr lang="en-GB" dirty="0"/>
          </a:p>
        </p:txBody>
      </p:sp>
      <p:sp>
        <p:nvSpPr>
          <p:cNvPr id="3" name="Content Placeholder 2"/>
          <p:cNvSpPr>
            <a:spLocks noGrp="1"/>
          </p:cNvSpPr>
          <p:nvPr>
            <p:ph idx="1"/>
          </p:nvPr>
        </p:nvSpPr>
        <p:spPr/>
        <p:txBody>
          <a:bodyPr/>
          <a:lstStyle/>
          <a:p>
            <a:pPr marL="0" lvl="0" indent="0">
              <a:spcBef>
                <a:spcPct val="0"/>
              </a:spcBef>
              <a:buNone/>
              <a:defRPr/>
            </a:pPr>
            <a:r>
              <a:rPr lang="en-IE" sz="4400" dirty="0">
                <a:solidFill>
                  <a:srgbClr val="808080"/>
                </a:solidFill>
                <a:latin typeface="Arial"/>
                <a:ea typeface="Geneva" pitchFamily="-48" charset="-128"/>
              </a:rPr>
              <a:t>The Rainforest Alliance is an international </a:t>
            </a:r>
            <a:r>
              <a:rPr lang="en-IE" sz="4400" dirty="0" err="1">
                <a:solidFill>
                  <a:srgbClr val="808080"/>
                </a:solidFill>
                <a:latin typeface="Arial"/>
                <a:ea typeface="Geneva" pitchFamily="-48" charset="-128"/>
              </a:rPr>
              <a:t>nonprofit</a:t>
            </a:r>
            <a:r>
              <a:rPr lang="en-IE" sz="4400" dirty="0">
                <a:solidFill>
                  <a:srgbClr val="808080"/>
                </a:solidFill>
                <a:latin typeface="Arial"/>
                <a:ea typeface="Geneva" pitchFamily="-48" charset="-128"/>
              </a:rPr>
              <a:t> organization that works to conserve biodiversity and ensure sustainable livelihoods.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30</a:t>
            </a:fld>
            <a:endParaRPr lang="en-GB" alt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25" y="0"/>
            <a:ext cx="1852613"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6090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pPr lvl="0">
              <a:spcBef>
                <a:spcPct val="50000"/>
              </a:spcBef>
              <a:defRPr/>
            </a:pPr>
            <a:r>
              <a:rPr lang="en-IE" sz="3200" b="1" dirty="0" smtClean="0">
                <a:solidFill>
                  <a:srgbClr val="E0A350"/>
                </a:solidFill>
                <a:latin typeface="Arial"/>
                <a:ea typeface="Geneva" pitchFamily="-48" charset="-128"/>
                <a:cs typeface="+mn-cs"/>
              </a:rPr>
              <a:t/>
            </a:r>
            <a:br>
              <a:rPr lang="en-IE" sz="3200" b="1" dirty="0" smtClean="0">
                <a:solidFill>
                  <a:srgbClr val="E0A350"/>
                </a:solidFill>
                <a:latin typeface="Arial"/>
                <a:ea typeface="Geneva" pitchFamily="-48" charset="-128"/>
                <a:cs typeface="+mn-cs"/>
              </a:rPr>
            </a:br>
            <a:r>
              <a:rPr lang="en-IE" sz="3200" b="1" dirty="0" smtClean="0">
                <a:solidFill>
                  <a:srgbClr val="E0A350"/>
                </a:solidFill>
                <a:latin typeface="Arial"/>
                <a:ea typeface="Geneva" pitchFamily="-48" charset="-128"/>
                <a:cs typeface="+mn-cs"/>
              </a:rPr>
              <a:t>Rainforest </a:t>
            </a:r>
            <a:r>
              <a:rPr lang="en-IE" sz="3200" b="1" dirty="0">
                <a:solidFill>
                  <a:srgbClr val="E0A350"/>
                </a:solidFill>
                <a:latin typeface="Arial"/>
                <a:ea typeface="Geneva" pitchFamily="-48" charset="-128"/>
                <a:cs typeface="+mn-cs"/>
              </a:rPr>
              <a:t>Alliance Marks</a:t>
            </a:r>
            <a:br>
              <a:rPr lang="en-IE" sz="3200" b="1" dirty="0">
                <a:solidFill>
                  <a:srgbClr val="E0A350"/>
                </a:solidFill>
                <a:latin typeface="Arial"/>
                <a:ea typeface="Geneva" pitchFamily="-48" charset="-128"/>
                <a:cs typeface="+mn-cs"/>
              </a:rPr>
            </a:br>
            <a:endParaRPr lang="en-GB" dirty="0"/>
          </a:p>
        </p:txBody>
      </p:sp>
      <p:sp>
        <p:nvSpPr>
          <p:cNvPr id="3" name="Content Placeholder 2"/>
          <p:cNvSpPr>
            <a:spLocks noGrp="1"/>
          </p:cNvSpPr>
          <p:nvPr>
            <p:ph idx="1"/>
          </p:nvPr>
        </p:nvSpPr>
        <p:spPr>
          <a:xfrm>
            <a:off x="250825" y="908720"/>
            <a:ext cx="8893175" cy="4608513"/>
          </a:xfrm>
        </p:spPr>
        <p:txBody>
          <a:bodyPr/>
          <a:lstStyle/>
          <a:p>
            <a:pPr marL="0" lvl="0" indent="0">
              <a:spcBef>
                <a:spcPct val="0"/>
              </a:spcBef>
              <a:buNone/>
              <a:defRPr/>
            </a:pPr>
            <a:r>
              <a:rPr lang="en-IE" sz="2800" dirty="0">
                <a:solidFill>
                  <a:srgbClr val="808080"/>
                </a:solidFill>
                <a:latin typeface="Arial"/>
                <a:ea typeface="Geneva" pitchFamily="-48" charset="-128"/>
              </a:rPr>
              <a:t>The Rainforest Alliance family of marks includes three distinct icons, which represent different relationships with our organization. In each case a company or operation must meet specific criteria and have a signed agreement with the Rainforest Alliance</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31</a:t>
            </a:fld>
            <a:endParaRPr lang="en-GB" alt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68960"/>
            <a:ext cx="8075240"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91942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IE" dirty="0">
                <a:solidFill>
                  <a:schemeClr val="bg2"/>
                </a:solidFill>
                <a:ea typeface="Geneva" pitchFamily="-48" charset="-128"/>
                <a:hlinkClick r:id="rId2"/>
              </a:rPr>
              <a:t>Marine Stewardship Council</a:t>
            </a:r>
            <a:endParaRPr lang="en-GB" dirty="0"/>
          </a:p>
        </p:txBody>
      </p:sp>
      <p:sp>
        <p:nvSpPr>
          <p:cNvPr id="3" name="Content Placeholder 2"/>
          <p:cNvSpPr>
            <a:spLocks noGrp="1"/>
          </p:cNvSpPr>
          <p:nvPr>
            <p:ph idx="1"/>
          </p:nvPr>
        </p:nvSpPr>
        <p:spPr>
          <a:xfrm>
            <a:off x="107504" y="1173163"/>
            <a:ext cx="9036496" cy="4344070"/>
          </a:xfrm>
        </p:spPr>
        <p:txBody>
          <a:bodyPr/>
          <a:lstStyle/>
          <a:p>
            <a:pPr marL="0" lvl="0" indent="0">
              <a:spcBef>
                <a:spcPct val="0"/>
              </a:spcBef>
              <a:buNone/>
              <a:defRPr/>
            </a:pPr>
            <a:r>
              <a:rPr lang="en-IE" dirty="0" smtClean="0">
                <a:solidFill>
                  <a:srgbClr val="808080"/>
                </a:solidFill>
                <a:latin typeface="Arial"/>
                <a:ea typeface="Geneva" pitchFamily="-48" charset="-128"/>
              </a:rPr>
              <a:t>Sustainably </a:t>
            </a:r>
            <a:r>
              <a:rPr lang="en-IE" dirty="0">
                <a:solidFill>
                  <a:srgbClr val="808080"/>
                </a:solidFill>
                <a:latin typeface="Arial"/>
                <a:ea typeface="Geneva" pitchFamily="-48" charset="-128"/>
              </a:rPr>
              <a:t>sourced fish. </a:t>
            </a:r>
            <a:r>
              <a:rPr lang="en-IE" dirty="0">
                <a:solidFill>
                  <a:srgbClr val="808080"/>
                </a:solidFill>
                <a:latin typeface="Arial"/>
                <a:ea typeface="Geneva" pitchFamily="-48" charset="-128"/>
                <a:hlinkClick r:id="rId3"/>
              </a:rPr>
              <a:t>www.msc.org</a:t>
            </a:r>
            <a:endParaRPr lang="en-IE" dirty="0">
              <a:solidFill>
                <a:srgbClr val="808080"/>
              </a:solidFill>
              <a:latin typeface="Arial"/>
              <a:ea typeface="Geneva" pitchFamily="-48" charset="-128"/>
            </a:endParaRPr>
          </a:p>
          <a:p>
            <a:pPr marL="0" lvl="0" indent="0" algn="ctr">
              <a:spcBef>
                <a:spcPct val="50000"/>
              </a:spcBef>
              <a:buNone/>
              <a:defRPr/>
            </a:pPr>
            <a:endParaRPr lang="en-IE" sz="1100" b="1" dirty="0">
              <a:solidFill>
                <a:srgbClr val="808080"/>
              </a:solidFill>
              <a:latin typeface="Arial"/>
              <a:ea typeface="Geneva" pitchFamily="-48" charset="-128"/>
            </a:endParaRPr>
          </a:p>
          <a:p>
            <a:pPr marL="0" lvl="0" indent="0">
              <a:spcBef>
                <a:spcPct val="0"/>
              </a:spcBef>
              <a:buNone/>
              <a:defRPr/>
            </a:pPr>
            <a:r>
              <a:rPr lang="en-IE" sz="2800" dirty="0">
                <a:solidFill>
                  <a:srgbClr val="808080"/>
                </a:solidFill>
                <a:latin typeface="Arial"/>
                <a:ea typeface="Geneva" pitchFamily="-48" charset="-128"/>
              </a:rPr>
              <a:t>The MSC is an international non-profit organisation established to address the problem of unsustainable fishing, and safeguard seafood supplies for the future.</a:t>
            </a:r>
          </a:p>
          <a:p>
            <a:pPr marL="0" lvl="0" indent="0">
              <a:spcBef>
                <a:spcPct val="0"/>
              </a:spcBef>
              <a:buNone/>
              <a:defRPr/>
            </a:pPr>
            <a:endParaRPr lang="en-IE" sz="2800" dirty="0">
              <a:solidFill>
                <a:srgbClr val="808080"/>
              </a:solidFill>
              <a:latin typeface="Arial"/>
              <a:ea typeface="Geneva" pitchFamily="-48" charset="-128"/>
            </a:endParaRPr>
          </a:p>
          <a:p>
            <a:pPr marL="0" lvl="0" indent="0">
              <a:spcBef>
                <a:spcPct val="0"/>
              </a:spcBef>
              <a:buNone/>
              <a:defRPr/>
            </a:pPr>
            <a:r>
              <a:rPr lang="en-IE" sz="2800" dirty="0">
                <a:solidFill>
                  <a:srgbClr val="808080"/>
                </a:solidFill>
                <a:latin typeface="Arial"/>
                <a:ea typeface="Geneva" pitchFamily="-48" charset="-128"/>
              </a:rPr>
              <a:t>Fisheries and seafood businesses can get certified to the MSC standards to show that they support sustainable fishing and gain access to the growing market.</a:t>
            </a:r>
            <a:r>
              <a:rPr lang="en-IE" dirty="0">
                <a:solidFill>
                  <a:srgbClr val="808080"/>
                </a:solidFill>
                <a:latin typeface="Arial"/>
                <a:ea typeface="Geneva" pitchFamily="-48" charset="-128"/>
              </a:rPr>
              <a:t>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32</a:t>
            </a:fld>
            <a:endParaRPr lang="en-GB" altLang="en-US"/>
          </a:p>
        </p:txBody>
      </p:sp>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0938" y="142875"/>
            <a:ext cx="1436687"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65133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pPr lvl="0">
              <a:spcBef>
                <a:spcPct val="50000"/>
              </a:spcBef>
              <a:defRPr/>
            </a:pPr>
            <a:r>
              <a:rPr lang="en-IE" sz="3200" b="1" dirty="0" smtClean="0">
                <a:solidFill>
                  <a:srgbClr val="E0A350"/>
                </a:solidFill>
                <a:latin typeface="Arial"/>
                <a:ea typeface="Geneva" pitchFamily="-48" charset="-128"/>
                <a:cs typeface="+mn-cs"/>
              </a:rPr>
              <a:t/>
            </a:r>
            <a:br>
              <a:rPr lang="en-IE" sz="3200" b="1" dirty="0" smtClean="0">
                <a:solidFill>
                  <a:srgbClr val="E0A350"/>
                </a:solidFill>
                <a:latin typeface="Arial"/>
                <a:ea typeface="Geneva" pitchFamily="-48" charset="-128"/>
                <a:cs typeface="+mn-cs"/>
              </a:rPr>
            </a:br>
            <a:r>
              <a:rPr lang="en-IE" sz="3200" b="1" dirty="0" smtClean="0">
                <a:solidFill>
                  <a:srgbClr val="E0A350"/>
                </a:solidFill>
                <a:latin typeface="Arial"/>
                <a:ea typeface="Geneva" pitchFamily="-48" charset="-128"/>
                <a:cs typeface="+mn-cs"/>
              </a:rPr>
              <a:t>Key </a:t>
            </a:r>
            <a:r>
              <a:rPr lang="en-IE" sz="3200" b="1" dirty="0">
                <a:solidFill>
                  <a:srgbClr val="E0A350"/>
                </a:solidFill>
                <a:latin typeface="Arial"/>
                <a:ea typeface="Geneva" pitchFamily="-48" charset="-128"/>
                <a:cs typeface="+mn-cs"/>
              </a:rPr>
              <a:t>stages of MSC certification</a:t>
            </a:r>
            <a:br>
              <a:rPr lang="en-IE" sz="3200" b="1" dirty="0">
                <a:solidFill>
                  <a:srgbClr val="E0A350"/>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692696"/>
            <a:ext cx="9036496" cy="4824537"/>
          </a:xfrm>
        </p:spPr>
        <p:txBody>
          <a:bodyPr/>
          <a:lstStyle/>
          <a:p>
            <a:pPr marL="0" lvl="0" indent="0">
              <a:spcBef>
                <a:spcPct val="0"/>
              </a:spcBef>
              <a:buNone/>
              <a:defRPr/>
            </a:pPr>
            <a:r>
              <a:rPr lang="en-IE" sz="2400" dirty="0">
                <a:solidFill>
                  <a:srgbClr val="808080"/>
                </a:solidFill>
                <a:latin typeface="Arial"/>
                <a:ea typeface="Geneva" pitchFamily="-48" charset="-128"/>
              </a:rPr>
              <a:t>1. Pre-assessment -Identifies any potential challenges for certification. </a:t>
            </a:r>
          </a:p>
          <a:p>
            <a:pPr marL="0" lvl="0" indent="0">
              <a:spcBef>
                <a:spcPct val="0"/>
              </a:spcBef>
              <a:buNone/>
              <a:defRPr/>
            </a:pPr>
            <a:endParaRPr lang="en-IE" sz="2400" dirty="0">
              <a:solidFill>
                <a:srgbClr val="808080"/>
              </a:solidFill>
              <a:latin typeface="Arial"/>
              <a:ea typeface="Geneva" pitchFamily="-48" charset="-128"/>
            </a:endParaRPr>
          </a:p>
          <a:p>
            <a:pPr marL="0" lvl="0" indent="0">
              <a:spcBef>
                <a:spcPct val="0"/>
              </a:spcBef>
              <a:buNone/>
              <a:defRPr/>
            </a:pPr>
            <a:r>
              <a:rPr lang="en-IE" sz="2400" dirty="0">
                <a:solidFill>
                  <a:srgbClr val="808080"/>
                </a:solidFill>
                <a:latin typeface="Arial"/>
                <a:ea typeface="Geneva" pitchFamily="-48" charset="-128"/>
              </a:rPr>
              <a:t>2. Full assessment - Includes opportunities for stakeholder input and peer review. </a:t>
            </a:r>
          </a:p>
          <a:p>
            <a:pPr marL="0" lvl="0" indent="0">
              <a:spcBef>
                <a:spcPct val="0"/>
              </a:spcBef>
              <a:buNone/>
              <a:defRPr/>
            </a:pPr>
            <a:endParaRPr lang="en-IE" sz="2400" dirty="0">
              <a:solidFill>
                <a:srgbClr val="808080"/>
              </a:solidFill>
              <a:latin typeface="Arial"/>
              <a:ea typeface="Geneva" pitchFamily="-48" charset="-128"/>
            </a:endParaRPr>
          </a:p>
          <a:p>
            <a:pPr marL="0" lvl="0" indent="0">
              <a:spcBef>
                <a:spcPct val="0"/>
              </a:spcBef>
              <a:buNone/>
              <a:defRPr/>
            </a:pPr>
            <a:r>
              <a:rPr lang="en-IE" sz="2400" dirty="0">
                <a:solidFill>
                  <a:srgbClr val="808080"/>
                </a:solidFill>
                <a:latin typeface="Arial"/>
                <a:ea typeface="Geneva" pitchFamily="-48" charset="-128"/>
              </a:rPr>
              <a:t>3. Certification - Lasts up to 5 years. </a:t>
            </a:r>
          </a:p>
          <a:p>
            <a:pPr marL="0" lvl="0" indent="0">
              <a:spcBef>
                <a:spcPct val="0"/>
              </a:spcBef>
              <a:buNone/>
              <a:defRPr/>
            </a:pPr>
            <a:endParaRPr lang="en-IE" sz="2400" dirty="0">
              <a:solidFill>
                <a:srgbClr val="808080"/>
              </a:solidFill>
              <a:latin typeface="Arial"/>
              <a:ea typeface="Geneva" pitchFamily="-48" charset="-128"/>
            </a:endParaRPr>
          </a:p>
          <a:p>
            <a:pPr marL="0" lvl="0" indent="0">
              <a:spcBef>
                <a:spcPct val="0"/>
              </a:spcBef>
              <a:buNone/>
              <a:defRPr/>
            </a:pPr>
            <a:r>
              <a:rPr lang="en-IE" sz="2400" dirty="0">
                <a:solidFill>
                  <a:srgbClr val="808080"/>
                </a:solidFill>
                <a:latin typeface="Arial"/>
                <a:ea typeface="Geneva" pitchFamily="-48" charset="-128"/>
              </a:rPr>
              <a:t>4. Annual audits - Carried out by the certifier to ensure continued compliance.</a:t>
            </a:r>
          </a:p>
          <a:p>
            <a:pPr marL="0" lvl="0" indent="0">
              <a:spcBef>
                <a:spcPct val="0"/>
              </a:spcBef>
              <a:buNone/>
              <a:defRPr/>
            </a:pPr>
            <a:endParaRPr lang="en-IE" sz="2400" dirty="0">
              <a:solidFill>
                <a:srgbClr val="808080"/>
              </a:solidFill>
              <a:latin typeface="Arial"/>
              <a:ea typeface="Geneva" pitchFamily="-48" charset="-128"/>
            </a:endParaRPr>
          </a:p>
          <a:p>
            <a:pPr marL="0" lvl="0" indent="0">
              <a:spcBef>
                <a:spcPct val="0"/>
              </a:spcBef>
              <a:buNone/>
              <a:defRPr/>
            </a:pPr>
            <a:r>
              <a:rPr lang="en-IE" sz="2400" dirty="0">
                <a:solidFill>
                  <a:srgbClr val="808080"/>
                </a:solidFill>
                <a:latin typeface="Arial"/>
                <a:ea typeface="Geneva" pitchFamily="-48" charset="-128"/>
              </a:rPr>
              <a:t>5. Reassessment - Within five years of the last certificate being granted.</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33</a:t>
            </a:fld>
            <a:endParaRPr lang="en-GB" altLang="en-US"/>
          </a:p>
        </p:txBody>
      </p:sp>
    </p:spTree>
    <p:extLst>
      <p:ext uri="{BB962C8B-B14F-4D97-AF65-F5344CB8AC3E}">
        <p14:creationId xmlns:p14="http://schemas.microsoft.com/office/powerpoint/2010/main" val="3784834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spcBef>
                <a:spcPct val="50000"/>
              </a:spcBef>
              <a:defRPr/>
            </a:pPr>
            <a:r>
              <a:rPr lang="en-US" sz="3600" b="1" dirty="0">
                <a:solidFill>
                  <a:srgbClr val="E0A350"/>
                </a:solidFill>
                <a:ea typeface="Geneva" pitchFamily="-48" charset="-128"/>
              </a:rPr>
              <a:t/>
            </a:r>
            <a:br>
              <a:rPr lang="en-US" sz="3600" b="1" dirty="0">
                <a:solidFill>
                  <a:srgbClr val="E0A350"/>
                </a:solidFill>
                <a:ea typeface="Geneva" pitchFamily="-48" charset="-128"/>
              </a:rPr>
            </a:br>
            <a:r>
              <a:rPr lang="en-US" sz="3600" b="1" dirty="0" smtClean="0">
                <a:solidFill>
                  <a:srgbClr val="E0A350"/>
                </a:solidFill>
                <a:ea typeface="Geneva" pitchFamily="-48" charset="-128"/>
              </a:rPr>
              <a:t>CASE </a:t>
            </a:r>
            <a:r>
              <a:rPr lang="en-US" sz="3600" b="1" dirty="0">
                <a:solidFill>
                  <a:srgbClr val="E0A350"/>
                </a:solidFill>
                <a:ea typeface="Geneva" pitchFamily="-48" charset="-128"/>
              </a:rPr>
              <a:t>STUDY – </a:t>
            </a:r>
            <a:br>
              <a:rPr lang="en-US" sz="3600" b="1" dirty="0">
                <a:solidFill>
                  <a:srgbClr val="E0A350"/>
                </a:solidFill>
                <a:ea typeface="Geneva" pitchFamily="-48" charset="-128"/>
              </a:rPr>
            </a:br>
            <a:r>
              <a:rPr lang="en-US" sz="3600" b="1" dirty="0" err="1">
                <a:solidFill>
                  <a:srgbClr val="E0A350"/>
                </a:solidFill>
                <a:ea typeface="Geneva" pitchFamily="-48" charset="-128"/>
              </a:rPr>
              <a:t>Blakes</a:t>
            </a:r>
            <a:r>
              <a:rPr lang="en-US" sz="3600" b="1" dirty="0">
                <a:solidFill>
                  <a:srgbClr val="E0A350"/>
                </a:solidFill>
                <a:ea typeface="Geneva" pitchFamily="-48" charset="-128"/>
              </a:rPr>
              <a:t> Organic Chocolates</a:t>
            </a:r>
            <a:r>
              <a:rPr lang="en-US" b="1" dirty="0">
                <a:solidFill>
                  <a:srgbClr val="E0A350"/>
                </a:solidFill>
                <a:ea typeface="Geneva" pitchFamily="-48" charset="-128"/>
              </a:rPr>
              <a:t/>
            </a:r>
            <a:br>
              <a:rPr lang="en-US" b="1" dirty="0">
                <a:solidFill>
                  <a:srgbClr val="E0A350"/>
                </a:solidFill>
                <a:ea typeface="Geneva" pitchFamily="-48" charset="-128"/>
              </a:rPr>
            </a:br>
            <a:endParaRPr lang="en-GB" dirty="0"/>
          </a:p>
        </p:txBody>
      </p:sp>
      <p:sp>
        <p:nvSpPr>
          <p:cNvPr id="3" name="Content Placeholder 2"/>
          <p:cNvSpPr>
            <a:spLocks noGrp="1"/>
          </p:cNvSpPr>
          <p:nvPr>
            <p:ph idx="1"/>
          </p:nvPr>
        </p:nvSpPr>
        <p:spPr>
          <a:xfrm>
            <a:off x="457200" y="1268760"/>
            <a:ext cx="8229600" cy="4248473"/>
          </a:xfrm>
        </p:spPr>
        <p:txBody>
          <a:bodyPr/>
          <a:lstStyle/>
          <a:p>
            <a:pPr marL="0" lvl="0" indent="0">
              <a:spcBef>
                <a:spcPct val="0"/>
              </a:spcBef>
              <a:buNone/>
              <a:defRPr/>
            </a:pPr>
            <a:r>
              <a:rPr lang="en-IE" sz="2000" dirty="0" err="1">
                <a:solidFill>
                  <a:srgbClr val="808080"/>
                </a:solidFill>
                <a:latin typeface="Arial"/>
                <a:ea typeface="Geneva" pitchFamily="-48" charset="-128"/>
              </a:rPr>
              <a:t>Blakes</a:t>
            </a:r>
            <a:r>
              <a:rPr lang="en-IE" sz="2000" dirty="0">
                <a:solidFill>
                  <a:srgbClr val="808080"/>
                </a:solidFill>
                <a:latin typeface="Arial"/>
                <a:ea typeface="Geneva" pitchFamily="-48" charset="-128"/>
              </a:rPr>
              <a:t> is an Irish company that sources seriously delicious chocolate and ethics at the heart of all it does.  The products tick both the organic and Fairtrade boxes with the certification to match. The chocolates do not contain soya lecithin - an additive that binds cocoa and cocoa butter - which some people worry could be linked to soya allergies. </a:t>
            </a:r>
          </a:p>
          <a:p>
            <a:pPr marL="0" lvl="0" indent="0">
              <a:spcBef>
                <a:spcPct val="0"/>
              </a:spcBef>
              <a:buNone/>
              <a:defRPr/>
            </a:pPr>
            <a:endParaRPr lang="en-IE" sz="2000" dirty="0">
              <a:solidFill>
                <a:srgbClr val="808080"/>
              </a:solidFill>
              <a:latin typeface="Arial"/>
              <a:ea typeface="Geneva" pitchFamily="-48" charset="-128"/>
            </a:endParaRPr>
          </a:p>
          <a:p>
            <a:pPr marL="0" lvl="0" indent="0">
              <a:spcBef>
                <a:spcPct val="0"/>
              </a:spcBef>
              <a:buNone/>
              <a:defRPr/>
            </a:pPr>
            <a:r>
              <a:rPr lang="en-IE" sz="2000" dirty="0" err="1">
                <a:solidFill>
                  <a:srgbClr val="808080"/>
                </a:solidFill>
                <a:latin typeface="Arial"/>
                <a:ea typeface="Geneva" pitchFamily="-48" charset="-128"/>
              </a:rPr>
              <a:t>Blakes</a:t>
            </a:r>
            <a:r>
              <a:rPr lang="en-IE" sz="2000" dirty="0">
                <a:solidFill>
                  <a:srgbClr val="808080"/>
                </a:solidFill>
                <a:latin typeface="Arial"/>
                <a:ea typeface="Geneva" pitchFamily="-48" charset="-128"/>
              </a:rPr>
              <a:t> chocolate is made from 100% Certified Organic ingredients and are also Fairtrade certified.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34</a:t>
            </a:fld>
            <a:endParaRPr lang="en-GB" altLang="en-US"/>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860800"/>
            <a:ext cx="8455223"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72403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Ethics and Corporate Responsibility</a:t>
            </a:r>
            <a:endParaRPr lang="en-GB" sz="3600" dirty="0"/>
          </a:p>
        </p:txBody>
      </p:sp>
      <p:sp>
        <p:nvSpPr>
          <p:cNvPr id="3" name="Content Placeholder 2"/>
          <p:cNvSpPr>
            <a:spLocks noGrp="1"/>
          </p:cNvSpPr>
          <p:nvPr>
            <p:ph idx="1"/>
          </p:nvPr>
        </p:nvSpPr>
        <p:spPr/>
        <p:txBody>
          <a:bodyPr/>
          <a:lstStyle/>
          <a:p>
            <a:pPr marL="0" lvl="0" indent="0">
              <a:spcBef>
                <a:spcPct val="50000"/>
              </a:spcBef>
              <a:buNone/>
              <a:defRPr/>
            </a:pPr>
            <a:r>
              <a:rPr lang="en-IE" sz="3600" dirty="0">
                <a:solidFill>
                  <a:srgbClr val="808080"/>
                </a:solidFill>
                <a:latin typeface="Arial"/>
                <a:ea typeface="Geneva" pitchFamily="-48" charset="-128"/>
              </a:rPr>
              <a:t>One in four consumers agree that where they shop for groceries depends on the range of ethical food products available, over two in five (45%) say that buying ethical groceries makes them feel good about themselves.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35</a:t>
            </a:fld>
            <a:endParaRPr lang="en-GB" altLang="en-US"/>
          </a:p>
        </p:txBody>
      </p:sp>
    </p:spTree>
    <p:extLst>
      <p:ext uri="{BB962C8B-B14F-4D97-AF65-F5344CB8AC3E}">
        <p14:creationId xmlns:p14="http://schemas.microsoft.com/office/powerpoint/2010/main" val="3339402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pPr lvl="0">
              <a:spcBef>
                <a:spcPct val="50000"/>
              </a:spcBef>
              <a:defRPr/>
            </a:pPr>
            <a:r>
              <a:rPr lang="en-US" sz="3200" b="1" dirty="0" smtClean="0">
                <a:solidFill>
                  <a:srgbClr val="17A3A5"/>
                </a:solidFill>
                <a:latin typeface="Arial"/>
                <a:ea typeface="Geneva" pitchFamily="-48" charset="-128"/>
                <a:cs typeface="+mn-cs"/>
              </a:rPr>
              <a:t/>
            </a:r>
            <a:br>
              <a:rPr lang="en-US" sz="3200" b="1" dirty="0" smtClean="0">
                <a:solidFill>
                  <a:srgbClr val="17A3A5"/>
                </a:solidFill>
                <a:latin typeface="Arial"/>
                <a:ea typeface="Geneva" pitchFamily="-48" charset="-128"/>
                <a:cs typeface="+mn-cs"/>
              </a:rPr>
            </a:br>
            <a:r>
              <a:rPr lang="en-US" sz="3200" b="1" dirty="0" smtClean="0">
                <a:solidFill>
                  <a:srgbClr val="17A3A5"/>
                </a:solidFill>
                <a:latin typeface="Arial"/>
                <a:ea typeface="Geneva" pitchFamily="-48" charset="-128"/>
                <a:cs typeface="+mn-cs"/>
              </a:rPr>
              <a:t>TESCO </a:t>
            </a:r>
            <a:r>
              <a:rPr lang="en-US" sz="3200" b="1" dirty="0">
                <a:solidFill>
                  <a:srgbClr val="17A3A5"/>
                </a:solidFill>
                <a:latin typeface="Arial"/>
                <a:ea typeface="Geneva" pitchFamily="-48" charset="-128"/>
                <a:cs typeface="+mn-cs"/>
              </a:rPr>
              <a:t>CORPORATE RESPONSIBILITY</a:t>
            </a:r>
            <a:br>
              <a:rPr lang="en-US" sz="3200" b="1" dirty="0">
                <a:solidFill>
                  <a:srgbClr val="17A3A5"/>
                </a:solidFill>
                <a:latin typeface="Arial"/>
                <a:ea typeface="Geneva" pitchFamily="-48" charset="-128"/>
                <a:cs typeface="+mn-cs"/>
              </a:rPr>
            </a:br>
            <a:r>
              <a:rPr lang="en-IE" sz="2800" dirty="0">
                <a:solidFill>
                  <a:srgbClr val="F5A326"/>
                </a:solidFill>
                <a:latin typeface="Arial"/>
                <a:ea typeface="Geneva" pitchFamily="-48" charset="-128"/>
                <a:cs typeface="+mn-cs"/>
              </a:rPr>
              <a:t>Suppliers &amp; Ethical Trading</a:t>
            </a:r>
            <a:br>
              <a:rPr lang="en-IE" sz="2800" dirty="0">
                <a:solidFill>
                  <a:srgbClr val="F5A326"/>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1196752"/>
            <a:ext cx="8928992" cy="4320481"/>
          </a:xfrm>
        </p:spPr>
        <p:txBody>
          <a:bodyPr/>
          <a:lstStyle/>
          <a:p>
            <a:pPr marL="0" lvl="0" indent="0">
              <a:spcBef>
                <a:spcPct val="50000"/>
              </a:spcBef>
              <a:buNone/>
              <a:defRPr/>
            </a:pPr>
            <a:r>
              <a:rPr lang="en-IE" sz="2600" dirty="0">
                <a:solidFill>
                  <a:srgbClr val="808080"/>
                </a:solidFill>
                <a:latin typeface="Arial"/>
                <a:ea typeface="Geneva" pitchFamily="-48" charset="-128"/>
              </a:rPr>
              <a:t>Supporting the local economy and working with the Irish food and agricultural industry is a core value for Tesco Ireland. We are committed to sourcing local products where possible.</a:t>
            </a:r>
          </a:p>
          <a:p>
            <a:pPr marL="0" lvl="0" indent="0">
              <a:spcBef>
                <a:spcPct val="50000"/>
              </a:spcBef>
              <a:buNone/>
              <a:defRPr/>
            </a:pPr>
            <a:r>
              <a:rPr lang="en-IE" sz="2600" dirty="0">
                <a:solidFill>
                  <a:srgbClr val="808080"/>
                </a:solidFill>
                <a:latin typeface="Arial"/>
                <a:ea typeface="Geneva" pitchFamily="-48" charset="-128"/>
              </a:rPr>
              <a:t>Tesco Ireland puts ethical trading at the heart of its operations by adhering to the Ethical Trading Initiative and making sustainable environmental impact a key business priority</a:t>
            </a:r>
          </a:p>
          <a:p>
            <a:pPr marL="0" lvl="0" indent="0">
              <a:spcBef>
                <a:spcPct val="50000"/>
              </a:spcBef>
              <a:buNone/>
              <a:defRPr/>
            </a:pPr>
            <a:r>
              <a:rPr lang="en-IE" sz="2600" dirty="0">
                <a:solidFill>
                  <a:srgbClr val="17A3A5"/>
                </a:solidFill>
                <a:latin typeface="Arial"/>
                <a:ea typeface="Geneva" pitchFamily="-48" charset="-128"/>
                <a:hlinkClick r:id="rId2"/>
              </a:rPr>
              <a:t>http://www.tesco.ie/corporate-responsibility/suppliers-and-ethical-trading</a:t>
            </a:r>
            <a:r>
              <a:rPr lang="en-IE" sz="2600" dirty="0">
                <a:solidFill>
                  <a:srgbClr val="17A3A5"/>
                </a:solidFill>
                <a:latin typeface="Arial"/>
                <a:ea typeface="Geneva" pitchFamily="-48" charset="-128"/>
              </a:rPr>
              <a:t> </a:t>
            </a:r>
            <a:r>
              <a:rPr lang="en-IE" sz="2600" dirty="0">
                <a:solidFill>
                  <a:srgbClr val="FFFFFF"/>
                </a:solidFill>
                <a:latin typeface="Lucida Grande" pitchFamily="-48" charset="0"/>
                <a:ea typeface="Geneva" pitchFamily="-48" charset="-128"/>
              </a:rPr>
              <a:t>/</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36</a:t>
            </a:fld>
            <a:endParaRPr lang="en-GB" altLang="en-US"/>
          </a:p>
        </p:txBody>
      </p:sp>
    </p:spTree>
    <p:extLst>
      <p:ext uri="{BB962C8B-B14F-4D97-AF65-F5344CB8AC3E}">
        <p14:creationId xmlns:p14="http://schemas.microsoft.com/office/powerpoint/2010/main" val="34833354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t>
            </a:r>
            <a:r>
              <a:rPr lang="en-GB" dirty="0" err="1" smtClean="0"/>
              <a:t>Econutrition</a:t>
            </a:r>
            <a:r>
              <a:rPr lang="en-GB" dirty="0" smtClean="0"/>
              <a:t>?</a:t>
            </a:r>
            <a:endParaRPr lang="en-GB" dirty="0"/>
          </a:p>
        </p:txBody>
      </p:sp>
      <p:sp>
        <p:nvSpPr>
          <p:cNvPr id="3" name="Content Placeholder 2"/>
          <p:cNvSpPr>
            <a:spLocks noGrp="1"/>
          </p:cNvSpPr>
          <p:nvPr>
            <p:ph idx="1"/>
          </p:nvPr>
        </p:nvSpPr>
        <p:spPr/>
        <p:txBody>
          <a:bodyPr/>
          <a:lstStyle/>
          <a:p>
            <a:pPr marL="0" lvl="0" indent="0" algn="ctr">
              <a:spcBef>
                <a:spcPct val="50000"/>
              </a:spcBef>
              <a:buNone/>
              <a:defRPr/>
            </a:pPr>
            <a:r>
              <a:rPr lang="en-IE" sz="2400" dirty="0">
                <a:solidFill>
                  <a:srgbClr val="808080"/>
                </a:solidFill>
                <a:latin typeface="Arial"/>
                <a:ea typeface="Geneva" pitchFamily="-48" charset="-128"/>
              </a:rPr>
              <a:t>Eco Nutrition is a sustainable way of nourishing ourselves, mainly for our own health and wellbeing, but with the added benefits that it can saves us money, reduces the burden on struggling healthcare systems; it is kind to the food growers in the developing world and the environment.  </a:t>
            </a:r>
            <a:endParaRPr lang="en-US" sz="2800" dirty="0">
              <a:solidFill>
                <a:srgbClr val="808080"/>
              </a:solidFill>
              <a:latin typeface="Arial"/>
              <a:ea typeface="Geneva" pitchFamily="-48" charset="-128"/>
            </a:endParaRPr>
          </a:p>
          <a:p>
            <a:pPr marL="0" lvl="0" indent="0" algn="ctr">
              <a:spcBef>
                <a:spcPct val="50000"/>
              </a:spcBef>
              <a:buNone/>
              <a:defRPr/>
            </a:pPr>
            <a:endParaRPr lang="en-IE" sz="2400" dirty="0">
              <a:solidFill>
                <a:srgbClr val="808080"/>
              </a:solidFill>
              <a:latin typeface="Arial"/>
              <a:ea typeface="Geneva" pitchFamily="-48" charset="-128"/>
            </a:endParaRPr>
          </a:p>
          <a:p>
            <a:pPr marL="0" lvl="0" indent="0" algn="ctr">
              <a:spcBef>
                <a:spcPct val="50000"/>
              </a:spcBef>
              <a:buNone/>
              <a:defRPr/>
            </a:pPr>
            <a:r>
              <a:rPr lang="en-IE" sz="2400" dirty="0">
                <a:solidFill>
                  <a:srgbClr val="808080"/>
                </a:solidFill>
                <a:latin typeface="Arial"/>
                <a:ea typeface="Geneva" pitchFamily="-48" charset="-128"/>
              </a:rPr>
              <a:t>It takes us back to basics, to our powerful connections with the soil that we can lose through too much overdependence on processed food. </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37</a:t>
            </a:fld>
            <a:endParaRPr lang="en-GB" altLang="en-US"/>
          </a:p>
        </p:txBody>
      </p:sp>
    </p:spTree>
    <p:extLst>
      <p:ext uri="{BB962C8B-B14F-4D97-AF65-F5344CB8AC3E}">
        <p14:creationId xmlns:p14="http://schemas.microsoft.com/office/powerpoint/2010/main" val="13945421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74638"/>
            <a:ext cx="8435975" cy="778098"/>
          </a:xfrm>
        </p:spPr>
        <p:txBody>
          <a:bodyPr/>
          <a:lstStyle/>
          <a:p>
            <a:pPr lvl="0">
              <a:spcBef>
                <a:spcPct val="50000"/>
              </a:spcBef>
              <a:defRPr/>
            </a:pPr>
            <a:r>
              <a:rPr lang="en-US" sz="3200" b="1" dirty="0" smtClean="0">
                <a:solidFill>
                  <a:srgbClr val="F5A326"/>
                </a:solidFill>
                <a:latin typeface="Arial"/>
                <a:ea typeface="Geneva" pitchFamily="-48" charset="-128"/>
                <a:cs typeface="+mn-cs"/>
              </a:rPr>
              <a:t/>
            </a:r>
            <a:br>
              <a:rPr lang="en-US" sz="3200" b="1" dirty="0" smtClean="0">
                <a:solidFill>
                  <a:srgbClr val="F5A326"/>
                </a:solidFill>
                <a:latin typeface="Arial"/>
                <a:ea typeface="Geneva" pitchFamily="-48" charset="-128"/>
                <a:cs typeface="+mn-cs"/>
              </a:rPr>
            </a:br>
            <a:r>
              <a:rPr lang="en-US" sz="3200" b="1" dirty="0">
                <a:solidFill>
                  <a:srgbClr val="F5A326"/>
                </a:solidFill>
                <a:latin typeface="Arial"/>
                <a:ea typeface="Geneva" pitchFamily="-48" charset="-128"/>
                <a:cs typeface="+mn-cs"/>
              </a:rPr>
              <a:t/>
            </a:r>
            <a:br>
              <a:rPr lang="en-US" sz="3200" b="1" dirty="0">
                <a:solidFill>
                  <a:srgbClr val="F5A326"/>
                </a:solidFill>
                <a:latin typeface="Arial"/>
                <a:ea typeface="Geneva" pitchFamily="-48" charset="-128"/>
                <a:cs typeface="+mn-cs"/>
              </a:rPr>
            </a:br>
            <a:r>
              <a:rPr lang="en-US" sz="3200" b="1" dirty="0" smtClean="0">
                <a:solidFill>
                  <a:srgbClr val="F5A326"/>
                </a:solidFill>
                <a:latin typeface="Arial"/>
                <a:ea typeface="Geneva" pitchFamily="-48" charset="-128"/>
                <a:cs typeface="+mn-cs"/>
              </a:rPr>
              <a:t>ECO </a:t>
            </a:r>
            <a:r>
              <a:rPr lang="en-US" sz="3200" b="1" dirty="0">
                <a:solidFill>
                  <a:srgbClr val="F5A326"/>
                </a:solidFill>
                <a:latin typeface="Arial"/>
                <a:ea typeface="Geneva" pitchFamily="-48" charset="-128"/>
                <a:cs typeface="+mn-cs"/>
              </a:rPr>
              <a:t>NUTRITION – MOTIVATING FACTORS</a:t>
            </a:r>
            <a:r>
              <a:rPr lang="en-US" sz="2800" dirty="0">
                <a:solidFill>
                  <a:srgbClr val="F5A326"/>
                </a:solidFill>
                <a:latin typeface="Arial"/>
                <a:ea typeface="Geneva" pitchFamily="-48" charset="-128"/>
                <a:cs typeface="+mn-cs"/>
              </a:rPr>
              <a:t/>
            </a:r>
            <a:br>
              <a:rPr lang="en-US" sz="2800" dirty="0">
                <a:solidFill>
                  <a:srgbClr val="F5A326"/>
                </a:solidFill>
                <a:latin typeface="Arial"/>
                <a:ea typeface="Geneva" pitchFamily="-48" charset="-128"/>
                <a:cs typeface="+mn-cs"/>
              </a:rPr>
            </a:br>
            <a:endParaRPr lang="en-GB" dirty="0"/>
          </a:p>
        </p:txBody>
      </p:sp>
      <p:sp>
        <p:nvSpPr>
          <p:cNvPr id="3" name="Content Placeholder 2"/>
          <p:cNvSpPr>
            <a:spLocks noGrp="1"/>
          </p:cNvSpPr>
          <p:nvPr>
            <p:ph idx="1"/>
          </p:nvPr>
        </p:nvSpPr>
        <p:spPr>
          <a:xfrm>
            <a:off x="107504" y="1268760"/>
            <a:ext cx="8856984" cy="4248473"/>
          </a:xfrm>
        </p:spPr>
        <p:txBody>
          <a:bodyPr/>
          <a:lstStyle/>
          <a:p>
            <a:pPr marL="0" lvl="0" indent="0">
              <a:spcBef>
                <a:spcPct val="50000"/>
              </a:spcBef>
              <a:buNone/>
              <a:defRPr/>
            </a:pPr>
            <a:r>
              <a:rPr lang="en-IE" sz="2800" dirty="0">
                <a:solidFill>
                  <a:srgbClr val="808080"/>
                </a:solidFill>
                <a:latin typeface="Arial"/>
                <a:ea typeface="Geneva" pitchFamily="-48" charset="-128"/>
              </a:rPr>
              <a:t>We live in a world of constant information overload, rapid technological advances and expectations of instant gratification. </a:t>
            </a:r>
          </a:p>
          <a:p>
            <a:pPr marL="0" lvl="0" indent="0">
              <a:spcBef>
                <a:spcPct val="50000"/>
              </a:spcBef>
              <a:buNone/>
              <a:defRPr/>
            </a:pPr>
            <a:r>
              <a:rPr lang="en-IE" sz="2800" dirty="0">
                <a:solidFill>
                  <a:srgbClr val="808080"/>
                </a:solidFill>
                <a:latin typeface="Arial"/>
                <a:ea typeface="Geneva" pitchFamily="-48" charset="-128"/>
              </a:rPr>
              <a:t>We are bombarded with the ‘next big thing’ – gadgets, wonder drugs, miracle anti-ageing treatments, super-foods, the latest celebrity diet. </a:t>
            </a:r>
          </a:p>
          <a:p>
            <a:pPr marL="0" lvl="0" indent="0">
              <a:spcBef>
                <a:spcPct val="50000"/>
              </a:spcBef>
              <a:buNone/>
              <a:defRPr/>
            </a:pPr>
            <a:r>
              <a:rPr lang="en-IE" sz="2800" dirty="0">
                <a:solidFill>
                  <a:srgbClr val="808080"/>
                </a:solidFill>
                <a:latin typeface="Arial"/>
                <a:ea typeface="Geneva" pitchFamily="-48" charset="-128"/>
              </a:rPr>
              <a:t>All this makes it very difficult to know what advice to follow and what to dismiss as just another fad.</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11/04/2019</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38</a:t>
            </a:fld>
            <a:endParaRPr lang="en-GB" altLang="en-US"/>
          </a:p>
        </p:txBody>
      </p:sp>
    </p:spTree>
    <p:extLst>
      <p:ext uri="{BB962C8B-B14F-4D97-AF65-F5344CB8AC3E}">
        <p14:creationId xmlns:p14="http://schemas.microsoft.com/office/powerpoint/2010/main" val="231487856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3969</TotalTime>
  <Words>1722</Words>
  <Application>Microsoft Office PowerPoint</Application>
  <PresentationFormat>On-screen Show (4:3)</PresentationFormat>
  <Paragraphs>226</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Geneva</vt:lpstr>
      <vt:lpstr>Lucida Grande</vt:lpstr>
      <vt:lpstr>Myriad Pro</vt:lpstr>
      <vt:lpstr>Verdana</vt:lpstr>
      <vt:lpstr>20140311PresentationUWTSDTemplate</vt:lpstr>
      <vt:lpstr>Module Code: BMSK 5003</vt:lpstr>
      <vt:lpstr>What does this mean to you?</vt:lpstr>
      <vt:lpstr>  Ethical Sourcing and Eco Nutrition cover the following key areas:- </vt:lpstr>
      <vt:lpstr>  In the food business, these areas are emerging are key trends on menus and on shelves :- </vt:lpstr>
      <vt:lpstr>  Practical Questions about ethics and sustainability ? </vt:lpstr>
      <vt:lpstr>Beyond food Safety?</vt:lpstr>
      <vt:lpstr>Mintel research findings</vt:lpstr>
      <vt:lpstr>Richard Ford, Senior Food Analyst at Mintel</vt:lpstr>
      <vt:lpstr> 5 Principles that underpin Ethical Food Choices </vt:lpstr>
      <vt:lpstr>Question</vt:lpstr>
      <vt:lpstr> Starbucks Coffee Company have the view ... </vt:lpstr>
      <vt:lpstr>Starbucks Coffee Company C.A.F.E. Practices</vt:lpstr>
      <vt:lpstr>MARKS &amp; SPENCER ETHICS APPROACH  </vt:lpstr>
      <vt:lpstr> Learning from the World’s Most Ethical Food Companies - All Good Organics – NZ </vt:lpstr>
      <vt:lpstr>Where the Emphasis?</vt:lpstr>
      <vt:lpstr> HOW DO YOU MAKE YOUR BUSINESS MORE SUSTAINABLE IN YOUR BUSINESS ? </vt:lpstr>
      <vt:lpstr> Ethical Sourcing Statement </vt:lpstr>
      <vt:lpstr>Ethics, Emotions and Organic Food</vt:lpstr>
      <vt:lpstr> RECYCLING  </vt:lpstr>
      <vt:lpstr>RECYCLING – Features.</vt:lpstr>
      <vt:lpstr>PowerPoint Presentation</vt:lpstr>
      <vt:lpstr>Fairtrade - Perception</vt:lpstr>
      <vt:lpstr>About Fairtrade</vt:lpstr>
      <vt:lpstr>Getting involved with Fairtrade</vt:lpstr>
      <vt:lpstr>Getting involved with Fairtrade</vt:lpstr>
      <vt:lpstr>LIDL AND FAIR TRADE BANANAS</vt:lpstr>
      <vt:lpstr>LIDL AND FAIR TRADE BANANAS</vt:lpstr>
      <vt:lpstr>Ethics Based Accreditation Options</vt:lpstr>
      <vt:lpstr>Soil Association - UK </vt:lpstr>
      <vt:lpstr>   Rainforest Alliance </vt:lpstr>
      <vt:lpstr> Rainforest Alliance Marks </vt:lpstr>
      <vt:lpstr>Marine Stewardship Council</vt:lpstr>
      <vt:lpstr> Key stages of MSC certification </vt:lpstr>
      <vt:lpstr> CASE STUDY –  Blakes Organic Chocolates </vt:lpstr>
      <vt:lpstr>Ethics and Corporate Responsibility</vt:lpstr>
      <vt:lpstr> TESCO CORPORATE RESPONSIBILITY Suppliers &amp; Ethical Trading </vt:lpstr>
      <vt:lpstr>What is Econutrition?</vt:lpstr>
      <vt:lpstr>  ECO NUTRITION – MOTIVATING FACTORS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Rexon Nting</cp:lastModifiedBy>
  <cp:revision>135</cp:revision>
  <cp:lastPrinted>2018-07-09T15:27:01Z</cp:lastPrinted>
  <dcterms:created xsi:type="dcterms:W3CDTF">2002-10-07T19:43:58Z</dcterms:created>
  <dcterms:modified xsi:type="dcterms:W3CDTF">2019-04-11T14:35:01Z</dcterms:modified>
</cp:coreProperties>
</file>