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92" y="-108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9438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90282-4DA4-44BC-B98A-C96D232D2261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4245E6-A0BC-4211-84A9-0494309DE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660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17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PPT Notes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LCLM4002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Digital Skills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Task 2 – Informative Poster</a:t>
            </a:r>
            <a:b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7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Introduction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poster is about How to insert hyperlinks into a PowerPoint presentation. Through supplying direct get right of entry to outside assets, web sites, files, and other slides in the presentation, putting links into PowerPoint presentation is a helpful capacity that improves user displays. This is a thorough article so as to show user a way to upload links for user PowerPoint presentation and provide some useful use recommendation.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 Hyperlinks 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Whilst user click on links in PowerPoint, user would possibly go to:</a:t>
            </a:r>
          </a:p>
          <a:p>
            <a:pPr lvl="0"/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URLS: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launch a URL on an internet browser.</a:t>
            </a:r>
          </a:p>
          <a:p>
            <a:pPr lvl="0"/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Electronic mail Addresses: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Open an electronic mail patron a good way to ship a message.</a:t>
            </a:r>
          </a:p>
          <a:p>
            <a:pPr lvl="0"/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Another Slide: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Navigate to a one of a kind slide in the equal presentation via choosing it.</a:t>
            </a:r>
          </a:p>
          <a:p>
            <a:pPr lvl="0"/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Packages/documents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for user laptop, open a report or begin a software program. (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Dehghani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al, 2019).   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Steps to Insert Hyperlinks 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</a:t>
            </a:r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Linking to a Web Page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Pick an object or textual content: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select the textual content or item (including a structure or picture) that user wants to connect.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Insert Hyperlink-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Upload a hyperlink with the aid of the use of the right-click menu to select "link" or "hyperlink" whilst user picks text or an object.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an alternative, choose "hyperlink" from the Ribbon's "Insert" menu.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Enter Web Address: </a:t>
            </a:r>
            <a:endParaRPr lang="en-GB" sz="17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Inside the "deal with" place of the "Insert hyperlink" communicate container, type the URL.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user wants to use the link, click on "adequate." (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Dehghani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al, 2019).   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</a:t>
            </a:r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Linking to Another Slide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Select text or item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decide the text or object to apply because the link.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Insert hyperlink: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click "Insert" &gt; "link" or use the proper-click on menu to pick out "link."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Choose a slide.</a:t>
            </a:r>
            <a:endParaRPr lang="en-GB" sz="17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Click on "place on this record" within the speak box.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Choose the slide from the listing that user need to hook up with.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 "ok" to set up the connection.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</a:t>
            </a:r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Linking to an Email Address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Pick text or object: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click on at the textual content or object to make a link appear.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link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Use the proper-click menu to pick out "hyperlink," or pick out "Insert" &gt; "link." (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Dhanake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al, 2018).  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Enter Email Address </a:t>
            </a:r>
            <a:endParaRPr lang="en-GB" sz="17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Select "e-mail cope with" from the menu on the left.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Upload a subject line (non-obligatory) and the e-mail address.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Choose "ok."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</a:t>
            </a:r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Linking to a File or Program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Select an object or textual content: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Emphasise the textual content or object.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Insert Hyperlink: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use of "Insert" &gt; "hyperlink" or right-clicking and deciding on "hyperlink" will insert a link.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Select the file:</a:t>
            </a:r>
            <a:endParaRPr lang="en-GB" sz="17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Click "existing file or web page" within the speak container.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Browse to select the utility or document.</a:t>
            </a:r>
          </a:p>
          <a:p>
            <a:pPr lvl="0"/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Choose "adequate." (Blackwell et al, 2014).     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Tips for Using Hyperlinks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Examine links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all through the presentation, ensure user links characteristic as supposed by using checking out them often.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Descriptions: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make links smooth to read and use, provide them descriptive content material.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for Navigation: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links have the ability to offer a presentation that is not linear, making it easy to navigate between elements.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Steer clean of overloading: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keep away from stuffing user presentation with too many hyperlinks, considering the fact that this would draw attention away from the centre idea.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Consistency: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provide slides a cultured look, maintain linking patterns regular. (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Dhanake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al, 2018).  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Troubleshooting Common Issues 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Broken hyperlinks: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verify that the connected archives are in handy locations and that the URLs are accurate.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Missing link picks: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confirm that the textual content or item is chosen if the hyperlink choice is lacking.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Hyperlinks Not Working in PDF: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No longer All hyperlinks in pdfs paintings: whilst changing to PDF, preserve in mind that sure links may not function. Employ link-preserving PDF software (Finney et al, 2010).        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simple method of adding links to PowerPoint presentations gives them extra depth and engagement. User could offer user target market a more interesting and academic experience by using including hyperlinks to in addition materials, one of a kind slides, or outside information. Use links on user PowerPoint presentations to their fullest capacity by using following the above-referred to methods and retaining the recommendation in idea.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7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Blackwell, C. K.,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Lauricella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 R., &amp;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Wartella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 (2014). Factors influencing digital technology use in early childhood education. </a:t>
            </a:r>
            <a:r>
              <a:rPr lang="en-GB" sz="17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Computers &amp; Education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7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77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82-90.</a:t>
            </a:r>
          </a:p>
          <a:p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Dehghani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 and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Navimipour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N.J., (2019). The impact of information technology and communication systems on the agility of supply chain management systems. </a:t>
            </a:r>
            <a:r>
              <a:rPr lang="en-GB" sz="170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Kybernetes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Dhanake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S.A.,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Shinde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S.S.,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Phale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A.S. and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Pawar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P.P., (2018). Smart Notification System Using Intranet or Internet.</a:t>
            </a:r>
          </a:p>
          <a:p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Finney, J., &amp; </a:t>
            </a:r>
            <a:r>
              <a:rPr lang="en-GB" sz="17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Burnard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 (Eds.). (2010). </a:t>
            </a:r>
            <a:r>
              <a:rPr lang="en-GB" sz="17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Music education with digital technology</a:t>
            </a:r>
            <a:r>
              <a:rPr lang="en-GB" sz="17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Bloomsbury Publishing.</a:t>
            </a:r>
          </a:p>
          <a:p>
            <a:r>
              <a:rPr lang="en-GB" sz="17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7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245E6-A0BC-4211-84A9-0494309DE5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7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40080" y="5179726"/>
            <a:ext cx="11628120" cy="1600200"/>
          </a:xfrm>
        </p:spPr>
        <p:txBody>
          <a:bodyPr>
            <a:noAutofit/>
          </a:bodyPr>
          <a:lstStyle>
            <a:lvl1pPr marL="0" indent="0" algn="ctr">
              <a:buNone/>
              <a:defRPr sz="3100" spc="140" baseline="0">
                <a:solidFill>
                  <a:schemeClr val="tx2"/>
                </a:solidFill>
              </a:defRPr>
            </a:lvl1pPr>
            <a:lvl2pPr marL="640080" indent="0" algn="ctr">
              <a:buNone/>
            </a:lvl2pPr>
            <a:lvl3pPr marL="1280160" indent="0" algn="ctr">
              <a:buNone/>
            </a:lvl3pPr>
            <a:lvl4pPr marL="1920240" indent="0" algn="ctr">
              <a:buNone/>
            </a:lvl4pPr>
            <a:lvl5pPr marL="2560320" indent="0" algn="ctr">
              <a:buNone/>
            </a:lvl5pPr>
            <a:lvl6pPr marL="3200400" indent="0" algn="ctr">
              <a:buNone/>
            </a:lvl6pPr>
            <a:lvl7pPr marL="3840480" indent="0" algn="ctr">
              <a:buNone/>
            </a:lvl7pPr>
            <a:lvl8pPr marL="4480560" indent="0" algn="ctr">
              <a:buNone/>
            </a:lvl8pPr>
            <a:lvl9pPr marL="512064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640080" y="2007225"/>
            <a:ext cx="11628120" cy="277368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67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2049076" y="4970177"/>
            <a:ext cx="4160520" cy="2223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592004" y="4970177"/>
            <a:ext cx="4160520" cy="2223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6356487" y="4936823"/>
            <a:ext cx="64008" cy="64008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40080" y="2133600"/>
            <a:ext cx="11521440" cy="6400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907280"/>
            <a:ext cx="11094720" cy="192024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67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120" y="6942410"/>
            <a:ext cx="11094720" cy="1378630"/>
          </a:xfrm>
        </p:spPr>
        <p:txBody>
          <a:bodyPr anchor="t"/>
          <a:lstStyle>
            <a:lvl1pPr marL="0" indent="0">
              <a:buNone/>
              <a:defRPr sz="2800" spc="140" baseline="0">
                <a:solidFill>
                  <a:schemeClr val="tx2"/>
                </a:solidFill>
              </a:defRPr>
            </a:lvl1pPr>
            <a:lvl2pPr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960120" y="6883790"/>
            <a:ext cx="11094720" cy="602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40080" y="2133600"/>
            <a:ext cx="5683910" cy="6400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507480" y="2133600"/>
            <a:ext cx="5683910" cy="6400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959430"/>
            <a:ext cx="5656263" cy="10668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28016" tIns="64008" rIns="128016" bIns="64008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3600" b="1">
                <a:solidFill>
                  <a:schemeClr val="tx2"/>
                </a:solidFill>
              </a:defRPr>
            </a:lvl1pPr>
            <a:lvl2pPr>
              <a:buNone/>
              <a:defRPr sz="2800" b="1"/>
            </a:lvl2pPr>
            <a:lvl3pPr>
              <a:buNone/>
              <a:defRPr sz="2500" b="1"/>
            </a:lvl3pPr>
            <a:lvl4pPr>
              <a:buNone/>
              <a:defRPr sz="2200" b="1"/>
            </a:lvl4pPr>
            <a:lvl5pPr>
              <a:buNone/>
              <a:defRPr sz="22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640080" y="3082654"/>
            <a:ext cx="5654040" cy="5479085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6509703" y="3082654"/>
            <a:ext cx="5654040" cy="5479085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17627"/>
            <a:ext cx="11521440" cy="16002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6507480" y="1959430"/>
            <a:ext cx="5656263" cy="10668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28016" tIns="64008" rIns="128016" bIns="64008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3600" b="1" baseline="0">
                <a:solidFill>
                  <a:schemeClr val="tx2"/>
                </a:solidFill>
              </a:defRPr>
            </a:lvl1pPr>
            <a:lvl2pPr>
              <a:buNone/>
              <a:defRPr sz="2800" b="1"/>
            </a:lvl2pPr>
            <a:lvl3pPr>
              <a:buNone/>
              <a:defRPr sz="2500" b="1"/>
            </a:lvl3pPr>
            <a:lvl4pPr>
              <a:buNone/>
              <a:defRPr sz="2200" b="1"/>
            </a:lvl4pPr>
            <a:lvl5pPr>
              <a:buNone/>
              <a:defRPr sz="22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788123" y="3052307"/>
            <a:ext cx="5248656" cy="2223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656832" y="3052307"/>
            <a:ext cx="5248656" cy="2223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640080" y="640080"/>
            <a:ext cx="8747760" cy="8001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494520" y="2240280"/>
            <a:ext cx="2777947" cy="5227320"/>
          </a:xfrm>
        </p:spPr>
        <p:txBody>
          <a:bodyPr tIns="64008" bIns="64008" anchor="t" anchorCtr="0"/>
          <a:lstStyle>
            <a:lvl1pPr marL="0" indent="0">
              <a:lnSpc>
                <a:spcPct val="125000"/>
              </a:lnSpc>
              <a:spcAft>
                <a:spcPts val="1400"/>
              </a:spcAft>
              <a:buNone/>
              <a:defRPr sz="2200">
                <a:solidFill>
                  <a:schemeClr val="tx2"/>
                </a:solidFill>
              </a:defRPr>
            </a:lvl1pPr>
            <a:lvl2pPr>
              <a:buNone/>
              <a:defRPr sz="1700"/>
            </a:lvl2pPr>
            <a:lvl3pPr>
              <a:buNone/>
              <a:defRPr sz="1400"/>
            </a:lvl3pPr>
            <a:lvl4pPr>
              <a:buNone/>
              <a:defRPr sz="1300"/>
            </a:lvl4pPr>
            <a:lvl5pPr>
              <a:buNone/>
              <a:defRPr sz="13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9494520" y="640080"/>
            <a:ext cx="2773680" cy="1493520"/>
          </a:xfrm>
        </p:spPr>
        <p:txBody>
          <a:bodyPr lIns="128016" tIns="128016" anchor="b" anchorCtr="0"/>
          <a:lstStyle>
            <a:lvl1pPr algn="l">
              <a:buNone/>
              <a:defRPr sz="2500" b="1" spc="-7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1160" y="640080"/>
            <a:ext cx="2880360" cy="1493520"/>
          </a:xfrm>
        </p:spPr>
        <p:txBody>
          <a:bodyPr lIns="128016" tIns="128016" anchor="b" anchorCtr="0"/>
          <a:lstStyle>
            <a:lvl1pPr algn="l">
              <a:buNone/>
              <a:defRPr sz="2500" b="1" spc="-7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40080" y="640080"/>
            <a:ext cx="8427720" cy="778764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81160" y="2240280"/>
            <a:ext cx="2880360" cy="618744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400"/>
              </a:spcAft>
              <a:buFontTx/>
              <a:buNone/>
              <a:defRPr sz="2200" b="0">
                <a:solidFill>
                  <a:schemeClr val="tx2"/>
                </a:solidFill>
              </a:defRPr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81160" y="384494"/>
            <a:ext cx="2880360" cy="819213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0080" y="384494"/>
            <a:ext cx="8427720" cy="819213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640080" y="2026921"/>
            <a:ext cx="11521440" cy="6549708"/>
          </a:xfrm>
          <a:prstGeom prst="rect">
            <a:avLst/>
          </a:prstGeom>
        </p:spPr>
        <p:txBody>
          <a:bodyPr vert="horz" lIns="128016" tIns="64008" rIns="128016" bIns="64008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8107680" y="8685134"/>
            <a:ext cx="3627120" cy="537667"/>
          </a:xfrm>
          <a:prstGeom prst="rect">
            <a:avLst/>
          </a:prstGeom>
        </p:spPr>
        <p:txBody>
          <a:bodyPr vert="horz" lIns="128016" tIns="64008" rIns="128016" bIns="64008" anchor="ctr" anchorCtr="0"/>
          <a:lstStyle>
            <a:lvl1pPr algn="l" eaLnBrk="1" latinLnBrk="0" hangingPunct="1">
              <a:defRPr kumimoji="0" sz="1700">
                <a:solidFill>
                  <a:schemeClr val="tx2"/>
                </a:solidFill>
              </a:defRPr>
            </a:lvl1pPr>
          </a:lstStyle>
          <a:p>
            <a:fld id="{CE53FC96-D79D-4A82-BCC7-5E1CDE18CD50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987040" y="8685134"/>
            <a:ext cx="5013960" cy="537667"/>
          </a:xfrm>
          <a:prstGeom prst="rect">
            <a:avLst/>
          </a:prstGeom>
        </p:spPr>
        <p:txBody>
          <a:bodyPr vert="horz" lIns="128016" tIns="64008" rIns="128016" bIns="64008" anchor="ctr" anchorCtr="0"/>
          <a:lstStyle>
            <a:lvl1pPr algn="r" eaLnBrk="1" latinLnBrk="0" hangingPunct="1">
              <a:defRPr kumimoji="0" sz="17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774805" y="8654143"/>
            <a:ext cx="853440" cy="64008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2200" baseline="0">
                <a:solidFill>
                  <a:schemeClr val="tx2"/>
                </a:solidFill>
              </a:defRPr>
            </a:lvl1pPr>
          </a:lstStyle>
          <a:p>
            <a:fld id="{0166E7C4-05F3-4209-8404-3C244AD414E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640080" y="213360"/>
            <a:ext cx="11521440" cy="1706880"/>
          </a:xfrm>
          <a:prstGeom prst="rect">
            <a:avLst/>
          </a:prstGeom>
          <a:ln w="6350" cap="rnd">
            <a:noFill/>
          </a:ln>
        </p:spPr>
        <p:txBody>
          <a:bodyPr vert="horz" lIns="128016" tIns="64008" rIns="128016" bIns="64008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5900" b="0" kern="1200" spc="-14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384048" indent="-384048" algn="l" rtl="0" eaLnBrk="1" latinLnBrk="0" hangingPunct="1">
        <a:spcBef>
          <a:spcPts val="840"/>
        </a:spcBef>
        <a:buClr>
          <a:schemeClr val="accent2"/>
        </a:buClr>
        <a:buSzPct val="85000"/>
        <a:buFont typeface="Wingdings 2"/>
        <a:buChar char=""/>
        <a:defRPr kumimoji="0"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896112" indent="-384048" algn="l" rtl="0" eaLnBrk="1" latinLnBrk="0" hangingPunct="1">
        <a:spcBef>
          <a:spcPts val="42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3400" kern="1200">
          <a:solidFill>
            <a:schemeClr val="tx2"/>
          </a:solidFill>
          <a:latin typeface="+mn-lt"/>
          <a:ea typeface="+mn-ea"/>
          <a:cs typeface="+mn-cs"/>
        </a:defRPr>
      </a:lvl2pPr>
      <a:lvl3pPr marL="1408176" indent="-320040" algn="l" rtl="0" eaLnBrk="1" latinLnBrk="0" hangingPunct="1">
        <a:spcBef>
          <a:spcPts val="42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3pPr>
      <a:lvl4pPr marL="1792224" indent="-320040" algn="l" rtl="0" eaLnBrk="1" latinLnBrk="0" hangingPunct="1">
        <a:spcBef>
          <a:spcPts val="42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272" indent="-320040" algn="l" rtl="0" eaLnBrk="1" latinLnBrk="0" hangingPunct="1">
        <a:spcBef>
          <a:spcPts val="476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60320" indent="-320040" algn="l" rtl="0" eaLnBrk="1" latinLnBrk="0" hangingPunct="1">
        <a:spcBef>
          <a:spcPts val="476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2816352" indent="-256032" algn="l" rtl="0" eaLnBrk="1" latinLnBrk="0" hangingPunct="1">
        <a:spcBef>
          <a:spcPts val="476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indent="-256032" algn="l" rtl="0" eaLnBrk="1" latinLnBrk="0" hangingPunct="1">
        <a:spcBef>
          <a:spcPts val="476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3584448" indent="-256032" algn="l" rtl="0" eaLnBrk="1" latinLnBrk="0" hangingPunct="1">
        <a:spcBef>
          <a:spcPts val="476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39" y="685799"/>
            <a:ext cx="5029200" cy="1446550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 algn="ctr"/>
            <a:r>
              <a:rPr lang="en-GB" sz="1800" b="1" dirty="0" smtClean="0"/>
              <a:t>Introduction</a:t>
            </a:r>
          </a:p>
          <a:p>
            <a:pPr algn="just"/>
            <a:r>
              <a:rPr lang="en-US" sz="1400" dirty="0"/>
              <a:t>The poster is about How to insert hyperlinks into a PowerPoint presentation. Through supplying direct get right of entry to outside assets, web sites, files, and other slides in the presentation, putting links into PowerPoint presentation is a helpful capacity that improves user displays. </a:t>
            </a:r>
            <a:endParaRPr lang="en-US" sz="1400" dirty="0" smtClean="0"/>
          </a:p>
        </p:txBody>
      </p:sp>
      <p:sp>
        <p:nvSpPr>
          <p:cNvPr id="5" name="Rectangle 4"/>
          <p:cNvSpPr/>
          <p:nvPr/>
        </p:nvSpPr>
        <p:spPr>
          <a:xfrm>
            <a:off x="6439" y="5105400"/>
            <a:ext cx="5181600" cy="307777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r>
              <a:rPr lang="en-GB" sz="1400" b="1" dirty="0"/>
              <a:t>Steps to Insert Hyperlinks </a:t>
            </a:r>
          </a:p>
        </p:txBody>
      </p:sp>
      <p:sp>
        <p:nvSpPr>
          <p:cNvPr id="6" name="Rectangle 5"/>
          <p:cNvSpPr/>
          <p:nvPr/>
        </p:nvSpPr>
        <p:spPr>
          <a:xfrm>
            <a:off x="5140816" y="685798"/>
            <a:ext cx="4111581" cy="276999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2. </a:t>
            </a:r>
            <a:r>
              <a:rPr lang="en-GB" sz="1200" b="1" dirty="0"/>
              <a:t>Linking to Another Slide</a:t>
            </a:r>
            <a:r>
              <a:rPr lang="en-GB" sz="1200" dirty="0"/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5132214" y="4125526"/>
            <a:ext cx="4083677" cy="307777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sz="1400" dirty="0"/>
              <a:t>3. </a:t>
            </a:r>
            <a:r>
              <a:rPr lang="en-GB" sz="1400" b="1" dirty="0"/>
              <a:t>Linking to an Email Address</a:t>
            </a:r>
            <a:r>
              <a:rPr lang="en-GB" sz="1400" dirty="0"/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9252397" y="565534"/>
            <a:ext cx="3469783" cy="27699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1200" b="1" dirty="0"/>
              <a:t>Tips for Using Hyperlinks </a:t>
            </a:r>
          </a:p>
        </p:txBody>
      </p:sp>
      <p:sp>
        <p:nvSpPr>
          <p:cNvPr id="9" name="Rectangle 8"/>
          <p:cNvSpPr/>
          <p:nvPr/>
        </p:nvSpPr>
        <p:spPr>
          <a:xfrm>
            <a:off x="9297473" y="3794342"/>
            <a:ext cx="3482662" cy="276999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r>
              <a:rPr lang="en-GB" sz="1200" b="1" dirty="0"/>
              <a:t>Troubleshooting Common Issues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9254574" y="6886447"/>
            <a:ext cx="3495541" cy="133882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GB" sz="900" b="1" dirty="0"/>
              <a:t>Conclusion</a:t>
            </a:r>
          </a:p>
          <a:p>
            <a:pPr algn="just"/>
            <a:r>
              <a:rPr lang="en-GB" sz="900" dirty="0"/>
              <a:t>The simple method of adding links to PowerPoint presentations gives them extra depth and engagement. User could offer user target market a more interesting and academic experience by using including hyperlinks to in addition materials, one of a kind slides, or outside information. Use links on user PowerPoint presentations to their fullest capacity by using following the above-referred to methods and retaining the recommendation in idea.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" y="3794342"/>
            <a:ext cx="5186966" cy="1311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" y="7586909"/>
            <a:ext cx="5029199" cy="2014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45" y="2578624"/>
            <a:ext cx="4042893" cy="1473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424" y="8277560"/>
            <a:ext cx="4185635" cy="1323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7473" y="2302146"/>
            <a:ext cx="3349580" cy="150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7277" y="5259288"/>
            <a:ext cx="3503053" cy="1522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41857" y="0"/>
            <a:ext cx="1447832" cy="646331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en-GB" sz="1800" dirty="0" smtClean="0"/>
              <a:t>LCLM4002</a:t>
            </a:r>
          </a:p>
          <a:p>
            <a:r>
              <a:rPr lang="en-GB" sz="1800" dirty="0" smtClean="0"/>
              <a:t>Digital Skills</a:t>
            </a:r>
            <a:endParaRPr lang="en-GB" sz="1800" dirty="0"/>
          </a:p>
        </p:txBody>
      </p:sp>
      <p:sp>
        <p:nvSpPr>
          <p:cNvPr id="12" name="Rectangle 11"/>
          <p:cNvSpPr/>
          <p:nvPr/>
        </p:nvSpPr>
        <p:spPr>
          <a:xfrm>
            <a:off x="1858294" y="165424"/>
            <a:ext cx="3177345" cy="400110"/>
          </a:xfrm>
          <a:prstGeom prst="rect">
            <a:avLst/>
          </a:prstGeom>
          <a:solidFill>
            <a:schemeClr val="accent1"/>
          </a:solidFill>
        </p:spPr>
        <p:txBody>
          <a:bodyPr wrap="none">
            <a:spAutoFit/>
          </a:bodyPr>
          <a:lstStyle/>
          <a:p>
            <a:r>
              <a:rPr lang="en-GB" sz="2000" dirty="0" smtClean="0"/>
              <a:t>Task 2 – Informative Poster</a:t>
            </a:r>
            <a:endParaRPr lang="en-GB" sz="2000" dirty="0"/>
          </a:p>
        </p:txBody>
      </p:sp>
      <p:sp>
        <p:nvSpPr>
          <p:cNvPr id="13" name="Rectangle 12"/>
          <p:cNvSpPr/>
          <p:nvPr/>
        </p:nvSpPr>
        <p:spPr>
          <a:xfrm>
            <a:off x="5234189" y="123110"/>
            <a:ext cx="6400800" cy="400110"/>
          </a:xfrm>
          <a:prstGeom prst="rect">
            <a:avLst/>
          </a:prstGeom>
          <a:solidFill>
            <a:srgbClr val="00B0F0"/>
          </a:solidFill>
        </p:spPr>
        <p:txBody>
          <a:bodyPr>
            <a:spAutoFit/>
          </a:bodyPr>
          <a:lstStyle/>
          <a:p>
            <a:r>
              <a:rPr lang="en-US" sz="2000" dirty="0" smtClean="0"/>
              <a:t>How to insert hyperlinks into a PowerPoint presentation.</a:t>
            </a:r>
            <a:endParaRPr lang="en-GB" sz="2000" dirty="0"/>
          </a:p>
        </p:txBody>
      </p:sp>
      <p:sp>
        <p:nvSpPr>
          <p:cNvPr id="14" name="Rectangle 13"/>
          <p:cNvSpPr/>
          <p:nvPr/>
        </p:nvSpPr>
        <p:spPr>
          <a:xfrm>
            <a:off x="9306060" y="8277560"/>
            <a:ext cx="3581400" cy="1200329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algn="ctr"/>
            <a:r>
              <a:rPr lang="en-US" sz="900" b="1" dirty="0" smtClean="0"/>
              <a:t>References</a:t>
            </a:r>
            <a:endParaRPr lang="en-GB" sz="900" b="1" dirty="0" smtClean="0"/>
          </a:p>
          <a:p>
            <a:pPr algn="just"/>
            <a:r>
              <a:rPr lang="en-GB" sz="700" dirty="0"/>
              <a:t>Blackwell, C. K., </a:t>
            </a:r>
            <a:r>
              <a:rPr lang="en-GB" sz="700" dirty="0" err="1"/>
              <a:t>Lauricella</a:t>
            </a:r>
            <a:r>
              <a:rPr lang="en-GB" sz="700" dirty="0"/>
              <a:t>, A. R., &amp; </a:t>
            </a:r>
            <a:r>
              <a:rPr lang="en-GB" sz="700" dirty="0" err="1"/>
              <a:t>Wartella</a:t>
            </a:r>
            <a:r>
              <a:rPr lang="en-GB" sz="700" dirty="0"/>
              <a:t>, E. (2014). Factors influencing digital technology use in early childhood education. Computers &amp; Education, 77, 82-90.</a:t>
            </a:r>
          </a:p>
          <a:p>
            <a:pPr algn="just"/>
            <a:r>
              <a:rPr lang="en-GB" sz="700" dirty="0" err="1"/>
              <a:t>Dehghani</a:t>
            </a:r>
            <a:r>
              <a:rPr lang="en-GB" sz="700" dirty="0"/>
              <a:t>, R. and </a:t>
            </a:r>
            <a:r>
              <a:rPr lang="en-GB" sz="700" dirty="0" err="1"/>
              <a:t>Navimipour</a:t>
            </a:r>
            <a:r>
              <a:rPr lang="en-GB" sz="700" dirty="0"/>
              <a:t>, N.J., (2019). The impact of information technology and communication systems on the agility of supply chain management systems. </a:t>
            </a:r>
            <a:r>
              <a:rPr lang="en-GB" sz="700" dirty="0" err="1"/>
              <a:t>Kybernetes</a:t>
            </a:r>
            <a:r>
              <a:rPr lang="en-GB" sz="700" dirty="0"/>
              <a:t>.</a:t>
            </a:r>
          </a:p>
          <a:p>
            <a:pPr algn="just"/>
            <a:r>
              <a:rPr lang="en-GB" sz="700" dirty="0" err="1"/>
              <a:t>Dhanake</a:t>
            </a:r>
            <a:r>
              <a:rPr lang="en-GB" sz="700" dirty="0"/>
              <a:t>, S.A., </a:t>
            </a:r>
            <a:r>
              <a:rPr lang="en-GB" sz="700" dirty="0" err="1"/>
              <a:t>Shinde</a:t>
            </a:r>
            <a:r>
              <a:rPr lang="en-GB" sz="700" dirty="0"/>
              <a:t>, S.S., </a:t>
            </a:r>
            <a:r>
              <a:rPr lang="en-GB" sz="700" dirty="0" err="1"/>
              <a:t>Phale</a:t>
            </a:r>
            <a:r>
              <a:rPr lang="en-GB" sz="700" dirty="0"/>
              <a:t>, A.S. and </a:t>
            </a:r>
            <a:r>
              <a:rPr lang="en-GB" sz="700" dirty="0" err="1"/>
              <a:t>Pawar</a:t>
            </a:r>
            <a:r>
              <a:rPr lang="en-GB" sz="700" dirty="0"/>
              <a:t>, P.P., (2018). Smart Notification System Using Intranet or Internet.</a:t>
            </a:r>
          </a:p>
          <a:p>
            <a:pPr algn="just"/>
            <a:r>
              <a:rPr lang="en-GB" sz="700" dirty="0"/>
              <a:t>Finney, J., &amp; </a:t>
            </a:r>
            <a:r>
              <a:rPr lang="en-GB" sz="700" dirty="0" err="1"/>
              <a:t>Burnard</a:t>
            </a:r>
            <a:r>
              <a:rPr lang="en-GB" sz="700" dirty="0"/>
              <a:t>, P. (Eds.). (2010). Music education with digital technology. Bloomsbury Publishing.</a:t>
            </a:r>
          </a:p>
        </p:txBody>
      </p:sp>
      <p:sp>
        <p:nvSpPr>
          <p:cNvPr id="2" name="Rectangle 1"/>
          <p:cNvSpPr/>
          <p:nvPr/>
        </p:nvSpPr>
        <p:spPr>
          <a:xfrm>
            <a:off x="41857" y="2100970"/>
            <a:ext cx="4993782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800" b="1" dirty="0"/>
              <a:t>Understanding Hyperlinks </a:t>
            </a:r>
          </a:p>
          <a:p>
            <a:pPr algn="just"/>
            <a:r>
              <a:rPr lang="en-GB" sz="1100" dirty="0"/>
              <a:t>Whilst user click on links in PowerPoint, user would possibly go to: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b="1" dirty="0"/>
              <a:t>URLS:</a:t>
            </a:r>
            <a:r>
              <a:rPr lang="en-GB" sz="1100" dirty="0"/>
              <a:t> launch a URL on an internet browser.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b="1" dirty="0"/>
              <a:t>Electronic mail Addresses:</a:t>
            </a:r>
            <a:r>
              <a:rPr lang="en-GB" sz="1100" dirty="0"/>
              <a:t> Open an electronic mail patron a good way to ship a message.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b="1" dirty="0"/>
              <a:t>Another Slide:</a:t>
            </a:r>
            <a:r>
              <a:rPr lang="en-GB" sz="1100" dirty="0"/>
              <a:t> Navigate to a one of a kind slide in the equal presentation via choosing it.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b="1" dirty="0"/>
              <a:t>Packages/documents</a:t>
            </a:r>
            <a:r>
              <a:rPr lang="en-GB" sz="1100" dirty="0"/>
              <a:t>: for user laptop, open a report or begin a software program. (</a:t>
            </a:r>
            <a:r>
              <a:rPr lang="en-GB" sz="1100" dirty="0" err="1"/>
              <a:t>Dehghani</a:t>
            </a:r>
            <a:r>
              <a:rPr lang="en-GB" sz="1100" dirty="0"/>
              <a:t> et al, 2019).   </a:t>
            </a:r>
          </a:p>
        </p:txBody>
      </p:sp>
      <p:sp>
        <p:nvSpPr>
          <p:cNvPr id="3" name="Rectangle 2"/>
          <p:cNvSpPr/>
          <p:nvPr/>
        </p:nvSpPr>
        <p:spPr>
          <a:xfrm>
            <a:off x="-13063" y="5463251"/>
            <a:ext cx="5133487" cy="212365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GB" sz="1200" dirty="0"/>
              <a:t>1. </a:t>
            </a:r>
            <a:r>
              <a:rPr lang="en-GB" sz="1200" b="1" dirty="0"/>
              <a:t>Linking to a Web Page</a:t>
            </a:r>
            <a:r>
              <a:rPr lang="en-GB" sz="1200" dirty="0"/>
              <a:t> </a:t>
            </a:r>
          </a:p>
          <a:p>
            <a:pPr algn="just"/>
            <a:r>
              <a:rPr lang="en-GB" sz="1200" b="1" dirty="0"/>
              <a:t>Pick an object or textual content:</a:t>
            </a:r>
            <a:r>
              <a:rPr lang="en-GB" sz="1200" dirty="0"/>
              <a:t> select the textual content or item (including a structure or picture) that user wants to connect.</a:t>
            </a:r>
          </a:p>
          <a:p>
            <a:pPr algn="just"/>
            <a:r>
              <a:rPr lang="en-GB" sz="1200" b="1" dirty="0"/>
              <a:t>Insert Hyperlink-</a:t>
            </a:r>
            <a:r>
              <a:rPr lang="en-GB" sz="1200" dirty="0"/>
              <a:t> </a:t>
            </a:r>
          </a:p>
          <a:p>
            <a:pPr lvl="0" algn="just"/>
            <a:r>
              <a:rPr lang="en-GB" sz="1200" dirty="0"/>
              <a:t>Upload a hyperlink with the aid of the use of the right-click menu to select "link" or "hyperlink" whilst user picks text or an object.</a:t>
            </a:r>
          </a:p>
          <a:p>
            <a:pPr lvl="0" algn="just"/>
            <a:r>
              <a:rPr lang="en-GB" sz="1200" dirty="0"/>
              <a:t>As an alternative, choose "hyperlink" from the Ribbon's "Insert" menu</a:t>
            </a:r>
            <a:r>
              <a:rPr lang="en-GB" sz="1200" dirty="0" smtClean="0"/>
              <a:t>.</a:t>
            </a:r>
            <a:endParaRPr lang="en-GB" sz="1200" dirty="0"/>
          </a:p>
          <a:p>
            <a:pPr algn="just"/>
            <a:r>
              <a:rPr lang="en-GB" sz="1200" b="1" dirty="0"/>
              <a:t>Enter Web Address: </a:t>
            </a:r>
            <a:endParaRPr lang="en-GB" sz="1200" dirty="0"/>
          </a:p>
          <a:p>
            <a:pPr lvl="0" algn="just"/>
            <a:r>
              <a:rPr lang="en-GB" sz="1200" dirty="0"/>
              <a:t>Inside the "deal with" place of the "Insert hyperlink" communicate container, type the URL.</a:t>
            </a:r>
          </a:p>
          <a:p>
            <a:pPr algn="just"/>
            <a:r>
              <a:rPr lang="en-GB" sz="1200" dirty="0"/>
              <a:t>If user wants to use the link, click on "adequate." (</a:t>
            </a:r>
            <a:r>
              <a:rPr lang="en-GB" sz="1200" dirty="0" err="1"/>
              <a:t>Dehghani</a:t>
            </a:r>
            <a:r>
              <a:rPr lang="en-GB" sz="1200" dirty="0"/>
              <a:t> et al, 2019). </a:t>
            </a:r>
            <a:endParaRPr lang="en-GB" sz="1200" dirty="0"/>
          </a:p>
        </p:txBody>
      </p:sp>
      <p:sp>
        <p:nvSpPr>
          <p:cNvPr id="15" name="Rectangle 14"/>
          <p:cNvSpPr/>
          <p:nvPr/>
        </p:nvSpPr>
        <p:spPr>
          <a:xfrm>
            <a:off x="5140816" y="962797"/>
            <a:ext cx="4136266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100" b="1" dirty="0"/>
              <a:t>Select text or item</a:t>
            </a:r>
            <a:r>
              <a:rPr lang="en-GB" sz="1100" dirty="0"/>
              <a:t>: decide the text or object to apply because the link.</a:t>
            </a:r>
          </a:p>
          <a:p>
            <a:pPr algn="just"/>
            <a:r>
              <a:rPr lang="en-GB" sz="1100" b="1" dirty="0"/>
              <a:t>Insert hyperlink:</a:t>
            </a:r>
            <a:r>
              <a:rPr lang="en-GB" sz="1100" dirty="0"/>
              <a:t> click "Insert" &gt; "link" or use the proper-click on menu to pick out "link."</a:t>
            </a:r>
          </a:p>
          <a:p>
            <a:pPr algn="just"/>
            <a:r>
              <a:rPr lang="en-GB" sz="1100" b="1" dirty="0"/>
              <a:t>Choose a slide.</a:t>
            </a:r>
            <a:endParaRPr lang="en-GB" sz="1100" dirty="0"/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dirty="0"/>
              <a:t>Click on "place on this record" within the speak box.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dirty="0"/>
              <a:t>Choose the slide from the listing that user need to hook up with.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dirty="0"/>
              <a:t>Press "ok" to set up the connection.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133716" y="4536013"/>
            <a:ext cx="4134657" cy="1446550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pPr algn="just"/>
            <a:r>
              <a:rPr lang="en-GB" sz="1100" b="1" dirty="0"/>
              <a:t>Pick text or object:</a:t>
            </a:r>
            <a:r>
              <a:rPr lang="en-GB" sz="1100" dirty="0"/>
              <a:t> click on at the textual content or object to make a link appear.</a:t>
            </a:r>
          </a:p>
          <a:p>
            <a:pPr algn="just"/>
            <a:r>
              <a:rPr lang="en-GB" sz="1100" b="1" dirty="0"/>
              <a:t>Create a link</a:t>
            </a:r>
            <a:r>
              <a:rPr lang="en-GB" sz="1100" dirty="0"/>
              <a:t>: Use the proper-click menu to pick out "hyperlink," or pick out "Insert" &gt; "link." (</a:t>
            </a:r>
            <a:r>
              <a:rPr lang="en-GB" sz="1100" dirty="0" err="1"/>
              <a:t>Dhanake</a:t>
            </a:r>
            <a:r>
              <a:rPr lang="en-GB" sz="1100" dirty="0"/>
              <a:t> et al, 2018).   </a:t>
            </a:r>
          </a:p>
          <a:p>
            <a:pPr algn="just"/>
            <a:r>
              <a:rPr lang="en-GB" sz="1100" b="1" dirty="0"/>
              <a:t>Enter Email Address </a:t>
            </a:r>
            <a:endParaRPr lang="en-GB" sz="1100" dirty="0"/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dirty="0"/>
              <a:t>Select "e-mail cope with" from the menu on the left.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dirty="0"/>
              <a:t>Upload a subject line (non-obligatory) and the e-mail address.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100" dirty="0"/>
              <a:t>Choose "ok."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217030" y="6048026"/>
            <a:ext cx="2770823" cy="30777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en-GB" sz="1400" dirty="0"/>
              <a:t>4. </a:t>
            </a:r>
            <a:r>
              <a:rPr lang="en-GB" sz="1400" b="1" dirty="0"/>
              <a:t>Linking to a File or Program</a:t>
            </a:r>
            <a:r>
              <a:rPr lang="en-GB" sz="1400" dirty="0"/>
              <a:t> 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099307" y="6470949"/>
            <a:ext cx="413197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200" b="1" dirty="0"/>
              <a:t>Select an object or textual content:</a:t>
            </a:r>
            <a:r>
              <a:rPr lang="en-GB" sz="1200" dirty="0"/>
              <a:t> Emphasise the textual content or object.</a:t>
            </a:r>
          </a:p>
          <a:p>
            <a:pPr algn="just"/>
            <a:r>
              <a:rPr lang="en-GB" sz="1200" b="1" dirty="0"/>
              <a:t>Insert Hyperlink:</a:t>
            </a:r>
            <a:r>
              <a:rPr lang="en-GB" sz="1200" dirty="0"/>
              <a:t> The use of "Insert" &gt; "hyperlink" or right-clicking and deciding on "hyperlink" will insert a link.</a:t>
            </a:r>
          </a:p>
          <a:p>
            <a:pPr algn="just"/>
            <a:r>
              <a:rPr lang="en-GB" sz="1200" b="1" dirty="0"/>
              <a:t>Select the file:</a:t>
            </a:r>
            <a:endParaRPr lang="en-GB" sz="1200" dirty="0"/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/>
              <a:t>Click "existing file or web page" within the speak container.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/>
              <a:t>Browse to select the utility or document.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/>
              <a:t>Choose "adequate." (Blackwell et al, 2014).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9306060" y="842533"/>
            <a:ext cx="3444056" cy="144655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GB" sz="800" b="1" dirty="0"/>
              <a:t>Examine links</a:t>
            </a:r>
            <a:r>
              <a:rPr lang="en-GB" sz="800" dirty="0"/>
              <a:t>: all through the presentation, ensure user links characteristic as supposed by using checking out them often.</a:t>
            </a:r>
          </a:p>
          <a:p>
            <a:pPr algn="just"/>
            <a:r>
              <a:rPr lang="en-GB" sz="800" b="1" dirty="0"/>
              <a:t>Clear Descriptions:</a:t>
            </a:r>
            <a:r>
              <a:rPr lang="en-GB" sz="800" dirty="0"/>
              <a:t> To make links smooth to read and use, provide them descriptive content material.</a:t>
            </a:r>
          </a:p>
          <a:p>
            <a:pPr algn="just"/>
            <a:r>
              <a:rPr lang="en-GB" sz="800" b="1" dirty="0"/>
              <a:t>Use for Navigation:</a:t>
            </a:r>
            <a:r>
              <a:rPr lang="en-GB" sz="800" dirty="0"/>
              <a:t> links have the ability to offer a presentation that is not linear, making it easy to navigate between elements.</a:t>
            </a:r>
          </a:p>
          <a:p>
            <a:pPr algn="just"/>
            <a:r>
              <a:rPr lang="en-GB" sz="800" b="1" dirty="0"/>
              <a:t>Steer clean of overloading:</a:t>
            </a:r>
            <a:r>
              <a:rPr lang="en-GB" sz="800" dirty="0"/>
              <a:t> keep away from stuffing user presentation with too many hyperlinks, considering the fact that this would draw attention away from the centre idea.</a:t>
            </a:r>
          </a:p>
          <a:p>
            <a:pPr algn="just"/>
            <a:r>
              <a:rPr lang="en-GB" sz="800" b="1" dirty="0"/>
              <a:t>Consistency:</a:t>
            </a:r>
            <a:r>
              <a:rPr lang="en-GB" sz="800" dirty="0"/>
              <a:t> to provide slides a cultured look, maintain linking patterns regular. (</a:t>
            </a:r>
            <a:r>
              <a:rPr lang="en-GB" sz="800" dirty="0" err="1"/>
              <a:t>Dhanake</a:t>
            </a:r>
            <a:r>
              <a:rPr lang="en-GB" sz="800" dirty="0"/>
              <a:t> et al, 2018). 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297473" y="4043571"/>
            <a:ext cx="3462377" cy="1200329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GB" sz="900" b="1" dirty="0"/>
              <a:t>Broken hyperlinks:</a:t>
            </a:r>
            <a:r>
              <a:rPr lang="en-GB" sz="900" dirty="0"/>
              <a:t> verify that the connected archives are in handy locations and that the URLs are accurate.</a:t>
            </a:r>
          </a:p>
          <a:p>
            <a:pPr algn="just"/>
            <a:r>
              <a:rPr lang="en-GB" sz="900" b="1" dirty="0"/>
              <a:t>Missing link picks:</a:t>
            </a:r>
            <a:r>
              <a:rPr lang="en-GB" sz="900" dirty="0"/>
              <a:t> confirm that the textual content or item is chosen if the hyperlink choice is lacking.</a:t>
            </a:r>
          </a:p>
          <a:p>
            <a:pPr algn="just"/>
            <a:r>
              <a:rPr lang="en-GB" sz="900" b="1" dirty="0"/>
              <a:t>Hyperlinks Not Working in PDF:</a:t>
            </a:r>
            <a:r>
              <a:rPr lang="en-GB" sz="900" dirty="0"/>
              <a:t> No longer All hyperlinks in pdfs paintings: whilst changing to PDF, preserve in mind that sure links may not function. Employ link-preserving PDF software (Finney et al, 2010).        </a:t>
            </a:r>
          </a:p>
        </p:txBody>
      </p:sp>
    </p:spTree>
    <p:extLst>
      <p:ext uri="{BB962C8B-B14F-4D97-AF65-F5344CB8AC3E}">
        <p14:creationId xmlns:p14="http://schemas.microsoft.com/office/powerpoint/2010/main" val="2652906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33</TotalTime>
  <Words>936</Words>
  <Application>Microsoft Office PowerPoint</Application>
  <PresentationFormat>A3 Paper (297x420 mm)</PresentationFormat>
  <Paragraphs>137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Paper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FB PC</dc:creator>
  <cp:lastModifiedBy>FB</cp:lastModifiedBy>
  <cp:revision>50</cp:revision>
  <dcterms:created xsi:type="dcterms:W3CDTF">2023-08-07T17:27:26Z</dcterms:created>
  <dcterms:modified xsi:type="dcterms:W3CDTF">2024-08-01T20:12:56Z</dcterms:modified>
</cp:coreProperties>
</file>