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77" r:id="rId1"/>
  </p:sldMasterIdLst>
  <p:notesMasterIdLst>
    <p:notesMasterId r:id="rId6"/>
  </p:notesMasterIdLst>
  <p:sldIdLst>
    <p:sldId id="256" r:id="rId2"/>
    <p:sldId id="260" r:id="rId3"/>
    <p:sldId id="261" r:id="rId4"/>
    <p:sldId id="25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6" roundtripDataSignature="AMtx7mit0lnbzouHbmrzld21dIYzjm4rp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634" autoAdjust="0"/>
  </p:normalViewPr>
  <p:slideViewPr>
    <p:cSldViewPr snapToGrid="0">
      <p:cViewPr varScale="1">
        <p:scale>
          <a:sx n="72" d="100"/>
          <a:sy n="72" d="100"/>
        </p:scale>
        <p:origin x="1075"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8" Type="http://schemas.openxmlformats.org/officeDocument/2006/relationships/viewProps" Target="viewProps.xml"/><Relationship Id="rId3" Type="http://schemas.openxmlformats.org/officeDocument/2006/relationships/slide" Target="slides/slide2.xml"/><Relationship Id="rId17" Type="http://schemas.openxmlformats.org/officeDocument/2006/relationships/presProps" Target="presProps.xml"/><Relationship Id="rId2" Type="http://schemas.openxmlformats.org/officeDocument/2006/relationships/slide" Target="slides/slide1.xml"/><Relationship Id="rId16" Type="http://customschemas.google.com/relationships/presentationmetadata" Target="meta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9" Type="http://schemas.openxmlformats.org/officeDocument/2006/relationships/theme" Target="theme/theme1.xml"/><Relationship Id="rId4"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4472159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3</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9032158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C3BAF-BF09-3FDB-9400-DA8D1AED89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85136770-E0DC-4F12-6995-1D00C80390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AE0223C3-F533-C36B-C86D-8EC2E52BB60A}"/>
              </a:ext>
            </a:extLst>
          </p:cNvPr>
          <p:cNvSpPr>
            <a:spLocks noGrp="1"/>
          </p:cNvSpPr>
          <p:nvPr>
            <p:ph type="dt" sz="half" idx="10"/>
          </p:nvPr>
        </p:nvSpPr>
        <p:spPr/>
        <p:txBody>
          <a:bodyPr/>
          <a:lstStyle/>
          <a:p>
            <a:endParaRPr lang="en-IN"/>
          </a:p>
        </p:txBody>
      </p:sp>
      <p:sp>
        <p:nvSpPr>
          <p:cNvPr id="5" name="Footer Placeholder 4">
            <a:extLst>
              <a:ext uri="{FF2B5EF4-FFF2-40B4-BE49-F238E27FC236}">
                <a16:creationId xmlns:a16="http://schemas.microsoft.com/office/drawing/2014/main" id="{4F1A9B55-918F-B13C-0AB0-D7C2A3F8218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17E4162-3CA1-7166-ACB5-4FC033518087}"/>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48652610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88142-C8EE-ADB5-CCF3-26B6A3F4D282}"/>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770A5C36-E67C-0C2E-E096-CDC1F04AB7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B3827AE-4B76-345C-F162-4775CF936CC2}"/>
              </a:ext>
            </a:extLst>
          </p:cNvPr>
          <p:cNvSpPr>
            <a:spLocks noGrp="1"/>
          </p:cNvSpPr>
          <p:nvPr>
            <p:ph type="dt" sz="half" idx="10"/>
          </p:nvPr>
        </p:nvSpPr>
        <p:spPr/>
        <p:txBody>
          <a:bodyPr/>
          <a:lstStyle/>
          <a:p>
            <a:endParaRPr lang="en-IN"/>
          </a:p>
        </p:txBody>
      </p:sp>
      <p:sp>
        <p:nvSpPr>
          <p:cNvPr id="5" name="Footer Placeholder 4">
            <a:extLst>
              <a:ext uri="{FF2B5EF4-FFF2-40B4-BE49-F238E27FC236}">
                <a16:creationId xmlns:a16="http://schemas.microsoft.com/office/drawing/2014/main" id="{94AFE9E4-441F-E274-ABAB-7FF5E5B2230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36769F3-44E4-C904-F770-E682CDC17877}"/>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18445129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D6C56-10D5-D186-8C3D-35D8BFF684F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BE1BD846-BA5E-2F95-BCBA-C5B20524DF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2EA4A75-541C-F0D9-39E6-9EC651B6E857}"/>
              </a:ext>
            </a:extLst>
          </p:cNvPr>
          <p:cNvSpPr>
            <a:spLocks noGrp="1"/>
          </p:cNvSpPr>
          <p:nvPr>
            <p:ph type="dt" sz="half" idx="10"/>
          </p:nvPr>
        </p:nvSpPr>
        <p:spPr/>
        <p:txBody>
          <a:bodyPr/>
          <a:lstStyle/>
          <a:p>
            <a:endParaRPr lang="en-IN"/>
          </a:p>
        </p:txBody>
      </p:sp>
      <p:sp>
        <p:nvSpPr>
          <p:cNvPr id="5" name="Footer Placeholder 4">
            <a:extLst>
              <a:ext uri="{FF2B5EF4-FFF2-40B4-BE49-F238E27FC236}">
                <a16:creationId xmlns:a16="http://schemas.microsoft.com/office/drawing/2014/main" id="{33FE31C5-0566-D1F1-2DAA-60C1B08D602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3E70EAD-3DE3-AD36-F048-687D3B3C332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551392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9DAE2-2FEE-72C5-63FB-07F76B9A9BB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8040BD17-5D2C-CD13-4A5C-464766FEDDB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4B299B02-E5A7-9F39-201F-15EE0C96FF1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66F5A27D-1675-ADA7-5581-8FFCD2DFC5E5}"/>
              </a:ext>
            </a:extLst>
          </p:cNvPr>
          <p:cNvSpPr>
            <a:spLocks noGrp="1"/>
          </p:cNvSpPr>
          <p:nvPr>
            <p:ph type="dt" sz="half" idx="10"/>
          </p:nvPr>
        </p:nvSpPr>
        <p:spPr/>
        <p:txBody>
          <a:bodyPr/>
          <a:lstStyle/>
          <a:p>
            <a:endParaRPr lang="en-IN"/>
          </a:p>
        </p:txBody>
      </p:sp>
      <p:sp>
        <p:nvSpPr>
          <p:cNvPr id="6" name="Footer Placeholder 5">
            <a:extLst>
              <a:ext uri="{FF2B5EF4-FFF2-40B4-BE49-F238E27FC236}">
                <a16:creationId xmlns:a16="http://schemas.microsoft.com/office/drawing/2014/main" id="{B24A9121-18A9-F252-7D62-CDF5DEA7C6C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9887A2C-CA79-D03B-D260-215969912512}"/>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753170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493B1-1A13-E055-F7D3-9677529DEB50}"/>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3D7523B2-7811-B353-9EF6-45FCF9870B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6A6A2B7-C126-0DDB-B11D-3055F53AFA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5D863222-9930-770B-C4A5-F5A1C512BB1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8F4D546-7E67-89DB-A87A-E62101AD71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9A466ECE-9116-2C53-E6B2-F87E691A283B}"/>
              </a:ext>
            </a:extLst>
          </p:cNvPr>
          <p:cNvSpPr>
            <a:spLocks noGrp="1"/>
          </p:cNvSpPr>
          <p:nvPr>
            <p:ph type="dt" sz="half" idx="10"/>
          </p:nvPr>
        </p:nvSpPr>
        <p:spPr/>
        <p:txBody>
          <a:bodyPr/>
          <a:lstStyle/>
          <a:p>
            <a:endParaRPr lang="en-IN"/>
          </a:p>
        </p:txBody>
      </p:sp>
      <p:sp>
        <p:nvSpPr>
          <p:cNvPr id="8" name="Footer Placeholder 7">
            <a:extLst>
              <a:ext uri="{FF2B5EF4-FFF2-40B4-BE49-F238E27FC236}">
                <a16:creationId xmlns:a16="http://schemas.microsoft.com/office/drawing/2014/main" id="{84B05AA3-F71E-ADF6-9DEC-07C7848CE5FC}"/>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7F59F0A0-135A-3D6D-885A-54804A5A4A3F}"/>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9608291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B2D16-465B-4955-7CCC-8A2CDD053695}"/>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63A913A6-5B89-F4FE-C3B3-3EC7759EE7A1}"/>
              </a:ext>
            </a:extLst>
          </p:cNvPr>
          <p:cNvSpPr>
            <a:spLocks noGrp="1"/>
          </p:cNvSpPr>
          <p:nvPr>
            <p:ph type="dt" sz="half" idx="10"/>
          </p:nvPr>
        </p:nvSpPr>
        <p:spPr/>
        <p:txBody>
          <a:bodyPr/>
          <a:lstStyle/>
          <a:p>
            <a:endParaRPr lang="en-IN"/>
          </a:p>
        </p:txBody>
      </p:sp>
      <p:sp>
        <p:nvSpPr>
          <p:cNvPr id="4" name="Footer Placeholder 3">
            <a:extLst>
              <a:ext uri="{FF2B5EF4-FFF2-40B4-BE49-F238E27FC236}">
                <a16:creationId xmlns:a16="http://schemas.microsoft.com/office/drawing/2014/main" id="{1A56B154-CA39-A61A-B28E-1B9942A2B706}"/>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9C9EB834-0D7E-60FE-5187-AD4A2BC811F0}"/>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0301883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DF1623-A37C-0F84-3DCA-60EA70B3FE10}"/>
              </a:ext>
            </a:extLst>
          </p:cNvPr>
          <p:cNvSpPr>
            <a:spLocks noGrp="1"/>
          </p:cNvSpPr>
          <p:nvPr>
            <p:ph type="dt" sz="half" idx="10"/>
          </p:nvPr>
        </p:nvSpPr>
        <p:spPr/>
        <p:txBody>
          <a:bodyPr/>
          <a:lstStyle/>
          <a:p>
            <a:endParaRPr lang="en-IN"/>
          </a:p>
        </p:txBody>
      </p:sp>
      <p:sp>
        <p:nvSpPr>
          <p:cNvPr id="3" name="Footer Placeholder 2">
            <a:extLst>
              <a:ext uri="{FF2B5EF4-FFF2-40B4-BE49-F238E27FC236}">
                <a16:creationId xmlns:a16="http://schemas.microsoft.com/office/drawing/2014/main" id="{E2A27B38-5C03-4487-302F-53723C1C0F53}"/>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8E552E22-E5C3-6C04-D0AD-9637037A369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060740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3D1C7-55D1-188B-9329-E46DC644F7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846A33F6-C8A6-0082-5794-048B5AA2D4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981E1429-9343-473E-F0C5-7936654D8A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C2A460-93C1-359E-3CAB-5DB985B54E60}"/>
              </a:ext>
            </a:extLst>
          </p:cNvPr>
          <p:cNvSpPr>
            <a:spLocks noGrp="1"/>
          </p:cNvSpPr>
          <p:nvPr>
            <p:ph type="dt" sz="half" idx="10"/>
          </p:nvPr>
        </p:nvSpPr>
        <p:spPr/>
        <p:txBody>
          <a:bodyPr/>
          <a:lstStyle/>
          <a:p>
            <a:endParaRPr lang="en-IN"/>
          </a:p>
        </p:txBody>
      </p:sp>
      <p:sp>
        <p:nvSpPr>
          <p:cNvPr id="6" name="Footer Placeholder 5">
            <a:extLst>
              <a:ext uri="{FF2B5EF4-FFF2-40B4-BE49-F238E27FC236}">
                <a16:creationId xmlns:a16="http://schemas.microsoft.com/office/drawing/2014/main" id="{69D0F03A-07DF-C48B-C76B-6A703CB7A0C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2BBB552-C5E3-FB4D-A052-F95796AB387C}"/>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81742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AC715-FD74-A9B1-363B-C3F2591766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7ECFE2C3-C1F0-B6C0-AA81-66C3FC629F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0C3A3A51-BA06-9329-C2B5-A58E3C048A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99D8BB-1FC9-0B49-812F-5A92363CDCBC}"/>
              </a:ext>
            </a:extLst>
          </p:cNvPr>
          <p:cNvSpPr>
            <a:spLocks noGrp="1"/>
          </p:cNvSpPr>
          <p:nvPr>
            <p:ph type="dt" sz="half" idx="10"/>
          </p:nvPr>
        </p:nvSpPr>
        <p:spPr/>
        <p:txBody>
          <a:bodyPr/>
          <a:lstStyle/>
          <a:p>
            <a:endParaRPr lang="en-IN"/>
          </a:p>
        </p:txBody>
      </p:sp>
      <p:sp>
        <p:nvSpPr>
          <p:cNvPr id="6" name="Footer Placeholder 5">
            <a:extLst>
              <a:ext uri="{FF2B5EF4-FFF2-40B4-BE49-F238E27FC236}">
                <a16:creationId xmlns:a16="http://schemas.microsoft.com/office/drawing/2014/main" id="{D3B0155D-168C-EE4C-A8CB-F529036C03D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5CDE7D2-C15E-784A-3997-A9AE6FF4DA73}"/>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91218958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C2F5E-F35D-1F93-DCFB-E0A0EB3E9491}"/>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29B3D29E-8BED-7CE2-E9D2-438F70F3D4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50C4EBF-0F70-1894-CBAD-4DFA53F7FA80}"/>
              </a:ext>
            </a:extLst>
          </p:cNvPr>
          <p:cNvSpPr>
            <a:spLocks noGrp="1"/>
          </p:cNvSpPr>
          <p:nvPr>
            <p:ph type="dt" sz="half" idx="10"/>
          </p:nvPr>
        </p:nvSpPr>
        <p:spPr/>
        <p:txBody>
          <a:bodyPr/>
          <a:lstStyle/>
          <a:p>
            <a:endParaRPr lang="en-IN"/>
          </a:p>
        </p:txBody>
      </p:sp>
      <p:sp>
        <p:nvSpPr>
          <p:cNvPr id="5" name="Footer Placeholder 4">
            <a:extLst>
              <a:ext uri="{FF2B5EF4-FFF2-40B4-BE49-F238E27FC236}">
                <a16:creationId xmlns:a16="http://schemas.microsoft.com/office/drawing/2014/main" id="{832C39BB-4C9A-A0E2-2161-EE6EA2D48D2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7CCDE40-57D9-0351-8B23-D5393AC1816C}"/>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609127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6CC651-DAF6-5ABE-CAED-3F3A93D2A99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4FE6D335-FDF1-610D-6222-97CBEAF740C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15EF2EA-B173-14EA-E57C-ECF2116D4746}"/>
              </a:ext>
            </a:extLst>
          </p:cNvPr>
          <p:cNvSpPr>
            <a:spLocks noGrp="1"/>
          </p:cNvSpPr>
          <p:nvPr>
            <p:ph type="dt" sz="half" idx="10"/>
          </p:nvPr>
        </p:nvSpPr>
        <p:spPr/>
        <p:txBody>
          <a:bodyPr/>
          <a:lstStyle/>
          <a:p>
            <a:endParaRPr lang="en-IN"/>
          </a:p>
        </p:txBody>
      </p:sp>
      <p:sp>
        <p:nvSpPr>
          <p:cNvPr id="5" name="Footer Placeholder 4">
            <a:extLst>
              <a:ext uri="{FF2B5EF4-FFF2-40B4-BE49-F238E27FC236}">
                <a16:creationId xmlns:a16="http://schemas.microsoft.com/office/drawing/2014/main" id="{3B90E05B-0D8B-C3FD-A3D3-6726111BE45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950DE5B-DB8F-1D40-CACE-726F60823E5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121322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9000">
              <a:srgbClr val="FFF0BF"/>
            </a:gs>
            <a:gs pos="35000">
              <a:schemeClr val="accent3">
                <a:lumMod val="20000"/>
                <a:lumOff val="80000"/>
              </a:schemeClr>
            </a:gs>
            <a:gs pos="100000">
              <a:schemeClr val="accent4">
                <a:lumMod val="45000"/>
                <a:lumOff val="55000"/>
              </a:schemeClr>
            </a:gs>
            <a:gs pos="100000">
              <a:schemeClr val="accent4">
                <a:lumMod val="45000"/>
                <a:lumOff val="55000"/>
              </a:schemeClr>
            </a:gs>
            <a:gs pos="100000">
              <a:schemeClr val="accent4">
                <a:lumMod val="30000"/>
                <a:lumOff val="7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8B8874-9E99-33CE-A0B2-96F165DF6A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7C6D0CAB-31F2-C0B8-E4B6-730E41A52F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145DB53-3E11-81E8-8F5F-F766BE08E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IN"/>
          </a:p>
        </p:txBody>
      </p:sp>
      <p:sp>
        <p:nvSpPr>
          <p:cNvPr id="5" name="Footer Placeholder 4">
            <a:extLst>
              <a:ext uri="{FF2B5EF4-FFF2-40B4-BE49-F238E27FC236}">
                <a16:creationId xmlns:a16="http://schemas.microsoft.com/office/drawing/2014/main" id="{1236B280-2E0E-3D5C-D1A0-AC77459937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E596EED9-1555-B51A-9DB1-DD808B13623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23469213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AABFA-5E55-82E4-544C-75FFEF57AC37}"/>
              </a:ext>
            </a:extLst>
          </p:cNvPr>
          <p:cNvSpPr>
            <a:spLocks noGrp="1"/>
          </p:cNvSpPr>
          <p:nvPr>
            <p:ph type="title"/>
          </p:nvPr>
        </p:nvSpPr>
        <p:spPr>
          <a:xfrm>
            <a:off x="1920240" y="4341223"/>
            <a:ext cx="8001000" cy="960120"/>
          </a:xfrm>
        </p:spPr>
        <p:txBody>
          <a:bodyPr>
            <a:noAutofit/>
          </a:bodyPr>
          <a:lstStyle/>
          <a:p>
            <a:pPr algn="ctr"/>
            <a:br>
              <a:rPr lang="en-US" sz="6800" b="1" dirty="0"/>
            </a:br>
            <a:endParaRPr lang="en-IN" sz="6800" b="1" dirty="0"/>
          </a:p>
        </p:txBody>
      </p:sp>
      <p:sp>
        <p:nvSpPr>
          <p:cNvPr id="4" name="TextBox 3">
            <a:extLst>
              <a:ext uri="{FF2B5EF4-FFF2-40B4-BE49-F238E27FC236}">
                <a16:creationId xmlns:a16="http://schemas.microsoft.com/office/drawing/2014/main" id="{75814F64-9956-C2CD-3980-3FE126949552}"/>
              </a:ext>
            </a:extLst>
          </p:cNvPr>
          <p:cNvSpPr txBox="1"/>
          <p:nvPr/>
        </p:nvSpPr>
        <p:spPr>
          <a:xfrm>
            <a:off x="3408903" y="2280924"/>
            <a:ext cx="6094324" cy="2308324"/>
          </a:xfrm>
          <a:prstGeom prst="rect">
            <a:avLst/>
          </a:prstGeom>
          <a:noFill/>
        </p:spPr>
        <p:txBody>
          <a:bodyPr wrap="square">
            <a:spAutoFit/>
          </a:bodyPr>
          <a:lstStyle/>
          <a:p>
            <a:r>
              <a:rPr lang="en-US" sz="2400" b="1" dirty="0">
                <a:latin typeface="Arial" panose="020B0604020202020204" pitchFamily="34" charset="0"/>
                <a:cs typeface="Arial" panose="020B0604020202020204" pitchFamily="34" charset="0"/>
              </a:rPr>
              <a:t>Student name: Selma Pacheco</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Student ID:2309049</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Module name: Psychopathological Classifications and Provisions</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Module Code: (BMHP6029_LON)</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Lecturer: Lou Wells</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57943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AABFA-5E55-82E4-544C-75FFEF57AC37}"/>
              </a:ext>
            </a:extLst>
          </p:cNvPr>
          <p:cNvSpPr>
            <a:spLocks noGrp="1"/>
          </p:cNvSpPr>
          <p:nvPr>
            <p:ph type="title"/>
          </p:nvPr>
        </p:nvSpPr>
        <p:spPr>
          <a:xfrm>
            <a:off x="3489960" y="0"/>
            <a:ext cx="5212080" cy="845820"/>
          </a:xfrm>
        </p:spPr>
        <p:style>
          <a:lnRef idx="1">
            <a:schemeClr val="accent4"/>
          </a:lnRef>
          <a:fillRef idx="2">
            <a:schemeClr val="accent4"/>
          </a:fillRef>
          <a:effectRef idx="1">
            <a:schemeClr val="accent4"/>
          </a:effectRef>
          <a:fontRef idx="minor">
            <a:schemeClr val="dk1"/>
          </a:fontRef>
        </p:style>
        <p:txBody>
          <a:bodyPr>
            <a:normAutofit fontScale="90000"/>
          </a:bodyPr>
          <a:lstStyle/>
          <a:p>
            <a:pPr algn="ctr"/>
            <a:r>
              <a:rPr lang="en-US" sz="2700" b="1" dirty="0">
                <a:latin typeface="Times New Roman" panose="02020603050405020304" pitchFamily="18" charset="0"/>
                <a:cs typeface="Times New Roman" panose="02020603050405020304" pitchFamily="18" charset="0"/>
              </a:rPr>
              <a:t>Name of the Chosen Disorder: Mood Disorder (Depressive episodes)</a:t>
            </a:r>
            <a:endParaRPr lang="en-IN"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0FA12EF1-65F1-05CD-EC05-A634B15AE2CB}"/>
              </a:ext>
            </a:extLst>
          </p:cNvPr>
          <p:cNvSpPr txBox="1"/>
          <p:nvPr/>
        </p:nvSpPr>
        <p:spPr>
          <a:xfrm>
            <a:off x="3" y="1011552"/>
            <a:ext cx="3744684" cy="5589287"/>
          </a:xfrm>
          <a:prstGeom prst="rect">
            <a:avLst/>
          </a:prstGeom>
          <a:noFill/>
        </p:spPr>
        <p:style>
          <a:lnRef idx="1">
            <a:schemeClr val="accent4"/>
          </a:lnRef>
          <a:fillRef idx="2">
            <a:schemeClr val="accent4"/>
          </a:fillRef>
          <a:effectRef idx="1">
            <a:schemeClr val="accent4"/>
          </a:effectRef>
          <a:fontRef idx="minor">
            <a:schemeClr val="dk1"/>
          </a:fontRef>
        </p:style>
        <p:txBody>
          <a:bodyPr wrap="square">
            <a:spAutoFit/>
          </a:bodyPr>
          <a:lstStyle/>
          <a:p>
            <a:pPr algn="just">
              <a:lnSpc>
                <a:spcPct val="150000"/>
              </a:lnSpc>
            </a:pPr>
            <a:r>
              <a:rPr lang="en-GB" sz="800" b="1" kern="0" dirty="0">
                <a:effectLst/>
                <a:latin typeface="Arial" panose="020B0604020202020204" pitchFamily="34" charset="0"/>
                <a:cs typeface="Arial" panose="020B0604020202020204" pitchFamily="34" charset="0"/>
              </a:rPr>
              <a:t>Introduction</a:t>
            </a:r>
            <a:endParaRPr lang="en-IN" sz="800" b="1" kern="0" dirty="0">
              <a:effectLst/>
              <a:latin typeface="Arial" panose="020B0604020202020204" pitchFamily="34" charset="0"/>
              <a:cs typeface="Arial" panose="020B0604020202020204" pitchFamily="34" charset="0"/>
            </a:endParaRPr>
          </a:p>
          <a:p>
            <a:pPr algn="just">
              <a:lnSpc>
                <a:spcPct val="150000"/>
              </a:lnSpc>
            </a:pPr>
            <a:r>
              <a:rPr lang="en-GB" sz="700" b="1" dirty="0">
                <a:effectLst/>
                <a:latin typeface="Arial" panose="020B0604020202020204" pitchFamily="34" charset="0"/>
                <a:ea typeface="Times New Roman" panose="02020603050405020304" pitchFamily="18" charset="0"/>
                <a:cs typeface="Arial" panose="020B0604020202020204" pitchFamily="34" charset="0"/>
              </a:rPr>
              <a:t>Broad Category</a:t>
            </a:r>
            <a:endParaRPr lang="en-IN" sz="7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Arial" panose="020B0604020202020204" pitchFamily="34" charset="0"/>
              <a:buChar char="•"/>
            </a:pPr>
            <a:r>
              <a:rPr lang="en-GB" sz="700" dirty="0">
                <a:effectLst/>
                <a:latin typeface="Arial" panose="020B0604020202020204" pitchFamily="34" charset="0"/>
                <a:ea typeface="Times New Roman" panose="02020603050405020304" pitchFamily="18" charset="0"/>
                <a:cs typeface="Arial" panose="020B0604020202020204" pitchFamily="34" charset="0"/>
              </a:rPr>
              <a:t>ICD-11 outlines distinct broad groups of mental disorders which includes neurodevelopmental disorders, schizophrenia and other distinct psychotic disorders, and catatonia.</a:t>
            </a:r>
          </a:p>
          <a:p>
            <a:pPr marL="171450" indent="-171450" algn="just">
              <a:lnSpc>
                <a:spcPct val="150000"/>
              </a:lnSpc>
              <a:buFont typeface="Arial" panose="020B0604020202020204" pitchFamily="34" charset="0"/>
              <a:buChar char="•"/>
            </a:pPr>
            <a:r>
              <a:rPr lang="en-GB" sz="700" dirty="0">
                <a:effectLst/>
                <a:latin typeface="Arial" panose="020B0604020202020204" pitchFamily="34" charset="0"/>
                <a:ea typeface="Times New Roman" panose="02020603050405020304" pitchFamily="18" charset="0"/>
                <a:cs typeface="Arial" panose="020B0604020202020204" pitchFamily="34" charset="0"/>
              </a:rPr>
              <a:t>The category is also inclusive of mood disorders, fear and anxiety, obsessive-compulsive and related disorders and stress-concerned disorders. </a:t>
            </a:r>
          </a:p>
          <a:p>
            <a:pPr marL="171450" indent="-171450" algn="just">
              <a:lnSpc>
                <a:spcPct val="150000"/>
              </a:lnSpc>
              <a:buFont typeface="Arial" panose="020B0604020202020204" pitchFamily="34" charset="0"/>
              <a:buChar char="•"/>
            </a:pPr>
            <a:r>
              <a:rPr lang="en-GB" sz="700" dirty="0">
                <a:effectLst/>
                <a:latin typeface="Arial" panose="020B0604020202020204" pitchFamily="34" charset="0"/>
                <a:ea typeface="Times New Roman" panose="02020603050405020304" pitchFamily="18" charset="0"/>
                <a:cs typeface="Arial" panose="020B0604020202020204" pitchFamily="34" charset="0"/>
              </a:rPr>
              <a:t>For this study, specific focus will be on mood disorders particularly referring to those disorders that have disruptions in affective and emotional regulation (</a:t>
            </a:r>
            <a:r>
              <a:rPr lang="en-GB" sz="700" dirty="0" err="1">
                <a:effectLst/>
                <a:latin typeface="Arial" panose="020B0604020202020204" pitchFamily="34" charset="0"/>
                <a:ea typeface="Times New Roman" panose="02020603050405020304" pitchFamily="18" charset="0"/>
                <a:cs typeface="Arial" panose="020B0604020202020204" pitchFamily="34" charset="0"/>
              </a:rPr>
              <a:t>Sekhon</a:t>
            </a:r>
            <a:r>
              <a:rPr lang="en-GB" sz="700" dirty="0">
                <a:effectLst/>
                <a:latin typeface="Arial" panose="020B0604020202020204" pitchFamily="34" charset="0"/>
                <a:ea typeface="Times New Roman" panose="02020603050405020304" pitchFamily="18" charset="0"/>
                <a:cs typeface="Arial" panose="020B0604020202020204" pitchFamily="34" charset="0"/>
              </a:rPr>
              <a:t> and Gupta 2023).</a:t>
            </a:r>
          </a:p>
          <a:p>
            <a:pPr algn="just">
              <a:lnSpc>
                <a:spcPct val="150000"/>
              </a:lnSpc>
            </a:pPr>
            <a:r>
              <a:rPr lang="en-IN" sz="700" b="1" dirty="0">
                <a:effectLst/>
                <a:latin typeface="Arial" panose="020B0604020202020204" pitchFamily="34" charset="0"/>
                <a:ea typeface="Times New Roman" panose="02020603050405020304" pitchFamily="18" charset="0"/>
                <a:cs typeface="Arial" panose="020B0604020202020204" pitchFamily="34" charset="0"/>
              </a:rPr>
              <a:t>Name of the specific Disorder and definition</a:t>
            </a:r>
          </a:p>
          <a:p>
            <a:pPr marL="171450" indent="-171450" algn="just">
              <a:lnSpc>
                <a:spcPct val="150000"/>
              </a:lnSpc>
              <a:buFont typeface="Arial" panose="020B0604020202020204" pitchFamily="34" charset="0"/>
              <a:buChar char="•"/>
            </a:pPr>
            <a:r>
              <a:rPr lang="en-GB" sz="700" dirty="0">
                <a:effectLst/>
                <a:latin typeface="Arial" panose="020B0604020202020204" pitchFamily="34" charset="0"/>
                <a:ea typeface="Times New Roman" panose="02020603050405020304" pitchFamily="18" charset="0"/>
                <a:cs typeface="Arial" panose="020B0604020202020204" pitchFamily="34" charset="0"/>
              </a:rPr>
              <a:t>In ICD-11, mood disorder is understood as a type of psychological disorder, which is predominantly signified by mood episodes, mainly, manic, depressive, mixed or hypomanic </a:t>
            </a:r>
            <a:r>
              <a:rPr lang="en-GB" sz="700" dirty="0">
                <a:latin typeface="Arial" panose="020B0604020202020204" pitchFamily="34" charset="0"/>
                <a:cs typeface="Arial" panose="020B0604020202020204" pitchFamily="34" charset="0"/>
              </a:rPr>
              <a:t>(Findacode.com, 2025). </a:t>
            </a:r>
          </a:p>
          <a:p>
            <a:pPr marL="171450" indent="-171450" algn="just">
              <a:lnSpc>
                <a:spcPct val="150000"/>
              </a:lnSpc>
              <a:buFont typeface="Arial" panose="020B0604020202020204" pitchFamily="34" charset="0"/>
              <a:buChar char="•"/>
            </a:pPr>
            <a:r>
              <a:rPr lang="en-GB" sz="700" dirty="0">
                <a:effectLst/>
                <a:latin typeface="Arial" panose="020B0604020202020204" pitchFamily="34" charset="0"/>
                <a:ea typeface="Times New Roman" panose="02020603050405020304" pitchFamily="18" charset="0"/>
                <a:cs typeface="Arial" panose="020B0604020202020204" pitchFamily="34" charset="0"/>
              </a:rPr>
              <a:t>“Depressive episode” is experienced for almost a two-week period at least where a repeatedly depressed mood, the deficiency of interest in activities, or when there is energy loss.</a:t>
            </a:r>
          </a:p>
          <a:p>
            <a:pPr algn="just">
              <a:lnSpc>
                <a:spcPct val="150000"/>
              </a:lnSpc>
            </a:pPr>
            <a:r>
              <a:rPr lang="en-GB" sz="700" b="1" dirty="0">
                <a:effectLst/>
                <a:latin typeface="Arial" panose="020B0604020202020204" pitchFamily="34" charset="0"/>
                <a:ea typeface="Times New Roman" panose="02020603050405020304" pitchFamily="18" charset="0"/>
                <a:cs typeface="Arial" panose="020B0604020202020204" pitchFamily="34" charset="0"/>
              </a:rPr>
              <a:t>How Common Is the Disorder?</a:t>
            </a:r>
            <a:endParaRPr lang="en-IN" sz="7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Arial" panose="020B0604020202020204" pitchFamily="34" charset="0"/>
              <a:buChar char="•"/>
            </a:pPr>
            <a:r>
              <a:rPr lang="en-GB" sz="700" dirty="0">
                <a:effectLst/>
                <a:latin typeface="Arial" panose="020B0604020202020204" pitchFamily="34" charset="0"/>
                <a:ea typeface="Times New Roman" panose="02020603050405020304" pitchFamily="18" charset="0"/>
                <a:cs typeface="Arial" panose="020B0604020202020204" pitchFamily="34" charset="0"/>
              </a:rPr>
              <a:t>Mood disorders (commonly including bipolar disorder and depression) are major psychological disorders where diagnosis is common and constitute an extensive share of the burden related to mental disease in the UK. </a:t>
            </a:r>
          </a:p>
          <a:p>
            <a:pPr marL="171450" indent="-171450" algn="just">
              <a:lnSpc>
                <a:spcPct val="150000"/>
              </a:lnSpc>
              <a:buFont typeface="Arial" panose="020B0604020202020204" pitchFamily="34" charset="0"/>
              <a:buChar char="•"/>
            </a:pPr>
            <a:r>
              <a:rPr lang="en-GB" sz="700" dirty="0">
                <a:effectLst/>
                <a:latin typeface="Arial" panose="020B0604020202020204" pitchFamily="34" charset="0"/>
                <a:ea typeface="Times New Roman" panose="02020603050405020304" pitchFamily="18" charset="0"/>
                <a:cs typeface="Arial" panose="020B0604020202020204" pitchFamily="34" charset="0"/>
              </a:rPr>
              <a:t>Studies indicate that major </a:t>
            </a:r>
            <a:r>
              <a:rPr lang="en-GB" sz="700" dirty="0">
                <a:latin typeface="Arial" panose="020B0604020202020204" pitchFamily="34" charset="0"/>
                <a:ea typeface="Times New Roman" panose="02020603050405020304" pitchFamily="18" charset="0"/>
                <a:cs typeface="Arial" panose="020B0604020202020204" pitchFamily="34" charset="0"/>
              </a:rPr>
              <a:t>mood and depressive </a:t>
            </a:r>
            <a:r>
              <a:rPr lang="en-GB" sz="700" dirty="0">
                <a:effectLst/>
                <a:latin typeface="Arial" panose="020B0604020202020204" pitchFamily="34" charset="0"/>
                <a:ea typeface="Times New Roman" panose="02020603050405020304" pitchFamily="18" charset="0"/>
                <a:cs typeface="Arial" panose="020B0604020202020204" pitchFamily="34" charset="0"/>
              </a:rPr>
              <a:t>disorder is projected to happen in between 4-10 percent of the respondents in England at least one time weekly in their lives (Mental Health Foundation, 2022). </a:t>
            </a:r>
          </a:p>
          <a:p>
            <a:pPr marL="171450" indent="-171450" algn="just">
              <a:lnSpc>
                <a:spcPct val="150000"/>
              </a:lnSpc>
              <a:buFont typeface="Arial" panose="020B0604020202020204" pitchFamily="34" charset="0"/>
              <a:buChar char="•"/>
            </a:pPr>
            <a:r>
              <a:rPr lang="en-GB" sz="700" dirty="0">
                <a:effectLst/>
                <a:latin typeface="Arial" panose="020B0604020202020204" pitchFamily="34" charset="0"/>
                <a:ea typeface="Times New Roman" panose="02020603050405020304" pitchFamily="18" charset="0"/>
                <a:cs typeface="Arial" panose="020B0604020202020204" pitchFamily="34" charset="0"/>
              </a:rPr>
              <a:t>There is prevalence information that indicates between 4-10% of subjects in England will experience depression during their lifetime with a depressive episode comprising a considerable amount of mood disorder diagnosis (Mental Health Foundation, 2022). </a:t>
            </a:r>
          </a:p>
          <a:p>
            <a:pPr marL="171450" indent="-171450" algn="just">
              <a:lnSpc>
                <a:spcPct val="150000"/>
              </a:lnSpc>
              <a:buFont typeface="Arial" panose="020B0604020202020204" pitchFamily="34" charset="0"/>
              <a:buChar char="•"/>
            </a:pPr>
            <a:r>
              <a:rPr lang="en-GB" sz="700" dirty="0">
                <a:effectLst/>
                <a:latin typeface="Arial" panose="020B0604020202020204" pitchFamily="34" charset="0"/>
                <a:ea typeface="Times New Roman" panose="02020603050405020304" pitchFamily="18" charset="0"/>
                <a:cs typeface="Arial" panose="020B0604020202020204" pitchFamily="34" charset="0"/>
              </a:rPr>
              <a:t>The report also indicates that females (18.5 percent) are now more diagnosed with mood disorders compared to males (12.5 percent), and youth (between 16 and 24 years of age) are the affected group, with almost a quarter of them reporting bad mental health (Braithwaite, 2024). </a:t>
            </a:r>
          </a:p>
          <a:p>
            <a:pPr marL="171450" indent="-171450" algn="just">
              <a:lnSpc>
                <a:spcPct val="150000"/>
              </a:lnSpc>
              <a:buFont typeface="Arial" panose="020B0604020202020204" pitchFamily="34" charset="0"/>
              <a:buChar char="•"/>
            </a:pPr>
            <a:r>
              <a:rPr lang="en-GB" sz="700" dirty="0">
                <a:effectLst/>
                <a:latin typeface="Arial" panose="020B0604020202020204" pitchFamily="34" charset="0"/>
                <a:ea typeface="Times New Roman" panose="02020603050405020304" pitchFamily="18" charset="0"/>
                <a:cs typeface="Arial" panose="020B0604020202020204" pitchFamily="34" charset="0"/>
              </a:rPr>
              <a:t>In the UK, 47.7% of adults of age 16 yrs. to 74 yrs. with a usual mental disorder obtained mental health treatment in 2023-2024 which signifies more people are engaging in it, yet still they have its necessity (Bma.org.uk, 2025).​</a:t>
            </a:r>
            <a:endParaRPr lang="en-IN" sz="7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6" name="TextBox 5">
            <a:extLst>
              <a:ext uri="{FF2B5EF4-FFF2-40B4-BE49-F238E27FC236}">
                <a16:creationId xmlns:a16="http://schemas.microsoft.com/office/drawing/2014/main" id="{E0C733AC-3841-3DA5-EA50-1CFB3B0F9BC6}"/>
              </a:ext>
            </a:extLst>
          </p:cNvPr>
          <p:cNvSpPr txBox="1"/>
          <p:nvPr/>
        </p:nvSpPr>
        <p:spPr>
          <a:xfrm>
            <a:off x="3857912" y="2217010"/>
            <a:ext cx="4114799" cy="4399089"/>
          </a:xfrm>
          <a:prstGeom prst="rect">
            <a:avLst/>
          </a:prstGeom>
          <a:noFill/>
        </p:spPr>
        <p:style>
          <a:lnRef idx="1">
            <a:schemeClr val="accent4"/>
          </a:lnRef>
          <a:fillRef idx="2">
            <a:schemeClr val="accent4"/>
          </a:fillRef>
          <a:effectRef idx="1">
            <a:schemeClr val="accent4"/>
          </a:effectRef>
          <a:fontRef idx="minor">
            <a:schemeClr val="dk1"/>
          </a:fontRef>
        </p:style>
        <p:txBody>
          <a:bodyPr wrap="square">
            <a:spAutoFit/>
          </a:bodyPr>
          <a:lstStyle/>
          <a:p>
            <a:pPr algn="just">
              <a:lnSpc>
                <a:spcPct val="150000"/>
              </a:lnSpc>
            </a:pPr>
            <a:r>
              <a:rPr lang="en-GB" sz="750" b="1" kern="0" dirty="0">
                <a:effectLst/>
                <a:latin typeface="Arial" panose="020B0604020202020204" pitchFamily="34" charset="0"/>
                <a:cs typeface="Arial" panose="020B0604020202020204" pitchFamily="34" charset="0"/>
              </a:rPr>
              <a:t>Causes, Symptoms, Diagnosis</a:t>
            </a:r>
            <a:endParaRPr lang="en-IN" sz="750" b="1" kern="0" dirty="0">
              <a:effectLst/>
              <a:latin typeface="Arial" panose="020B0604020202020204" pitchFamily="34" charset="0"/>
              <a:cs typeface="Arial" panose="020B0604020202020204" pitchFamily="34" charset="0"/>
            </a:endParaRPr>
          </a:p>
          <a:p>
            <a:pPr algn="just">
              <a:lnSpc>
                <a:spcPct val="150000"/>
              </a:lnSpc>
            </a:pPr>
            <a:r>
              <a:rPr lang="en-GB" sz="750" b="1" dirty="0">
                <a:effectLst/>
                <a:latin typeface="Arial" panose="020B0604020202020204" pitchFamily="34" charset="0"/>
                <a:ea typeface="Times New Roman" panose="02020603050405020304" pitchFamily="18" charset="0"/>
                <a:cs typeface="Arial" panose="020B0604020202020204" pitchFamily="34" charset="0"/>
              </a:rPr>
              <a:t>Causes</a:t>
            </a:r>
            <a:endParaRPr lang="en-IN" sz="75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Arial" panose="020B0604020202020204" pitchFamily="34" charset="0"/>
              <a:buChar char="•"/>
            </a:pPr>
            <a:r>
              <a:rPr lang="en-GB" sz="750" dirty="0">
                <a:effectLst/>
                <a:latin typeface="Arial" panose="020B0604020202020204" pitchFamily="34" charset="0"/>
                <a:ea typeface="Times New Roman" panose="02020603050405020304" pitchFamily="18" charset="0"/>
                <a:cs typeface="Arial" panose="020B0604020202020204" pitchFamily="34" charset="0"/>
              </a:rPr>
              <a:t>The definite reasons for the occurrence of mood disorders is multi-layered, which constitutes the intertwined nature of biological, environmental, genetic, psychological elements.</a:t>
            </a:r>
            <a:endParaRPr lang="en-GB" sz="750" dirty="0">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Arial" panose="020B0604020202020204" pitchFamily="34" charset="0"/>
              <a:buChar char="•"/>
            </a:pPr>
            <a:r>
              <a:rPr lang="en-GB" sz="750" dirty="0">
                <a:effectLst/>
                <a:latin typeface="Arial" panose="020B0604020202020204" pitchFamily="34" charset="0"/>
                <a:ea typeface="Times New Roman" panose="02020603050405020304" pitchFamily="18" charset="0"/>
                <a:cs typeface="Arial" panose="020B0604020202020204" pitchFamily="34" charset="0"/>
              </a:rPr>
              <a:t>Substantial heritable factors have been known, mainly, concerning bipolar disorders and the major “depression episodes”.</a:t>
            </a:r>
          </a:p>
          <a:p>
            <a:pPr marL="171450" indent="-171450" algn="just">
              <a:lnSpc>
                <a:spcPct val="150000"/>
              </a:lnSpc>
              <a:buFont typeface="Arial" panose="020B0604020202020204" pitchFamily="34" charset="0"/>
              <a:buChar char="•"/>
            </a:pPr>
            <a:r>
              <a:rPr lang="en-GB" sz="750" dirty="0">
                <a:latin typeface="Arial" panose="020B0604020202020204" pitchFamily="34" charset="0"/>
                <a:ea typeface="Times New Roman" panose="02020603050405020304" pitchFamily="18" charset="0"/>
                <a:cs typeface="Arial" panose="020B0604020202020204" pitchFamily="34" charset="0"/>
              </a:rPr>
              <a:t>H</a:t>
            </a:r>
            <a:r>
              <a:rPr lang="en-GB" sz="750" dirty="0">
                <a:effectLst/>
                <a:latin typeface="Arial" panose="020B0604020202020204" pitchFamily="34" charset="0"/>
                <a:ea typeface="Times New Roman" panose="02020603050405020304" pitchFamily="18" charset="0"/>
                <a:cs typeface="Arial" panose="020B0604020202020204" pitchFamily="34" charset="0"/>
              </a:rPr>
              <a:t>owever, stressful events in one’s lives, chronic illness, socio-economic misery, and trauma-related challenges have the possibility of triggering aggravating the symptoms (</a:t>
            </a:r>
            <a:r>
              <a:rPr lang="en-GB" sz="750" dirty="0" err="1">
                <a:effectLst/>
                <a:latin typeface="Arial" panose="020B0604020202020204" pitchFamily="34" charset="0"/>
                <a:ea typeface="Times New Roman" panose="02020603050405020304" pitchFamily="18" charset="0"/>
                <a:cs typeface="Arial" panose="020B0604020202020204" pitchFamily="34" charset="0"/>
              </a:rPr>
              <a:t>Sekhon</a:t>
            </a:r>
            <a:r>
              <a:rPr lang="en-GB" sz="750" dirty="0">
                <a:effectLst/>
                <a:latin typeface="Arial" panose="020B0604020202020204" pitchFamily="34" charset="0"/>
                <a:ea typeface="Times New Roman" panose="02020603050405020304" pitchFamily="18" charset="0"/>
                <a:cs typeface="Arial" panose="020B0604020202020204" pitchFamily="34" charset="0"/>
              </a:rPr>
              <a:t> and Gupta. 2023).</a:t>
            </a:r>
          </a:p>
          <a:p>
            <a:pPr algn="just">
              <a:lnSpc>
                <a:spcPct val="150000"/>
              </a:lnSpc>
            </a:pPr>
            <a:r>
              <a:rPr lang="en-GB" sz="750" b="1" dirty="0">
                <a:effectLst/>
                <a:latin typeface="Arial" panose="020B0604020202020204" pitchFamily="34" charset="0"/>
                <a:ea typeface="Times New Roman" panose="02020603050405020304" pitchFamily="18" charset="0"/>
                <a:cs typeface="Arial" panose="020B0604020202020204" pitchFamily="34" charset="0"/>
              </a:rPr>
              <a:t>Symptoms</a:t>
            </a:r>
            <a:endParaRPr lang="en-IN" sz="75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Arial" panose="020B0604020202020204" pitchFamily="34" charset="0"/>
              <a:buChar char="•"/>
            </a:pPr>
            <a:r>
              <a:rPr lang="en-GB" sz="750" dirty="0">
                <a:effectLst/>
                <a:latin typeface="Arial" panose="020B0604020202020204" pitchFamily="34" charset="0"/>
                <a:ea typeface="Times New Roman" panose="02020603050405020304" pitchFamily="18" charset="0"/>
                <a:cs typeface="Arial" panose="020B0604020202020204" pitchFamily="34" charset="0"/>
              </a:rPr>
              <a:t>The mood disorders exhibit an extensive range of symptoms as a result of its associated distinct “episodes” (including, manic, mixed, depressive, and hypomanic).</a:t>
            </a:r>
          </a:p>
          <a:p>
            <a:pPr marL="171450" indent="-171450" algn="just">
              <a:lnSpc>
                <a:spcPct val="150000"/>
              </a:lnSpc>
              <a:buFont typeface="Arial" panose="020B0604020202020204" pitchFamily="34" charset="0"/>
              <a:buChar char="•"/>
            </a:pPr>
            <a:r>
              <a:rPr lang="en-GB" sz="750" dirty="0">
                <a:effectLst/>
                <a:latin typeface="Arial" panose="020B0604020202020204" pitchFamily="34" charset="0"/>
                <a:ea typeface="Times New Roman" panose="02020603050405020304" pitchFamily="18" charset="0"/>
                <a:cs typeface="Arial" panose="020B0604020202020204" pitchFamily="34" charset="0"/>
              </a:rPr>
              <a:t>In the case of a depressive episode, the ICD-11 makes a minimum of 2 weeks of low mood, leak of pleasure or interest in almost every activity, and declined energy</a:t>
            </a:r>
            <a:r>
              <a:rPr lang="en-GB" sz="750" dirty="0">
                <a:latin typeface="Arial" panose="020B0604020202020204" pitchFamily="34" charset="0"/>
                <a:ea typeface="Times New Roman" panose="02020603050405020304" pitchFamily="18" charset="0"/>
                <a:cs typeface="Arial" panose="020B0604020202020204" pitchFamily="34" charset="0"/>
              </a:rPr>
              <a:t>.</a:t>
            </a:r>
          </a:p>
          <a:p>
            <a:pPr marL="171450" indent="-171450" algn="just">
              <a:lnSpc>
                <a:spcPct val="150000"/>
              </a:lnSpc>
              <a:buFont typeface="Arial" panose="020B0604020202020204" pitchFamily="34" charset="0"/>
              <a:buChar char="•"/>
            </a:pPr>
            <a:r>
              <a:rPr lang="en-GB" sz="750" dirty="0">
                <a:effectLst/>
                <a:latin typeface="Arial" panose="020B0604020202020204" pitchFamily="34" charset="0"/>
                <a:ea typeface="Times New Roman" panose="02020603050405020304" pitchFamily="18" charset="0"/>
                <a:cs typeface="Arial" panose="020B0604020202020204" pitchFamily="34" charset="0"/>
              </a:rPr>
              <a:t>This mainly goes along with numerous other symptoms, including issues focusing, feeling of being worthless, sleeping challenges disturbances in appetite, agitation or even the consistent ideas of suicide (Cleveland Clinic, 2022).</a:t>
            </a:r>
            <a:endParaRPr lang="en-IN" sz="75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GB" sz="750" b="1" dirty="0">
                <a:effectLst/>
                <a:latin typeface="Arial" panose="020B0604020202020204" pitchFamily="34" charset="0"/>
                <a:ea typeface="Times New Roman" panose="02020603050405020304" pitchFamily="18" charset="0"/>
                <a:cs typeface="Arial" panose="020B0604020202020204" pitchFamily="34" charset="0"/>
              </a:rPr>
              <a:t>Diagnosis</a:t>
            </a:r>
            <a:endParaRPr lang="en-IN" sz="75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buFont typeface="Arial" panose="020B0604020202020204" pitchFamily="34" charset="0"/>
              <a:buChar char="•"/>
            </a:pPr>
            <a:r>
              <a:rPr lang="en-GB" sz="750" dirty="0">
                <a:effectLst/>
                <a:latin typeface="Arial" panose="020B0604020202020204" pitchFamily="34" charset="0"/>
                <a:ea typeface="Times New Roman" panose="02020603050405020304" pitchFamily="18" charset="0"/>
                <a:cs typeface="Arial" panose="020B0604020202020204" pitchFamily="34" charset="0"/>
              </a:rPr>
              <a:t>Clinical evaluation with the utilisation of ICD-11 diagnostic criteria are associated for the diagnosis of Mood disorders, including “depressive episodes”. </a:t>
            </a:r>
          </a:p>
          <a:p>
            <a:pPr marL="171450" indent="-171450" algn="just">
              <a:lnSpc>
                <a:spcPct val="150000"/>
              </a:lnSpc>
              <a:buFont typeface="Arial" panose="020B0604020202020204" pitchFamily="34" charset="0"/>
              <a:buChar char="•"/>
            </a:pPr>
            <a:r>
              <a:rPr lang="en-GB" sz="750" dirty="0">
                <a:latin typeface="Arial" panose="020B0604020202020204" pitchFamily="34" charset="0"/>
                <a:ea typeface="Times New Roman" panose="02020603050405020304" pitchFamily="18" charset="0"/>
                <a:cs typeface="Arial" panose="020B0604020202020204" pitchFamily="34" charset="0"/>
              </a:rPr>
              <a:t>V</a:t>
            </a:r>
            <a:r>
              <a:rPr lang="en-GB" sz="750" dirty="0">
                <a:effectLst/>
                <a:latin typeface="Arial" panose="020B0604020202020204" pitchFamily="34" charset="0"/>
                <a:ea typeface="Times New Roman" panose="02020603050405020304" pitchFamily="18" charset="0"/>
                <a:cs typeface="Arial" panose="020B0604020202020204" pitchFamily="34" charset="0"/>
              </a:rPr>
              <a:t>ictory applying core symptoms, their absence and duration, and the norms’ exclusion of secondary factors, constituting substances, and so on are involved in clinical diagnosis. </a:t>
            </a:r>
          </a:p>
          <a:p>
            <a:pPr marL="171450" indent="-171450" algn="just">
              <a:lnSpc>
                <a:spcPct val="150000"/>
              </a:lnSpc>
              <a:buFont typeface="Arial" panose="020B0604020202020204" pitchFamily="34" charset="0"/>
              <a:buChar char="•"/>
            </a:pPr>
            <a:r>
              <a:rPr lang="en-GB" sz="750" dirty="0">
                <a:effectLst/>
                <a:latin typeface="Arial" panose="020B0604020202020204" pitchFamily="34" charset="0"/>
                <a:ea typeface="Times New Roman" panose="02020603050405020304" pitchFamily="18" charset="0"/>
                <a:cs typeface="Arial" panose="020B0604020202020204" pitchFamily="34" charset="0"/>
              </a:rPr>
              <a:t>An extensive utilisation of validated rating scales, of clinical interviews, and family or carers’ collateral data is also included in diagnosis (Cleveland Clinic, 2022).</a:t>
            </a:r>
          </a:p>
        </p:txBody>
      </p:sp>
      <p:sp>
        <p:nvSpPr>
          <p:cNvPr id="7" name="TextBox 6">
            <a:extLst>
              <a:ext uri="{FF2B5EF4-FFF2-40B4-BE49-F238E27FC236}">
                <a16:creationId xmlns:a16="http://schemas.microsoft.com/office/drawing/2014/main" id="{B512C276-59F5-FE50-9497-80993C9F7D27}"/>
              </a:ext>
            </a:extLst>
          </p:cNvPr>
          <p:cNvSpPr txBox="1"/>
          <p:nvPr/>
        </p:nvSpPr>
        <p:spPr>
          <a:xfrm>
            <a:off x="8085937" y="3566884"/>
            <a:ext cx="3903617" cy="3024867"/>
          </a:xfrm>
          <a:prstGeom prst="rect">
            <a:avLst/>
          </a:prstGeom>
          <a:noFill/>
        </p:spPr>
        <p:style>
          <a:lnRef idx="1">
            <a:schemeClr val="accent4"/>
          </a:lnRef>
          <a:fillRef idx="2">
            <a:schemeClr val="accent4"/>
          </a:fillRef>
          <a:effectRef idx="1">
            <a:schemeClr val="accent4"/>
          </a:effectRef>
          <a:fontRef idx="minor">
            <a:schemeClr val="dk1"/>
          </a:fontRef>
        </p:style>
        <p:txBody>
          <a:bodyPr wrap="square">
            <a:spAutoFit/>
          </a:bodyPr>
          <a:lstStyle/>
          <a:p>
            <a:pPr algn="just">
              <a:lnSpc>
                <a:spcPct val="150000"/>
              </a:lnSpc>
            </a:pPr>
            <a:r>
              <a:rPr lang="en-GB" sz="800" b="1" kern="0" dirty="0">
                <a:effectLst/>
                <a:latin typeface="Times New Roman" panose="02020603050405020304" pitchFamily="18" charset="0"/>
              </a:rPr>
              <a:t>Historical Perspectives and Treatments</a:t>
            </a:r>
            <a:endParaRPr lang="en-IN" sz="800" b="1" kern="0" dirty="0">
              <a:effectLst/>
              <a:latin typeface="Times New Roman" panose="02020603050405020304" pitchFamily="18" charset="0"/>
            </a:endParaRPr>
          </a:p>
          <a:p>
            <a:pPr marL="171450" indent="-171450" algn="just">
              <a:lnSpc>
                <a:spcPct val="150000"/>
              </a:lnSpc>
              <a:buFont typeface="Arial" panose="020B0604020202020204" pitchFamily="34" charset="0"/>
              <a:buChar char="•"/>
            </a:pPr>
            <a:r>
              <a:rPr lang="en-GB" sz="800" dirty="0">
                <a:effectLst/>
                <a:latin typeface="Times New Roman" panose="02020603050405020304" pitchFamily="18" charset="0"/>
                <a:ea typeface="Times New Roman" panose="02020603050405020304" pitchFamily="18" charset="0"/>
              </a:rPr>
              <a:t>Conventionally, mood disorders, mainly the most commonly known, depression melancholia are the conditions which have been understood and stigmatised improperly in the past.</a:t>
            </a:r>
          </a:p>
          <a:p>
            <a:pPr marL="171450" indent="-171450" algn="just">
              <a:lnSpc>
                <a:spcPct val="150000"/>
              </a:lnSpc>
              <a:buFont typeface="Arial" panose="020B0604020202020204" pitchFamily="34" charset="0"/>
              <a:buChar char="•"/>
            </a:pPr>
            <a:r>
              <a:rPr lang="en-GB" sz="800" dirty="0">
                <a:effectLst/>
                <a:latin typeface="Times New Roman" panose="02020603050405020304" pitchFamily="18" charset="0"/>
                <a:ea typeface="Times New Roman" panose="02020603050405020304" pitchFamily="18" charset="0"/>
              </a:rPr>
              <a:t>Long-term sadness was defined and characterised by ancient Greek physicians (like Hippocrates) to an absence of balance of body humours, like black bile, resulting in the name melancholia (</a:t>
            </a:r>
            <a:r>
              <a:rPr lang="en-GB" sz="800" dirty="0" err="1">
                <a:effectLst/>
                <a:latin typeface="Times New Roman" panose="02020603050405020304" pitchFamily="18" charset="0"/>
                <a:ea typeface="Times New Roman" panose="02020603050405020304" pitchFamily="18" charset="0"/>
              </a:rPr>
              <a:t>Motichand</a:t>
            </a:r>
            <a:r>
              <a:rPr lang="en-GB" sz="800" dirty="0">
                <a:effectLst/>
                <a:latin typeface="Times New Roman" panose="02020603050405020304" pitchFamily="18" charset="0"/>
                <a:ea typeface="Times New Roman" panose="02020603050405020304" pitchFamily="18" charset="0"/>
              </a:rPr>
              <a:t> and Ram, 2020).</a:t>
            </a:r>
          </a:p>
          <a:p>
            <a:pPr marL="171450" indent="-171450" algn="just">
              <a:lnSpc>
                <a:spcPct val="150000"/>
              </a:lnSpc>
              <a:buFont typeface="Arial" panose="020B0604020202020204" pitchFamily="34" charset="0"/>
              <a:buChar char="•"/>
            </a:pPr>
            <a:r>
              <a:rPr lang="en-GB" sz="800" dirty="0">
                <a:effectLst/>
                <a:latin typeface="Times New Roman" panose="02020603050405020304" pitchFamily="18" charset="0"/>
                <a:ea typeface="Times New Roman" panose="02020603050405020304" pitchFamily="18" charset="0"/>
              </a:rPr>
              <a:t>There was a distinct interpretation of “Depressive episode” in the periods, “Renaissance” and “Middle Ages” and at certain periods, as manifestations of divine retribution, possession.</a:t>
            </a:r>
          </a:p>
          <a:p>
            <a:pPr marL="171450" indent="-171450" algn="just">
              <a:lnSpc>
                <a:spcPct val="150000"/>
              </a:lnSpc>
              <a:buFont typeface="Arial" panose="020B0604020202020204" pitchFamily="34" charset="0"/>
              <a:buChar char="•"/>
            </a:pPr>
            <a:r>
              <a:rPr lang="en-GB" sz="800" dirty="0">
                <a:effectLst/>
                <a:latin typeface="Times New Roman" panose="02020603050405020304" pitchFamily="18" charset="0"/>
                <a:ea typeface="Times New Roman" panose="02020603050405020304" pitchFamily="18" charset="0"/>
              </a:rPr>
              <a:t>Durin</a:t>
            </a:r>
            <a:r>
              <a:rPr lang="en-GB" sz="800" dirty="0">
                <a:latin typeface="Times New Roman" panose="02020603050405020304" pitchFamily="18" charset="0"/>
                <a:ea typeface="Times New Roman" panose="02020603050405020304" pitchFamily="18" charset="0"/>
              </a:rPr>
              <a:t>g </a:t>
            </a:r>
            <a:r>
              <a:rPr lang="en-GB" sz="800" dirty="0">
                <a:effectLst/>
                <a:latin typeface="Times New Roman" panose="02020603050405020304" pitchFamily="18" charset="0"/>
                <a:ea typeface="Times New Roman" panose="02020603050405020304" pitchFamily="18" charset="0"/>
              </a:rPr>
              <a:t>19th or early 20th century, Kraepelin and his associates developed systematised classifications and made the variation between “manic episodes” and “depressive episodes” as a recognised clinical result after those periods (</a:t>
            </a:r>
            <a:r>
              <a:rPr lang="en-GB" sz="800" dirty="0" err="1">
                <a:effectLst/>
                <a:latin typeface="Times New Roman" panose="02020603050405020304" pitchFamily="18" charset="0"/>
                <a:ea typeface="Times New Roman" panose="02020603050405020304" pitchFamily="18" charset="0"/>
              </a:rPr>
              <a:t>Bourin</a:t>
            </a:r>
            <a:r>
              <a:rPr lang="en-GB" sz="800" dirty="0">
                <a:effectLst/>
                <a:latin typeface="Times New Roman" panose="02020603050405020304" pitchFamily="18" charset="0"/>
                <a:ea typeface="Times New Roman" panose="02020603050405020304" pitchFamily="18" charset="0"/>
              </a:rPr>
              <a:t> and </a:t>
            </a:r>
            <a:r>
              <a:rPr lang="en-GB" sz="800" dirty="0" err="1">
                <a:effectLst/>
                <a:latin typeface="Times New Roman" panose="02020603050405020304" pitchFamily="18" charset="0"/>
                <a:ea typeface="Times New Roman" panose="02020603050405020304" pitchFamily="18" charset="0"/>
              </a:rPr>
              <a:t>Bourin</a:t>
            </a:r>
            <a:r>
              <a:rPr lang="en-GB" sz="800" dirty="0">
                <a:effectLst/>
                <a:latin typeface="Times New Roman" panose="02020603050405020304" pitchFamily="18" charset="0"/>
                <a:ea typeface="Times New Roman" panose="02020603050405020304" pitchFamily="18" charset="0"/>
              </a:rPr>
              <a:t>, 2020). </a:t>
            </a:r>
          </a:p>
          <a:p>
            <a:pPr marL="171450" indent="-171450" algn="just">
              <a:lnSpc>
                <a:spcPct val="150000"/>
              </a:lnSpc>
              <a:buFont typeface="Arial" panose="020B0604020202020204" pitchFamily="34" charset="0"/>
              <a:buChar char="•"/>
            </a:pPr>
            <a:r>
              <a:rPr lang="en-GB" sz="800" dirty="0">
                <a:effectLst/>
                <a:latin typeface="Times New Roman" panose="02020603050405020304" pitchFamily="18" charset="0"/>
                <a:ea typeface="Times New Roman" panose="02020603050405020304" pitchFamily="18" charset="0"/>
              </a:rPr>
              <a:t>Contemporary knowledge considers mood disorders a multi-dimensional medical condition when it comes to its research and treatment, it concentrates on biopsychosocial approach (</a:t>
            </a:r>
            <a:r>
              <a:rPr lang="en-GB" sz="800" dirty="0" err="1">
                <a:effectLst/>
                <a:latin typeface="Times New Roman" panose="02020603050405020304" pitchFamily="18" charset="0"/>
                <a:ea typeface="Times New Roman" panose="02020603050405020304" pitchFamily="18" charset="0"/>
              </a:rPr>
              <a:t>Kornetov</a:t>
            </a:r>
            <a:r>
              <a:rPr lang="en-GB" sz="800" dirty="0">
                <a:effectLst/>
                <a:latin typeface="Times New Roman" panose="02020603050405020304" pitchFamily="18" charset="0"/>
                <a:ea typeface="Times New Roman" panose="02020603050405020304" pitchFamily="18" charset="0"/>
              </a:rPr>
              <a:t>, 2022). </a:t>
            </a:r>
            <a:endParaRPr lang="en-IN" sz="800" dirty="0">
              <a:effectLst/>
              <a:latin typeface="Times New Roman" panose="02020603050405020304" pitchFamily="18" charset="0"/>
              <a:ea typeface="Times New Roman" panose="02020603050405020304" pitchFamily="18" charset="0"/>
            </a:endParaRPr>
          </a:p>
        </p:txBody>
      </p:sp>
      <p:pic>
        <p:nvPicPr>
          <p:cNvPr id="9" name="Picture 8">
            <a:extLst>
              <a:ext uri="{FF2B5EF4-FFF2-40B4-BE49-F238E27FC236}">
                <a16:creationId xmlns:a16="http://schemas.microsoft.com/office/drawing/2014/main" id="{4BCAACAB-75A1-9C5A-8C16-203DE30DE6E4}"/>
              </a:ext>
            </a:extLst>
          </p:cNvPr>
          <p:cNvPicPr>
            <a:picLocks noChangeAspect="1"/>
          </p:cNvPicPr>
          <p:nvPr/>
        </p:nvPicPr>
        <p:blipFill>
          <a:blip r:embed="rId3"/>
          <a:stretch>
            <a:fillRect/>
          </a:stretch>
        </p:blipFill>
        <p:spPr>
          <a:xfrm>
            <a:off x="572182" y="135821"/>
            <a:ext cx="2600325" cy="77531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0" name="Picture 9">
            <a:extLst>
              <a:ext uri="{FF2B5EF4-FFF2-40B4-BE49-F238E27FC236}">
                <a16:creationId xmlns:a16="http://schemas.microsoft.com/office/drawing/2014/main" id="{106E173C-1241-EF91-F0DB-14F5AC3C63FE}"/>
              </a:ext>
            </a:extLst>
          </p:cNvPr>
          <p:cNvPicPr>
            <a:picLocks noChangeAspect="1"/>
          </p:cNvPicPr>
          <p:nvPr/>
        </p:nvPicPr>
        <p:blipFill>
          <a:blip r:embed="rId3"/>
          <a:stretch>
            <a:fillRect/>
          </a:stretch>
        </p:blipFill>
        <p:spPr>
          <a:xfrm>
            <a:off x="9193667" y="89014"/>
            <a:ext cx="2600325" cy="77531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6" name="Picture 15">
            <a:extLst>
              <a:ext uri="{FF2B5EF4-FFF2-40B4-BE49-F238E27FC236}">
                <a16:creationId xmlns:a16="http://schemas.microsoft.com/office/drawing/2014/main" id="{CB827D96-AC17-DFD3-E7B7-F66E97E19E46}"/>
              </a:ext>
            </a:extLst>
          </p:cNvPr>
          <p:cNvPicPr>
            <a:picLocks noChangeAspect="1"/>
          </p:cNvPicPr>
          <p:nvPr/>
        </p:nvPicPr>
        <p:blipFill>
          <a:blip r:embed="rId4"/>
          <a:stretch>
            <a:fillRect/>
          </a:stretch>
        </p:blipFill>
        <p:spPr>
          <a:xfrm>
            <a:off x="8129479" y="1026792"/>
            <a:ext cx="3903617" cy="2380437"/>
          </a:xfrm>
          <a:prstGeom prst="rect">
            <a:avLst/>
          </a:prstGeom>
          <a:ln>
            <a:noFill/>
          </a:ln>
          <a:effectLst>
            <a:outerShdw blurRad="292100" dist="139700" dir="2700000" algn="tl" rotWithShape="0">
              <a:srgbClr val="333333">
                <a:alpha val="65000"/>
              </a:srgbClr>
            </a:outerShdw>
          </a:effectLst>
        </p:spPr>
      </p:pic>
      <p:pic>
        <p:nvPicPr>
          <p:cNvPr id="5" name="Picture 4">
            <a:extLst>
              <a:ext uri="{FF2B5EF4-FFF2-40B4-BE49-F238E27FC236}">
                <a16:creationId xmlns:a16="http://schemas.microsoft.com/office/drawing/2014/main" id="{C6B6A605-0CBF-F1EE-6A8B-9C5D6BE9D97A}"/>
              </a:ext>
            </a:extLst>
          </p:cNvPr>
          <p:cNvPicPr>
            <a:picLocks noChangeAspect="1"/>
          </p:cNvPicPr>
          <p:nvPr/>
        </p:nvPicPr>
        <p:blipFill>
          <a:blip r:embed="rId5"/>
          <a:stretch>
            <a:fillRect/>
          </a:stretch>
        </p:blipFill>
        <p:spPr>
          <a:xfrm>
            <a:off x="5840064" y="966208"/>
            <a:ext cx="2033936" cy="1065284"/>
          </a:xfrm>
          <a:prstGeom prst="rect">
            <a:avLst/>
          </a:prstGeom>
        </p:spPr>
      </p:pic>
      <p:pic>
        <p:nvPicPr>
          <p:cNvPr id="11" name="Picture 10">
            <a:extLst>
              <a:ext uri="{FF2B5EF4-FFF2-40B4-BE49-F238E27FC236}">
                <a16:creationId xmlns:a16="http://schemas.microsoft.com/office/drawing/2014/main" id="{F3B7F1B2-CF8E-C01D-488A-5D6967065F8A}"/>
              </a:ext>
            </a:extLst>
          </p:cNvPr>
          <p:cNvPicPr>
            <a:picLocks noChangeAspect="1"/>
          </p:cNvPicPr>
          <p:nvPr/>
        </p:nvPicPr>
        <p:blipFill>
          <a:blip r:embed="rId6"/>
          <a:stretch>
            <a:fillRect/>
          </a:stretch>
        </p:blipFill>
        <p:spPr>
          <a:xfrm>
            <a:off x="3867104" y="962499"/>
            <a:ext cx="1972960" cy="1016446"/>
          </a:xfrm>
          <a:prstGeom prst="rect">
            <a:avLst/>
          </a:prstGeom>
        </p:spPr>
      </p:pic>
    </p:spTree>
    <p:extLst>
      <p:ext uri="{BB962C8B-B14F-4D97-AF65-F5344CB8AC3E}">
        <p14:creationId xmlns:p14="http://schemas.microsoft.com/office/powerpoint/2010/main" val="585379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AABFA-5E55-82E4-544C-75FFEF57AC37}"/>
              </a:ext>
            </a:extLst>
          </p:cNvPr>
          <p:cNvSpPr>
            <a:spLocks noGrp="1"/>
          </p:cNvSpPr>
          <p:nvPr>
            <p:ph type="title"/>
          </p:nvPr>
        </p:nvSpPr>
        <p:spPr>
          <a:xfrm>
            <a:off x="3598815" y="0"/>
            <a:ext cx="5212080" cy="845820"/>
          </a:xfrm>
        </p:spPr>
        <p:style>
          <a:lnRef idx="1">
            <a:schemeClr val="accent4"/>
          </a:lnRef>
          <a:fillRef idx="2">
            <a:schemeClr val="accent4"/>
          </a:fillRef>
          <a:effectRef idx="1">
            <a:schemeClr val="accent4"/>
          </a:effectRef>
          <a:fontRef idx="minor">
            <a:schemeClr val="dk1"/>
          </a:fontRef>
        </p:style>
        <p:txBody>
          <a:bodyPr>
            <a:normAutofit fontScale="90000"/>
          </a:bodyPr>
          <a:lstStyle/>
          <a:p>
            <a:pPr algn="ctr"/>
            <a:r>
              <a:rPr lang="en-US" sz="2700" b="1" dirty="0">
                <a:latin typeface="Times New Roman" panose="02020603050405020304" pitchFamily="18" charset="0"/>
                <a:cs typeface="Times New Roman" panose="02020603050405020304" pitchFamily="18" charset="0"/>
              </a:rPr>
              <a:t>Name of the Chosen Disorder: Mood Disorder (Depressive episodes)</a:t>
            </a:r>
            <a:endParaRPr lang="en-IN"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0FA12EF1-65F1-05CD-EC05-A634B15AE2CB}"/>
              </a:ext>
            </a:extLst>
          </p:cNvPr>
          <p:cNvSpPr txBox="1"/>
          <p:nvPr/>
        </p:nvSpPr>
        <p:spPr>
          <a:xfrm>
            <a:off x="137134" y="1011552"/>
            <a:ext cx="4819742" cy="3455626"/>
          </a:xfrm>
          <a:prstGeom prst="rect">
            <a:avLst/>
          </a:prstGeom>
          <a:noFill/>
        </p:spPr>
        <p:style>
          <a:lnRef idx="1">
            <a:schemeClr val="accent4"/>
          </a:lnRef>
          <a:fillRef idx="2">
            <a:schemeClr val="accent4"/>
          </a:fillRef>
          <a:effectRef idx="1">
            <a:schemeClr val="accent4"/>
          </a:effectRef>
          <a:fontRef idx="minor">
            <a:schemeClr val="dk1"/>
          </a:fontRef>
        </p:style>
        <p:txBody>
          <a:bodyPr wrap="square">
            <a:spAutoFit/>
          </a:bodyPr>
          <a:lstStyle/>
          <a:p>
            <a:pPr algn="ctr">
              <a:lnSpc>
                <a:spcPct val="150000"/>
              </a:lnSpc>
            </a:pPr>
            <a:r>
              <a:rPr lang="en-GB" sz="1050" b="1" kern="0" dirty="0">
                <a:effectLst/>
                <a:latin typeface="Arial" panose="020B0604020202020204" pitchFamily="34" charset="0"/>
                <a:cs typeface="Arial" panose="020B0604020202020204" pitchFamily="34" charset="0"/>
              </a:rPr>
              <a:t>Current Services and Treatments</a:t>
            </a:r>
            <a:endParaRPr lang="en-IN" sz="1050" b="1" kern="0" dirty="0">
              <a:effectLst/>
              <a:latin typeface="Arial" panose="020B0604020202020204" pitchFamily="34" charset="0"/>
              <a:cs typeface="Arial" panose="020B0604020202020204" pitchFamily="34" charset="0"/>
            </a:endParaRPr>
          </a:p>
          <a:p>
            <a:pPr marL="171450" indent="-171450" algn="just">
              <a:lnSpc>
                <a:spcPct val="150000"/>
              </a:lnSpc>
              <a:buFont typeface="Arial" panose="020B0604020202020204" pitchFamily="34" charset="0"/>
              <a:buChar char="•"/>
            </a:pPr>
            <a:r>
              <a:rPr lang="en-GB" sz="1050" dirty="0">
                <a:effectLst/>
                <a:latin typeface="Arial" panose="020B0604020202020204" pitchFamily="34" charset="0"/>
                <a:ea typeface="Times New Roman" panose="02020603050405020304" pitchFamily="18" charset="0"/>
                <a:cs typeface="Arial" panose="020B0604020202020204" pitchFamily="34" charset="0"/>
              </a:rPr>
              <a:t>The options like treatment and evidence-based services that can be employed to cure or control mood disorders, such as depressive episodes, are diverse.</a:t>
            </a:r>
          </a:p>
          <a:p>
            <a:pPr marL="171450" indent="-171450" algn="just">
              <a:lnSpc>
                <a:spcPct val="150000"/>
              </a:lnSpc>
              <a:buFont typeface="Arial" panose="020B0604020202020204" pitchFamily="34" charset="0"/>
              <a:buChar char="•"/>
            </a:pPr>
            <a:r>
              <a:rPr lang="en-GB" sz="1050" dirty="0">
                <a:effectLst/>
                <a:latin typeface="Arial" panose="020B0604020202020204" pitchFamily="34" charset="0"/>
                <a:ea typeface="Times New Roman" panose="02020603050405020304" pitchFamily="18" charset="0"/>
                <a:cs typeface="Arial" panose="020B0604020202020204" pitchFamily="34" charset="0"/>
              </a:rPr>
              <a:t>The widespread patterns of treatment hybrid, which ensures the utilisation of distinct Cognitive Psychological Interventions (Interpersonal Therapy, CBT, and Mindfulness Techniques) along with clinical interventions (through antidepressants like tricyclene, SNRI, SSRIs) (Young </a:t>
            </a:r>
            <a:r>
              <a:rPr lang="en-GB" sz="1050" i="1" dirty="0">
                <a:effectLst/>
                <a:latin typeface="Arial" panose="020B0604020202020204" pitchFamily="34" charset="0"/>
                <a:ea typeface="Times New Roman" panose="02020603050405020304" pitchFamily="18" charset="0"/>
                <a:cs typeface="Arial" panose="020B0604020202020204" pitchFamily="34" charset="0"/>
              </a:rPr>
              <a:t>et al</a:t>
            </a:r>
            <a:r>
              <a:rPr lang="en-GB" sz="1050" dirty="0">
                <a:effectLst/>
                <a:latin typeface="Arial" panose="020B0604020202020204" pitchFamily="34" charset="0"/>
                <a:ea typeface="Times New Roman" panose="02020603050405020304" pitchFamily="18" charset="0"/>
                <a:cs typeface="Arial" panose="020B0604020202020204" pitchFamily="34" charset="0"/>
              </a:rPr>
              <a:t>., 2024).</a:t>
            </a:r>
          </a:p>
          <a:p>
            <a:pPr marL="171450" indent="-171450" algn="just">
              <a:lnSpc>
                <a:spcPct val="150000"/>
              </a:lnSpc>
              <a:buFont typeface="Arial" panose="020B0604020202020204" pitchFamily="34" charset="0"/>
              <a:buChar char="•"/>
            </a:pPr>
            <a:r>
              <a:rPr lang="en-GB" sz="1050" dirty="0">
                <a:effectLst/>
                <a:latin typeface="Arial" panose="020B0604020202020204" pitchFamily="34" charset="0"/>
                <a:ea typeface="Times New Roman" panose="02020603050405020304" pitchFamily="18" charset="0"/>
                <a:cs typeface="Arial" panose="020B0604020202020204" pitchFamily="34" charset="0"/>
              </a:rPr>
              <a:t>A complete package of mental care is offered through The National Health Service (NHS) as a medium in the UK which constitutes community teams of mental health, specialised psychological therapy programmes, services of crisis intervention and primary care screening (NHS ‌ England, 2023).</a:t>
            </a:r>
          </a:p>
          <a:p>
            <a:pPr marL="171450" indent="-171450" algn="just">
              <a:lnSpc>
                <a:spcPct val="150000"/>
              </a:lnSpc>
              <a:buFont typeface="Arial" panose="020B0604020202020204" pitchFamily="34" charset="0"/>
              <a:buChar char="•"/>
            </a:pPr>
            <a:r>
              <a:rPr lang="en-GB" sz="1050" dirty="0">
                <a:effectLst/>
                <a:latin typeface="Arial" panose="020B0604020202020204" pitchFamily="34" charset="0"/>
                <a:ea typeface="Times New Roman" panose="02020603050405020304" pitchFamily="18" charset="0"/>
                <a:cs typeface="Arial" panose="020B0604020202020204" pitchFamily="34" charset="0"/>
              </a:rPr>
              <a:t>Campaigns on destigmatisation and increased public investment have resulted in heightened the services to be accessible or aware.</a:t>
            </a:r>
          </a:p>
        </p:txBody>
      </p:sp>
      <p:sp>
        <p:nvSpPr>
          <p:cNvPr id="6" name="TextBox 5">
            <a:extLst>
              <a:ext uri="{FF2B5EF4-FFF2-40B4-BE49-F238E27FC236}">
                <a16:creationId xmlns:a16="http://schemas.microsoft.com/office/drawing/2014/main" id="{E0C733AC-3841-3DA5-EA50-1CFB3B0F9BC6}"/>
              </a:ext>
            </a:extLst>
          </p:cNvPr>
          <p:cNvSpPr txBox="1"/>
          <p:nvPr/>
        </p:nvSpPr>
        <p:spPr>
          <a:xfrm>
            <a:off x="5049520" y="961479"/>
            <a:ext cx="5374640" cy="3064622"/>
          </a:xfrm>
          <a:prstGeom prst="rect">
            <a:avLst/>
          </a:prstGeom>
          <a:noFill/>
        </p:spPr>
        <p:style>
          <a:lnRef idx="1">
            <a:schemeClr val="accent4"/>
          </a:lnRef>
          <a:fillRef idx="2">
            <a:schemeClr val="accent4"/>
          </a:fillRef>
          <a:effectRef idx="1">
            <a:schemeClr val="accent4"/>
          </a:effectRef>
          <a:fontRef idx="minor">
            <a:schemeClr val="dk1"/>
          </a:fontRef>
        </p:style>
        <p:txBody>
          <a:bodyPr wrap="square">
            <a:spAutoFit/>
          </a:bodyPr>
          <a:lstStyle/>
          <a:p>
            <a:pPr algn="ctr">
              <a:lnSpc>
                <a:spcPct val="150000"/>
              </a:lnSpc>
            </a:pPr>
            <a:r>
              <a:rPr lang="en-GB" sz="1000" b="1" kern="0" dirty="0">
                <a:effectLst/>
                <a:latin typeface="Arial" panose="020B0604020202020204" pitchFamily="34" charset="0"/>
                <a:cs typeface="Arial" panose="020B0604020202020204" pitchFamily="34" charset="0"/>
              </a:rPr>
              <a:t>Recommendations</a:t>
            </a:r>
            <a:endParaRPr lang="en-IN" sz="1000" b="1" kern="0" dirty="0">
              <a:effectLst/>
              <a:latin typeface="Arial" panose="020B0604020202020204" pitchFamily="34" charset="0"/>
              <a:cs typeface="Arial" panose="020B0604020202020204" pitchFamily="34" charset="0"/>
            </a:endParaRPr>
          </a:p>
          <a:p>
            <a:pPr marL="171450" indent="-171450" algn="just">
              <a:lnSpc>
                <a:spcPct val="150000"/>
              </a:lnSpc>
              <a:buFont typeface="Arial" panose="020B0604020202020204" pitchFamily="34" charset="0"/>
              <a:buChar char="•"/>
            </a:pPr>
            <a:r>
              <a:rPr lang="en-GB" sz="1000" dirty="0">
                <a:effectLst/>
                <a:latin typeface="Arial" panose="020B0604020202020204" pitchFamily="34" charset="0"/>
                <a:ea typeface="Times New Roman" panose="02020603050405020304" pitchFamily="18" charset="0"/>
                <a:cs typeface="Arial" panose="020B0604020202020204" pitchFamily="34" charset="0"/>
              </a:rPr>
              <a:t>For the control and the outcomes of the mood disorders (including depressive episodes) to be reinforced, numerous suggestions can be made on the basis of existing credible literature.</a:t>
            </a:r>
          </a:p>
          <a:p>
            <a:pPr marL="171450" indent="-171450" algn="just">
              <a:lnSpc>
                <a:spcPct val="150000"/>
              </a:lnSpc>
              <a:buFont typeface="Arial" panose="020B0604020202020204" pitchFamily="34" charset="0"/>
              <a:buChar char="•"/>
            </a:pPr>
            <a:r>
              <a:rPr lang="en-GB" sz="1000" dirty="0">
                <a:effectLst/>
                <a:latin typeface="Arial" panose="020B0604020202020204" pitchFamily="34" charset="0"/>
                <a:ea typeface="Times New Roman" panose="02020603050405020304" pitchFamily="18" charset="0"/>
                <a:cs typeface="Arial" panose="020B0604020202020204" pitchFamily="34" charset="0"/>
              </a:rPr>
              <a:t>Primarily, prompt assistance-seeking behaviour patterns and compliance with treatment can be developed via mental illness-related education and awareness amid the general public and reducing the stigma rate in relation to psychological disorders.</a:t>
            </a:r>
          </a:p>
          <a:p>
            <a:pPr marL="171450" indent="-171450" algn="just">
              <a:lnSpc>
                <a:spcPct val="150000"/>
              </a:lnSpc>
              <a:buFont typeface="Arial" panose="020B0604020202020204" pitchFamily="34" charset="0"/>
              <a:buChar char="•"/>
            </a:pPr>
            <a:r>
              <a:rPr lang="en-GB" sz="1000" dirty="0">
                <a:effectLst/>
                <a:latin typeface="Arial" panose="020B0604020202020204" pitchFamily="34" charset="0"/>
                <a:ea typeface="Times New Roman" panose="02020603050405020304" pitchFamily="18" charset="0"/>
                <a:cs typeface="Arial" panose="020B0604020202020204" pitchFamily="34" charset="0"/>
              </a:rPr>
              <a:t>Second, the development of exposure on the application of integrative models of care along with the use of evidence-based psychotherapies (CBT) and pharmacological treatment is fundamental in efficient management (‌</a:t>
            </a:r>
            <a:r>
              <a:rPr lang="en-GB" sz="1000" dirty="0" err="1">
                <a:effectLst/>
                <a:latin typeface="Arial" panose="020B0604020202020204" pitchFamily="34" charset="0"/>
                <a:ea typeface="Times New Roman" panose="02020603050405020304" pitchFamily="18" charset="0"/>
                <a:cs typeface="Arial" panose="020B0604020202020204" pitchFamily="34" charset="0"/>
              </a:rPr>
              <a:t>Linke</a:t>
            </a:r>
            <a:r>
              <a:rPr lang="en-GB" sz="1000" dirty="0">
                <a:effectLst/>
                <a:latin typeface="Arial" panose="020B0604020202020204" pitchFamily="34" charset="0"/>
                <a:ea typeface="Times New Roman" panose="02020603050405020304" pitchFamily="18" charset="0"/>
                <a:cs typeface="Arial" panose="020B0604020202020204" pitchFamily="34" charset="0"/>
              </a:rPr>
              <a:t> </a:t>
            </a:r>
            <a:r>
              <a:rPr lang="en-GB" sz="1000" i="1" dirty="0">
                <a:effectLst/>
                <a:latin typeface="Arial" panose="020B0604020202020204" pitchFamily="34" charset="0"/>
                <a:ea typeface="Times New Roman" panose="02020603050405020304" pitchFamily="18" charset="0"/>
                <a:cs typeface="Arial" panose="020B0604020202020204" pitchFamily="34" charset="0"/>
              </a:rPr>
              <a:t>et al</a:t>
            </a:r>
            <a:r>
              <a:rPr lang="en-GB" sz="1000" dirty="0">
                <a:effectLst/>
                <a:latin typeface="Arial" panose="020B0604020202020204" pitchFamily="34" charset="0"/>
                <a:ea typeface="Times New Roman" panose="02020603050405020304" pitchFamily="18" charset="0"/>
                <a:cs typeface="Arial" panose="020B0604020202020204" pitchFamily="34" charset="0"/>
              </a:rPr>
              <a:t>., 2020).</a:t>
            </a:r>
          </a:p>
          <a:p>
            <a:pPr marL="171450" indent="-171450" algn="just">
              <a:lnSpc>
                <a:spcPct val="150000"/>
              </a:lnSpc>
              <a:buFont typeface="Arial" panose="020B0604020202020204" pitchFamily="34" charset="0"/>
              <a:buChar char="•"/>
            </a:pPr>
            <a:r>
              <a:rPr lang="en-GB" sz="1000" dirty="0">
                <a:effectLst/>
                <a:latin typeface="Arial" panose="020B0604020202020204" pitchFamily="34" charset="0"/>
                <a:ea typeface="Times New Roman" panose="02020603050405020304" pitchFamily="18" charset="0"/>
                <a:cs typeface="Arial" panose="020B0604020202020204" pitchFamily="34" charset="0"/>
              </a:rPr>
              <a:t>Likewise, precise care provision and standard can be delivered through specialised training to the clinical workforce concerning newest ICD-11-introduced treatment and diagnostic guidelines (ICD, 2018).</a:t>
            </a:r>
          </a:p>
        </p:txBody>
      </p:sp>
      <p:sp>
        <p:nvSpPr>
          <p:cNvPr id="7" name="TextBox 6">
            <a:extLst>
              <a:ext uri="{FF2B5EF4-FFF2-40B4-BE49-F238E27FC236}">
                <a16:creationId xmlns:a16="http://schemas.microsoft.com/office/drawing/2014/main" id="{B512C276-59F5-FE50-9497-80993C9F7D27}"/>
              </a:ext>
            </a:extLst>
          </p:cNvPr>
          <p:cNvSpPr txBox="1"/>
          <p:nvPr/>
        </p:nvSpPr>
        <p:spPr>
          <a:xfrm>
            <a:off x="7132320" y="4314837"/>
            <a:ext cx="4987860" cy="2446824"/>
          </a:xfrm>
          <a:prstGeom prst="rect">
            <a:avLst/>
          </a:prstGeom>
          <a:noFill/>
        </p:spPr>
        <p:style>
          <a:lnRef idx="1">
            <a:schemeClr val="accent4"/>
          </a:lnRef>
          <a:fillRef idx="2">
            <a:schemeClr val="accent4"/>
          </a:fillRef>
          <a:effectRef idx="1">
            <a:schemeClr val="accent4"/>
          </a:effectRef>
          <a:fontRef idx="minor">
            <a:schemeClr val="dk1"/>
          </a:fontRef>
        </p:style>
        <p:txBody>
          <a:bodyPr wrap="square">
            <a:spAutoFit/>
          </a:bodyPr>
          <a:lstStyle/>
          <a:p>
            <a:pPr algn="ctr">
              <a:lnSpc>
                <a:spcPct val="150000"/>
              </a:lnSpc>
            </a:pPr>
            <a:r>
              <a:rPr lang="en-GB" sz="1100" b="1" kern="0" dirty="0">
                <a:effectLst/>
                <a:latin typeface="Arial" panose="020B0604020202020204" pitchFamily="34" charset="0"/>
                <a:cs typeface="Arial" panose="020B0604020202020204" pitchFamily="34" charset="0"/>
              </a:rPr>
              <a:t>Conclusions</a:t>
            </a:r>
            <a:endParaRPr lang="en-IN" sz="1100" b="1" kern="0" dirty="0">
              <a:effectLst/>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050" dirty="0">
                <a:effectLst/>
                <a:latin typeface="Arial" panose="020B0604020202020204" pitchFamily="34" charset="0"/>
                <a:ea typeface="Times New Roman" panose="02020603050405020304" pitchFamily="18" charset="0"/>
                <a:cs typeface="Arial" panose="020B0604020202020204" pitchFamily="34" charset="0"/>
              </a:rPr>
              <a:t>Mood disorders, with an inclusion of “bipolar” or “depression episodes” is an issue of health globally, which has impacted people throughout along with the overall society that surrounds them.</a:t>
            </a:r>
          </a:p>
          <a:p>
            <a:pPr marL="171450" indent="-171450" algn="just">
              <a:buFont typeface="Arial" panose="020B0604020202020204" pitchFamily="34" charset="0"/>
              <a:buChar char="•"/>
            </a:pPr>
            <a:r>
              <a:rPr lang="en-GB" sz="1050" dirty="0">
                <a:effectLst/>
                <a:latin typeface="Arial" panose="020B0604020202020204" pitchFamily="34" charset="0"/>
                <a:ea typeface="Times New Roman" panose="02020603050405020304" pitchFamily="18" charset="0"/>
                <a:cs typeface="Arial" panose="020B0604020202020204" pitchFamily="34" charset="0"/>
              </a:rPr>
              <a:t>Its diagnostic criteria has been comprehensively developed through ICD-11 classifications in a much more precise manner for improving consistency of treatment or clinical knowledge. </a:t>
            </a:r>
          </a:p>
          <a:p>
            <a:pPr marL="171450" indent="-171450" algn="just">
              <a:buFont typeface="Arial" panose="020B0604020202020204" pitchFamily="34" charset="0"/>
              <a:buChar char="•"/>
            </a:pPr>
            <a:r>
              <a:rPr lang="en-GB" sz="1050" dirty="0">
                <a:effectLst/>
                <a:latin typeface="Arial" panose="020B0604020202020204" pitchFamily="34" charset="0"/>
                <a:ea typeface="Times New Roman" panose="02020603050405020304" pitchFamily="18" charset="0"/>
                <a:cs typeface="Arial" panose="020B0604020202020204" pitchFamily="34" charset="0"/>
              </a:rPr>
              <a:t>Past misconception or stigma resulted in the all-inclusive biopsychosocial to be transformed in the psychiatry of contemporary periods.</a:t>
            </a:r>
          </a:p>
          <a:p>
            <a:pPr marL="171450" indent="-171450" algn="just">
              <a:buFont typeface="Arial" panose="020B0604020202020204" pitchFamily="34" charset="0"/>
              <a:buChar char="•"/>
            </a:pPr>
            <a:r>
              <a:rPr lang="en-GB" sz="1050" dirty="0">
                <a:effectLst/>
                <a:latin typeface="Arial" panose="020B0604020202020204" pitchFamily="34" charset="0"/>
                <a:ea typeface="Times New Roman" panose="02020603050405020304" pitchFamily="18" charset="0"/>
                <a:cs typeface="Arial" panose="020B0604020202020204" pitchFamily="34" charset="0"/>
              </a:rPr>
              <a:t>The application of multidisciplinary interventions is involved with this regard in terms of managing people with the disorder, involving medication, psychotherapy dedicated to the expectations and necessities of the subjects.</a:t>
            </a:r>
          </a:p>
          <a:p>
            <a:pPr marL="171450" indent="-171450" algn="just">
              <a:buFont typeface="Arial" panose="020B0604020202020204" pitchFamily="34" charset="0"/>
              <a:buChar char="•"/>
            </a:pPr>
            <a:r>
              <a:rPr lang="en-GB" sz="1050" dirty="0">
                <a:effectLst/>
                <a:latin typeface="Arial" panose="020B0604020202020204" pitchFamily="34" charset="0"/>
                <a:ea typeface="Times New Roman" panose="02020603050405020304" pitchFamily="18" charset="0"/>
                <a:cs typeface="Arial" panose="020B0604020202020204" pitchFamily="34" charset="0"/>
              </a:rPr>
              <a:t>Stigma minimisation and accessibility improvement have always been a barrier, regardless of the time-frame.</a:t>
            </a:r>
          </a:p>
        </p:txBody>
      </p:sp>
      <p:pic>
        <p:nvPicPr>
          <p:cNvPr id="8" name="Picture 7">
            <a:extLst>
              <a:ext uri="{FF2B5EF4-FFF2-40B4-BE49-F238E27FC236}">
                <a16:creationId xmlns:a16="http://schemas.microsoft.com/office/drawing/2014/main" id="{00DF6808-29F7-B74C-7EF8-E9C023D67AD6}"/>
              </a:ext>
            </a:extLst>
          </p:cNvPr>
          <p:cNvPicPr>
            <a:picLocks noChangeAspect="1"/>
          </p:cNvPicPr>
          <p:nvPr/>
        </p:nvPicPr>
        <p:blipFill>
          <a:blip r:embed="rId3"/>
          <a:stretch>
            <a:fillRect/>
          </a:stretch>
        </p:blipFill>
        <p:spPr>
          <a:xfrm>
            <a:off x="71820" y="118110"/>
            <a:ext cx="3318397" cy="727710"/>
          </a:xfrm>
          <a:prstGeom prst="rect">
            <a:avLst/>
          </a:prstGeom>
        </p:spPr>
      </p:pic>
      <p:pic>
        <p:nvPicPr>
          <p:cNvPr id="11" name="Picture 10">
            <a:extLst>
              <a:ext uri="{FF2B5EF4-FFF2-40B4-BE49-F238E27FC236}">
                <a16:creationId xmlns:a16="http://schemas.microsoft.com/office/drawing/2014/main" id="{7A3E8E98-3338-9B7C-B27D-29BE36BC1457}"/>
              </a:ext>
            </a:extLst>
          </p:cNvPr>
          <p:cNvPicPr>
            <a:picLocks noChangeAspect="1"/>
          </p:cNvPicPr>
          <p:nvPr/>
        </p:nvPicPr>
        <p:blipFill>
          <a:blip r:embed="rId3"/>
          <a:stretch>
            <a:fillRect/>
          </a:stretch>
        </p:blipFill>
        <p:spPr>
          <a:xfrm>
            <a:off x="8997722" y="96339"/>
            <a:ext cx="3100687" cy="727710"/>
          </a:xfrm>
          <a:prstGeom prst="rect">
            <a:avLst/>
          </a:prstGeom>
        </p:spPr>
      </p:pic>
      <p:pic>
        <p:nvPicPr>
          <p:cNvPr id="1026" name="Picture 2" descr="Depressive Episodes: Causes, Signs ...">
            <a:extLst>
              <a:ext uri="{FF2B5EF4-FFF2-40B4-BE49-F238E27FC236}">
                <a16:creationId xmlns:a16="http://schemas.microsoft.com/office/drawing/2014/main" id="{C346593A-9C8D-9FE1-615B-BCF58C6406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10216" y="1737360"/>
            <a:ext cx="1522879" cy="179832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E97FEA50-949D-22FB-119C-C30EC4E2F743}"/>
              </a:ext>
            </a:extLst>
          </p:cNvPr>
          <p:cNvPicPr>
            <a:picLocks noChangeAspect="1"/>
          </p:cNvPicPr>
          <p:nvPr/>
        </p:nvPicPr>
        <p:blipFill>
          <a:blip r:embed="rId5"/>
          <a:stretch>
            <a:fillRect/>
          </a:stretch>
        </p:blipFill>
        <p:spPr>
          <a:xfrm>
            <a:off x="71820" y="4968240"/>
            <a:ext cx="3710041" cy="158877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17" name="Picture 16">
            <a:extLst>
              <a:ext uri="{FF2B5EF4-FFF2-40B4-BE49-F238E27FC236}">
                <a16:creationId xmlns:a16="http://schemas.microsoft.com/office/drawing/2014/main" id="{9752CF61-105F-D9D6-B54E-1130410D387B}"/>
              </a:ext>
            </a:extLst>
          </p:cNvPr>
          <p:cNvPicPr>
            <a:picLocks noChangeAspect="1"/>
          </p:cNvPicPr>
          <p:nvPr/>
        </p:nvPicPr>
        <p:blipFill>
          <a:blip r:embed="rId6"/>
          <a:stretch>
            <a:fillRect/>
          </a:stretch>
        </p:blipFill>
        <p:spPr>
          <a:xfrm>
            <a:off x="4195126" y="4831814"/>
            <a:ext cx="2483288" cy="168560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1489298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710D6-F4E9-CF54-3C44-32B327C3126E}"/>
              </a:ext>
            </a:extLst>
          </p:cNvPr>
          <p:cNvSpPr>
            <a:spLocks noGrp="1"/>
          </p:cNvSpPr>
          <p:nvPr>
            <p:ph type="title"/>
          </p:nvPr>
        </p:nvSpPr>
        <p:spPr>
          <a:xfrm>
            <a:off x="831850" y="43544"/>
            <a:ext cx="10515600" cy="544286"/>
          </a:xfrm>
        </p:spPr>
        <p:txBody>
          <a:bodyPr>
            <a:noAutofit/>
          </a:bodyPr>
          <a:lstStyle/>
          <a:p>
            <a:pPr algn="ctr"/>
            <a:r>
              <a:rPr lang="en-US" sz="4000" b="1" dirty="0"/>
              <a:t>References</a:t>
            </a:r>
            <a:endParaRPr lang="en-IN" sz="4000" b="1" dirty="0"/>
          </a:p>
        </p:txBody>
      </p:sp>
      <p:sp>
        <p:nvSpPr>
          <p:cNvPr id="3" name="Text Placeholder 2">
            <a:extLst>
              <a:ext uri="{FF2B5EF4-FFF2-40B4-BE49-F238E27FC236}">
                <a16:creationId xmlns:a16="http://schemas.microsoft.com/office/drawing/2014/main" id="{80150EB0-A6C4-A5DE-46EF-100C8A097508}"/>
              </a:ext>
            </a:extLst>
          </p:cNvPr>
          <p:cNvSpPr>
            <a:spLocks noGrp="1"/>
          </p:cNvSpPr>
          <p:nvPr>
            <p:ph type="body" idx="1"/>
          </p:nvPr>
        </p:nvSpPr>
        <p:spPr>
          <a:xfrm>
            <a:off x="0" y="478981"/>
            <a:ext cx="12192000" cy="5812971"/>
          </a:xfrm>
        </p:spPr>
        <p:txBody>
          <a:bodyPr>
            <a:noAutofit/>
          </a:bodyPr>
          <a:lstStyle/>
          <a:p>
            <a:pPr marL="171450" indent="-171450" algn="just">
              <a:lnSpc>
                <a:spcPct val="170000"/>
              </a:lnSpc>
              <a:spcBef>
                <a:spcPts val="0"/>
              </a:spcBef>
              <a:buFont typeface="Arial" panose="020B0604020202020204" pitchFamily="34" charset="0"/>
              <a:buChar char="•"/>
            </a:pPr>
            <a:r>
              <a:rPr lang="en-GB" sz="1120" b="1" dirty="0">
                <a:latin typeface="Times New Roman" panose="02020603050405020304" pitchFamily="18" charset="0"/>
                <a:cs typeface="Times New Roman" panose="02020603050405020304" pitchFamily="18" charset="0"/>
              </a:rPr>
              <a:t>‌Bma.org.uk (2025). Mental health pressures data analysis. [online] The British Medical Association is the trade union and professional body for doctors in the UK. Available at: https://www.bma.org.uk/advice-and-support/nhs-delivery-and-workforce/pressures/mental-health-pressures-data-analysis [Accessed 31 Oct. 2025].</a:t>
            </a:r>
            <a:endParaRPr lang="en-IN" sz="1120" b="1" dirty="0">
              <a:latin typeface="Times New Roman" panose="02020603050405020304" pitchFamily="18" charset="0"/>
              <a:cs typeface="Times New Roman" panose="02020603050405020304" pitchFamily="18" charset="0"/>
            </a:endParaRPr>
          </a:p>
          <a:p>
            <a:pPr marL="171450" indent="-171450" algn="just">
              <a:lnSpc>
                <a:spcPct val="170000"/>
              </a:lnSpc>
              <a:spcBef>
                <a:spcPts val="0"/>
              </a:spcBef>
              <a:buFont typeface="Arial" panose="020B0604020202020204" pitchFamily="34" charset="0"/>
              <a:buChar char="•"/>
            </a:pPr>
            <a:r>
              <a:rPr lang="en-GB" sz="1120" b="1" dirty="0">
                <a:latin typeface="Times New Roman" panose="02020603050405020304" pitchFamily="18" charset="0"/>
                <a:cs typeface="Times New Roman" panose="02020603050405020304" pitchFamily="18" charset="0"/>
              </a:rPr>
              <a:t>‌</a:t>
            </a:r>
            <a:r>
              <a:rPr lang="en-GB" sz="1120" b="1" dirty="0" err="1">
                <a:latin typeface="Times New Roman" panose="02020603050405020304" pitchFamily="18" charset="0"/>
                <a:cs typeface="Times New Roman" panose="02020603050405020304" pitchFamily="18" charset="0"/>
              </a:rPr>
              <a:t>Bourin</a:t>
            </a:r>
            <a:r>
              <a:rPr lang="en-GB" sz="1120" b="1" dirty="0">
                <a:latin typeface="Times New Roman" panose="02020603050405020304" pitchFamily="18" charset="0"/>
                <a:cs typeface="Times New Roman" panose="02020603050405020304" pitchFamily="18" charset="0"/>
              </a:rPr>
              <a:t>, M. and </a:t>
            </a:r>
            <a:r>
              <a:rPr lang="en-GB" sz="1120" b="1" dirty="0" err="1">
                <a:latin typeface="Times New Roman" panose="02020603050405020304" pitchFamily="18" charset="0"/>
                <a:cs typeface="Times New Roman" panose="02020603050405020304" pitchFamily="18" charset="0"/>
              </a:rPr>
              <a:t>Bourin</a:t>
            </a:r>
            <a:r>
              <a:rPr lang="en-GB" sz="1120" b="1" dirty="0">
                <a:latin typeface="Times New Roman" panose="02020603050405020304" pitchFamily="18" charset="0"/>
                <a:cs typeface="Times New Roman" panose="02020603050405020304" pitchFamily="18" charset="0"/>
              </a:rPr>
              <a:t>, M. (2020). History of depression through the ages. Archives of Depression and Anxiety, [online] 6(1), pp.010–018. doi:https://doi.org/10.17352/ada.000045.</a:t>
            </a:r>
            <a:endParaRPr lang="en-IN" sz="1120" b="1" dirty="0">
              <a:latin typeface="Times New Roman" panose="02020603050405020304" pitchFamily="18" charset="0"/>
              <a:cs typeface="Times New Roman" panose="02020603050405020304" pitchFamily="18" charset="0"/>
            </a:endParaRPr>
          </a:p>
          <a:p>
            <a:pPr marL="171450" indent="-171450" algn="just">
              <a:lnSpc>
                <a:spcPct val="170000"/>
              </a:lnSpc>
              <a:spcBef>
                <a:spcPts val="0"/>
              </a:spcBef>
              <a:buFont typeface="Arial" panose="020B0604020202020204" pitchFamily="34" charset="0"/>
              <a:buChar char="•"/>
            </a:pPr>
            <a:r>
              <a:rPr lang="en-GB" sz="1120" b="1" dirty="0">
                <a:latin typeface="Times New Roman" panose="02020603050405020304" pitchFamily="18" charset="0"/>
                <a:cs typeface="Times New Roman" panose="02020603050405020304" pitchFamily="18" charset="0"/>
              </a:rPr>
              <a:t>Braithwaite, J., (2024). Mental Health Statistics UK 2024 - Forth. [online] Forthiwthlife.co.uk. Available at: https://www.forthwithlife.co.uk/blog/mental-health-statistics-uk/ [Accessed 31 Oct. 2025].</a:t>
            </a:r>
            <a:endParaRPr lang="en-IN" sz="1120" b="1" dirty="0">
              <a:latin typeface="Times New Roman" panose="02020603050405020304" pitchFamily="18" charset="0"/>
              <a:cs typeface="Times New Roman" panose="02020603050405020304" pitchFamily="18" charset="0"/>
            </a:endParaRPr>
          </a:p>
          <a:p>
            <a:pPr marL="171450" indent="-171450" algn="just">
              <a:lnSpc>
                <a:spcPct val="170000"/>
              </a:lnSpc>
              <a:spcBef>
                <a:spcPts val="0"/>
              </a:spcBef>
              <a:buFont typeface="Arial" panose="020B0604020202020204" pitchFamily="34" charset="0"/>
              <a:buChar char="•"/>
            </a:pPr>
            <a:r>
              <a:rPr lang="en-GB" sz="1120" b="1" dirty="0">
                <a:latin typeface="Times New Roman" panose="02020603050405020304" pitchFamily="18" charset="0"/>
                <a:cs typeface="Times New Roman" panose="02020603050405020304" pitchFamily="18" charset="0"/>
              </a:rPr>
              <a:t>‌Cleveland Clinic. (2022). Mood Disorders: What They Are, Symptoms &amp; Treatment. [online] Available at: https://my.clevelandclinic.org/health/diseases/17843-mood-disorders [Accessed 31 Oct. 2025].</a:t>
            </a:r>
            <a:endParaRPr lang="en-IN" sz="1120" b="1" dirty="0">
              <a:latin typeface="Times New Roman" panose="02020603050405020304" pitchFamily="18" charset="0"/>
              <a:cs typeface="Times New Roman" panose="02020603050405020304" pitchFamily="18" charset="0"/>
            </a:endParaRPr>
          </a:p>
          <a:p>
            <a:pPr marL="171450" indent="-171450" algn="just">
              <a:lnSpc>
                <a:spcPct val="170000"/>
              </a:lnSpc>
              <a:spcBef>
                <a:spcPts val="0"/>
              </a:spcBef>
              <a:buFont typeface="Arial" panose="020B0604020202020204" pitchFamily="34" charset="0"/>
              <a:buChar char="•"/>
            </a:pPr>
            <a:r>
              <a:rPr lang="en-GB" sz="1120" b="1" dirty="0">
                <a:latin typeface="Times New Roman" panose="02020603050405020304" pitchFamily="18" charset="0"/>
                <a:cs typeface="Times New Roman" panose="02020603050405020304" pitchFamily="18" charset="0"/>
              </a:rPr>
              <a:t>‌Findacode.com. (2025). Mood disorders - ICD-11 MMS. [online] Available at: https://www.findacode.com/icd-11/block-76398729.html [Accessed 31 Oct. 2025].</a:t>
            </a:r>
            <a:endParaRPr lang="en-IN" sz="1120" b="1" dirty="0">
              <a:latin typeface="Times New Roman" panose="02020603050405020304" pitchFamily="18" charset="0"/>
              <a:cs typeface="Times New Roman" panose="02020603050405020304" pitchFamily="18" charset="0"/>
            </a:endParaRPr>
          </a:p>
          <a:p>
            <a:pPr marL="171450" indent="-171450" algn="just">
              <a:lnSpc>
                <a:spcPct val="170000"/>
              </a:lnSpc>
              <a:spcBef>
                <a:spcPts val="0"/>
              </a:spcBef>
              <a:buFont typeface="Arial" panose="020B0604020202020204" pitchFamily="34" charset="0"/>
              <a:buChar char="•"/>
            </a:pPr>
            <a:r>
              <a:rPr lang="en-GB" sz="1120" b="1" dirty="0">
                <a:latin typeface="Times New Roman" panose="02020603050405020304" pitchFamily="18" charset="0"/>
                <a:cs typeface="Times New Roman" panose="02020603050405020304" pitchFamily="18" charset="0"/>
              </a:rPr>
              <a:t>ICD. (2018). INTERNATIONAL CLASSIFICATION OF DISEASES -Mortality and Morbidity Statistics. [online] Faculty.ksu.edu.sa. Available at: https://faculty.ksu.edu.sa/sites/default/files/icd-_11_2018.pdf.</a:t>
            </a:r>
            <a:endParaRPr lang="en-IN" sz="1120" b="1" dirty="0">
              <a:latin typeface="Times New Roman" panose="02020603050405020304" pitchFamily="18" charset="0"/>
              <a:cs typeface="Times New Roman" panose="02020603050405020304" pitchFamily="18" charset="0"/>
            </a:endParaRPr>
          </a:p>
          <a:p>
            <a:pPr marL="171450" indent="-171450" algn="just">
              <a:lnSpc>
                <a:spcPct val="170000"/>
              </a:lnSpc>
              <a:spcBef>
                <a:spcPts val="0"/>
              </a:spcBef>
              <a:buFont typeface="Arial" panose="020B0604020202020204" pitchFamily="34" charset="0"/>
              <a:buChar char="•"/>
            </a:pPr>
            <a:r>
              <a:rPr lang="en-GB" sz="1120" b="1" dirty="0" err="1">
                <a:latin typeface="Times New Roman" panose="02020603050405020304" pitchFamily="18" charset="0"/>
                <a:cs typeface="Times New Roman" panose="02020603050405020304" pitchFamily="18" charset="0"/>
              </a:rPr>
              <a:t>Kornetov</a:t>
            </a:r>
            <a:r>
              <a:rPr lang="en-GB" sz="1120" b="1" dirty="0">
                <a:latin typeface="Times New Roman" panose="02020603050405020304" pitchFamily="18" charset="0"/>
                <a:cs typeface="Times New Roman" panose="02020603050405020304" pitchFamily="18" charset="0"/>
              </a:rPr>
              <a:t>, A.N., (2022). Evolution of paradigms in the study of depression: from a unitary concept to a biopsychosocial model and interdisciplinary approaches. Bull. Sib. Med, 21(2), pp.175-185.‌</a:t>
            </a:r>
            <a:endParaRPr lang="en-IN" sz="1120" b="1" dirty="0">
              <a:latin typeface="Times New Roman" panose="02020603050405020304" pitchFamily="18" charset="0"/>
              <a:cs typeface="Times New Roman" panose="02020603050405020304" pitchFamily="18" charset="0"/>
            </a:endParaRPr>
          </a:p>
          <a:p>
            <a:pPr marL="171450" indent="-171450" algn="just">
              <a:lnSpc>
                <a:spcPct val="170000"/>
              </a:lnSpc>
              <a:spcBef>
                <a:spcPts val="0"/>
              </a:spcBef>
              <a:buFont typeface="Arial" panose="020B0604020202020204" pitchFamily="34" charset="0"/>
              <a:buChar char="•"/>
            </a:pPr>
            <a:r>
              <a:rPr lang="en-GB" sz="1120" b="1" dirty="0">
                <a:latin typeface="Times New Roman" panose="02020603050405020304" pitchFamily="18" charset="0"/>
                <a:cs typeface="Times New Roman" panose="02020603050405020304" pitchFamily="18" charset="0"/>
              </a:rPr>
              <a:t>‌</a:t>
            </a:r>
            <a:r>
              <a:rPr lang="en-GB" sz="1120" b="1" dirty="0" err="1">
                <a:latin typeface="Times New Roman" panose="02020603050405020304" pitchFamily="18" charset="0"/>
                <a:cs typeface="Times New Roman" panose="02020603050405020304" pitchFamily="18" charset="0"/>
              </a:rPr>
              <a:t>Linke</a:t>
            </a:r>
            <a:r>
              <a:rPr lang="en-GB" sz="1120" b="1" dirty="0">
                <a:latin typeface="Times New Roman" panose="02020603050405020304" pitchFamily="18" charset="0"/>
                <a:cs typeface="Times New Roman" panose="02020603050405020304" pitchFamily="18" charset="0"/>
              </a:rPr>
              <a:t>, J., </a:t>
            </a:r>
            <a:r>
              <a:rPr lang="en-GB" sz="1120" b="1" dirty="0" err="1">
                <a:latin typeface="Times New Roman" panose="02020603050405020304" pitchFamily="18" charset="0"/>
                <a:cs typeface="Times New Roman" panose="02020603050405020304" pitchFamily="18" charset="0"/>
              </a:rPr>
              <a:t>Kircanski</a:t>
            </a:r>
            <a:r>
              <a:rPr lang="en-GB" sz="1120" b="1" dirty="0">
                <a:latin typeface="Times New Roman" panose="02020603050405020304" pitchFamily="18" charset="0"/>
                <a:cs typeface="Times New Roman" panose="02020603050405020304" pitchFamily="18" charset="0"/>
              </a:rPr>
              <a:t>, K., Brooks, J., </a:t>
            </a:r>
            <a:r>
              <a:rPr lang="en-GB" sz="1120" b="1" dirty="0" err="1">
                <a:latin typeface="Times New Roman" panose="02020603050405020304" pitchFamily="18" charset="0"/>
                <a:cs typeface="Times New Roman" panose="02020603050405020304" pitchFamily="18" charset="0"/>
              </a:rPr>
              <a:t>Perhamus</a:t>
            </a:r>
            <a:r>
              <a:rPr lang="en-GB" sz="1120" b="1" dirty="0">
                <a:latin typeface="Times New Roman" panose="02020603050405020304" pitchFamily="18" charset="0"/>
                <a:cs typeface="Times New Roman" panose="02020603050405020304" pitchFamily="18" charset="0"/>
              </a:rPr>
              <a:t>, G., Gold, A.L. and </a:t>
            </a:r>
            <a:r>
              <a:rPr lang="en-GB" sz="1120" b="1" dirty="0" err="1">
                <a:latin typeface="Times New Roman" panose="02020603050405020304" pitchFamily="18" charset="0"/>
                <a:cs typeface="Times New Roman" panose="02020603050405020304" pitchFamily="18" charset="0"/>
              </a:rPr>
              <a:t>Brotman</a:t>
            </a:r>
            <a:r>
              <a:rPr lang="en-GB" sz="1120" b="1" dirty="0">
                <a:latin typeface="Times New Roman" panose="02020603050405020304" pitchFamily="18" charset="0"/>
                <a:cs typeface="Times New Roman" panose="02020603050405020304" pitchFamily="18" charset="0"/>
              </a:rPr>
              <a:t>, M.A., (2020). Exposure-Based Cognitive-</a:t>
            </a:r>
            <a:r>
              <a:rPr lang="en-GB" sz="1120" b="1" dirty="0" err="1">
                <a:latin typeface="Times New Roman" panose="02020603050405020304" pitchFamily="18" charset="0"/>
                <a:cs typeface="Times New Roman" panose="02020603050405020304" pitchFamily="18" charset="0"/>
              </a:rPr>
              <a:t>Behavioral</a:t>
            </a:r>
            <a:r>
              <a:rPr lang="en-GB" sz="1120" b="1" dirty="0">
                <a:latin typeface="Times New Roman" panose="02020603050405020304" pitchFamily="18" charset="0"/>
                <a:cs typeface="Times New Roman" panose="02020603050405020304" pitchFamily="18" charset="0"/>
              </a:rPr>
              <a:t> Therapy for Disruptive Mood Dysregulation Disorder: An Evidence-Based Case Study. </a:t>
            </a:r>
            <a:r>
              <a:rPr lang="en-GB" sz="1120" b="1" dirty="0" err="1">
                <a:latin typeface="Times New Roman" panose="02020603050405020304" pitchFamily="18" charset="0"/>
                <a:cs typeface="Times New Roman" panose="02020603050405020304" pitchFamily="18" charset="0"/>
              </a:rPr>
              <a:t>Behavior</a:t>
            </a:r>
            <a:r>
              <a:rPr lang="en-GB" sz="1120" b="1" dirty="0">
                <a:latin typeface="Times New Roman" panose="02020603050405020304" pitchFamily="18" charset="0"/>
                <a:cs typeface="Times New Roman" panose="02020603050405020304" pitchFamily="18" charset="0"/>
              </a:rPr>
              <a:t> Therapy, [online] 51(2), pp.320–333. doi:https://doi.org/10.1016/j.beth.2019.05.007.</a:t>
            </a:r>
            <a:endParaRPr lang="en-IN" sz="1120" b="1" dirty="0">
              <a:latin typeface="Times New Roman" panose="02020603050405020304" pitchFamily="18" charset="0"/>
              <a:cs typeface="Times New Roman" panose="02020603050405020304" pitchFamily="18" charset="0"/>
            </a:endParaRPr>
          </a:p>
          <a:p>
            <a:pPr marL="171450" indent="-171450" algn="just">
              <a:lnSpc>
                <a:spcPct val="170000"/>
              </a:lnSpc>
              <a:spcBef>
                <a:spcPts val="0"/>
              </a:spcBef>
              <a:buFont typeface="Arial" panose="020B0604020202020204" pitchFamily="34" charset="0"/>
              <a:buChar char="•"/>
            </a:pPr>
            <a:r>
              <a:rPr lang="en-GB" sz="1120" b="1" dirty="0">
                <a:latin typeface="Times New Roman" panose="02020603050405020304" pitchFamily="18" charset="0"/>
                <a:cs typeface="Times New Roman" panose="02020603050405020304" pitchFamily="18" charset="0"/>
              </a:rPr>
              <a:t>‌Mental Health Foundation. (2022). The most common diagnosed mental health problems: statistics. [online] Available at: https://www.mentalhealth.org.uk/explore-mental-health/statistics/most-common-diagnosed-mental-health-problems-statistics [Accessed 31 Oct. 2025].</a:t>
            </a:r>
            <a:endParaRPr lang="en-IN" sz="1120" b="1" dirty="0">
              <a:latin typeface="Times New Roman" panose="02020603050405020304" pitchFamily="18" charset="0"/>
              <a:cs typeface="Times New Roman" panose="02020603050405020304" pitchFamily="18" charset="0"/>
            </a:endParaRPr>
          </a:p>
          <a:p>
            <a:pPr marL="171450" indent="-171450" algn="just">
              <a:lnSpc>
                <a:spcPct val="170000"/>
              </a:lnSpc>
              <a:spcBef>
                <a:spcPts val="0"/>
              </a:spcBef>
              <a:buFont typeface="Arial" panose="020B0604020202020204" pitchFamily="34" charset="0"/>
              <a:buChar char="•"/>
            </a:pPr>
            <a:r>
              <a:rPr lang="en-GB" sz="1120" b="1" dirty="0" err="1">
                <a:latin typeface="Times New Roman" panose="02020603050405020304" pitchFamily="18" charset="0"/>
                <a:cs typeface="Times New Roman" panose="02020603050405020304" pitchFamily="18" charset="0"/>
              </a:rPr>
              <a:t>Motichand</a:t>
            </a:r>
            <a:r>
              <a:rPr lang="en-GB" sz="1120" b="1" dirty="0">
                <a:latin typeface="Times New Roman" panose="02020603050405020304" pitchFamily="18" charset="0"/>
                <a:cs typeface="Times New Roman" panose="02020603050405020304" pitchFamily="18" charset="0"/>
              </a:rPr>
              <a:t>, S. and Ram, D., (2020). Conceptual issues in mood disorder: An update. Industrial Psychiatry Journal, [online] 29(1), pp.22–22. doi:https://doi.org/10.4103/ipj.ipj_37_15.</a:t>
            </a:r>
            <a:endParaRPr lang="en-IN" sz="1120" b="1" dirty="0">
              <a:latin typeface="Times New Roman" panose="02020603050405020304" pitchFamily="18" charset="0"/>
              <a:cs typeface="Times New Roman" panose="02020603050405020304" pitchFamily="18" charset="0"/>
            </a:endParaRPr>
          </a:p>
          <a:p>
            <a:pPr marL="171450" indent="-171450" algn="just">
              <a:lnSpc>
                <a:spcPct val="170000"/>
              </a:lnSpc>
              <a:spcBef>
                <a:spcPts val="0"/>
              </a:spcBef>
              <a:buFont typeface="Arial" panose="020B0604020202020204" pitchFamily="34" charset="0"/>
              <a:buChar char="•"/>
            </a:pPr>
            <a:r>
              <a:rPr lang="en-GB" sz="1120" b="1" dirty="0">
                <a:latin typeface="Times New Roman" panose="02020603050405020304" pitchFamily="18" charset="0"/>
                <a:cs typeface="Times New Roman" panose="02020603050405020304" pitchFamily="18" charset="0"/>
              </a:rPr>
              <a:t>NHS ‌England. (2023). NHS England» Integrating mental health therapy into primary care. [online] England.nhs.uk. Available at: https://www.england.nhs.uk/mental-health/adults/nhs-talking-therapies/integrating-mental-health-therapy-into-primary-care/ [Accessed 31 Oct. 2025].</a:t>
            </a:r>
            <a:endParaRPr lang="en-IN" sz="1120" b="1" dirty="0">
              <a:latin typeface="Times New Roman" panose="02020603050405020304" pitchFamily="18" charset="0"/>
              <a:cs typeface="Times New Roman" panose="02020603050405020304" pitchFamily="18" charset="0"/>
            </a:endParaRPr>
          </a:p>
          <a:p>
            <a:pPr marL="171450" indent="-171450" algn="just">
              <a:lnSpc>
                <a:spcPct val="170000"/>
              </a:lnSpc>
              <a:spcBef>
                <a:spcPts val="0"/>
              </a:spcBef>
              <a:buFont typeface="Arial" panose="020B0604020202020204" pitchFamily="34" charset="0"/>
              <a:buChar char="•"/>
            </a:pPr>
            <a:r>
              <a:rPr lang="en-GB" sz="1120" b="1" dirty="0" err="1">
                <a:latin typeface="Times New Roman" panose="02020603050405020304" pitchFamily="18" charset="0"/>
                <a:cs typeface="Times New Roman" panose="02020603050405020304" pitchFamily="18" charset="0"/>
              </a:rPr>
              <a:t>Sekhon</a:t>
            </a:r>
            <a:r>
              <a:rPr lang="en-GB" sz="1120" b="1" dirty="0">
                <a:latin typeface="Times New Roman" panose="02020603050405020304" pitchFamily="18" charset="0"/>
                <a:cs typeface="Times New Roman" panose="02020603050405020304" pitchFamily="18" charset="0"/>
              </a:rPr>
              <a:t>, S. and Gupta. V., (2023). Mood Disorder. [online] Available at: https://pubmed.ncbi.nlm.nih.gov/32644337/ [Accessed 31 Oct. 2025].</a:t>
            </a:r>
            <a:endParaRPr lang="en-IN" sz="1120" b="1" dirty="0">
              <a:latin typeface="Times New Roman" panose="02020603050405020304" pitchFamily="18" charset="0"/>
              <a:cs typeface="Times New Roman" panose="02020603050405020304" pitchFamily="18" charset="0"/>
            </a:endParaRPr>
          </a:p>
          <a:p>
            <a:pPr marL="171450" indent="-171450" algn="just">
              <a:lnSpc>
                <a:spcPct val="170000"/>
              </a:lnSpc>
              <a:spcBef>
                <a:spcPts val="0"/>
              </a:spcBef>
              <a:buFont typeface="Arial" panose="020B0604020202020204" pitchFamily="34" charset="0"/>
              <a:buChar char="•"/>
            </a:pPr>
            <a:r>
              <a:rPr lang="en-GB" sz="1120" b="1" dirty="0">
                <a:latin typeface="Times New Roman" panose="02020603050405020304" pitchFamily="18" charset="0"/>
                <a:cs typeface="Times New Roman" panose="02020603050405020304" pitchFamily="18" charset="0"/>
              </a:rPr>
              <a:t>Young, A., </a:t>
            </a:r>
            <a:r>
              <a:rPr lang="en-GB" sz="1120" b="1" dirty="0" err="1">
                <a:latin typeface="Times New Roman" panose="02020603050405020304" pitchFamily="18" charset="0"/>
                <a:cs typeface="Times New Roman" panose="02020603050405020304" pitchFamily="18" charset="0"/>
              </a:rPr>
              <a:t>Sanches</a:t>
            </a:r>
            <a:r>
              <a:rPr lang="en-GB" sz="1120" b="1" dirty="0">
                <a:latin typeface="Times New Roman" panose="02020603050405020304" pitchFamily="18" charset="0"/>
                <a:cs typeface="Times New Roman" panose="02020603050405020304" pitchFamily="18" charset="0"/>
              </a:rPr>
              <a:t>, M., Soares, J.C. and </a:t>
            </a:r>
            <a:r>
              <a:rPr lang="en-GB" sz="1120" b="1" dirty="0" err="1">
                <a:latin typeface="Times New Roman" panose="02020603050405020304" pitchFamily="18" charset="0"/>
                <a:cs typeface="Times New Roman" panose="02020603050405020304" pitchFamily="18" charset="0"/>
              </a:rPr>
              <a:t>Juruena</a:t>
            </a:r>
            <a:r>
              <a:rPr lang="en-GB" sz="1120" b="1" dirty="0">
                <a:latin typeface="Times New Roman" panose="02020603050405020304" pitchFamily="18" charset="0"/>
                <a:cs typeface="Times New Roman" panose="02020603050405020304" pitchFamily="18" charset="0"/>
              </a:rPr>
              <a:t>, M. (2024). Mood Disorders in the Twenty-First Century. Clinical Textbook of Mood Disorders, [online] pp.1–9. doi:https://doi.org/10.1017/9781108973922.002.</a:t>
            </a:r>
            <a:endParaRPr lang="en-IN" sz="112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462039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137</TotalTime>
  <Words>1947</Words>
  <Application>Microsoft Office PowerPoint</Application>
  <PresentationFormat>Widescreen</PresentationFormat>
  <Paragraphs>69</Paragraphs>
  <Slides>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Times New Roman</vt:lpstr>
      <vt:lpstr>Office Theme</vt:lpstr>
      <vt:lpstr> </vt:lpstr>
      <vt:lpstr>Name of the Chosen Disorder: Mood Disorder (Depressive episodes)</vt:lpstr>
      <vt:lpstr>Name of the Chosen Disorder: Mood Disorder (Depressive episodes)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BSNF52 Introduction to Organisation</dc:title>
  <dc:creator>mac</dc:creator>
  <cp:lastModifiedBy>selma pacheco</cp:lastModifiedBy>
  <cp:revision>25</cp:revision>
  <dcterms:created xsi:type="dcterms:W3CDTF">2025-10-28T07:55:19Z</dcterms:created>
  <dcterms:modified xsi:type="dcterms:W3CDTF">2025-11-09T17:31:56Z</dcterms:modified>
</cp:coreProperties>
</file>