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57" r:id="rId4"/>
    <p:sldId id="258" r:id="rId5"/>
    <p:sldId id="259" r:id="rId6"/>
    <p:sldId id="260" r:id="rId7"/>
    <p:sldId id="261" r:id="rId8"/>
    <p:sldId id="262" r:id="rId9"/>
    <p:sldId id="263" r:id="rId10"/>
    <p:sldId id="264" r:id="rId11"/>
    <p:sldId id="265"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31" autoAdjust="0"/>
    <p:restoredTop sz="94660"/>
  </p:normalViewPr>
  <p:slideViewPr>
    <p:cSldViewPr snapToGrid="0">
      <p:cViewPr varScale="1">
        <p:scale>
          <a:sx n="115" d="100"/>
          <a:sy n="115"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D523E1E-D085-444B-B86E-6ED733827B3B}" type="doc">
      <dgm:prSet loTypeId="urn:microsoft.com/office/officeart/2005/8/layout/vList2" loCatId="list" qsTypeId="urn:microsoft.com/office/officeart/2005/8/quickstyle/3d7" qsCatId="3D" csTypeId="urn:microsoft.com/office/officeart/2005/8/colors/accent0_3" csCatId="mainScheme" phldr="1"/>
      <dgm:spPr/>
      <dgm:t>
        <a:bodyPr/>
        <a:lstStyle/>
        <a:p>
          <a:endParaRPr lang="en-US"/>
        </a:p>
      </dgm:t>
    </dgm:pt>
    <dgm:pt modelId="{A022043A-1F84-43B4-AE8A-62328C9A25DF}">
      <dgm:prSet/>
      <dgm:spPr/>
      <dgm:t>
        <a:bodyPr/>
        <a:lstStyle/>
        <a:p>
          <a:r>
            <a:rPr lang="en-GB" b="0" i="0" baseline="0" dirty="0">
              <a:solidFill>
                <a:srgbClr val="FFFF00"/>
              </a:solidFill>
            </a:rPr>
            <a:t>1. Why am I reading this?</a:t>
          </a:r>
          <a:endParaRPr lang="en-US" dirty="0">
            <a:solidFill>
              <a:srgbClr val="FFFF00"/>
            </a:solidFill>
          </a:endParaRPr>
        </a:p>
      </dgm:t>
    </dgm:pt>
    <dgm:pt modelId="{70D2DE33-F422-439E-BF12-39604BEE6559}" type="parTrans" cxnId="{CC3CCCF7-6A1B-4264-B87D-AB4B83B6044B}">
      <dgm:prSet/>
      <dgm:spPr/>
      <dgm:t>
        <a:bodyPr/>
        <a:lstStyle/>
        <a:p>
          <a:endParaRPr lang="en-US">
            <a:solidFill>
              <a:srgbClr val="FFFF00"/>
            </a:solidFill>
          </a:endParaRPr>
        </a:p>
      </dgm:t>
    </dgm:pt>
    <dgm:pt modelId="{673FEEC3-B3D1-4044-8854-3450114CF475}" type="sibTrans" cxnId="{CC3CCCF7-6A1B-4264-B87D-AB4B83B6044B}">
      <dgm:prSet/>
      <dgm:spPr/>
      <dgm:t>
        <a:bodyPr/>
        <a:lstStyle/>
        <a:p>
          <a:endParaRPr lang="en-US">
            <a:solidFill>
              <a:srgbClr val="FFFF00"/>
            </a:solidFill>
          </a:endParaRPr>
        </a:p>
      </dgm:t>
    </dgm:pt>
    <dgm:pt modelId="{76D6E37D-7CD7-495C-B00B-96B42849E05A}">
      <dgm:prSet/>
      <dgm:spPr/>
      <dgm:t>
        <a:bodyPr/>
        <a:lstStyle/>
        <a:p>
          <a:r>
            <a:rPr lang="en-GB" b="0" i="0" baseline="0" dirty="0">
              <a:solidFill>
                <a:srgbClr val="FFFF00"/>
              </a:solidFill>
            </a:rPr>
            <a:t>2. What are the authors trying to do in writing this?</a:t>
          </a:r>
          <a:endParaRPr lang="en-US" dirty="0">
            <a:solidFill>
              <a:srgbClr val="FFFF00"/>
            </a:solidFill>
          </a:endParaRPr>
        </a:p>
      </dgm:t>
    </dgm:pt>
    <dgm:pt modelId="{2996FC79-59B6-4E94-BE6A-DC738CFD18A6}" type="parTrans" cxnId="{799EFDCF-A447-4082-8A37-92BB80DAFDF0}">
      <dgm:prSet/>
      <dgm:spPr/>
      <dgm:t>
        <a:bodyPr/>
        <a:lstStyle/>
        <a:p>
          <a:endParaRPr lang="en-US">
            <a:solidFill>
              <a:srgbClr val="FFFF00"/>
            </a:solidFill>
          </a:endParaRPr>
        </a:p>
      </dgm:t>
    </dgm:pt>
    <dgm:pt modelId="{24F1F13E-A43C-43A3-A2CF-145C7013D3AA}" type="sibTrans" cxnId="{799EFDCF-A447-4082-8A37-92BB80DAFDF0}">
      <dgm:prSet/>
      <dgm:spPr/>
      <dgm:t>
        <a:bodyPr/>
        <a:lstStyle/>
        <a:p>
          <a:endParaRPr lang="en-US">
            <a:solidFill>
              <a:srgbClr val="FFFF00"/>
            </a:solidFill>
          </a:endParaRPr>
        </a:p>
      </dgm:t>
    </dgm:pt>
    <dgm:pt modelId="{935CB450-2D2E-4A63-BD25-61C494CCCD34}">
      <dgm:prSet/>
      <dgm:spPr/>
      <dgm:t>
        <a:bodyPr/>
        <a:lstStyle/>
        <a:p>
          <a:r>
            <a:rPr lang="en-GB" b="0" i="0" baseline="0" dirty="0">
              <a:solidFill>
                <a:srgbClr val="FFFF00"/>
              </a:solidFill>
            </a:rPr>
            <a:t>3. What are the authors saying that is relevant to what I want to find out?</a:t>
          </a:r>
          <a:endParaRPr lang="en-US" dirty="0">
            <a:solidFill>
              <a:srgbClr val="FFFF00"/>
            </a:solidFill>
          </a:endParaRPr>
        </a:p>
      </dgm:t>
    </dgm:pt>
    <dgm:pt modelId="{598FE5BB-2ACC-4650-B69E-EFEDBD721878}" type="parTrans" cxnId="{D05DFF80-D957-4E8F-AD86-B5F8C89DAA0A}">
      <dgm:prSet/>
      <dgm:spPr/>
      <dgm:t>
        <a:bodyPr/>
        <a:lstStyle/>
        <a:p>
          <a:endParaRPr lang="en-US">
            <a:solidFill>
              <a:srgbClr val="FFFF00"/>
            </a:solidFill>
          </a:endParaRPr>
        </a:p>
      </dgm:t>
    </dgm:pt>
    <dgm:pt modelId="{0ED461EC-A611-4924-87AD-66A44817F9FE}" type="sibTrans" cxnId="{D05DFF80-D957-4E8F-AD86-B5F8C89DAA0A}">
      <dgm:prSet/>
      <dgm:spPr/>
      <dgm:t>
        <a:bodyPr/>
        <a:lstStyle/>
        <a:p>
          <a:endParaRPr lang="en-US">
            <a:solidFill>
              <a:srgbClr val="FFFF00"/>
            </a:solidFill>
          </a:endParaRPr>
        </a:p>
      </dgm:t>
    </dgm:pt>
    <dgm:pt modelId="{C87D131B-858D-4EDD-A9FF-9D408D393234}">
      <dgm:prSet/>
      <dgm:spPr/>
      <dgm:t>
        <a:bodyPr/>
        <a:lstStyle/>
        <a:p>
          <a:r>
            <a:rPr lang="en-GB" b="0" i="0" baseline="0" dirty="0">
              <a:solidFill>
                <a:srgbClr val="FFFF00"/>
              </a:solidFill>
            </a:rPr>
            <a:t>4. How convincing is what the authors are saying?</a:t>
          </a:r>
          <a:endParaRPr lang="en-US" dirty="0">
            <a:solidFill>
              <a:srgbClr val="FFFF00"/>
            </a:solidFill>
          </a:endParaRPr>
        </a:p>
      </dgm:t>
    </dgm:pt>
    <dgm:pt modelId="{3DD7CA39-CCE3-428B-967B-68284BE5A01B}" type="parTrans" cxnId="{C07FFDFB-7F90-486F-B268-9CFDB8D4F7E0}">
      <dgm:prSet/>
      <dgm:spPr/>
      <dgm:t>
        <a:bodyPr/>
        <a:lstStyle/>
        <a:p>
          <a:endParaRPr lang="en-US">
            <a:solidFill>
              <a:srgbClr val="FFFF00"/>
            </a:solidFill>
          </a:endParaRPr>
        </a:p>
      </dgm:t>
    </dgm:pt>
    <dgm:pt modelId="{4B2BE986-A524-4D23-A221-5AFD64D90A7F}" type="sibTrans" cxnId="{C07FFDFB-7F90-486F-B268-9CFDB8D4F7E0}">
      <dgm:prSet/>
      <dgm:spPr/>
      <dgm:t>
        <a:bodyPr/>
        <a:lstStyle/>
        <a:p>
          <a:endParaRPr lang="en-US">
            <a:solidFill>
              <a:srgbClr val="FFFF00"/>
            </a:solidFill>
          </a:endParaRPr>
        </a:p>
      </dgm:t>
    </dgm:pt>
    <dgm:pt modelId="{143D915F-7A23-4537-BA69-65BCAA853F7F}">
      <dgm:prSet/>
      <dgm:spPr/>
      <dgm:t>
        <a:bodyPr/>
        <a:lstStyle/>
        <a:p>
          <a:r>
            <a:rPr lang="en-GB" b="0" i="0" baseline="0" dirty="0">
              <a:solidFill>
                <a:srgbClr val="FFFF00"/>
              </a:solidFill>
            </a:rPr>
            <a:t>5. In conclusion, what use can I make of this?</a:t>
          </a:r>
          <a:endParaRPr lang="en-US" dirty="0">
            <a:solidFill>
              <a:srgbClr val="FFFF00"/>
            </a:solidFill>
          </a:endParaRPr>
        </a:p>
      </dgm:t>
    </dgm:pt>
    <dgm:pt modelId="{D9D985C5-50BB-472C-91D1-AD6ED512C9D1}" type="parTrans" cxnId="{6BA6791F-6A92-462E-A9DD-80C728BC788F}">
      <dgm:prSet/>
      <dgm:spPr/>
      <dgm:t>
        <a:bodyPr/>
        <a:lstStyle/>
        <a:p>
          <a:endParaRPr lang="en-US">
            <a:solidFill>
              <a:srgbClr val="FFFF00"/>
            </a:solidFill>
          </a:endParaRPr>
        </a:p>
      </dgm:t>
    </dgm:pt>
    <dgm:pt modelId="{0A74B5F4-0380-4EE2-A98D-BA5DEA0143DD}" type="sibTrans" cxnId="{6BA6791F-6A92-462E-A9DD-80C728BC788F}">
      <dgm:prSet/>
      <dgm:spPr/>
      <dgm:t>
        <a:bodyPr/>
        <a:lstStyle/>
        <a:p>
          <a:endParaRPr lang="en-US">
            <a:solidFill>
              <a:srgbClr val="FFFF00"/>
            </a:solidFill>
          </a:endParaRPr>
        </a:p>
      </dgm:t>
    </dgm:pt>
    <dgm:pt modelId="{54E55BCA-155B-482B-9921-8AA1D247D88A}" type="pres">
      <dgm:prSet presAssocID="{FD523E1E-D085-444B-B86E-6ED733827B3B}" presName="linear" presStyleCnt="0">
        <dgm:presLayoutVars>
          <dgm:animLvl val="lvl"/>
          <dgm:resizeHandles val="exact"/>
        </dgm:presLayoutVars>
      </dgm:prSet>
      <dgm:spPr/>
    </dgm:pt>
    <dgm:pt modelId="{130B5EED-8DE7-48A0-BB1B-0DEB57003FF4}" type="pres">
      <dgm:prSet presAssocID="{A022043A-1F84-43B4-AE8A-62328C9A25DF}" presName="parentText" presStyleLbl="node1" presStyleIdx="0" presStyleCnt="5">
        <dgm:presLayoutVars>
          <dgm:chMax val="0"/>
          <dgm:bulletEnabled val="1"/>
        </dgm:presLayoutVars>
      </dgm:prSet>
      <dgm:spPr/>
    </dgm:pt>
    <dgm:pt modelId="{FE490F24-1E43-4AA0-98A6-6F6432869756}" type="pres">
      <dgm:prSet presAssocID="{673FEEC3-B3D1-4044-8854-3450114CF475}" presName="spacer" presStyleCnt="0"/>
      <dgm:spPr/>
    </dgm:pt>
    <dgm:pt modelId="{2EB3AE07-8026-4524-80F2-6801338890E7}" type="pres">
      <dgm:prSet presAssocID="{76D6E37D-7CD7-495C-B00B-96B42849E05A}" presName="parentText" presStyleLbl="node1" presStyleIdx="1" presStyleCnt="5">
        <dgm:presLayoutVars>
          <dgm:chMax val="0"/>
          <dgm:bulletEnabled val="1"/>
        </dgm:presLayoutVars>
      </dgm:prSet>
      <dgm:spPr/>
    </dgm:pt>
    <dgm:pt modelId="{F63F5D3A-2548-4492-80C1-600EC9AF6C12}" type="pres">
      <dgm:prSet presAssocID="{24F1F13E-A43C-43A3-A2CF-145C7013D3AA}" presName="spacer" presStyleCnt="0"/>
      <dgm:spPr/>
    </dgm:pt>
    <dgm:pt modelId="{FCD84378-64CB-406E-B1AE-F40523B880EF}" type="pres">
      <dgm:prSet presAssocID="{935CB450-2D2E-4A63-BD25-61C494CCCD34}" presName="parentText" presStyleLbl="node1" presStyleIdx="2" presStyleCnt="5">
        <dgm:presLayoutVars>
          <dgm:chMax val="0"/>
          <dgm:bulletEnabled val="1"/>
        </dgm:presLayoutVars>
      </dgm:prSet>
      <dgm:spPr/>
    </dgm:pt>
    <dgm:pt modelId="{CE72061E-D5FF-435B-B339-95183918F927}" type="pres">
      <dgm:prSet presAssocID="{0ED461EC-A611-4924-87AD-66A44817F9FE}" presName="spacer" presStyleCnt="0"/>
      <dgm:spPr/>
    </dgm:pt>
    <dgm:pt modelId="{867D59C9-C451-4932-AB8C-1EAF5F4829C5}" type="pres">
      <dgm:prSet presAssocID="{C87D131B-858D-4EDD-A9FF-9D408D393234}" presName="parentText" presStyleLbl="node1" presStyleIdx="3" presStyleCnt="5">
        <dgm:presLayoutVars>
          <dgm:chMax val="0"/>
          <dgm:bulletEnabled val="1"/>
        </dgm:presLayoutVars>
      </dgm:prSet>
      <dgm:spPr/>
    </dgm:pt>
    <dgm:pt modelId="{5FD60396-D690-45FE-951C-1D882E7A8835}" type="pres">
      <dgm:prSet presAssocID="{4B2BE986-A524-4D23-A221-5AFD64D90A7F}" presName="spacer" presStyleCnt="0"/>
      <dgm:spPr/>
    </dgm:pt>
    <dgm:pt modelId="{4F9C33E0-347E-4450-AF91-CF3A2B7F1CBA}" type="pres">
      <dgm:prSet presAssocID="{143D915F-7A23-4537-BA69-65BCAA853F7F}" presName="parentText" presStyleLbl="node1" presStyleIdx="4" presStyleCnt="5">
        <dgm:presLayoutVars>
          <dgm:chMax val="0"/>
          <dgm:bulletEnabled val="1"/>
        </dgm:presLayoutVars>
      </dgm:prSet>
      <dgm:spPr/>
    </dgm:pt>
  </dgm:ptLst>
  <dgm:cxnLst>
    <dgm:cxn modelId="{6BA6791F-6A92-462E-A9DD-80C728BC788F}" srcId="{FD523E1E-D085-444B-B86E-6ED733827B3B}" destId="{143D915F-7A23-4537-BA69-65BCAA853F7F}" srcOrd="4" destOrd="0" parTransId="{D9D985C5-50BB-472C-91D1-AD6ED512C9D1}" sibTransId="{0A74B5F4-0380-4EE2-A98D-BA5DEA0143DD}"/>
    <dgm:cxn modelId="{52CA4458-D6ED-4312-82EE-1FE65223C3ED}" type="presOf" srcId="{935CB450-2D2E-4A63-BD25-61C494CCCD34}" destId="{FCD84378-64CB-406E-B1AE-F40523B880EF}" srcOrd="0" destOrd="0" presId="urn:microsoft.com/office/officeart/2005/8/layout/vList2"/>
    <dgm:cxn modelId="{D05DFF80-D957-4E8F-AD86-B5F8C89DAA0A}" srcId="{FD523E1E-D085-444B-B86E-6ED733827B3B}" destId="{935CB450-2D2E-4A63-BD25-61C494CCCD34}" srcOrd="2" destOrd="0" parTransId="{598FE5BB-2ACC-4650-B69E-EFEDBD721878}" sibTransId="{0ED461EC-A611-4924-87AD-66A44817F9FE}"/>
    <dgm:cxn modelId="{AEC4A5AE-3820-4632-A066-EE8FE9842821}" type="presOf" srcId="{C87D131B-858D-4EDD-A9FF-9D408D393234}" destId="{867D59C9-C451-4932-AB8C-1EAF5F4829C5}" srcOrd="0" destOrd="0" presId="urn:microsoft.com/office/officeart/2005/8/layout/vList2"/>
    <dgm:cxn modelId="{799EFDCF-A447-4082-8A37-92BB80DAFDF0}" srcId="{FD523E1E-D085-444B-B86E-6ED733827B3B}" destId="{76D6E37D-7CD7-495C-B00B-96B42849E05A}" srcOrd="1" destOrd="0" parTransId="{2996FC79-59B6-4E94-BE6A-DC738CFD18A6}" sibTransId="{24F1F13E-A43C-43A3-A2CF-145C7013D3AA}"/>
    <dgm:cxn modelId="{B31226D4-9C2F-43DE-88BC-5778A9094AE3}" type="presOf" srcId="{143D915F-7A23-4537-BA69-65BCAA853F7F}" destId="{4F9C33E0-347E-4450-AF91-CF3A2B7F1CBA}" srcOrd="0" destOrd="0" presId="urn:microsoft.com/office/officeart/2005/8/layout/vList2"/>
    <dgm:cxn modelId="{20EA8BE1-6987-4DCB-80F3-54407E1BE246}" type="presOf" srcId="{FD523E1E-D085-444B-B86E-6ED733827B3B}" destId="{54E55BCA-155B-482B-9921-8AA1D247D88A}" srcOrd="0" destOrd="0" presId="urn:microsoft.com/office/officeart/2005/8/layout/vList2"/>
    <dgm:cxn modelId="{D3985DF2-DE50-4BA6-B3B0-6054AF528452}" type="presOf" srcId="{76D6E37D-7CD7-495C-B00B-96B42849E05A}" destId="{2EB3AE07-8026-4524-80F2-6801338890E7}" srcOrd="0" destOrd="0" presId="urn:microsoft.com/office/officeart/2005/8/layout/vList2"/>
    <dgm:cxn modelId="{CC3CCCF7-6A1B-4264-B87D-AB4B83B6044B}" srcId="{FD523E1E-D085-444B-B86E-6ED733827B3B}" destId="{A022043A-1F84-43B4-AE8A-62328C9A25DF}" srcOrd="0" destOrd="0" parTransId="{70D2DE33-F422-439E-BF12-39604BEE6559}" sibTransId="{673FEEC3-B3D1-4044-8854-3450114CF475}"/>
    <dgm:cxn modelId="{C07FFDFB-7F90-486F-B268-9CFDB8D4F7E0}" srcId="{FD523E1E-D085-444B-B86E-6ED733827B3B}" destId="{C87D131B-858D-4EDD-A9FF-9D408D393234}" srcOrd="3" destOrd="0" parTransId="{3DD7CA39-CCE3-428B-967B-68284BE5A01B}" sibTransId="{4B2BE986-A524-4D23-A221-5AFD64D90A7F}"/>
    <dgm:cxn modelId="{AB091FFF-6959-49EB-AEA1-3EDD696EA1CF}" type="presOf" srcId="{A022043A-1F84-43B4-AE8A-62328C9A25DF}" destId="{130B5EED-8DE7-48A0-BB1B-0DEB57003FF4}" srcOrd="0" destOrd="0" presId="urn:microsoft.com/office/officeart/2005/8/layout/vList2"/>
    <dgm:cxn modelId="{F45DFB01-8E1A-464E-9A84-2240D8271CFE}" type="presParOf" srcId="{54E55BCA-155B-482B-9921-8AA1D247D88A}" destId="{130B5EED-8DE7-48A0-BB1B-0DEB57003FF4}" srcOrd="0" destOrd="0" presId="urn:microsoft.com/office/officeart/2005/8/layout/vList2"/>
    <dgm:cxn modelId="{291C612D-B035-40B7-ADFD-B766FA75AFC2}" type="presParOf" srcId="{54E55BCA-155B-482B-9921-8AA1D247D88A}" destId="{FE490F24-1E43-4AA0-98A6-6F6432869756}" srcOrd="1" destOrd="0" presId="urn:microsoft.com/office/officeart/2005/8/layout/vList2"/>
    <dgm:cxn modelId="{0D9FAA03-0E33-49DD-82E1-F49FBB3E470C}" type="presParOf" srcId="{54E55BCA-155B-482B-9921-8AA1D247D88A}" destId="{2EB3AE07-8026-4524-80F2-6801338890E7}" srcOrd="2" destOrd="0" presId="urn:microsoft.com/office/officeart/2005/8/layout/vList2"/>
    <dgm:cxn modelId="{D65E55E3-11DB-4B2E-8C79-FCD5683950EC}" type="presParOf" srcId="{54E55BCA-155B-482B-9921-8AA1D247D88A}" destId="{F63F5D3A-2548-4492-80C1-600EC9AF6C12}" srcOrd="3" destOrd="0" presId="urn:microsoft.com/office/officeart/2005/8/layout/vList2"/>
    <dgm:cxn modelId="{03472E1A-4DD5-43C6-9E47-E13C214FD04D}" type="presParOf" srcId="{54E55BCA-155B-482B-9921-8AA1D247D88A}" destId="{FCD84378-64CB-406E-B1AE-F40523B880EF}" srcOrd="4" destOrd="0" presId="urn:microsoft.com/office/officeart/2005/8/layout/vList2"/>
    <dgm:cxn modelId="{B010D7BF-7A29-4735-9705-E04C01B1C386}" type="presParOf" srcId="{54E55BCA-155B-482B-9921-8AA1D247D88A}" destId="{CE72061E-D5FF-435B-B339-95183918F927}" srcOrd="5" destOrd="0" presId="urn:microsoft.com/office/officeart/2005/8/layout/vList2"/>
    <dgm:cxn modelId="{F72401AC-986D-40E2-9C1B-03FA57B2512F}" type="presParOf" srcId="{54E55BCA-155B-482B-9921-8AA1D247D88A}" destId="{867D59C9-C451-4932-AB8C-1EAF5F4829C5}" srcOrd="6" destOrd="0" presId="urn:microsoft.com/office/officeart/2005/8/layout/vList2"/>
    <dgm:cxn modelId="{920849E8-4667-4034-A969-0D0FBB01BE5F}" type="presParOf" srcId="{54E55BCA-155B-482B-9921-8AA1D247D88A}" destId="{5FD60396-D690-45FE-951C-1D882E7A8835}" srcOrd="7" destOrd="0" presId="urn:microsoft.com/office/officeart/2005/8/layout/vList2"/>
    <dgm:cxn modelId="{36DD7CB1-CE23-4122-8526-6B9E8C6F7A79}" type="presParOf" srcId="{54E55BCA-155B-482B-9921-8AA1D247D88A}" destId="{4F9C33E0-347E-4450-AF91-CF3A2B7F1CB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AFCD01-D06F-4130-997F-5CCB1255BB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9C77B5D-D54B-4E8A-B109-5EFCE31275AF}">
      <dgm:prSet/>
      <dgm:spPr/>
      <dgm:t>
        <a:bodyPr/>
        <a:lstStyle/>
        <a:p>
          <a:r>
            <a:rPr lang="en-GB" b="0" i="0" baseline="0"/>
            <a:t>The basic structure for a Critical Summary is flexible, but there are limits.</a:t>
          </a:r>
          <a:endParaRPr lang="en-US"/>
        </a:p>
      </dgm:t>
    </dgm:pt>
    <dgm:pt modelId="{3A4A8B9A-0BE0-42BB-803A-5E6B8DF924EE}" type="parTrans" cxnId="{744F5FC8-758E-480A-8643-9F4254D9A762}">
      <dgm:prSet/>
      <dgm:spPr/>
      <dgm:t>
        <a:bodyPr/>
        <a:lstStyle/>
        <a:p>
          <a:endParaRPr lang="en-US"/>
        </a:p>
      </dgm:t>
    </dgm:pt>
    <dgm:pt modelId="{D45B4697-110D-441D-81CB-783279873C89}" type="sibTrans" cxnId="{744F5FC8-758E-480A-8643-9F4254D9A762}">
      <dgm:prSet/>
      <dgm:spPr/>
      <dgm:t>
        <a:bodyPr/>
        <a:lstStyle/>
        <a:p>
          <a:endParaRPr lang="en-US"/>
        </a:p>
      </dgm:t>
    </dgm:pt>
    <dgm:pt modelId="{D7B2CB30-9CBD-4613-A5AC-E32BC83DB39F}">
      <dgm:prSet/>
      <dgm:spPr/>
      <dgm:t>
        <a:bodyPr/>
        <a:lstStyle/>
        <a:p>
          <a:r>
            <a:rPr lang="en-GB" b="0" i="0" baseline="0"/>
            <a:t>Your target readers need to know what the text is about before reading your critical assessment. </a:t>
          </a:r>
          <a:endParaRPr lang="en-US"/>
        </a:p>
      </dgm:t>
    </dgm:pt>
    <dgm:pt modelId="{E719AFAF-3C79-4F5B-93AB-A3AA5B29551F}" type="parTrans" cxnId="{59A02C7B-2F3A-4216-A832-1B7CCC8E3314}">
      <dgm:prSet/>
      <dgm:spPr/>
      <dgm:t>
        <a:bodyPr/>
        <a:lstStyle/>
        <a:p>
          <a:endParaRPr lang="en-US"/>
        </a:p>
      </dgm:t>
    </dgm:pt>
    <dgm:pt modelId="{D113C1EF-6F1A-42CB-98E3-68F884835A43}" type="sibTrans" cxnId="{59A02C7B-2F3A-4216-A832-1B7CCC8E3314}">
      <dgm:prSet/>
      <dgm:spPr/>
      <dgm:t>
        <a:bodyPr/>
        <a:lstStyle/>
        <a:p>
          <a:endParaRPr lang="en-US"/>
        </a:p>
      </dgm:t>
    </dgm:pt>
    <dgm:pt modelId="{0F789436-A506-486D-A099-E0E410D5140C}">
      <dgm:prSet/>
      <dgm:spPr/>
      <dgm:t>
        <a:bodyPr/>
        <a:lstStyle/>
        <a:p>
          <a:r>
            <a:rPr lang="en-GB" b="0" i="0" baseline="0" dirty="0"/>
            <a:t>They also need to know how the Critical Summary contributes to what you are trying to achieve in your account, and they must be able to see that </a:t>
          </a:r>
          <a:r>
            <a:rPr lang="en-GB" b="0" i="0" baseline="0" dirty="0">
              <a:solidFill>
                <a:srgbClr val="FF0000"/>
              </a:solidFill>
            </a:rPr>
            <a:t>your conclusion is well backed by adequate warranting. </a:t>
          </a:r>
          <a:endParaRPr lang="en-US" dirty="0">
            <a:solidFill>
              <a:srgbClr val="FF0000"/>
            </a:solidFill>
          </a:endParaRPr>
        </a:p>
      </dgm:t>
    </dgm:pt>
    <dgm:pt modelId="{1C5E7A3D-EFA7-4972-AEA0-1B87AEE734D6}" type="parTrans" cxnId="{C0ED2F6B-612A-46F3-B185-6E8488B0D43D}">
      <dgm:prSet/>
      <dgm:spPr/>
      <dgm:t>
        <a:bodyPr/>
        <a:lstStyle/>
        <a:p>
          <a:endParaRPr lang="en-US"/>
        </a:p>
      </dgm:t>
    </dgm:pt>
    <dgm:pt modelId="{05E223FB-01BB-4187-B077-72FD28DCE5FD}" type="sibTrans" cxnId="{C0ED2F6B-612A-46F3-B185-6E8488B0D43D}">
      <dgm:prSet/>
      <dgm:spPr/>
      <dgm:t>
        <a:bodyPr/>
        <a:lstStyle/>
        <a:p>
          <a:endParaRPr lang="en-US"/>
        </a:p>
      </dgm:t>
    </dgm:pt>
    <dgm:pt modelId="{633345DB-2D9B-4FCF-B4DB-748935A5E853}">
      <dgm:prSet/>
      <dgm:spPr/>
      <dgm:t>
        <a:bodyPr/>
        <a:lstStyle/>
        <a:p>
          <a:r>
            <a:rPr lang="en-GB" b="0" i="0" baseline="0"/>
            <a:t>The combination of these components is necessary for rendering a Critical Summary convincing to critical readers.</a:t>
          </a:r>
          <a:endParaRPr lang="en-US"/>
        </a:p>
      </dgm:t>
    </dgm:pt>
    <dgm:pt modelId="{1FE74E29-2D90-4329-96D7-A60987793CDA}" type="parTrans" cxnId="{132495D9-5ED0-41A3-A0DD-145F6F745A1D}">
      <dgm:prSet/>
      <dgm:spPr/>
      <dgm:t>
        <a:bodyPr/>
        <a:lstStyle/>
        <a:p>
          <a:endParaRPr lang="en-US"/>
        </a:p>
      </dgm:t>
    </dgm:pt>
    <dgm:pt modelId="{EE70F9D7-B127-4C04-A3CB-4E3595F82F30}" type="sibTrans" cxnId="{132495D9-5ED0-41A3-A0DD-145F6F745A1D}">
      <dgm:prSet/>
      <dgm:spPr/>
      <dgm:t>
        <a:bodyPr/>
        <a:lstStyle/>
        <a:p>
          <a:endParaRPr lang="en-US"/>
        </a:p>
      </dgm:t>
    </dgm:pt>
    <dgm:pt modelId="{34260F1C-DD1A-4878-9A2D-6B941F2D95D8}">
      <dgm:prSet/>
      <dgm:spPr/>
      <dgm:t>
        <a:bodyPr/>
        <a:lstStyle/>
        <a:p>
          <a:r>
            <a:rPr lang="en-GB" dirty="0"/>
            <a:t>You can also use the Critical Summary to compare two articles.</a:t>
          </a:r>
          <a:endParaRPr lang="en-US" dirty="0"/>
        </a:p>
      </dgm:t>
    </dgm:pt>
    <dgm:pt modelId="{99402808-58C8-4E41-8F79-1A0B71E7D28A}" type="parTrans" cxnId="{8DA2DD25-EE94-4EA3-8BF6-D16CBB7BD353}">
      <dgm:prSet/>
      <dgm:spPr/>
      <dgm:t>
        <a:bodyPr/>
        <a:lstStyle/>
        <a:p>
          <a:endParaRPr lang="en-US"/>
        </a:p>
      </dgm:t>
    </dgm:pt>
    <dgm:pt modelId="{00B05674-EA3D-44E6-88E8-E8C1F6C34E9B}" type="sibTrans" cxnId="{8DA2DD25-EE94-4EA3-8BF6-D16CBB7BD353}">
      <dgm:prSet/>
      <dgm:spPr/>
      <dgm:t>
        <a:bodyPr/>
        <a:lstStyle/>
        <a:p>
          <a:endParaRPr lang="en-US"/>
        </a:p>
      </dgm:t>
    </dgm:pt>
    <dgm:pt modelId="{AC685F60-971D-4B8C-BE34-C82DFEBC43C3}" type="pres">
      <dgm:prSet presAssocID="{21AFCD01-D06F-4130-997F-5CCB1255BB3A}" presName="root" presStyleCnt="0">
        <dgm:presLayoutVars>
          <dgm:dir/>
          <dgm:resizeHandles val="exact"/>
        </dgm:presLayoutVars>
      </dgm:prSet>
      <dgm:spPr/>
    </dgm:pt>
    <dgm:pt modelId="{A5E28A56-8491-48FA-9648-1277BFCEF5A9}" type="pres">
      <dgm:prSet presAssocID="{99C77B5D-D54B-4E8A-B109-5EFCE31275AF}" presName="compNode" presStyleCnt="0"/>
      <dgm:spPr/>
    </dgm:pt>
    <dgm:pt modelId="{85942A80-9C74-4258-8AD7-26CE815F6DBE}" type="pres">
      <dgm:prSet presAssocID="{99C77B5D-D54B-4E8A-B109-5EFCE31275AF}" presName="bgRect" presStyleLbl="bgShp" presStyleIdx="0" presStyleCnt="5"/>
      <dgm:spPr/>
    </dgm:pt>
    <dgm:pt modelId="{1D3F95B0-1668-41C4-8E10-90CF770956F8}" type="pres">
      <dgm:prSet presAssocID="{99C77B5D-D54B-4E8A-B109-5EFCE31275A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7E87076-D0BE-4B8C-89E0-5827DE673AA7}" type="pres">
      <dgm:prSet presAssocID="{99C77B5D-D54B-4E8A-B109-5EFCE31275AF}" presName="spaceRect" presStyleCnt="0"/>
      <dgm:spPr/>
    </dgm:pt>
    <dgm:pt modelId="{5B754E57-F16A-4A27-923B-06F3ECE65B83}" type="pres">
      <dgm:prSet presAssocID="{99C77B5D-D54B-4E8A-B109-5EFCE31275AF}" presName="parTx" presStyleLbl="revTx" presStyleIdx="0" presStyleCnt="5">
        <dgm:presLayoutVars>
          <dgm:chMax val="0"/>
          <dgm:chPref val="0"/>
        </dgm:presLayoutVars>
      </dgm:prSet>
      <dgm:spPr/>
    </dgm:pt>
    <dgm:pt modelId="{9DAB7CEB-37DB-4897-A0EB-03D504A57199}" type="pres">
      <dgm:prSet presAssocID="{D45B4697-110D-441D-81CB-783279873C89}" presName="sibTrans" presStyleCnt="0"/>
      <dgm:spPr/>
    </dgm:pt>
    <dgm:pt modelId="{5ADABC6D-645D-4A40-8FF5-F04EF75F1C36}" type="pres">
      <dgm:prSet presAssocID="{D7B2CB30-9CBD-4613-A5AC-E32BC83DB39F}" presName="compNode" presStyleCnt="0"/>
      <dgm:spPr/>
    </dgm:pt>
    <dgm:pt modelId="{F90DA92C-7718-49F9-A365-91664966935C}" type="pres">
      <dgm:prSet presAssocID="{D7B2CB30-9CBD-4613-A5AC-E32BC83DB39F}" presName="bgRect" presStyleLbl="bgShp" presStyleIdx="1" presStyleCnt="5"/>
      <dgm:spPr/>
    </dgm:pt>
    <dgm:pt modelId="{8D6C0512-9AEB-4F15-8700-06D61A9D0AA2}" type="pres">
      <dgm:prSet presAssocID="{D7B2CB30-9CBD-4613-A5AC-E32BC83DB39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9502F69-BCA0-4ED1-8818-F96DF50A89C6}" type="pres">
      <dgm:prSet presAssocID="{D7B2CB30-9CBD-4613-A5AC-E32BC83DB39F}" presName="spaceRect" presStyleCnt="0"/>
      <dgm:spPr/>
    </dgm:pt>
    <dgm:pt modelId="{D5B98C20-04A8-4729-8ABD-776A57C5F828}" type="pres">
      <dgm:prSet presAssocID="{D7B2CB30-9CBD-4613-A5AC-E32BC83DB39F}" presName="parTx" presStyleLbl="revTx" presStyleIdx="1" presStyleCnt="5">
        <dgm:presLayoutVars>
          <dgm:chMax val="0"/>
          <dgm:chPref val="0"/>
        </dgm:presLayoutVars>
      </dgm:prSet>
      <dgm:spPr/>
    </dgm:pt>
    <dgm:pt modelId="{74F7BDAE-30AA-4275-A926-1CEAFEB0A006}" type="pres">
      <dgm:prSet presAssocID="{D113C1EF-6F1A-42CB-98E3-68F884835A43}" presName="sibTrans" presStyleCnt="0"/>
      <dgm:spPr/>
    </dgm:pt>
    <dgm:pt modelId="{A3E1E974-382F-4E5F-82FA-CEE65805E2AD}" type="pres">
      <dgm:prSet presAssocID="{0F789436-A506-486D-A099-E0E410D5140C}" presName="compNode" presStyleCnt="0"/>
      <dgm:spPr/>
    </dgm:pt>
    <dgm:pt modelId="{4CCDCE65-0597-4AF4-A7CC-09D16AFD7336}" type="pres">
      <dgm:prSet presAssocID="{0F789436-A506-486D-A099-E0E410D5140C}" presName="bgRect" presStyleLbl="bgShp" presStyleIdx="2" presStyleCnt="5"/>
      <dgm:spPr/>
    </dgm:pt>
    <dgm:pt modelId="{F6C67E2D-1DD6-4808-B0C2-778822A77046}" type="pres">
      <dgm:prSet presAssocID="{0F789436-A506-486D-A099-E0E410D5140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0CDA25B-E946-4A31-BD97-07A06AB9647B}" type="pres">
      <dgm:prSet presAssocID="{0F789436-A506-486D-A099-E0E410D5140C}" presName="spaceRect" presStyleCnt="0"/>
      <dgm:spPr/>
    </dgm:pt>
    <dgm:pt modelId="{19F2811B-4E50-4176-B058-171B5E26F378}" type="pres">
      <dgm:prSet presAssocID="{0F789436-A506-486D-A099-E0E410D5140C}" presName="parTx" presStyleLbl="revTx" presStyleIdx="2" presStyleCnt="5">
        <dgm:presLayoutVars>
          <dgm:chMax val="0"/>
          <dgm:chPref val="0"/>
        </dgm:presLayoutVars>
      </dgm:prSet>
      <dgm:spPr/>
    </dgm:pt>
    <dgm:pt modelId="{B14E7AFC-1BA8-46EA-A184-EC83A5C2852F}" type="pres">
      <dgm:prSet presAssocID="{05E223FB-01BB-4187-B077-72FD28DCE5FD}" presName="sibTrans" presStyleCnt="0"/>
      <dgm:spPr/>
    </dgm:pt>
    <dgm:pt modelId="{382F01B9-E999-4AC6-8871-FF07741B45A4}" type="pres">
      <dgm:prSet presAssocID="{633345DB-2D9B-4FCF-B4DB-748935A5E853}" presName="compNode" presStyleCnt="0"/>
      <dgm:spPr/>
    </dgm:pt>
    <dgm:pt modelId="{F5E47DE4-DE4F-45A5-939E-EBA4E331FDB7}" type="pres">
      <dgm:prSet presAssocID="{633345DB-2D9B-4FCF-B4DB-748935A5E853}" presName="bgRect" presStyleLbl="bgShp" presStyleIdx="3" presStyleCnt="5"/>
      <dgm:spPr/>
    </dgm:pt>
    <dgm:pt modelId="{C84F57CF-59F7-4129-A6B6-3F6FFB3B68DD}" type="pres">
      <dgm:prSet presAssocID="{633345DB-2D9B-4FCF-B4DB-748935A5E85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2B49547B-9998-4BDA-AEF9-63A2B93D63B1}" type="pres">
      <dgm:prSet presAssocID="{633345DB-2D9B-4FCF-B4DB-748935A5E853}" presName="spaceRect" presStyleCnt="0"/>
      <dgm:spPr/>
    </dgm:pt>
    <dgm:pt modelId="{8A707537-F44D-4C89-97F1-DC9C63125F8F}" type="pres">
      <dgm:prSet presAssocID="{633345DB-2D9B-4FCF-B4DB-748935A5E853}" presName="parTx" presStyleLbl="revTx" presStyleIdx="3" presStyleCnt="5">
        <dgm:presLayoutVars>
          <dgm:chMax val="0"/>
          <dgm:chPref val="0"/>
        </dgm:presLayoutVars>
      </dgm:prSet>
      <dgm:spPr/>
    </dgm:pt>
    <dgm:pt modelId="{3CCE7A79-DC4A-4225-BB15-AE1941D0A722}" type="pres">
      <dgm:prSet presAssocID="{EE70F9D7-B127-4C04-A3CB-4E3595F82F30}" presName="sibTrans" presStyleCnt="0"/>
      <dgm:spPr/>
    </dgm:pt>
    <dgm:pt modelId="{85BE7BB9-B476-48FA-89E5-88E9302EFFF3}" type="pres">
      <dgm:prSet presAssocID="{34260F1C-DD1A-4878-9A2D-6B941F2D95D8}" presName="compNode" presStyleCnt="0"/>
      <dgm:spPr/>
    </dgm:pt>
    <dgm:pt modelId="{AE95F531-8B28-4904-A058-DD491AEC2D0E}" type="pres">
      <dgm:prSet presAssocID="{34260F1C-DD1A-4878-9A2D-6B941F2D95D8}" presName="bgRect" presStyleLbl="bgShp" presStyleIdx="4" presStyleCnt="5"/>
      <dgm:spPr/>
    </dgm:pt>
    <dgm:pt modelId="{66721B64-6B34-4E96-9207-0D151AF94068}" type="pres">
      <dgm:prSet presAssocID="{34260F1C-DD1A-4878-9A2D-6B941F2D95D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wspaper"/>
        </a:ext>
      </dgm:extLst>
    </dgm:pt>
    <dgm:pt modelId="{86037CC6-B40E-4D00-B0D1-4DC9F576646B}" type="pres">
      <dgm:prSet presAssocID="{34260F1C-DD1A-4878-9A2D-6B941F2D95D8}" presName="spaceRect" presStyleCnt="0"/>
      <dgm:spPr/>
    </dgm:pt>
    <dgm:pt modelId="{CE7427D2-66C7-4C09-8A7C-5205E4C0C540}" type="pres">
      <dgm:prSet presAssocID="{34260F1C-DD1A-4878-9A2D-6B941F2D95D8}" presName="parTx" presStyleLbl="revTx" presStyleIdx="4" presStyleCnt="5">
        <dgm:presLayoutVars>
          <dgm:chMax val="0"/>
          <dgm:chPref val="0"/>
        </dgm:presLayoutVars>
      </dgm:prSet>
      <dgm:spPr/>
    </dgm:pt>
  </dgm:ptLst>
  <dgm:cxnLst>
    <dgm:cxn modelId="{8DA2DD25-EE94-4EA3-8BF6-D16CBB7BD353}" srcId="{21AFCD01-D06F-4130-997F-5CCB1255BB3A}" destId="{34260F1C-DD1A-4878-9A2D-6B941F2D95D8}" srcOrd="4" destOrd="0" parTransId="{99402808-58C8-4E41-8F79-1A0B71E7D28A}" sibTransId="{00B05674-EA3D-44E6-88E8-E8C1F6C34E9B}"/>
    <dgm:cxn modelId="{05993636-73E4-47ED-8D68-D69366282FAC}" type="presOf" srcId="{21AFCD01-D06F-4130-997F-5CCB1255BB3A}" destId="{AC685F60-971D-4B8C-BE34-C82DFEBC43C3}" srcOrd="0" destOrd="0" presId="urn:microsoft.com/office/officeart/2018/2/layout/IconVerticalSolidList"/>
    <dgm:cxn modelId="{C0ED2F6B-612A-46F3-B185-6E8488B0D43D}" srcId="{21AFCD01-D06F-4130-997F-5CCB1255BB3A}" destId="{0F789436-A506-486D-A099-E0E410D5140C}" srcOrd="2" destOrd="0" parTransId="{1C5E7A3D-EFA7-4972-AEA0-1B87AEE734D6}" sibTransId="{05E223FB-01BB-4187-B077-72FD28DCE5FD}"/>
    <dgm:cxn modelId="{CAD1464B-FDAE-4454-A8DC-20E2E36E3548}" type="presOf" srcId="{D7B2CB30-9CBD-4613-A5AC-E32BC83DB39F}" destId="{D5B98C20-04A8-4729-8ABD-776A57C5F828}" srcOrd="0" destOrd="0" presId="urn:microsoft.com/office/officeart/2018/2/layout/IconVerticalSolidList"/>
    <dgm:cxn modelId="{59A02C7B-2F3A-4216-A832-1B7CCC8E3314}" srcId="{21AFCD01-D06F-4130-997F-5CCB1255BB3A}" destId="{D7B2CB30-9CBD-4613-A5AC-E32BC83DB39F}" srcOrd="1" destOrd="0" parTransId="{E719AFAF-3C79-4F5B-93AB-A3AA5B29551F}" sibTransId="{D113C1EF-6F1A-42CB-98E3-68F884835A43}"/>
    <dgm:cxn modelId="{E29AF580-9784-4E53-9179-E7B7E12EAAF9}" type="presOf" srcId="{0F789436-A506-486D-A099-E0E410D5140C}" destId="{19F2811B-4E50-4176-B058-171B5E26F378}" srcOrd="0" destOrd="0" presId="urn:microsoft.com/office/officeart/2018/2/layout/IconVerticalSolidList"/>
    <dgm:cxn modelId="{744F5FC8-758E-480A-8643-9F4254D9A762}" srcId="{21AFCD01-D06F-4130-997F-5CCB1255BB3A}" destId="{99C77B5D-D54B-4E8A-B109-5EFCE31275AF}" srcOrd="0" destOrd="0" parTransId="{3A4A8B9A-0BE0-42BB-803A-5E6B8DF924EE}" sibTransId="{D45B4697-110D-441D-81CB-783279873C89}"/>
    <dgm:cxn modelId="{6A8644D5-4D7E-4422-876C-3D4181533BB9}" type="presOf" srcId="{99C77B5D-D54B-4E8A-B109-5EFCE31275AF}" destId="{5B754E57-F16A-4A27-923B-06F3ECE65B83}" srcOrd="0" destOrd="0" presId="urn:microsoft.com/office/officeart/2018/2/layout/IconVerticalSolidList"/>
    <dgm:cxn modelId="{99A465D7-4496-4EF2-9495-D80D39D68EC8}" type="presOf" srcId="{633345DB-2D9B-4FCF-B4DB-748935A5E853}" destId="{8A707537-F44D-4C89-97F1-DC9C63125F8F}" srcOrd="0" destOrd="0" presId="urn:microsoft.com/office/officeart/2018/2/layout/IconVerticalSolidList"/>
    <dgm:cxn modelId="{132495D9-5ED0-41A3-A0DD-145F6F745A1D}" srcId="{21AFCD01-D06F-4130-997F-5CCB1255BB3A}" destId="{633345DB-2D9B-4FCF-B4DB-748935A5E853}" srcOrd="3" destOrd="0" parTransId="{1FE74E29-2D90-4329-96D7-A60987793CDA}" sibTransId="{EE70F9D7-B127-4C04-A3CB-4E3595F82F30}"/>
    <dgm:cxn modelId="{D9D374F7-CBE6-4A5C-91CA-7E8984C09B03}" type="presOf" srcId="{34260F1C-DD1A-4878-9A2D-6B941F2D95D8}" destId="{CE7427D2-66C7-4C09-8A7C-5205E4C0C540}" srcOrd="0" destOrd="0" presId="urn:microsoft.com/office/officeart/2018/2/layout/IconVerticalSolidList"/>
    <dgm:cxn modelId="{9F650366-FECE-43D5-B7FC-35BAA31BD64B}" type="presParOf" srcId="{AC685F60-971D-4B8C-BE34-C82DFEBC43C3}" destId="{A5E28A56-8491-48FA-9648-1277BFCEF5A9}" srcOrd="0" destOrd="0" presId="urn:microsoft.com/office/officeart/2018/2/layout/IconVerticalSolidList"/>
    <dgm:cxn modelId="{86EDAB7E-9663-480A-8E5B-9A5A651FE092}" type="presParOf" srcId="{A5E28A56-8491-48FA-9648-1277BFCEF5A9}" destId="{85942A80-9C74-4258-8AD7-26CE815F6DBE}" srcOrd="0" destOrd="0" presId="urn:microsoft.com/office/officeart/2018/2/layout/IconVerticalSolidList"/>
    <dgm:cxn modelId="{94E42499-6753-437E-9F1E-47DE6B8F2A46}" type="presParOf" srcId="{A5E28A56-8491-48FA-9648-1277BFCEF5A9}" destId="{1D3F95B0-1668-41C4-8E10-90CF770956F8}" srcOrd="1" destOrd="0" presId="urn:microsoft.com/office/officeart/2018/2/layout/IconVerticalSolidList"/>
    <dgm:cxn modelId="{9855891C-E8FF-40C2-A21A-FABB6E5835F5}" type="presParOf" srcId="{A5E28A56-8491-48FA-9648-1277BFCEF5A9}" destId="{67E87076-D0BE-4B8C-89E0-5827DE673AA7}" srcOrd="2" destOrd="0" presId="urn:microsoft.com/office/officeart/2018/2/layout/IconVerticalSolidList"/>
    <dgm:cxn modelId="{3C4A2409-55A6-4B54-881F-E2DB4651BDE7}" type="presParOf" srcId="{A5E28A56-8491-48FA-9648-1277BFCEF5A9}" destId="{5B754E57-F16A-4A27-923B-06F3ECE65B83}" srcOrd="3" destOrd="0" presId="urn:microsoft.com/office/officeart/2018/2/layout/IconVerticalSolidList"/>
    <dgm:cxn modelId="{76B93A2B-BC04-4C0A-8603-C84667F1A39A}" type="presParOf" srcId="{AC685F60-971D-4B8C-BE34-C82DFEBC43C3}" destId="{9DAB7CEB-37DB-4897-A0EB-03D504A57199}" srcOrd="1" destOrd="0" presId="urn:microsoft.com/office/officeart/2018/2/layout/IconVerticalSolidList"/>
    <dgm:cxn modelId="{32C268E9-153A-4EBD-9F71-64981F343CC4}" type="presParOf" srcId="{AC685F60-971D-4B8C-BE34-C82DFEBC43C3}" destId="{5ADABC6D-645D-4A40-8FF5-F04EF75F1C36}" srcOrd="2" destOrd="0" presId="urn:microsoft.com/office/officeart/2018/2/layout/IconVerticalSolidList"/>
    <dgm:cxn modelId="{788476D2-66B0-448E-8306-1F76B85A8232}" type="presParOf" srcId="{5ADABC6D-645D-4A40-8FF5-F04EF75F1C36}" destId="{F90DA92C-7718-49F9-A365-91664966935C}" srcOrd="0" destOrd="0" presId="urn:microsoft.com/office/officeart/2018/2/layout/IconVerticalSolidList"/>
    <dgm:cxn modelId="{DC6BF808-AF0A-4080-897D-742359B8DF6E}" type="presParOf" srcId="{5ADABC6D-645D-4A40-8FF5-F04EF75F1C36}" destId="{8D6C0512-9AEB-4F15-8700-06D61A9D0AA2}" srcOrd="1" destOrd="0" presId="urn:microsoft.com/office/officeart/2018/2/layout/IconVerticalSolidList"/>
    <dgm:cxn modelId="{7E437AD4-AA5B-4F10-B2E6-37B89CB16D07}" type="presParOf" srcId="{5ADABC6D-645D-4A40-8FF5-F04EF75F1C36}" destId="{69502F69-BCA0-4ED1-8818-F96DF50A89C6}" srcOrd="2" destOrd="0" presId="urn:microsoft.com/office/officeart/2018/2/layout/IconVerticalSolidList"/>
    <dgm:cxn modelId="{D5E2B389-6344-4CF4-B66E-FF0ED221BFA8}" type="presParOf" srcId="{5ADABC6D-645D-4A40-8FF5-F04EF75F1C36}" destId="{D5B98C20-04A8-4729-8ABD-776A57C5F828}" srcOrd="3" destOrd="0" presId="urn:microsoft.com/office/officeart/2018/2/layout/IconVerticalSolidList"/>
    <dgm:cxn modelId="{A3B49629-881E-4A2E-8D57-E033C410B7CF}" type="presParOf" srcId="{AC685F60-971D-4B8C-BE34-C82DFEBC43C3}" destId="{74F7BDAE-30AA-4275-A926-1CEAFEB0A006}" srcOrd="3" destOrd="0" presId="urn:microsoft.com/office/officeart/2018/2/layout/IconVerticalSolidList"/>
    <dgm:cxn modelId="{7C1B23A6-F199-4510-8F51-DC2B68E18141}" type="presParOf" srcId="{AC685F60-971D-4B8C-BE34-C82DFEBC43C3}" destId="{A3E1E974-382F-4E5F-82FA-CEE65805E2AD}" srcOrd="4" destOrd="0" presId="urn:microsoft.com/office/officeart/2018/2/layout/IconVerticalSolidList"/>
    <dgm:cxn modelId="{F2DAF2DB-E376-4712-9FA6-D5C5A39BB87D}" type="presParOf" srcId="{A3E1E974-382F-4E5F-82FA-CEE65805E2AD}" destId="{4CCDCE65-0597-4AF4-A7CC-09D16AFD7336}" srcOrd="0" destOrd="0" presId="urn:microsoft.com/office/officeart/2018/2/layout/IconVerticalSolidList"/>
    <dgm:cxn modelId="{A7546378-B254-4A8B-9B95-C9FA6B3C9218}" type="presParOf" srcId="{A3E1E974-382F-4E5F-82FA-CEE65805E2AD}" destId="{F6C67E2D-1DD6-4808-B0C2-778822A77046}" srcOrd="1" destOrd="0" presId="urn:microsoft.com/office/officeart/2018/2/layout/IconVerticalSolidList"/>
    <dgm:cxn modelId="{FF0CF01B-BE62-4267-9D5D-E06CC9A6E5AB}" type="presParOf" srcId="{A3E1E974-382F-4E5F-82FA-CEE65805E2AD}" destId="{F0CDA25B-E946-4A31-BD97-07A06AB9647B}" srcOrd="2" destOrd="0" presId="urn:microsoft.com/office/officeart/2018/2/layout/IconVerticalSolidList"/>
    <dgm:cxn modelId="{1A092CA5-7789-4C13-9953-92DB879E3CDC}" type="presParOf" srcId="{A3E1E974-382F-4E5F-82FA-CEE65805E2AD}" destId="{19F2811B-4E50-4176-B058-171B5E26F378}" srcOrd="3" destOrd="0" presId="urn:microsoft.com/office/officeart/2018/2/layout/IconVerticalSolidList"/>
    <dgm:cxn modelId="{22DC0BBA-BF0F-4ED8-8116-F646A79DB8CC}" type="presParOf" srcId="{AC685F60-971D-4B8C-BE34-C82DFEBC43C3}" destId="{B14E7AFC-1BA8-46EA-A184-EC83A5C2852F}" srcOrd="5" destOrd="0" presId="urn:microsoft.com/office/officeart/2018/2/layout/IconVerticalSolidList"/>
    <dgm:cxn modelId="{EC834FA7-F6E6-45EB-B355-AE1C01BF9BA7}" type="presParOf" srcId="{AC685F60-971D-4B8C-BE34-C82DFEBC43C3}" destId="{382F01B9-E999-4AC6-8871-FF07741B45A4}" srcOrd="6" destOrd="0" presId="urn:microsoft.com/office/officeart/2018/2/layout/IconVerticalSolidList"/>
    <dgm:cxn modelId="{FE2B1D35-A329-4797-83E5-FA3C9BCC4EFE}" type="presParOf" srcId="{382F01B9-E999-4AC6-8871-FF07741B45A4}" destId="{F5E47DE4-DE4F-45A5-939E-EBA4E331FDB7}" srcOrd="0" destOrd="0" presId="urn:microsoft.com/office/officeart/2018/2/layout/IconVerticalSolidList"/>
    <dgm:cxn modelId="{97D080CA-CB67-4C58-B508-24C08B42284D}" type="presParOf" srcId="{382F01B9-E999-4AC6-8871-FF07741B45A4}" destId="{C84F57CF-59F7-4129-A6B6-3F6FFB3B68DD}" srcOrd="1" destOrd="0" presId="urn:microsoft.com/office/officeart/2018/2/layout/IconVerticalSolidList"/>
    <dgm:cxn modelId="{319A3B90-6BD9-4F8F-A72A-EE62936613AC}" type="presParOf" srcId="{382F01B9-E999-4AC6-8871-FF07741B45A4}" destId="{2B49547B-9998-4BDA-AEF9-63A2B93D63B1}" srcOrd="2" destOrd="0" presId="urn:microsoft.com/office/officeart/2018/2/layout/IconVerticalSolidList"/>
    <dgm:cxn modelId="{31EF84D2-6329-4B1A-B537-BE8134B25FAD}" type="presParOf" srcId="{382F01B9-E999-4AC6-8871-FF07741B45A4}" destId="{8A707537-F44D-4C89-97F1-DC9C63125F8F}" srcOrd="3" destOrd="0" presId="urn:microsoft.com/office/officeart/2018/2/layout/IconVerticalSolidList"/>
    <dgm:cxn modelId="{3F987C3C-8F1F-4F8F-B5E8-CF6D31B25651}" type="presParOf" srcId="{AC685F60-971D-4B8C-BE34-C82DFEBC43C3}" destId="{3CCE7A79-DC4A-4225-BB15-AE1941D0A722}" srcOrd="7" destOrd="0" presId="urn:microsoft.com/office/officeart/2018/2/layout/IconVerticalSolidList"/>
    <dgm:cxn modelId="{E3C09C5B-F4DF-42F8-A0EC-AA77F5C208D1}" type="presParOf" srcId="{AC685F60-971D-4B8C-BE34-C82DFEBC43C3}" destId="{85BE7BB9-B476-48FA-89E5-88E9302EFFF3}" srcOrd="8" destOrd="0" presId="urn:microsoft.com/office/officeart/2018/2/layout/IconVerticalSolidList"/>
    <dgm:cxn modelId="{301FED28-BD91-4860-A56D-5413AB6BC64B}" type="presParOf" srcId="{85BE7BB9-B476-48FA-89E5-88E9302EFFF3}" destId="{AE95F531-8B28-4904-A058-DD491AEC2D0E}" srcOrd="0" destOrd="0" presId="urn:microsoft.com/office/officeart/2018/2/layout/IconVerticalSolidList"/>
    <dgm:cxn modelId="{E32E092A-0502-4852-ACE1-1EB2C9968530}" type="presParOf" srcId="{85BE7BB9-B476-48FA-89E5-88E9302EFFF3}" destId="{66721B64-6B34-4E96-9207-0D151AF94068}" srcOrd="1" destOrd="0" presId="urn:microsoft.com/office/officeart/2018/2/layout/IconVerticalSolidList"/>
    <dgm:cxn modelId="{D8D3D154-7E82-4DBA-8C4E-50CFA9755912}" type="presParOf" srcId="{85BE7BB9-B476-48FA-89E5-88E9302EFFF3}" destId="{86037CC6-B40E-4D00-B0D1-4DC9F576646B}" srcOrd="2" destOrd="0" presId="urn:microsoft.com/office/officeart/2018/2/layout/IconVerticalSolidList"/>
    <dgm:cxn modelId="{0BCF365F-1475-4D50-B000-F5418B84078A}" type="presParOf" srcId="{85BE7BB9-B476-48FA-89E5-88E9302EFFF3}" destId="{CE7427D2-66C7-4C09-8A7C-5205E4C0C5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B5EED-8DE7-48A0-BB1B-0DEB57003FF4}">
      <dsp:nvSpPr>
        <dsp:cNvPr id="0" name=""/>
        <dsp:cNvSpPr/>
      </dsp:nvSpPr>
      <dsp:spPr>
        <a:xfrm>
          <a:off x="0" y="62678"/>
          <a:ext cx="6558539" cy="874575"/>
        </a:xfrm>
        <a:prstGeom prst="roundRect">
          <a:avLst/>
        </a:prstGeom>
        <a:solidFill>
          <a:schemeClr val="dk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dirty="0">
              <a:solidFill>
                <a:srgbClr val="FFFF00"/>
              </a:solidFill>
            </a:rPr>
            <a:t>1. Why am I reading this?</a:t>
          </a:r>
          <a:endParaRPr lang="en-US" sz="2300" kern="1200" dirty="0">
            <a:solidFill>
              <a:srgbClr val="FFFF00"/>
            </a:solidFill>
          </a:endParaRPr>
        </a:p>
      </dsp:txBody>
      <dsp:txXfrm>
        <a:off x="42693" y="105371"/>
        <a:ext cx="6473153" cy="789189"/>
      </dsp:txXfrm>
    </dsp:sp>
    <dsp:sp modelId="{2EB3AE07-8026-4524-80F2-6801338890E7}">
      <dsp:nvSpPr>
        <dsp:cNvPr id="0" name=""/>
        <dsp:cNvSpPr/>
      </dsp:nvSpPr>
      <dsp:spPr>
        <a:xfrm>
          <a:off x="0" y="1003493"/>
          <a:ext cx="6558539" cy="874575"/>
        </a:xfrm>
        <a:prstGeom prst="roundRect">
          <a:avLst/>
        </a:prstGeom>
        <a:solidFill>
          <a:schemeClr val="dk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dirty="0">
              <a:solidFill>
                <a:srgbClr val="FFFF00"/>
              </a:solidFill>
            </a:rPr>
            <a:t>2. What are the authors trying to do in writing this?</a:t>
          </a:r>
          <a:endParaRPr lang="en-US" sz="2300" kern="1200" dirty="0">
            <a:solidFill>
              <a:srgbClr val="FFFF00"/>
            </a:solidFill>
          </a:endParaRPr>
        </a:p>
      </dsp:txBody>
      <dsp:txXfrm>
        <a:off x="42693" y="1046186"/>
        <a:ext cx="6473153" cy="789189"/>
      </dsp:txXfrm>
    </dsp:sp>
    <dsp:sp modelId="{FCD84378-64CB-406E-B1AE-F40523B880EF}">
      <dsp:nvSpPr>
        <dsp:cNvPr id="0" name=""/>
        <dsp:cNvSpPr/>
      </dsp:nvSpPr>
      <dsp:spPr>
        <a:xfrm>
          <a:off x="0" y="1944308"/>
          <a:ext cx="6558539" cy="874575"/>
        </a:xfrm>
        <a:prstGeom prst="roundRect">
          <a:avLst/>
        </a:prstGeom>
        <a:solidFill>
          <a:schemeClr val="dk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dirty="0">
              <a:solidFill>
                <a:srgbClr val="FFFF00"/>
              </a:solidFill>
            </a:rPr>
            <a:t>3. What are the authors saying that is relevant to what I want to find out?</a:t>
          </a:r>
          <a:endParaRPr lang="en-US" sz="2300" kern="1200" dirty="0">
            <a:solidFill>
              <a:srgbClr val="FFFF00"/>
            </a:solidFill>
          </a:endParaRPr>
        </a:p>
      </dsp:txBody>
      <dsp:txXfrm>
        <a:off x="42693" y="1987001"/>
        <a:ext cx="6473153" cy="789189"/>
      </dsp:txXfrm>
    </dsp:sp>
    <dsp:sp modelId="{867D59C9-C451-4932-AB8C-1EAF5F4829C5}">
      <dsp:nvSpPr>
        <dsp:cNvPr id="0" name=""/>
        <dsp:cNvSpPr/>
      </dsp:nvSpPr>
      <dsp:spPr>
        <a:xfrm>
          <a:off x="0" y="2885123"/>
          <a:ext cx="6558539" cy="874575"/>
        </a:xfrm>
        <a:prstGeom prst="roundRect">
          <a:avLst/>
        </a:prstGeom>
        <a:solidFill>
          <a:schemeClr val="dk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dirty="0">
              <a:solidFill>
                <a:srgbClr val="FFFF00"/>
              </a:solidFill>
            </a:rPr>
            <a:t>4. How convincing is what the authors are saying?</a:t>
          </a:r>
          <a:endParaRPr lang="en-US" sz="2300" kern="1200" dirty="0">
            <a:solidFill>
              <a:srgbClr val="FFFF00"/>
            </a:solidFill>
          </a:endParaRPr>
        </a:p>
      </dsp:txBody>
      <dsp:txXfrm>
        <a:off x="42693" y="2927816"/>
        <a:ext cx="6473153" cy="789189"/>
      </dsp:txXfrm>
    </dsp:sp>
    <dsp:sp modelId="{4F9C33E0-347E-4450-AF91-CF3A2B7F1CBA}">
      <dsp:nvSpPr>
        <dsp:cNvPr id="0" name=""/>
        <dsp:cNvSpPr/>
      </dsp:nvSpPr>
      <dsp:spPr>
        <a:xfrm>
          <a:off x="0" y="3825938"/>
          <a:ext cx="6558539" cy="874575"/>
        </a:xfrm>
        <a:prstGeom prst="roundRect">
          <a:avLst/>
        </a:prstGeom>
        <a:solidFill>
          <a:schemeClr val="dk2">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baseline="0" dirty="0">
              <a:solidFill>
                <a:srgbClr val="FFFF00"/>
              </a:solidFill>
            </a:rPr>
            <a:t>5. In conclusion, what use can I make of this?</a:t>
          </a:r>
          <a:endParaRPr lang="en-US" sz="2300" kern="1200" dirty="0">
            <a:solidFill>
              <a:srgbClr val="FFFF00"/>
            </a:solidFill>
          </a:endParaRPr>
        </a:p>
      </dsp:txBody>
      <dsp:txXfrm>
        <a:off x="42693" y="3868631"/>
        <a:ext cx="6473153" cy="7891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42A80-9C74-4258-8AD7-26CE815F6DBE}">
      <dsp:nvSpPr>
        <dsp:cNvPr id="0" name=""/>
        <dsp:cNvSpPr/>
      </dsp:nvSpPr>
      <dsp:spPr>
        <a:xfrm>
          <a:off x="0" y="4354"/>
          <a:ext cx="6305550" cy="9274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F95B0-1668-41C4-8E10-90CF770956F8}">
      <dsp:nvSpPr>
        <dsp:cNvPr id="0" name=""/>
        <dsp:cNvSpPr/>
      </dsp:nvSpPr>
      <dsp:spPr>
        <a:xfrm>
          <a:off x="280547" y="213025"/>
          <a:ext cx="510086" cy="5100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B754E57-F16A-4A27-923B-06F3ECE65B83}">
      <dsp:nvSpPr>
        <dsp:cNvPr id="0" name=""/>
        <dsp:cNvSpPr/>
      </dsp:nvSpPr>
      <dsp:spPr>
        <a:xfrm>
          <a:off x="1071180" y="4354"/>
          <a:ext cx="5234369" cy="927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53" tIns="98153" rIns="98153" bIns="98153" numCol="1" spcCol="1270" anchor="ctr" anchorCtr="0">
          <a:noAutofit/>
        </a:bodyPr>
        <a:lstStyle/>
        <a:p>
          <a:pPr marL="0" lvl="0" indent="0" algn="l" defTabSz="622300">
            <a:lnSpc>
              <a:spcPct val="90000"/>
            </a:lnSpc>
            <a:spcBef>
              <a:spcPct val="0"/>
            </a:spcBef>
            <a:spcAft>
              <a:spcPct val="35000"/>
            </a:spcAft>
            <a:buNone/>
          </a:pPr>
          <a:r>
            <a:rPr lang="en-GB" sz="1400" b="0" i="0" kern="1200" baseline="0"/>
            <a:t>The basic structure for a Critical Summary is flexible, but there are limits.</a:t>
          </a:r>
          <a:endParaRPr lang="en-US" sz="1400" kern="1200"/>
        </a:p>
      </dsp:txBody>
      <dsp:txXfrm>
        <a:off x="1071180" y="4354"/>
        <a:ext cx="5234369" cy="927429"/>
      </dsp:txXfrm>
    </dsp:sp>
    <dsp:sp modelId="{F90DA92C-7718-49F9-A365-91664966935C}">
      <dsp:nvSpPr>
        <dsp:cNvPr id="0" name=""/>
        <dsp:cNvSpPr/>
      </dsp:nvSpPr>
      <dsp:spPr>
        <a:xfrm>
          <a:off x="0" y="1163640"/>
          <a:ext cx="6305550" cy="9274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6C0512-9AEB-4F15-8700-06D61A9D0AA2}">
      <dsp:nvSpPr>
        <dsp:cNvPr id="0" name=""/>
        <dsp:cNvSpPr/>
      </dsp:nvSpPr>
      <dsp:spPr>
        <a:xfrm>
          <a:off x="280547" y="1372312"/>
          <a:ext cx="510086" cy="5100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5B98C20-04A8-4729-8ABD-776A57C5F828}">
      <dsp:nvSpPr>
        <dsp:cNvPr id="0" name=""/>
        <dsp:cNvSpPr/>
      </dsp:nvSpPr>
      <dsp:spPr>
        <a:xfrm>
          <a:off x="1071180" y="1163640"/>
          <a:ext cx="5234369" cy="927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53" tIns="98153" rIns="98153" bIns="98153" numCol="1" spcCol="1270" anchor="ctr" anchorCtr="0">
          <a:noAutofit/>
        </a:bodyPr>
        <a:lstStyle/>
        <a:p>
          <a:pPr marL="0" lvl="0" indent="0" algn="l" defTabSz="622300">
            <a:lnSpc>
              <a:spcPct val="90000"/>
            </a:lnSpc>
            <a:spcBef>
              <a:spcPct val="0"/>
            </a:spcBef>
            <a:spcAft>
              <a:spcPct val="35000"/>
            </a:spcAft>
            <a:buNone/>
          </a:pPr>
          <a:r>
            <a:rPr lang="en-GB" sz="1400" b="0" i="0" kern="1200" baseline="0"/>
            <a:t>Your target readers need to know what the text is about before reading your critical assessment. </a:t>
          </a:r>
          <a:endParaRPr lang="en-US" sz="1400" kern="1200"/>
        </a:p>
      </dsp:txBody>
      <dsp:txXfrm>
        <a:off x="1071180" y="1163640"/>
        <a:ext cx="5234369" cy="927429"/>
      </dsp:txXfrm>
    </dsp:sp>
    <dsp:sp modelId="{4CCDCE65-0597-4AF4-A7CC-09D16AFD7336}">
      <dsp:nvSpPr>
        <dsp:cNvPr id="0" name=""/>
        <dsp:cNvSpPr/>
      </dsp:nvSpPr>
      <dsp:spPr>
        <a:xfrm>
          <a:off x="0" y="2322927"/>
          <a:ext cx="6305550" cy="9274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67E2D-1DD6-4808-B0C2-778822A77046}">
      <dsp:nvSpPr>
        <dsp:cNvPr id="0" name=""/>
        <dsp:cNvSpPr/>
      </dsp:nvSpPr>
      <dsp:spPr>
        <a:xfrm>
          <a:off x="280547" y="2531598"/>
          <a:ext cx="510086" cy="5100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9F2811B-4E50-4176-B058-171B5E26F378}">
      <dsp:nvSpPr>
        <dsp:cNvPr id="0" name=""/>
        <dsp:cNvSpPr/>
      </dsp:nvSpPr>
      <dsp:spPr>
        <a:xfrm>
          <a:off x="1071180" y="2322927"/>
          <a:ext cx="5234369" cy="927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53" tIns="98153" rIns="98153" bIns="98153" numCol="1" spcCol="1270" anchor="ctr" anchorCtr="0">
          <a:noAutofit/>
        </a:bodyPr>
        <a:lstStyle/>
        <a:p>
          <a:pPr marL="0" lvl="0" indent="0" algn="l" defTabSz="622300">
            <a:lnSpc>
              <a:spcPct val="90000"/>
            </a:lnSpc>
            <a:spcBef>
              <a:spcPct val="0"/>
            </a:spcBef>
            <a:spcAft>
              <a:spcPct val="35000"/>
            </a:spcAft>
            <a:buNone/>
          </a:pPr>
          <a:r>
            <a:rPr lang="en-GB" sz="1400" b="0" i="0" kern="1200" baseline="0" dirty="0"/>
            <a:t>They also need to know how the Critical Summary contributes to what you are trying to achieve in your account, and they must be able to see that </a:t>
          </a:r>
          <a:r>
            <a:rPr lang="en-GB" sz="1400" b="0" i="0" kern="1200" baseline="0" dirty="0">
              <a:solidFill>
                <a:srgbClr val="FF0000"/>
              </a:solidFill>
            </a:rPr>
            <a:t>your conclusion is well backed by adequate warranting. </a:t>
          </a:r>
          <a:endParaRPr lang="en-US" sz="1400" kern="1200" dirty="0">
            <a:solidFill>
              <a:srgbClr val="FF0000"/>
            </a:solidFill>
          </a:endParaRPr>
        </a:p>
      </dsp:txBody>
      <dsp:txXfrm>
        <a:off x="1071180" y="2322927"/>
        <a:ext cx="5234369" cy="927429"/>
      </dsp:txXfrm>
    </dsp:sp>
    <dsp:sp modelId="{F5E47DE4-DE4F-45A5-939E-EBA4E331FDB7}">
      <dsp:nvSpPr>
        <dsp:cNvPr id="0" name=""/>
        <dsp:cNvSpPr/>
      </dsp:nvSpPr>
      <dsp:spPr>
        <a:xfrm>
          <a:off x="0" y="3482213"/>
          <a:ext cx="6305550" cy="9274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F57CF-59F7-4129-A6B6-3F6FFB3B68DD}">
      <dsp:nvSpPr>
        <dsp:cNvPr id="0" name=""/>
        <dsp:cNvSpPr/>
      </dsp:nvSpPr>
      <dsp:spPr>
        <a:xfrm>
          <a:off x="280547" y="3690885"/>
          <a:ext cx="510086" cy="5100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A707537-F44D-4C89-97F1-DC9C63125F8F}">
      <dsp:nvSpPr>
        <dsp:cNvPr id="0" name=""/>
        <dsp:cNvSpPr/>
      </dsp:nvSpPr>
      <dsp:spPr>
        <a:xfrm>
          <a:off x="1071180" y="3482213"/>
          <a:ext cx="5234369" cy="927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53" tIns="98153" rIns="98153" bIns="98153" numCol="1" spcCol="1270" anchor="ctr" anchorCtr="0">
          <a:noAutofit/>
        </a:bodyPr>
        <a:lstStyle/>
        <a:p>
          <a:pPr marL="0" lvl="0" indent="0" algn="l" defTabSz="622300">
            <a:lnSpc>
              <a:spcPct val="90000"/>
            </a:lnSpc>
            <a:spcBef>
              <a:spcPct val="0"/>
            </a:spcBef>
            <a:spcAft>
              <a:spcPct val="35000"/>
            </a:spcAft>
            <a:buNone/>
          </a:pPr>
          <a:r>
            <a:rPr lang="en-GB" sz="1400" b="0" i="0" kern="1200" baseline="0"/>
            <a:t>The combination of these components is necessary for rendering a Critical Summary convincing to critical readers.</a:t>
          </a:r>
          <a:endParaRPr lang="en-US" sz="1400" kern="1200"/>
        </a:p>
      </dsp:txBody>
      <dsp:txXfrm>
        <a:off x="1071180" y="3482213"/>
        <a:ext cx="5234369" cy="927429"/>
      </dsp:txXfrm>
    </dsp:sp>
    <dsp:sp modelId="{AE95F531-8B28-4904-A058-DD491AEC2D0E}">
      <dsp:nvSpPr>
        <dsp:cNvPr id="0" name=""/>
        <dsp:cNvSpPr/>
      </dsp:nvSpPr>
      <dsp:spPr>
        <a:xfrm>
          <a:off x="0" y="4641500"/>
          <a:ext cx="6305550" cy="92742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21B64-6B34-4E96-9207-0D151AF94068}">
      <dsp:nvSpPr>
        <dsp:cNvPr id="0" name=""/>
        <dsp:cNvSpPr/>
      </dsp:nvSpPr>
      <dsp:spPr>
        <a:xfrm>
          <a:off x="280547" y="4850172"/>
          <a:ext cx="510086" cy="5100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E7427D2-66C7-4C09-8A7C-5205E4C0C540}">
      <dsp:nvSpPr>
        <dsp:cNvPr id="0" name=""/>
        <dsp:cNvSpPr/>
      </dsp:nvSpPr>
      <dsp:spPr>
        <a:xfrm>
          <a:off x="1071180" y="4641500"/>
          <a:ext cx="5234369" cy="927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53" tIns="98153" rIns="98153" bIns="98153" numCol="1" spcCol="1270" anchor="ctr" anchorCtr="0">
          <a:noAutofit/>
        </a:bodyPr>
        <a:lstStyle/>
        <a:p>
          <a:pPr marL="0" lvl="0" indent="0" algn="l" defTabSz="622300">
            <a:lnSpc>
              <a:spcPct val="90000"/>
            </a:lnSpc>
            <a:spcBef>
              <a:spcPct val="0"/>
            </a:spcBef>
            <a:spcAft>
              <a:spcPct val="35000"/>
            </a:spcAft>
            <a:buNone/>
          </a:pPr>
          <a:r>
            <a:rPr lang="en-GB" sz="1400" kern="1200" dirty="0"/>
            <a:t>You can also use the Critical Summary to compare two articles.</a:t>
          </a:r>
          <a:endParaRPr lang="en-US" sz="1400" kern="1200" dirty="0"/>
        </a:p>
      </dsp:txBody>
      <dsp:txXfrm>
        <a:off x="1071180" y="4641500"/>
        <a:ext cx="5234369" cy="9274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788FE802-568B-47CF-8803-64A04E81D1F5}" type="datetimeFigureOut">
              <a:rPr lang="en-GB" smtClean="0"/>
              <a:t>22/03/2021</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0BE172C-38D6-431D-BDC6-47E02658233E}"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3629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8FE802-568B-47CF-8803-64A04E81D1F5}"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3316185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788FE802-568B-47CF-8803-64A04E81D1F5}" type="datetimeFigureOut">
              <a:rPr lang="en-GB" smtClean="0"/>
              <a:t>22/03/2021</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0BE172C-38D6-431D-BDC6-47E02658233E}"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93687731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8FE802-568B-47CF-8803-64A04E81D1F5}" type="datetimeFigureOut">
              <a:rPr lang="en-GB" smtClean="0"/>
              <a:t>22/03/2021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428788946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8FE802-568B-47CF-8803-64A04E81D1F5}" type="datetimeFigureOut">
              <a:rPr lang="en-GB" smtClean="0"/>
              <a:t>22/03/2021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1103167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8FE802-568B-47CF-8803-64A04E81D1F5}" type="datetimeFigureOut">
              <a:rPr lang="en-GB" smtClean="0"/>
              <a:t>22/03/2021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3541388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8FE802-568B-47CF-8803-64A04E81D1F5}" type="datetimeFigureOut">
              <a:rPr lang="en-GB" smtClean="0"/>
              <a:t>22/03/2021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3940949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88FE802-568B-47CF-8803-64A04E81D1F5}" type="datetimeFigureOut">
              <a:rPr lang="en-GB" smtClean="0"/>
              <a:t>22/03/2021</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20BE172C-38D6-431D-BDC6-47E02658233E}"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2255736"/>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788FE802-568B-47CF-8803-64A04E81D1F5}" type="datetimeFigureOut">
              <a:rPr lang="en-GB" smtClean="0"/>
              <a:t>22/03/2021</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2529349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8FE802-568B-47CF-8803-64A04E81D1F5}"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3163784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8FE802-568B-47CF-8803-64A04E81D1F5}" type="datetimeFigureOut">
              <a:rPr lang="en-GB" smtClean="0"/>
              <a:t>22/03/2021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BE172C-38D6-431D-BDC6-47E02658233E}" type="slidenum">
              <a:rPr lang="en-GB" smtClean="0"/>
              <a:t>‹#›</a:t>
            </a:fld>
            <a:endParaRPr lang="en-GB"/>
          </a:p>
        </p:txBody>
      </p:sp>
    </p:spTree>
    <p:extLst>
      <p:ext uri="{BB962C8B-B14F-4D97-AF65-F5344CB8AC3E}">
        <p14:creationId xmlns:p14="http://schemas.microsoft.com/office/powerpoint/2010/main" val="2086003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788FE802-568B-47CF-8803-64A04E81D1F5}" type="datetimeFigureOut">
              <a:rPr lang="en-GB" smtClean="0"/>
              <a:t>22/03/2021</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0BE172C-38D6-431D-BDC6-47E02658233E}"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227196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tandoutbooks.com/10-ways-critical-reading/"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transitionofthoughts.com/2015/09/15/is-life-only-about-getting-rich/"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urses.lumenlearning.com/collegesuccess-lumen/chapter/critical-thinking-skill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prepactsat.com/should-i-take-the-act-or-the-sat/" TargetMode="External"/><Relationship Id="rId3" Type="http://schemas.openxmlformats.org/officeDocument/2006/relationships/diagramLayout" Target="../diagrams/layout1.xml"/><Relationship Id="rId7" Type="http://schemas.openxmlformats.org/officeDocument/2006/relationships/image" Target="../media/image6.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CDB68-674B-4F8D-BA1E-40D52B69532B}"/>
              </a:ext>
            </a:extLst>
          </p:cNvPr>
          <p:cNvSpPr>
            <a:spLocks noGrp="1"/>
          </p:cNvSpPr>
          <p:nvPr>
            <p:ph type="ctrTitle"/>
          </p:nvPr>
        </p:nvSpPr>
        <p:spPr/>
        <p:txBody>
          <a:bodyPr/>
          <a:lstStyle/>
          <a:p>
            <a:r>
              <a:rPr lang="en-US" sz="4400" dirty="0"/>
              <a:t>The writing </a:t>
            </a:r>
            <a:br>
              <a:rPr lang="en-US" sz="4400" dirty="0"/>
            </a:br>
            <a:r>
              <a:rPr lang="en-US" sz="4400" dirty="0"/>
              <a:t>process:</a:t>
            </a:r>
            <a:br>
              <a:rPr lang="en-US" sz="4400" dirty="0">
                <a:solidFill>
                  <a:srgbClr val="FF0000"/>
                </a:solidFill>
              </a:rPr>
            </a:br>
            <a:r>
              <a:rPr lang="en-US" sz="4000" dirty="0"/>
              <a:t>planning for </a:t>
            </a:r>
            <a:br>
              <a:rPr lang="en-US" sz="4000" dirty="0"/>
            </a:br>
            <a:r>
              <a:rPr lang="en-US" sz="4000" dirty="0"/>
              <a:t>criticality</a:t>
            </a:r>
            <a:endParaRPr lang="en-GB" sz="4400" dirty="0"/>
          </a:p>
        </p:txBody>
      </p:sp>
      <p:sp>
        <p:nvSpPr>
          <p:cNvPr id="3" name="Subtitle 2">
            <a:extLst>
              <a:ext uri="{FF2B5EF4-FFF2-40B4-BE49-F238E27FC236}">
                <a16:creationId xmlns:a16="http://schemas.microsoft.com/office/drawing/2014/main" id="{61CBC3CE-5CAE-4C75-AF0C-B5C84ADCC9C0}"/>
              </a:ext>
            </a:extLst>
          </p:cNvPr>
          <p:cNvSpPr>
            <a:spLocks noGrp="1"/>
          </p:cNvSpPr>
          <p:nvPr>
            <p:ph type="subTitle" idx="1"/>
          </p:nvPr>
        </p:nvSpPr>
        <p:spPr/>
        <p:txBody>
          <a:bodyPr/>
          <a:lstStyle/>
          <a:p>
            <a:r>
              <a:rPr lang="en-GB" dirty="0"/>
              <a:t>critical reading and self-critical writing</a:t>
            </a:r>
          </a:p>
        </p:txBody>
      </p:sp>
    </p:spTree>
    <p:extLst>
      <p:ext uri="{BB962C8B-B14F-4D97-AF65-F5344CB8AC3E}">
        <p14:creationId xmlns:p14="http://schemas.microsoft.com/office/powerpoint/2010/main" val="3816161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077E-B865-4F49-9AF3-54CE7EEE0A9C}"/>
              </a:ext>
            </a:extLst>
          </p:cNvPr>
          <p:cNvSpPr>
            <a:spLocks noGrp="1"/>
          </p:cNvSpPr>
          <p:nvPr>
            <p:ph type="title"/>
          </p:nvPr>
        </p:nvSpPr>
        <p:spPr>
          <a:xfrm>
            <a:off x="1251678" y="382385"/>
            <a:ext cx="10178322" cy="1130531"/>
          </a:xfrm>
        </p:spPr>
        <p:txBody>
          <a:bodyPr anchor="ctr">
            <a:normAutofit/>
          </a:bodyPr>
          <a:lstStyle/>
          <a:p>
            <a:r>
              <a:rPr lang="en-GB" sz="4400" dirty="0"/>
              <a:t>Session plan for the rest of course</a:t>
            </a:r>
          </a:p>
        </p:txBody>
      </p:sp>
      <p:graphicFrame>
        <p:nvGraphicFramePr>
          <p:cNvPr id="4" name="Content Placeholder 3">
            <a:extLst>
              <a:ext uri="{FF2B5EF4-FFF2-40B4-BE49-F238E27FC236}">
                <a16:creationId xmlns:a16="http://schemas.microsoft.com/office/drawing/2014/main" id="{5FCC63F6-C104-4CBB-B215-EEFD7D8B58A8}"/>
              </a:ext>
            </a:extLst>
          </p:cNvPr>
          <p:cNvGraphicFramePr>
            <a:graphicFrameLocks noGrp="1"/>
          </p:cNvGraphicFramePr>
          <p:nvPr>
            <p:ph idx="1"/>
            <p:extLst>
              <p:ext uri="{D42A27DB-BD31-4B8C-83A1-F6EECF244321}">
                <p14:modId xmlns:p14="http://schemas.microsoft.com/office/powerpoint/2010/main" val="2268602027"/>
              </p:ext>
            </p:extLst>
          </p:nvPr>
        </p:nvGraphicFramePr>
        <p:xfrm>
          <a:off x="1342390" y="1735766"/>
          <a:ext cx="10179051" cy="3386467"/>
        </p:xfrm>
        <a:graphic>
          <a:graphicData uri="http://schemas.openxmlformats.org/drawingml/2006/table">
            <a:tbl>
              <a:tblPr firstRow="1" firstCol="1" bandRow="1">
                <a:tableStyleId>{5C22544A-7EE6-4342-B048-85BDC9FD1C3A}</a:tableStyleId>
              </a:tblPr>
              <a:tblGrid>
                <a:gridCol w="1411762">
                  <a:extLst>
                    <a:ext uri="{9D8B030D-6E8A-4147-A177-3AD203B41FA5}">
                      <a16:colId xmlns:a16="http://schemas.microsoft.com/office/drawing/2014/main" val="4253579541"/>
                    </a:ext>
                  </a:extLst>
                </a:gridCol>
                <a:gridCol w="499869">
                  <a:extLst>
                    <a:ext uri="{9D8B030D-6E8A-4147-A177-3AD203B41FA5}">
                      <a16:colId xmlns:a16="http://schemas.microsoft.com/office/drawing/2014/main" val="2646681304"/>
                    </a:ext>
                  </a:extLst>
                </a:gridCol>
                <a:gridCol w="8267420">
                  <a:extLst>
                    <a:ext uri="{9D8B030D-6E8A-4147-A177-3AD203B41FA5}">
                      <a16:colId xmlns:a16="http://schemas.microsoft.com/office/drawing/2014/main" val="3166148643"/>
                    </a:ext>
                  </a:extLst>
                </a:gridCol>
              </a:tblGrid>
              <a:tr h="940521">
                <a:tc>
                  <a:txBody>
                    <a:bodyPr/>
                    <a:lstStyle/>
                    <a:p>
                      <a:pPr>
                        <a:lnSpc>
                          <a:spcPct val="107000"/>
                        </a:lnSpc>
                        <a:spcAft>
                          <a:spcPts val="800"/>
                        </a:spcAft>
                      </a:pPr>
                      <a:r>
                        <a:rPr lang="en-GB" sz="1700" dirty="0">
                          <a:effectLst/>
                        </a:rPr>
                        <a:t>22/04/2021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b="0" dirty="0">
                          <a:solidFill>
                            <a:srgbClr val="FF0000"/>
                          </a:solidFill>
                          <a:effectLst/>
                        </a:rPr>
                        <a:t>Critical reading and writing for PG critical reader and self-critical writer planning for criticality </a:t>
                      </a:r>
                      <a:r>
                        <a:rPr lang="en-GB" sz="1700" b="0" dirty="0">
                          <a:solidFill>
                            <a:schemeClr val="tx1"/>
                          </a:solidFill>
                          <a:effectLst/>
                        </a:rPr>
                        <a:t>based on </a:t>
                      </a:r>
                      <a:r>
                        <a:rPr lang="en-GB" sz="1600" b="0" dirty="0">
                          <a:solidFill>
                            <a:schemeClr val="tx1"/>
                          </a:solidFill>
                          <a:effectLst/>
                        </a:rPr>
                        <a:t>Wallace &amp; Wray (2011) </a:t>
                      </a:r>
                    </a:p>
                    <a:p>
                      <a:pPr>
                        <a:lnSpc>
                          <a:spcPct val="107000"/>
                        </a:lnSpc>
                        <a:spcAft>
                          <a:spcPts val="800"/>
                        </a:spcAft>
                      </a:pPr>
                      <a:r>
                        <a:rPr lang="en-GB" sz="17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extLst>
                  <a:ext uri="{0D108BD9-81ED-4DB2-BD59-A6C34878D82A}">
                    <a16:rowId xmlns:a16="http://schemas.microsoft.com/office/drawing/2014/main" val="3124480967"/>
                  </a:ext>
                </a:extLst>
              </a:tr>
              <a:tr h="940521">
                <a:tc>
                  <a:txBody>
                    <a:bodyPr/>
                    <a:lstStyle/>
                    <a:p>
                      <a:pPr>
                        <a:lnSpc>
                          <a:spcPct val="107000"/>
                        </a:lnSpc>
                        <a:spcAft>
                          <a:spcPts val="800"/>
                        </a:spcAft>
                      </a:pPr>
                      <a:r>
                        <a:rPr lang="en-GB" sz="1700" dirty="0">
                          <a:effectLst/>
                        </a:rPr>
                        <a:t> Session 8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dirty="0">
                          <a:solidFill>
                            <a:srgbClr val="FF0000"/>
                          </a:solidFill>
                          <a:effectLst/>
                        </a:rPr>
                        <a:t>Developing in-depth analysis and Developing your Argument in Writing a Critical Review of a Text</a:t>
                      </a:r>
                      <a:r>
                        <a:rPr lang="en-GB" sz="1600" dirty="0">
                          <a:solidFill>
                            <a:srgbClr val="FF0000"/>
                          </a:solidFill>
                          <a:effectLst/>
                        </a:rPr>
                        <a:t> </a:t>
                      </a:r>
                      <a:r>
                        <a:rPr lang="en-GB" sz="1600" dirty="0">
                          <a:effectLst/>
                        </a:rPr>
                        <a:t>based on </a:t>
                      </a:r>
                      <a:r>
                        <a:rPr lang="en-GB" sz="1700" dirty="0">
                          <a:effectLst/>
                        </a:rPr>
                        <a:t>Wallace &amp; Wray (2011)</a:t>
                      </a:r>
                      <a:endParaRPr lang="en-GB" sz="1600" dirty="0">
                        <a:effectLst/>
                      </a:endParaRPr>
                    </a:p>
                    <a:p>
                      <a:pPr>
                        <a:lnSpc>
                          <a:spcPct val="107000"/>
                        </a:lnSpc>
                        <a:spcAft>
                          <a:spcPts val="800"/>
                        </a:spcAft>
                      </a:pPr>
                      <a:r>
                        <a:rPr lang="en-GB" sz="17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extLst>
                  <a:ext uri="{0D108BD9-81ED-4DB2-BD59-A6C34878D82A}">
                    <a16:rowId xmlns:a16="http://schemas.microsoft.com/office/drawing/2014/main" val="4246157039"/>
                  </a:ext>
                </a:extLst>
              </a:tr>
              <a:tr h="940521">
                <a:tc>
                  <a:txBody>
                    <a:bodyPr/>
                    <a:lstStyle/>
                    <a:p>
                      <a:pPr>
                        <a:lnSpc>
                          <a:spcPct val="107000"/>
                        </a:lnSpc>
                        <a:spcAft>
                          <a:spcPts val="800"/>
                        </a:spcAft>
                      </a:pPr>
                      <a:r>
                        <a:rPr lang="en-GB" sz="1700" dirty="0">
                          <a:effectLst/>
                          <a:latin typeface="Calibri" panose="020F0502020204030204" pitchFamily="34" charset="0"/>
                          <a:ea typeface="Calibri" panose="020F0502020204030204" pitchFamily="34" charset="0"/>
                          <a:cs typeface="Times New Roman" panose="02020603050405020304" pitchFamily="18" charset="0"/>
                        </a:rPr>
                        <a:t>Session 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dirty="0">
                          <a:solidFill>
                            <a:srgbClr val="FF0000"/>
                          </a:solidFill>
                          <a:effectLst/>
                        </a:rPr>
                        <a:t>Writing motivation: the academic writing handbook advancing and retreating </a:t>
                      </a:r>
                      <a:r>
                        <a:rPr lang="en-GB" sz="1700" dirty="0">
                          <a:effectLst/>
                        </a:rPr>
                        <a:t>based on </a:t>
                      </a:r>
                      <a:r>
                        <a:rPr lang="en-GB" sz="1600" dirty="0">
                          <a:effectLst/>
                        </a:rPr>
                        <a:t>Murray &amp; Moore (2006) </a:t>
                      </a:r>
                    </a:p>
                    <a:p>
                      <a:pPr>
                        <a:lnSpc>
                          <a:spcPct val="107000"/>
                        </a:lnSpc>
                        <a:spcAft>
                          <a:spcPts val="800"/>
                        </a:spcAft>
                      </a:pPr>
                      <a:r>
                        <a:rPr lang="en-GB" sz="17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extLst>
                  <a:ext uri="{0D108BD9-81ED-4DB2-BD59-A6C34878D82A}">
                    <a16:rowId xmlns:a16="http://schemas.microsoft.com/office/drawing/2014/main" val="1768122590"/>
                  </a:ext>
                </a:extLst>
              </a:tr>
              <a:tr h="564904">
                <a:tc>
                  <a:txBody>
                    <a:bodyPr/>
                    <a:lstStyle/>
                    <a:p>
                      <a:pPr>
                        <a:lnSpc>
                          <a:spcPct val="107000"/>
                        </a:lnSpc>
                        <a:spcAft>
                          <a:spcPts val="800"/>
                        </a:spcAft>
                      </a:pPr>
                      <a:r>
                        <a:rPr lang="en-GB" sz="1700" dirty="0">
                          <a:effectLst/>
                          <a:latin typeface="Calibri" panose="020F0502020204030204" pitchFamily="34" charset="0"/>
                          <a:ea typeface="Calibri" panose="020F0502020204030204" pitchFamily="34" charset="0"/>
                          <a:cs typeface="Times New Roman" panose="02020603050405020304" pitchFamily="18" charset="0"/>
                        </a:rPr>
                        <a:t>Session 10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tc>
                  <a:txBody>
                    <a:bodyPr/>
                    <a:lstStyle/>
                    <a:p>
                      <a:pPr>
                        <a:lnSpc>
                          <a:spcPct val="107000"/>
                        </a:lnSpc>
                        <a:spcAft>
                          <a:spcPts val="800"/>
                        </a:spcAft>
                      </a:pPr>
                      <a:r>
                        <a:rPr lang="en-GB" sz="1700" dirty="0">
                          <a:solidFill>
                            <a:srgbClr val="FF0000"/>
                          </a:solidFill>
                          <a:effectLst/>
                        </a:rPr>
                        <a:t>Writing for publication; Using writing to reconcile teaching–research tensions </a:t>
                      </a:r>
                      <a:r>
                        <a:rPr lang="en-GB" sz="1700" dirty="0">
                          <a:effectLst/>
                        </a:rPr>
                        <a:t>based on Murray &amp; Moore (2006)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5485" marR="65485" marT="0" marB="0"/>
                </a:tc>
                <a:extLst>
                  <a:ext uri="{0D108BD9-81ED-4DB2-BD59-A6C34878D82A}">
                    <a16:rowId xmlns:a16="http://schemas.microsoft.com/office/drawing/2014/main" val="2518845052"/>
                  </a:ext>
                </a:extLst>
              </a:tr>
            </a:tbl>
          </a:graphicData>
        </a:graphic>
      </p:graphicFrame>
      <p:sp>
        <p:nvSpPr>
          <p:cNvPr id="3" name="TextBox 2">
            <a:extLst>
              <a:ext uri="{FF2B5EF4-FFF2-40B4-BE49-F238E27FC236}">
                <a16:creationId xmlns:a16="http://schemas.microsoft.com/office/drawing/2014/main" id="{911B592F-6751-470B-AD98-B61E27B3F148}"/>
              </a:ext>
            </a:extLst>
          </p:cNvPr>
          <p:cNvSpPr txBox="1"/>
          <p:nvPr/>
        </p:nvSpPr>
        <p:spPr>
          <a:xfrm>
            <a:off x="1712423" y="5577840"/>
            <a:ext cx="9401694" cy="646331"/>
          </a:xfrm>
          <a:prstGeom prst="rect">
            <a:avLst/>
          </a:prstGeom>
          <a:noFill/>
        </p:spPr>
        <p:txBody>
          <a:bodyPr wrap="square" rtlCol="0">
            <a:spAutoFit/>
          </a:bodyPr>
          <a:lstStyle/>
          <a:p>
            <a:r>
              <a:rPr lang="en-GB" dirty="0"/>
              <a:t>* </a:t>
            </a:r>
            <a:r>
              <a:rPr lang="en-GB" dirty="0">
                <a:solidFill>
                  <a:srgbClr val="FF0000"/>
                </a:solidFill>
              </a:rPr>
              <a:t>Easter break </a:t>
            </a:r>
            <a:r>
              <a:rPr lang="en-GB" dirty="0"/>
              <a:t>29/03/21 – 16/04/21 – I will check the dates for the next 3 sessions and will send you a message via Teams</a:t>
            </a:r>
          </a:p>
        </p:txBody>
      </p:sp>
    </p:spTree>
    <p:extLst>
      <p:ext uri="{BB962C8B-B14F-4D97-AF65-F5344CB8AC3E}">
        <p14:creationId xmlns:p14="http://schemas.microsoft.com/office/powerpoint/2010/main" val="3914419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8FDAC-E302-431F-94F5-9BF71FDED9D3}"/>
              </a:ext>
            </a:extLst>
          </p:cNvPr>
          <p:cNvSpPr>
            <a:spLocks noGrp="1"/>
          </p:cNvSpPr>
          <p:nvPr>
            <p:ph type="title"/>
          </p:nvPr>
        </p:nvSpPr>
        <p:spPr>
          <a:xfrm>
            <a:off x="1251678" y="382385"/>
            <a:ext cx="10178322" cy="899877"/>
          </a:xfrm>
        </p:spPr>
        <p:txBody>
          <a:bodyPr>
            <a:noAutofit/>
          </a:bodyPr>
          <a:lstStyle/>
          <a:p>
            <a:pPr algn="ctr"/>
            <a:r>
              <a:rPr lang="en-GB" sz="4400" dirty="0"/>
              <a:t>A structured approach to developing criticality </a:t>
            </a:r>
          </a:p>
        </p:txBody>
      </p:sp>
      <p:sp>
        <p:nvSpPr>
          <p:cNvPr id="3" name="Content Placeholder 2">
            <a:extLst>
              <a:ext uri="{FF2B5EF4-FFF2-40B4-BE49-F238E27FC236}">
                <a16:creationId xmlns:a16="http://schemas.microsoft.com/office/drawing/2014/main" id="{77F74FB1-8654-4DAD-818D-E202F2449EE1}"/>
              </a:ext>
            </a:extLst>
          </p:cNvPr>
          <p:cNvSpPr>
            <a:spLocks noGrp="1"/>
          </p:cNvSpPr>
          <p:nvPr>
            <p:ph idx="1"/>
          </p:nvPr>
        </p:nvSpPr>
        <p:spPr>
          <a:xfrm>
            <a:off x="1251678" y="1886989"/>
            <a:ext cx="10178322" cy="3992603"/>
          </a:xfrm>
        </p:spPr>
        <p:txBody>
          <a:bodyPr>
            <a:normAutofit/>
          </a:bodyPr>
          <a:lstStyle/>
          <a:p>
            <a:pPr marL="0" indent="0">
              <a:buNone/>
            </a:pPr>
            <a:r>
              <a:rPr lang="en-GB" sz="2400" dirty="0"/>
              <a:t>Underpinned by </a:t>
            </a:r>
            <a:r>
              <a:rPr lang="en-GB" sz="2400" dirty="0">
                <a:solidFill>
                  <a:srgbClr val="FF0000"/>
                </a:solidFill>
              </a:rPr>
              <a:t>two</a:t>
            </a:r>
            <a:r>
              <a:rPr lang="en-GB" sz="2400" dirty="0"/>
              <a:t> main ideas:</a:t>
            </a:r>
          </a:p>
          <a:p>
            <a:pPr marL="0" indent="0">
              <a:buNone/>
            </a:pPr>
            <a:endParaRPr lang="en-GB" sz="2400" dirty="0"/>
          </a:p>
          <a:p>
            <a:r>
              <a:rPr lang="en-GB" sz="2400" dirty="0"/>
              <a:t>As a </a:t>
            </a:r>
            <a:r>
              <a:rPr lang="en-GB" sz="2400" dirty="0">
                <a:solidFill>
                  <a:srgbClr val="FF0000"/>
                </a:solidFill>
              </a:rPr>
              <a:t>critical reader, </a:t>
            </a:r>
            <a:r>
              <a:rPr lang="en-GB" sz="2400" dirty="0"/>
              <a:t>one evaluates the attempts of others to communicate with and convince their target audience by means of developing a sufficiently strong argument</a:t>
            </a:r>
          </a:p>
          <a:p>
            <a:r>
              <a:rPr lang="en-GB" sz="2400" dirty="0"/>
              <a:t>As a </a:t>
            </a:r>
            <a:r>
              <a:rPr lang="en-GB" sz="2400" dirty="0">
                <a:solidFill>
                  <a:srgbClr val="FF0000"/>
                </a:solidFill>
              </a:rPr>
              <a:t>self-critical</a:t>
            </a:r>
            <a:r>
              <a:rPr lang="en-GB" sz="2400" dirty="0"/>
              <a:t> </a:t>
            </a:r>
            <a:r>
              <a:rPr lang="en-GB" sz="2400" dirty="0">
                <a:solidFill>
                  <a:srgbClr val="FF0000"/>
                </a:solidFill>
              </a:rPr>
              <a:t>writer, </a:t>
            </a:r>
            <a:r>
              <a:rPr lang="en-GB" sz="2400" dirty="0"/>
              <a:t>one develops one’s own argument, making it as strong and as clear as possible, so as to communicate with and convince one’s target audience.</a:t>
            </a:r>
          </a:p>
        </p:txBody>
      </p:sp>
      <p:sp>
        <p:nvSpPr>
          <p:cNvPr id="6" name="TextBox 5">
            <a:extLst>
              <a:ext uri="{FF2B5EF4-FFF2-40B4-BE49-F238E27FC236}">
                <a16:creationId xmlns:a16="http://schemas.microsoft.com/office/drawing/2014/main" id="{539D74AC-6337-45EB-8440-C450DFC2B09F}"/>
              </a:ext>
            </a:extLst>
          </p:cNvPr>
          <p:cNvSpPr txBox="1"/>
          <p:nvPr/>
        </p:nvSpPr>
        <p:spPr>
          <a:xfrm>
            <a:off x="8839200" y="6106283"/>
            <a:ext cx="1909156" cy="276999"/>
          </a:xfrm>
          <a:prstGeom prst="rect">
            <a:avLst/>
          </a:prstGeom>
          <a:noFill/>
        </p:spPr>
        <p:txBody>
          <a:bodyPr wrap="square">
            <a:spAutoFit/>
          </a:bodyPr>
          <a:lstStyle/>
          <a:p>
            <a:r>
              <a:rPr lang="en-GB" sz="12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Wallace &amp; Wray (2011)</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278082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6FA77-98CF-4F32-B28F-C0D123F37471}"/>
              </a:ext>
            </a:extLst>
          </p:cNvPr>
          <p:cNvSpPr>
            <a:spLocks noGrp="1"/>
          </p:cNvSpPr>
          <p:nvPr>
            <p:ph type="title"/>
          </p:nvPr>
        </p:nvSpPr>
        <p:spPr>
          <a:xfrm>
            <a:off x="1251678" y="382385"/>
            <a:ext cx="10178322" cy="920898"/>
          </a:xfrm>
        </p:spPr>
        <p:txBody>
          <a:bodyPr>
            <a:normAutofit/>
          </a:bodyPr>
          <a:lstStyle/>
          <a:p>
            <a:r>
              <a:rPr lang="en-GB" sz="4400" dirty="0"/>
              <a:t>Are you a critical reader?</a:t>
            </a:r>
          </a:p>
        </p:txBody>
      </p:sp>
      <p:sp>
        <p:nvSpPr>
          <p:cNvPr id="3" name="Content Placeholder 2">
            <a:extLst>
              <a:ext uri="{FF2B5EF4-FFF2-40B4-BE49-F238E27FC236}">
                <a16:creationId xmlns:a16="http://schemas.microsoft.com/office/drawing/2014/main" id="{16CA3627-5DDD-4706-836A-9E8244DF79AB}"/>
              </a:ext>
            </a:extLst>
          </p:cNvPr>
          <p:cNvSpPr>
            <a:spLocks noGrp="1"/>
          </p:cNvSpPr>
          <p:nvPr>
            <p:ph idx="1"/>
          </p:nvPr>
        </p:nvSpPr>
        <p:spPr>
          <a:xfrm>
            <a:off x="1251678" y="1460939"/>
            <a:ext cx="10411078" cy="4418654"/>
          </a:xfrm>
        </p:spPr>
        <p:txBody>
          <a:bodyPr/>
          <a:lstStyle/>
          <a:p>
            <a:r>
              <a:rPr lang="en-GB" sz="2400" dirty="0"/>
              <a:t>Read the </a:t>
            </a:r>
            <a:r>
              <a:rPr lang="en-GB" sz="2400" dirty="0">
                <a:solidFill>
                  <a:srgbClr val="FF0000"/>
                </a:solidFill>
              </a:rPr>
              <a:t>advert </a:t>
            </a:r>
            <a:r>
              <a:rPr lang="en-GB" sz="2400" dirty="0"/>
              <a:t>on the next slide and think about how you would respond to it.</a:t>
            </a:r>
          </a:p>
          <a:p>
            <a:r>
              <a:rPr lang="en-GB" sz="2400" dirty="0"/>
              <a:t>What</a:t>
            </a:r>
            <a:r>
              <a:rPr lang="en-GB" sz="2400" dirty="0">
                <a:solidFill>
                  <a:srgbClr val="FF0000"/>
                </a:solidFill>
              </a:rPr>
              <a:t> critical questions </a:t>
            </a:r>
            <a:r>
              <a:rPr lang="en-GB" sz="2400" dirty="0"/>
              <a:t>might you ask about the text? </a:t>
            </a:r>
            <a:r>
              <a:rPr lang="en-GB" sz="2400" dirty="0">
                <a:solidFill>
                  <a:srgbClr val="FF0000"/>
                </a:solidFill>
              </a:rPr>
              <a:t>Why</a:t>
            </a:r>
            <a:r>
              <a:rPr lang="en-GB" sz="2400" dirty="0"/>
              <a:t>?</a:t>
            </a:r>
          </a:p>
          <a:p>
            <a:r>
              <a:rPr lang="en-GB" sz="2400" dirty="0">
                <a:solidFill>
                  <a:srgbClr val="FF0000"/>
                </a:solidFill>
              </a:rPr>
              <a:t>You have 10 mins for this task in your breakout rooms. </a:t>
            </a:r>
          </a:p>
          <a:p>
            <a:r>
              <a:rPr lang="en-GB" sz="2400" dirty="0"/>
              <a:t>We will </a:t>
            </a:r>
            <a:r>
              <a:rPr lang="en-GB" sz="2400" dirty="0">
                <a:solidFill>
                  <a:srgbClr val="FF0000"/>
                </a:solidFill>
              </a:rPr>
              <a:t>discuss</a:t>
            </a:r>
            <a:r>
              <a:rPr lang="en-GB" sz="2400" dirty="0"/>
              <a:t> this as a group after. </a:t>
            </a:r>
          </a:p>
          <a:p>
            <a:pPr marL="0" indent="0">
              <a:buNone/>
            </a:pPr>
            <a:endParaRPr lang="en-GB" sz="2400" dirty="0"/>
          </a:p>
          <a:p>
            <a:pPr marL="0" indent="0">
              <a:buNone/>
            </a:pPr>
            <a:endParaRPr lang="en-GB" dirty="0"/>
          </a:p>
        </p:txBody>
      </p:sp>
      <p:pic>
        <p:nvPicPr>
          <p:cNvPr id="5" name="Picture 4">
            <a:extLst>
              <a:ext uri="{FF2B5EF4-FFF2-40B4-BE49-F238E27FC236}">
                <a16:creationId xmlns:a16="http://schemas.microsoft.com/office/drawing/2014/main" id="{4C694B42-90B0-4A3D-AAB0-431F27D5FF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20778" y="3772316"/>
            <a:ext cx="4990961" cy="2495481"/>
          </a:xfrm>
          <a:prstGeom prst="rect">
            <a:avLst/>
          </a:prstGeom>
        </p:spPr>
      </p:pic>
    </p:spTree>
    <p:extLst>
      <p:ext uri="{BB962C8B-B14F-4D97-AF65-F5344CB8AC3E}">
        <p14:creationId xmlns:p14="http://schemas.microsoft.com/office/powerpoint/2010/main" val="1038153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8BCC81-562A-4EF5-8C77-41C2DCFCC1F3}"/>
              </a:ext>
            </a:extLst>
          </p:cNvPr>
          <p:cNvSpPr txBox="1"/>
          <p:nvPr/>
        </p:nvSpPr>
        <p:spPr>
          <a:xfrm>
            <a:off x="1153061" y="548917"/>
            <a:ext cx="5604246" cy="5760165"/>
          </a:xfrm>
          <a:prstGeom prst="rect">
            <a:avLst/>
          </a:prstGeom>
          <a:ln w="38100">
            <a:solidFill>
              <a:srgbClr val="FFC000"/>
            </a:solid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ormAutofit fontScale="92500" lnSpcReduction="20000"/>
          </a:bodyPr>
          <a:lstStyle/>
          <a:p>
            <a:pPr indent="-228600" algn="ctr" defTabSz="914400">
              <a:spcBef>
                <a:spcPts val="700"/>
              </a:spcBef>
              <a:buClr>
                <a:schemeClr val="tx2"/>
              </a:buClr>
            </a:pPr>
            <a:endParaRPr lang="en-US" b="1" i="1" u="none" strike="noStrike" baseline="0" dirty="0">
              <a:solidFill>
                <a:schemeClr val="tx1">
                  <a:lumMod val="95000"/>
                  <a:lumOff val="5000"/>
                </a:schemeClr>
              </a:solidFill>
            </a:endParaRPr>
          </a:p>
          <a:p>
            <a:pPr indent="-228600" algn="ctr" defTabSz="914400">
              <a:spcBef>
                <a:spcPts val="700"/>
              </a:spcBef>
              <a:buClr>
                <a:schemeClr val="tx2"/>
              </a:buClr>
            </a:pPr>
            <a:r>
              <a:rPr lang="en-US" b="1" i="1" u="none" strike="noStrike" baseline="0" dirty="0">
                <a:solidFill>
                  <a:schemeClr val="tx1">
                    <a:lumMod val="95000"/>
                    <a:lumOff val="5000"/>
                  </a:schemeClr>
                </a:solidFill>
              </a:rPr>
              <a:t>WHY DO IT THE HARD WAY </a:t>
            </a:r>
            <a:r>
              <a:rPr lang="en-US" b="0" i="0" u="none" strike="noStrike" baseline="0" dirty="0">
                <a:solidFill>
                  <a:schemeClr val="tx1">
                    <a:lumMod val="95000"/>
                    <a:lumOff val="5000"/>
                  </a:schemeClr>
                </a:solidFill>
              </a:rPr>
              <a:t>when you can be </a:t>
            </a:r>
            <a:r>
              <a:rPr lang="en-US" b="1" i="1" u="none" strike="noStrike" baseline="0" dirty="0">
                <a:solidFill>
                  <a:schemeClr val="tx1">
                    <a:lumMod val="95000"/>
                    <a:lumOff val="5000"/>
                  </a:schemeClr>
                </a:solidFill>
              </a:rPr>
              <a:t>RICH</a:t>
            </a:r>
            <a:r>
              <a:rPr lang="en-US" b="0" i="0" u="none" strike="noStrike" baseline="0" dirty="0">
                <a:solidFill>
                  <a:schemeClr val="tx1">
                    <a:lumMod val="95000"/>
                    <a:lumOff val="5000"/>
                  </a:schemeClr>
                </a:solidFill>
              </a:rPr>
              <a:t> </a:t>
            </a:r>
            <a:r>
              <a:rPr lang="en-US" b="1" i="1" u="none" strike="noStrike" baseline="0" dirty="0">
                <a:solidFill>
                  <a:schemeClr val="tx1">
                    <a:lumMod val="95000"/>
                    <a:lumOff val="5000"/>
                  </a:schemeClr>
                </a:solidFill>
              </a:rPr>
              <a:t>NOW</a:t>
            </a:r>
            <a:r>
              <a:rPr lang="en-US" b="0" i="0" u="none" strike="noStrike" baseline="0" dirty="0">
                <a:solidFill>
                  <a:schemeClr val="tx1">
                    <a:lumMod val="95000"/>
                    <a:lumOff val="5000"/>
                  </a:schemeClr>
                </a:solidFill>
              </a:rPr>
              <a:t>!!!</a:t>
            </a:r>
          </a:p>
          <a:p>
            <a:pPr indent="-228600" defTabSz="914400">
              <a:spcBef>
                <a:spcPts val="700"/>
              </a:spcBef>
              <a:buClr>
                <a:schemeClr val="tx2"/>
              </a:buClr>
            </a:pPr>
            <a:endParaRPr lang="en-US" sz="1600" b="0" i="0" u="none" strike="noStrike" baseline="0" dirty="0">
              <a:solidFill>
                <a:schemeClr val="tx1">
                  <a:lumMod val="95000"/>
                  <a:lumOff val="5000"/>
                </a:schemeClr>
              </a:solidFill>
            </a:endParaRPr>
          </a:p>
          <a:p>
            <a:pPr indent="-228600" defTabSz="914400">
              <a:spcBef>
                <a:spcPts val="700"/>
              </a:spcBef>
              <a:buClr>
                <a:schemeClr val="tx2"/>
              </a:buClr>
            </a:pPr>
            <a:r>
              <a:rPr lang="en-US" sz="1600" b="0" i="0" u="none" strike="noStrike" baseline="0" dirty="0">
                <a:solidFill>
                  <a:schemeClr val="tx1">
                    <a:lumMod val="95000"/>
                    <a:lumOff val="5000"/>
                  </a:schemeClr>
                </a:solidFill>
              </a:rPr>
              <a:t>It took me five years to make my first million. I made my second million in six weeks. Now I just can’t stop making money. I own four luxury villas on three continents, five top-of-the-range sports cars and my own helicopter. Most important of all, the financial security of my family is ensured.</a:t>
            </a:r>
          </a:p>
          <a:p>
            <a:pPr indent="-228600" defTabSz="914400">
              <a:spcBef>
                <a:spcPts val="700"/>
              </a:spcBef>
              <a:buClr>
                <a:schemeClr val="tx2"/>
              </a:buClr>
            </a:pPr>
            <a:endParaRPr lang="en-US" sz="1600" b="0" i="0" u="none" strike="noStrike" baseline="0" dirty="0">
              <a:solidFill>
                <a:schemeClr val="tx1">
                  <a:lumMod val="95000"/>
                  <a:lumOff val="5000"/>
                </a:schemeClr>
              </a:solidFill>
            </a:endParaRPr>
          </a:p>
          <a:p>
            <a:pPr indent="-228600" defTabSz="914400">
              <a:spcBef>
                <a:spcPts val="700"/>
              </a:spcBef>
              <a:buClr>
                <a:schemeClr val="tx2"/>
              </a:buClr>
            </a:pPr>
            <a:r>
              <a:rPr lang="en-US" sz="1600" b="0" i="0" u="none" strike="noStrike" baseline="0" dirty="0">
                <a:solidFill>
                  <a:schemeClr val="tx1">
                    <a:lumMod val="95000"/>
                    <a:lumOff val="5000"/>
                  </a:schemeClr>
                </a:solidFill>
              </a:rPr>
              <a:t>Now I want to share my good fortune with you. By following my simple instructions, you too can be a millionaire within just a few months. There is no risk, and it just can’t fail. I have already helped hundreds of people attain their dream of a new life. They are so grateful to me – no longer do they worry about domestic bills, healthcare or their children’s education. Their future is certain.  And yours can be too.</a:t>
            </a:r>
          </a:p>
          <a:p>
            <a:pPr indent="-228600" defTabSz="914400">
              <a:spcBef>
                <a:spcPts val="700"/>
              </a:spcBef>
              <a:buClr>
                <a:schemeClr val="tx2"/>
              </a:buClr>
            </a:pPr>
            <a:endParaRPr lang="en-US" sz="1600" b="0" i="0" u="none" strike="noStrike" baseline="0" dirty="0">
              <a:solidFill>
                <a:schemeClr val="tx1">
                  <a:lumMod val="95000"/>
                  <a:lumOff val="5000"/>
                </a:schemeClr>
              </a:solidFill>
            </a:endParaRPr>
          </a:p>
          <a:p>
            <a:pPr indent="-228600" defTabSz="914400">
              <a:spcBef>
                <a:spcPts val="700"/>
              </a:spcBef>
              <a:buClr>
                <a:schemeClr val="tx2"/>
              </a:buClr>
            </a:pPr>
            <a:r>
              <a:rPr lang="en-US" sz="1600" b="0" i="0" u="none" strike="noStrike" baseline="0" dirty="0">
                <a:solidFill>
                  <a:schemeClr val="tx1">
                    <a:lumMod val="95000"/>
                    <a:lumOff val="5000"/>
                  </a:schemeClr>
                </a:solidFill>
              </a:rPr>
              <a:t>Just call me on the number below, and I will send you my introductory pack </a:t>
            </a:r>
            <a:r>
              <a:rPr lang="en-US" sz="1600" b="1" i="1" u="none" strike="noStrike" baseline="0" dirty="0">
                <a:solidFill>
                  <a:schemeClr val="tx1">
                    <a:lumMod val="95000"/>
                    <a:lumOff val="5000"/>
                  </a:schemeClr>
                </a:solidFill>
              </a:rPr>
              <a:t>free of charge</a:t>
            </a:r>
            <a:r>
              <a:rPr lang="en-US" sz="1600" b="1" i="0" u="none" strike="noStrike" baseline="0" dirty="0">
                <a:solidFill>
                  <a:schemeClr val="tx1">
                    <a:lumMod val="95000"/>
                    <a:lumOff val="5000"/>
                  </a:schemeClr>
                </a:solidFill>
              </a:rPr>
              <a:t>. </a:t>
            </a:r>
            <a:r>
              <a:rPr lang="en-US" sz="1600" b="0" i="0" u="none" strike="noStrike" baseline="0" dirty="0">
                <a:solidFill>
                  <a:schemeClr val="tx1">
                    <a:lumMod val="95000"/>
                    <a:lumOff val="5000"/>
                  </a:schemeClr>
                </a:solidFill>
              </a:rPr>
              <a:t>It will explain to you how my failsafe method can bring you guaranteed wealth and happiness. Call now, and let your life change forever for the better</a:t>
            </a:r>
            <a:r>
              <a:rPr lang="en-US" sz="1600" dirty="0">
                <a:solidFill>
                  <a:schemeClr val="tx1">
                    <a:lumMod val="95000"/>
                    <a:lumOff val="5000"/>
                  </a:schemeClr>
                </a:solidFill>
              </a:rPr>
              <a:t>!</a:t>
            </a:r>
          </a:p>
          <a:p>
            <a:pPr indent="-228600" defTabSz="914400">
              <a:spcBef>
                <a:spcPts val="700"/>
              </a:spcBef>
              <a:buClr>
                <a:schemeClr val="tx2"/>
              </a:buClr>
            </a:pPr>
            <a:endParaRPr lang="en-US" sz="1600" b="0" i="0" u="none" strike="noStrike" baseline="0" dirty="0">
              <a:solidFill>
                <a:schemeClr val="tx1">
                  <a:lumMod val="95000"/>
                  <a:lumOff val="5000"/>
                </a:schemeClr>
              </a:solidFill>
            </a:endParaRPr>
          </a:p>
          <a:p>
            <a:pPr indent="-228600" defTabSz="914400">
              <a:spcBef>
                <a:spcPts val="700"/>
              </a:spcBef>
              <a:buClr>
                <a:schemeClr val="tx2"/>
              </a:buClr>
            </a:pPr>
            <a:r>
              <a:rPr lang="en-US" sz="1600" dirty="0">
                <a:solidFill>
                  <a:schemeClr val="tx1">
                    <a:lumMod val="95000"/>
                    <a:lumOff val="5000"/>
                  </a:schemeClr>
                </a:solidFill>
              </a:rPr>
              <a:t>+44 011 123 456 789</a:t>
            </a:r>
          </a:p>
        </p:txBody>
      </p:sp>
      <p:pic>
        <p:nvPicPr>
          <p:cNvPr id="13" name="Picture 12">
            <a:extLst>
              <a:ext uri="{FF2B5EF4-FFF2-40B4-BE49-F238E27FC236}">
                <a16:creationId xmlns:a16="http://schemas.microsoft.com/office/drawing/2014/main" id="{2FA178CA-80EB-4B3D-876A-F0D435EECED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525" r="11396" b="1"/>
          <a:stretch/>
        </p:blipFill>
        <p:spPr>
          <a:xfrm>
            <a:off x="6931874" y="790264"/>
            <a:ext cx="4711376" cy="4705662"/>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
        <p:nvSpPr>
          <p:cNvPr id="21" name="TextBox 20">
            <a:extLst>
              <a:ext uri="{FF2B5EF4-FFF2-40B4-BE49-F238E27FC236}">
                <a16:creationId xmlns:a16="http://schemas.microsoft.com/office/drawing/2014/main" id="{CC04EC20-B81A-4692-8770-E5C404E1202D}"/>
              </a:ext>
            </a:extLst>
          </p:cNvPr>
          <p:cNvSpPr txBox="1"/>
          <p:nvPr/>
        </p:nvSpPr>
        <p:spPr>
          <a:xfrm>
            <a:off x="9096894" y="6388915"/>
            <a:ext cx="2804050" cy="276999"/>
          </a:xfrm>
          <a:prstGeom prst="rect">
            <a:avLst/>
          </a:prstGeom>
          <a:noFill/>
        </p:spPr>
        <p:txBody>
          <a:bodyPr wrap="square">
            <a:spAutoFit/>
          </a:bodyPr>
          <a:lstStyle/>
          <a:p>
            <a:r>
              <a:rPr lang="en-GB" sz="12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Adapted from: Wallace &amp; Wray (2011)</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3184314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D805B-68A8-4C04-9165-4B2B5B094FBA}"/>
              </a:ext>
            </a:extLst>
          </p:cNvPr>
          <p:cNvSpPr>
            <a:spLocks noGrp="1"/>
          </p:cNvSpPr>
          <p:nvPr>
            <p:ph type="title"/>
          </p:nvPr>
        </p:nvSpPr>
        <p:spPr>
          <a:xfrm>
            <a:off x="5195727" y="382385"/>
            <a:ext cx="6335338" cy="881150"/>
          </a:xfrm>
        </p:spPr>
        <p:txBody>
          <a:bodyPr>
            <a:normAutofit/>
          </a:bodyPr>
          <a:lstStyle/>
          <a:p>
            <a:pPr algn="ctr"/>
            <a:r>
              <a:rPr lang="en-GB" sz="3600" dirty="0"/>
              <a:t>Possible questions to ask</a:t>
            </a:r>
          </a:p>
        </p:txBody>
      </p:sp>
      <p:pic>
        <p:nvPicPr>
          <p:cNvPr id="5" name="Picture 4" descr="Diagram, text&#10;&#10;Description automatically generated">
            <a:extLst>
              <a:ext uri="{FF2B5EF4-FFF2-40B4-BE49-F238E27FC236}">
                <a16:creationId xmlns:a16="http://schemas.microsoft.com/office/drawing/2014/main" id="{F961AD48-15FF-40B0-94D1-E2497A79742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73" r="-1" b="15681"/>
          <a:stretch/>
        </p:blipFill>
        <p:spPr>
          <a:xfrm>
            <a:off x="688434" y="-9525"/>
            <a:ext cx="4129822" cy="6867525"/>
          </a:xfrm>
          <a:prstGeom prst="rect">
            <a:avLst/>
          </a:prstGeom>
        </p:spPr>
      </p:pic>
      <p:sp>
        <p:nvSpPr>
          <p:cNvPr id="14" name="Freeform 6">
            <a:extLst>
              <a:ext uri="{FF2B5EF4-FFF2-40B4-BE49-F238E27FC236}">
                <a16:creationId xmlns:a16="http://schemas.microsoft.com/office/drawing/2014/main" id="{5402222E-F041-43A0-81BC-1B3F2EF76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2FFBFD15-1893-455E-B28C-D8B0D77F8FD0}"/>
              </a:ext>
            </a:extLst>
          </p:cNvPr>
          <p:cNvSpPr>
            <a:spLocks noGrp="1"/>
          </p:cNvSpPr>
          <p:nvPr>
            <p:ph idx="1"/>
          </p:nvPr>
        </p:nvSpPr>
        <p:spPr>
          <a:xfrm>
            <a:off x="5195727" y="1579419"/>
            <a:ext cx="6335338" cy="4300174"/>
          </a:xfrm>
        </p:spPr>
        <p:txBody>
          <a:bodyPr>
            <a:normAutofit/>
          </a:bodyPr>
          <a:lstStyle/>
          <a:p>
            <a:pPr>
              <a:lnSpc>
                <a:spcPct val="100000"/>
              </a:lnSpc>
            </a:pPr>
            <a:r>
              <a:rPr lang="en-GB" sz="1800" dirty="0"/>
              <a:t>Are you as rich as you claim? </a:t>
            </a:r>
          </a:p>
          <a:p>
            <a:pPr>
              <a:lnSpc>
                <a:spcPct val="100000"/>
              </a:lnSpc>
            </a:pPr>
            <a:r>
              <a:rPr lang="en-GB" sz="1800" dirty="0"/>
              <a:t>Why do you want to help people you have never met? </a:t>
            </a:r>
          </a:p>
          <a:p>
            <a:pPr>
              <a:lnSpc>
                <a:spcPct val="100000"/>
              </a:lnSpc>
            </a:pPr>
            <a:r>
              <a:rPr lang="en-GB" sz="1800" dirty="0"/>
              <a:t>Is your method legal and ethical? </a:t>
            </a:r>
          </a:p>
          <a:p>
            <a:pPr>
              <a:lnSpc>
                <a:spcPct val="100000"/>
              </a:lnSpc>
            </a:pPr>
            <a:r>
              <a:rPr lang="en-GB" sz="1800" dirty="0"/>
              <a:t>Is there really no risk? </a:t>
            </a:r>
          </a:p>
          <a:p>
            <a:pPr>
              <a:lnSpc>
                <a:spcPct val="100000"/>
              </a:lnSpc>
            </a:pPr>
            <a:r>
              <a:rPr lang="en-GB" sz="1800" dirty="0"/>
              <a:t>Would I just end up making you richer, at my own expense? </a:t>
            </a:r>
          </a:p>
          <a:p>
            <a:pPr>
              <a:lnSpc>
                <a:spcPct val="100000"/>
              </a:lnSpc>
            </a:pPr>
            <a:r>
              <a:rPr lang="en-GB" sz="1800" dirty="0"/>
              <a:t>If your method is so wonderful, why have I never heard of it before?</a:t>
            </a:r>
          </a:p>
          <a:p>
            <a:pPr>
              <a:lnSpc>
                <a:spcPct val="100000"/>
              </a:lnSpc>
            </a:pPr>
            <a:r>
              <a:rPr lang="en-GB" sz="1800" dirty="0"/>
              <a:t>What will you do with my personal details once I give them to you? </a:t>
            </a:r>
          </a:p>
          <a:p>
            <a:pPr>
              <a:lnSpc>
                <a:spcPct val="100000"/>
              </a:lnSpc>
            </a:pPr>
            <a:r>
              <a:rPr lang="en-GB" sz="1800" dirty="0"/>
              <a:t>How much will the phone call cost?’</a:t>
            </a:r>
          </a:p>
          <a:p>
            <a:pPr marL="0" indent="0">
              <a:lnSpc>
                <a:spcPct val="100000"/>
              </a:lnSpc>
              <a:buNone/>
            </a:pPr>
            <a:endParaRPr lang="en-GB" sz="1800" dirty="0"/>
          </a:p>
          <a:p>
            <a:pPr marL="0" indent="0">
              <a:lnSpc>
                <a:spcPct val="100000"/>
              </a:lnSpc>
              <a:buNone/>
            </a:pPr>
            <a:r>
              <a:rPr lang="en-GB" sz="1800" dirty="0"/>
              <a:t>These are all </a:t>
            </a:r>
            <a:r>
              <a:rPr lang="en-GB" sz="1800" dirty="0">
                <a:solidFill>
                  <a:srgbClr val="FF0000"/>
                </a:solidFill>
              </a:rPr>
              <a:t>critical</a:t>
            </a:r>
            <a:r>
              <a:rPr lang="en-GB" sz="1800" dirty="0"/>
              <a:t> questions.</a:t>
            </a:r>
          </a:p>
        </p:txBody>
      </p:sp>
      <p:sp>
        <p:nvSpPr>
          <p:cNvPr id="15" name="Rectangle 11">
            <a:extLst>
              <a:ext uri="{FF2B5EF4-FFF2-40B4-BE49-F238E27FC236}">
                <a16:creationId xmlns:a16="http://schemas.microsoft.com/office/drawing/2014/main" id="{B80D28A2-8EA4-4EF0-9056-3BDAA7290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37384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99E4EE-5CD1-44E2-BBB4-C6C4A220C4C3}"/>
              </a:ext>
            </a:extLst>
          </p:cNvPr>
          <p:cNvPicPr>
            <a:picLocks noChangeAspect="1"/>
          </p:cNvPicPr>
          <p:nvPr/>
        </p:nvPicPr>
        <p:blipFill rotWithShape="1">
          <a:blip r:embed="rId2"/>
          <a:srcRect l="15211" r="37550" b="-1"/>
          <a:stretch/>
        </p:blipFill>
        <p:spPr>
          <a:xfrm>
            <a:off x="7331826" y="224448"/>
            <a:ext cx="4578756" cy="6409103"/>
          </a:xfrm>
          <a:prstGeom prst="rect">
            <a:avLst/>
          </a:prstGeom>
        </p:spPr>
      </p:pic>
      <p:sp>
        <p:nvSpPr>
          <p:cNvPr id="9"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288B3134-5B21-4D3C-9AB4-D47070E9CDF9}"/>
              </a:ext>
            </a:extLst>
          </p:cNvPr>
          <p:cNvSpPr>
            <a:spLocks noGrp="1"/>
          </p:cNvSpPr>
          <p:nvPr>
            <p:ph type="title"/>
          </p:nvPr>
        </p:nvSpPr>
        <p:spPr>
          <a:xfrm>
            <a:off x="765051" y="349134"/>
            <a:ext cx="6015897" cy="1492132"/>
          </a:xfrm>
        </p:spPr>
        <p:txBody>
          <a:bodyPr>
            <a:normAutofit/>
          </a:bodyPr>
          <a:lstStyle/>
          <a:p>
            <a:pPr algn="ctr"/>
            <a:r>
              <a:rPr lang="en-GB" sz="3600" dirty="0"/>
              <a:t>Being critical in academic enquiry</a:t>
            </a:r>
          </a:p>
        </p:txBody>
      </p:sp>
      <p:sp>
        <p:nvSpPr>
          <p:cNvPr id="11" name="Rectangle 10">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8397D47-A3FE-456E-A6B0-D66902BDB51D}"/>
              </a:ext>
            </a:extLst>
          </p:cNvPr>
          <p:cNvSpPr>
            <a:spLocks noGrp="1"/>
          </p:cNvSpPr>
          <p:nvPr>
            <p:ph idx="1"/>
          </p:nvPr>
        </p:nvSpPr>
        <p:spPr>
          <a:xfrm>
            <a:off x="717466" y="1720735"/>
            <a:ext cx="6342331" cy="4887883"/>
          </a:xfrm>
        </p:spPr>
        <p:txBody>
          <a:bodyPr>
            <a:normAutofit lnSpcReduction="10000"/>
          </a:bodyPr>
          <a:lstStyle/>
          <a:p>
            <a:pPr>
              <a:lnSpc>
                <a:spcPct val="100000"/>
              </a:lnSpc>
            </a:pPr>
            <a:r>
              <a:rPr lang="en-GB" sz="1800" dirty="0"/>
              <a:t>Adopt a </a:t>
            </a:r>
            <a:r>
              <a:rPr lang="en-GB" sz="1800" dirty="0">
                <a:solidFill>
                  <a:srgbClr val="FF0000"/>
                </a:solidFill>
              </a:rPr>
              <a:t>critical frame of mind </a:t>
            </a:r>
            <a:r>
              <a:rPr lang="en-GB" sz="1800" dirty="0"/>
              <a:t>and </a:t>
            </a:r>
            <a:r>
              <a:rPr lang="en-GB" sz="1800" dirty="0">
                <a:solidFill>
                  <a:srgbClr val="FF0000"/>
                </a:solidFill>
              </a:rPr>
              <a:t>friendly scepticism </a:t>
            </a:r>
            <a:r>
              <a:rPr lang="en-GB" sz="1800" dirty="0"/>
              <a:t>towards what authors say. </a:t>
            </a:r>
          </a:p>
          <a:p>
            <a:pPr>
              <a:lnSpc>
                <a:spcPct val="100000"/>
              </a:lnSpc>
            </a:pPr>
            <a:r>
              <a:rPr lang="en-GB" sz="1800" dirty="0">
                <a:solidFill>
                  <a:srgbClr val="FF0000"/>
                </a:solidFill>
              </a:rPr>
              <a:t>Reasonable scepticism </a:t>
            </a:r>
            <a:r>
              <a:rPr lang="en-GB" sz="1800" dirty="0"/>
              <a:t>means being </a:t>
            </a:r>
            <a:r>
              <a:rPr lang="en-GB" sz="1800" dirty="0">
                <a:solidFill>
                  <a:srgbClr val="FF0000"/>
                </a:solidFill>
              </a:rPr>
              <a:t>open-minded and willing to be convinced, </a:t>
            </a:r>
            <a:r>
              <a:rPr lang="en-GB" sz="1800" dirty="0"/>
              <a:t>but only if authors can adequately back their claims. </a:t>
            </a:r>
          </a:p>
          <a:p>
            <a:pPr>
              <a:lnSpc>
                <a:spcPct val="100000"/>
              </a:lnSpc>
            </a:pPr>
            <a:r>
              <a:rPr lang="en-GB" sz="1800" dirty="0"/>
              <a:t>It entails striking a </a:t>
            </a:r>
            <a:r>
              <a:rPr lang="en-GB" sz="1800" dirty="0">
                <a:solidFill>
                  <a:srgbClr val="FF0000"/>
                </a:solidFill>
              </a:rPr>
              <a:t>balance</a:t>
            </a:r>
            <a:r>
              <a:rPr lang="en-GB" sz="1800" dirty="0"/>
              <a:t> between what one expects and what one accepts.</a:t>
            </a:r>
          </a:p>
          <a:p>
            <a:pPr>
              <a:lnSpc>
                <a:spcPct val="100000"/>
              </a:lnSpc>
            </a:pPr>
            <a:r>
              <a:rPr lang="en-GB" sz="1800" dirty="0"/>
              <a:t>To </a:t>
            </a:r>
            <a:r>
              <a:rPr lang="en-GB" sz="1800" dirty="0">
                <a:solidFill>
                  <a:srgbClr val="FF0000"/>
                </a:solidFill>
              </a:rPr>
              <a:t>practise</a:t>
            </a:r>
            <a:r>
              <a:rPr lang="en-GB" sz="1800" dirty="0"/>
              <a:t>, consider the </a:t>
            </a:r>
            <a:r>
              <a:rPr lang="en-GB" sz="1800" dirty="0">
                <a:solidFill>
                  <a:srgbClr val="FF0000"/>
                </a:solidFill>
              </a:rPr>
              <a:t>extract from a study on the next slide</a:t>
            </a:r>
            <a:r>
              <a:rPr lang="en-GB" sz="1800" dirty="0"/>
              <a:t>.</a:t>
            </a:r>
          </a:p>
          <a:p>
            <a:pPr>
              <a:lnSpc>
                <a:spcPct val="100000"/>
              </a:lnSpc>
            </a:pPr>
            <a:r>
              <a:rPr lang="en-GB" sz="1800" dirty="0"/>
              <a:t>What </a:t>
            </a:r>
            <a:r>
              <a:rPr lang="en-GB" sz="1800" dirty="0">
                <a:solidFill>
                  <a:srgbClr val="FF0000"/>
                </a:solidFill>
              </a:rPr>
              <a:t>critical questions </a:t>
            </a:r>
            <a:r>
              <a:rPr lang="en-GB" sz="1800" dirty="0"/>
              <a:t>might you ask?</a:t>
            </a:r>
          </a:p>
          <a:p>
            <a:pPr>
              <a:lnSpc>
                <a:spcPct val="100000"/>
              </a:lnSpc>
            </a:pPr>
            <a:r>
              <a:rPr lang="en-GB" sz="1800" dirty="0"/>
              <a:t>The account refers to a study where some children were taught to read using the phonics method (sounding out words on the basis of the component letters) and others were taught using the whole word method (learning to recognise and pronounce complete words).</a:t>
            </a:r>
          </a:p>
          <a:p>
            <a:pPr>
              <a:lnSpc>
                <a:spcPct val="100000"/>
              </a:lnSpc>
            </a:pPr>
            <a:r>
              <a:rPr lang="en-GB" sz="1800" dirty="0"/>
              <a:t>The account has been taken from and adapted for our purposes from Wallace &amp; Wray (2011).</a:t>
            </a:r>
          </a:p>
        </p:txBody>
      </p:sp>
    </p:spTree>
    <p:extLst>
      <p:ext uri="{BB962C8B-B14F-4D97-AF65-F5344CB8AC3E}">
        <p14:creationId xmlns:p14="http://schemas.microsoft.com/office/powerpoint/2010/main" val="1804429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4BF30-60DB-4049-9CF7-6EFA47B37CBB}"/>
              </a:ext>
            </a:extLst>
          </p:cNvPr>
          <p:cNvSpPr>
            <a:spLocks noGrp="1"/>
          </p:cNvSpPr>
          <p:nvPr>
            <p:ph type="title"/>
          </p:nvPr>
        </p:nvSpPr>
        <p:spPr>
          <a:xfrm>
            <a:off x="761996" y="382385"/>
            <a:ext cx="10668004" cy="1113295"/>
          </a:xfrm>
        </p:spPr>
        <p:txBody>
          <a:bodyPr anchor="b">
            <a:normAutofit/>
          </a:bodyPr>
          <a:lstStyle/>
          <a:p>
            <a:pPr algn="ctr"/>
            <a:r>
              <a:rPr lang="en-GB" sz="4700"/>
              <a:t>Reading Critically: browning (2005) </a:t>
            </a:r>
          </a:p>
        </p:txBody>
      </p:sp>
      <p:sp>
        <p:nvSpPr>
          <p:cNvPr id="3" name="Content Placeholder 2">
            <a:extLst>
              <a:ext uri="{FF2B5EF4-FFF2-40B4-BE49-F238E27FC236}">
                <a16:creationId xmlns:a16="http://schemas.microsoft.com/office/drawing/2014/main" id="{E540F67D-7274-4C3F-A207-5D003D668683}"/>
              </a:ext>
            </a:extLst>
          </p:cNvPr>
          <p:cNvSpPr>
            <a:spLocks noGrp="1"/>
          </p:cNvSpPr>
          <p:nvPr>
            <p:ph idx="1"/>
          </p:nvPr>
        </p:nvSpPr>
        <p:spPr>
          <a:xfrm>
            <a:off x="1028004" y="2292335"/>
            <a:ext cx="10668004" cy="2071848"/>
          </a:xfrm>
          <a:ln w="28575">
            <a:solidFill>
              <a:srgbClr val="FFC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marL="0" indent="0">
              <a:buNone/>
            </a:pPr>
            <a:r>
              <a:rPr lang="en-GB" sz="2800" b="0" i="0" u="none" strike="noStrike" baseline="0" dirty="0">
                <a:solidFill>
                  <a:schemeClr val="tx1">
                    <a:lumMod val="95000"/>
                    <a:lumOff val="5000"/>
                  </a:schemeClr>
                </a:solidFill>
                <a:latin typeface="CenturySchoolbook"/>
              </a:rPr>
              <a:t>In the reading test, the five children who were taught to read using phonics performed better overall than the five children taught using the whole word method. This shows that the phonics method is a better choice for schools.</a:t>
            </a:r>
            <a:endParaRPr lang="en-GB" sz="2800" dirty="0">
              <a:solidFill>
                <a:schemeClr val="tx1">
                  <a:lumMod val="95000"/>
                  <a:lumOff val="5000"/>
                </a:schemeClr>
              </a:solidFill>
            </a:endParaRPr>
          </a:p>
        </p:txBody>
      </p:sp>
      <p:sp>
        <p:nvSpPr>
          <p:cNvPr id="10" name="Freeform: Shape 9">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extBox 8">
            <a:extLst>
              <a:ext uri="{FF2B5EF4-FFF2-40B4-BE49-F238E27FC236}">
                <a16:creationId xmlns:a16="http://schemas.microsoft.com/office/drawing/2014/main" id="{CE6DC7D4-23B9-4843-9E3F-F3681BFFCDF5}"/>
              </a:ext>
            </a:extLst>
          </p:cNvPr>
          <p:cNvSpPr txBox="1"/>
          <p:nvPr/>
        </p:nvSpPr>
        <p:spPr>
          <a:xfrm>
            <a:off x="9000023" y="5430706"/>
            <a:ext cx="2804050" cy="276999"/>
          </a:xfrm>
          <a:prstGeom prst="rect">
            <a:avLst/>
          </a:prstGeom>
          <a:noFill/>
        </p:spPr>
        <p:txBody>
          <a:bodyPr wrap="square">
            <a:spAutoFit/>
          </a:bodyPr>
          <a:lstStyle/>
          <a:p>
            <a:r>
              <a:rPr lang="en-GB" sz="1200" dirty="0">
                <a:solidFill>
                  <a:schemeClr val="tx1">
                    <a:lumMod val="65000"/>
                    <a:lumOff val="35000"/>
                  </a:schemeClr>
                </a:solidFill>
                <a:effectLst/>
                <a:latin typeface="Calibri" panose="020F0502020204030204" pitchFamily="34" charset="0"/>
                <a:ea typeface="Calibri" panose="020F0502020204030204" pitchFamily="34" charset="0"/>
                <a:cs typeface="Times New Roman" panose="02020603050405020304" pitchFamily="18" charset="0"/>
              </a:rPr>
              <a:t>Adapted from: Wallace &amp; Wray (2011)</a:t>
            </a:r>
            <a:endParaRPr lang="en-GB" sz="1200" dirty="0">
              <a:solidFill>
                <a:schemeClr val="tx1">
                  <a:lumMod val="65000"/>
                  <a:lumOff val="35000"/>
                </a:schemeClr>
              </a:solidFill>
            </a:endParaRPr>
          </a:p>
        </p:txBody>
      </p:sp>
    </p:spTree>
    <p:extLst>
      <p:ext uri="{BB962C8B-B14F-4D97-AF65-F5344CB8AC3E}">
        <p14:creationId xmlns:p14="http://schemas.microsoft.com/office/powerpoint/2010/main" val="262474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A2726F-0ADD-46AB-89EF-F928D94CF85C}"/>
              </a:ext>
            </a:extLst>
          </p:cNvPr>
          <p:cNvSpPr>
            <a:spLocks noGrp="1"/>
          </p:cNvSpPr>
          <p:nvPr>
            <p:ph idx="1"/>
          </p:nvPr>
        </p:nvSpPr>
        <p:spPr>
          <a:xfrm>
            <a:off x="1077839" y="1454728"/>
            <a:ext cx="10178322" cy="4846319"/>
          </a:xfrm>
        </p:spPr>
        <p:txBody>
          <a:bodyPr>
            <a:normAutofit fontScale="77500" lnSpcReduction="20000"/>
          </a:bodyPr>
          <a:lstStyle/>
          <a:p>
            <a:pPr>
              <a:lnSpc>
                <a:spcPct val="120000"/>
              </a:lnSpc>
            </a:pPr>
            <a:r>
              <a:rPr lang="en-GB" dirty="0"/>
              <a:t>Is a study of just ten children sufficient to draw such a strong conclusion?</a:t>
            </a:r>
          </a:p>
          <a:p>
            <a:pPr>
              <a:lnSpc>
                <a:spcPct val="120000"/>
              </a:lnSpc>
            </a:pPr>
            <a:r>
              <a:rPr lang="en-GB" dirty="0"/>
              <a:t>What does ‘performed better overall’ signify? Did some children taught using the whole word method perform better than some children taught using phonics?</a:t>
            </a:r>
          </a:p>
          <a:p>
            <a:pPr>
              <a:lnSpc>
                <a:spcPct val="120000"/>
              </a:lnSpc>
            </a:pPr>
            <a:r>
              <a:rPr lang="en-GB" dirty="0"/>
              <a:t>If so, what does this mean for the results?</a:t>
            </a:r>
          </a:p>
          <a:p>
            <a:pPr>
              <a:lnSpc>
                <a:spcPct val="120000"/>
              </a:lnSpc>
            </a:pPr>
            <a:r>
              <a:rPr lang="en-GB" dirty="0"/>
              <a:t>Were the differences between the two groups sufficiently great for us to be satisfied that they would occur in a re-run of the experiment with different subjects?</a:t>
            </a:r>
          </a:p>
          <a:p>
            <a:pPr>
              <a:lnSpc>
                <a:spcPct val="120000"/>
              </a:lnSpc>
            </a:pPr>
            <a:r>
              <a:rPr lang="en-GB" dirty="0"/>
              <a:t>How were the two teaching programmes administered, and might there have been ‘leakage’ of whole word teaching into the phonics teaching and vice versa?</a:t>
            </a:r>
          </a:p>
          <a:p>
            <a:pPr>
              <a:lnSpc>
                <a:spcPct val="120000"/>
              </a:lnSpc>
            </a:pPr>
            <a:r>
              <a:rPr lang="en-GB" dirty="0"/>
              <a:t>What was the reading test actually testing, and might it have been unintentionally biased to favour the children taught using phonics?</a:t>
            </a:r>
          </a:p>
          <a:p>
            <a:pPr>
              <a:lnSpc>
                <a:spcPct val="120000"/>
              </a:lnSpc>
            </a:pPr>
            <a:r>
              <a:rPr lang="en-GB" dirty="0"/>
              <a:t>What care was taken to check how parental involvement at home might have influenced what and how the children learned?</a:t>
            </a:r>
          </a:p>
          <a:p>
            <a:pPr>
              <a:lnSpc>
                <a:spcPct val="120000"/>
              </a:lnSpc>
            </a:pPr>
            <a:r>
              <a:rPr lang="en-GB" dirty="0"/>
              <a:t>Were the two sets of five children matched for intelligence, age, gender or other factors?</a:t>
            </a:r>
          </a:p>
          <a:p>
            <a:pPr>
              <a:lnSpc>
                <a:spcPct val="120000"/>
              </a:lnSpc>
            </a:pPr>
            <a:r>
              <a:rPr lang="en-GB" dirty="0"/>
              <a:t>Is it reasonable to infer that what works well in a small experimental study will work well in school environments?</a:t>
            </a:r>
          </a:p>
          <a:p>
            <a:pPr>
              <a:lnSpc>
                <a:spcPct val="120000"/>
              </a:lnSpc>
            </a:pPr>
            <a:r>
              <a:rPr lang="en-GB" dirty="0"/>
              <a:t>How does Browning envisage phonics being used in schools? Would there still be a place for the whole word method?</a:t>
            </a:r>
          </a:p>
        </p:txBody>
      </p:sp>
      <p:sp>
        <p:nvSpPr>
          <p:cNvPr id="4" name="Title 1">
            <a:extLst>
              <a:ext uri="{FF2B5EF4-FFF2-40B4-BE49-F238E27FC236}">
                <a16:creationId xmlns:a16="http://schemas.microsoft.com/office/drawing/2014/main" id="{128B7055-3D87-44A0-BE3D-73F70F22B7DE}"/>
              </a:ext>
            </a:extLst>
          </p:cNvPr>
          <p:cNvSpPr>
            <a:spLocks noGrp="1"/>
          </p:cNvSpPr>
          <p:nvPr>
            <p:ph type="title"/>
          </p:nvPr>
        </p:nvSpPr>
        <p:spPr>
          <a:xfrm>
            <a:off x="1250950" y="382588"/>
            <a:ext cx="10179050" cy="714692"/>
          </a:xfrm>
        </p:spPr>
        <p:txBody>
          <a:bodyPr>
            <a:normAutofit fontScale="90000"/>
          </a:bodyPr>
          <a:lstStyle/>
          <a:p>
            <a:br>
              <a:rPr lang="en-GB" sz="1200" dirty="0"/>
            </a:br>
            <a:r>
              <a:rPr lang="en-GB" sz="4000" dirty="0"/>
              <a:t>Your questions might include:</a:t>
            </a:r>
            <a:br>
              <a:rPr lang="en-GB" sz="1200" dirty="0"/>
            </a:br>
            <a:endParaRPr lang="en-GB" sz="3600" dirty="0"/>
          </a:p>
        </p:txBody>
      </p:sp>
    </p:spTree>
    <p:extLst>
      <p:ext uri="{BB962C8B-B14F-4D97-AF65-F5344CB8AC3E}">
        <p14:creationId xmlns:p14="http://schemas.microsoft.com/office/powerpoint/2010/main" val="2245950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6B45E-E0C9-4A0B-9889-189865DA6F55}"/>
              </a:ext>
            </a:extLst>
          </p:cNvPr>
          <p:cNvSpPr>
            <a:spLocks noGrp="1"/>
          </p:cNvSpPr>
          <p:nvPr>
            <p:ph type="title"/>
          </p:nvPr>
        </p:nvSpPr>
        <p:spPr>
          <a:xfrm>
            <a:off x="1251678" y="382385"/>
            <a:ext cx="10178322" cy="814648"/>
          </a:xfrm>
        </p:spPr>
        <p:txBody>
          <a:bodyPr>
            <a:normAutofit/>
          </a:bodyPr>
          <a:lstStyle/>
          <a:p>
            <a:r>
              <a:rPr lang="en-GB" sz="4000" dirty="0"/>
              <a:t>Now put these observations in writing </a:t>
            </a:r>
          </a:p>
        </p:txBody>
      </p:sp>
      <p:sp>
        <p:nvSpPr>
          <p:cNvPr id="3" name="Content Placeholder 2">
            <a:extLst>
              <a:ext uri="{FF2B5EF4-FFF2-40B4-BE49-F238E27FC236}">
                <a16:creationId xmlns:a16="http://schemas.microsoft.com/office/drawing/2014/main" id="{A2DB2126-39B9-470B-A382-1503CB9CB819}"/>
              </a:ext>
            </a:extLst>
          </p:cNvPr>
          <p:cNvSpPr>
            <a:spLocks noGrp="1"/>
          </p:cNvSpPr>
          <p:nvPr>
            <p:ph idx="1"/>
          </p:nvPr>
        </p:nvSpPr>
        <p:spPr>
          <a:xfrm>
            <a:off x="1251678" y="1354975"/>
            <a:ext cx="10178322" cy="1504603"/>
          </a:xfrm>
        </p:spPr>
        <p:txBody>
          <a:bodyPr>
            <a:normAutofit/>
          </a:bodyPr>
          <a:lstStyle/>
          <a:p>
            <a:r>
              <a:rPr lang="en-GB" sz="2400" dirty="0"/>
              <a:t>Write a paragraph critiquing Browning's study.  </a:t>
            </a:r>
            <a:r>
              <a:rPr lang="en-GB" sz="2400" dirty="0">
                <a:solidFill>
                  <a:srgbClr val="FF0000"/>
                </a:solidFill>
              </a:rPr>
              <a:t>You have 5 mins for this task</a:t>
            </a:r>
            <a:r>
              <a:rPr lang="en-GB" sz="2400" dirty="0"/>
              <a:t>.</a:t>
            </a:r>
          </a:p>
          <a:p>
            <a:r>
              <a:rPr lang="en-GB" sz="2400" dirty="0"/>
              <a:t>In your </a:t>
            </a:r>
            <a:r>
              <a:rPr lang="en-GB" sz="2400" dirty="0">
                <a:solidFill>
                  <a:srgbClr val="FF0000"/>
                </a:solidFill>
              </a:rPr>
              <a:t>breakout rooms, </a:t>
            </a:r>
            <a:r>
              <a:rPr lang="en-GB" sz="2400" dirty="0"/>
              <a:t>share and </a:t>
            </a:r>
            <a:r>
              <a:rPr lang="en-GB" sz="2400" dirty="0">
                <a:solidFill>
                  <a:srgbClr val="FF0000"/>
                </a:solidFill>
              </a:rPr>
              <a:t>discuss your paragraphs for 5 mins</a:t>
            </a:r>
            <a:r>
              <a:rPr lang="en-GB" sz="2400" dirty="0"/>
              <a:t>.</a:t>
            </a:r>
          </a:p>
          <a:p>
            <a:r>
              <a:rPr lang="en-GB" sz="2400" dirty="0"/>
              <a:t>Choose a </a:t>
            </a:r>
            <a:r>
              <a:rPr lang="en-GB" sz="2400" dirty="0">
                <a:solidFill>
                  <a:srgbClr val="FF0000"/>
                </a:solidFill>
              </a:rPr>
              <a:t>group speaker </a:t>
            </a:r>
            <a:r>
              <a:rPr lang="en-GB" sz="2400" dirty="0"/>
              <a:t>who will present your ideas.</a:t>
            </a:r>
          </a:p>
          <a:p>
            <a:pPr marL="0" indent="0">
              <a:buNone/>
            </a:pPr>
            <a:endParaRPr lang="en-GB" sz="2400" dirty="0"/>
          </a:p>
          <a:p>
            <a:pPr marL="0" indent="0">
              <a:buNone/>
            </a:pPr>
            <a:endParaRPr lang="en-GB" sz="2400" dirty="0"/>
          </a:p>
        </p:txBody>
      </p:sp>
      <p:sp>
        <p:nvSpPr>
          <p:cNvPr id="5" name="TextBox 4">
            <a:extLst>
              <a:ext uri="{FF2B5EF4-FFF2-40B4-BE49-F238E27FC236}">
                <a16:creationId xmlns:a16="http://schemas.microsoft.com/office/drawing/2014/main" id="{16D71DB7-FC58-471B-9D2B-F3ACCF856912}"/>
              </a:ext>
            </a:extLst>
          </p:cNvPr>
          <p:cNvSpPr txBox="1"/>
          <p:nvPr/>
        </p:nvSpPr>
        <p:spPr>
          <a:xfrm>
            <a:off x="1359744" y="3599412"/>
            <a:ext cx="10178322" cy="1754326"/>
          </a:xfrm>
          <a:prstGeom prst="rect">
            <a:avLst/>
          </a:prstGeom>
          <a:noFill/>
          <a:ln w="38100">
            <a:solidFill>
              <a:srgbClr val="FFC000"/>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indent="0">
              <a:buNone/>
            </a:pPr>
            <a:r>
              <a:rPr lang="en-GB" sz="1800" dirty="0"/>
              <a:t>Browning (2005: 89) found that children taught to read using phonics did better in a reading test than children taught using the whole word method. However, the study was small, the test rather limited, and the subjects were not tightly matched either for age or gender.  An examination of Browning’s test scores reveals that, although the mean score of the phonics group was higher, two of the highest scorers in the test were whole word learners. Since this indicates that the whole word method is effective for some learners at least, Browning is perhaps too quick to propose that “the phonics method is a better choice for schools”.</a:t>
            </a:r>
          </a:p>
        </p:txBody>
      </p:sp>
    </p:spTree>
    <p:extLst>
      <p:ext uri="{BB962C8B-B14F-4D97-AF65-F5344CB8AC3E}">
        <p14:creationId xmlns:p14="http://schemas.microsoft.com/office/powerpoint/2010/main" val="165811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5ED81-FFEB-42BD-B815-2B0FC7F59980}"/>
              </a:ext>
            </a:extLst>
          </p:cNvPr>
          <p:cNvSpPr>
            <a:spLocks noGrp="1"/>
          </p:cNvSpPr>
          <p:nvPr>
            <p:ph type="title"/>
          </p:nvPr>
        </p:nvSpPr>
        <p:spPr>
          <a:xfrm>
            <a:off x="1251678" y="382385"/>
            <a:ext cx="10178322" cy="798022"/>
          </a:xfrm>
        </p:spPr>
        <p:txBody>
          <a:bodyPr>
            <a:noAutofit/>
          </a:bodyPr>
          <a:lstStyle/>
          <a:p>
            <a:r>
              <a:rPr lang="en-GB" sz="4000" dirty="0"/>
              <a:t>Benefits of critical reading for self-critical writing </a:t>
            </a:r>
          </a:p>
        </p:txBody>
      </p:sp>
      <p:sp>
        <p:nvSpPr>
          <p:cNvPr id="3" name="Content Placeholder 2">
            <a:extLst>
              <a:ext uri="{FF2B5EF4-FFF2-40B4-BE49-F238E27FC236}">
                <a16:creationId xmlns:a16="http://schemas.microsoft.com/office/drawing/2014/main" id="{A9122B88-00DB-4A2E-A792-F81143E1ADD0}"/>
              </a:ext>
            </a:extLst>
          </p:cNvPr>
          <p:cNvSpPr>
            <a:spLocks noGrp="1"/>
          </p:cNvSpPr>
          <p:nvPr>
            <p:ph idx="1"/>
          </p:nvPr>
        </p:nvSpPr>
        <p:spPr>
          <a:xfrm>
            <a:off x="1251678" y="1828799"/>
            <a:ext cx="10178322" cy="4241985"/>
          </a:xfrm>
        </p:spPr>
        <p:txBody>
          <a:bodyPr/>
          <a:lstStyle/>
          <a:p>
            <a:r>
              <a:rPr lang="en-GB" sz="2000" dirty="0"/>
              <a:t>Your critical reading of others’ work will usually be in </a:t>
            </a:r>
            <a:r>
              <a:rPr lang="en-GB" sz="2000" dirty="0">
                <a:solidFill>
                  <a:srgbClr val="FF0000"/>
                </a:solidFill>
              </a:rPr>
              <a:t>preparation</a:t>
            </a:r>
            <a:r>
              <a:rPr lang="en-GB" sz="2000" dirty="0"/>
              <a:t> for producing your own written text. </a:t>
            </a:r>
          </a:p>
          <a:p>
            <a:r>
              <a:rPr lang="en-GB" dirty="0"/>
              <a:t>One person’s writing is another person’s reading. </a:t>
            </a:r>
            <a:endParaRPr lang="en-GB" sz="2000" dirty="0"/>
          </a:p>
          <a:p>
            <a:r>
              <a:rPr lang="en-GB" sz="2000" dirty="0">
                <a:solidFill>
                  <a:srgbClr val="FF0000"/>
                </a:solidFill>
              </a:rPr>
              <a:t>First</a:t>
            </a:r>
            <a:r>
              <a:rPr lang="en-GB" sz="2000" dirty="0"/>
              <a:t>, you will develop a sense of what is and is not a robust piece of research – essential when you come to plan your own empirical investigation (for your thesis).</a:t>
            </a:r>
          </a:p>
          <a:p>
            <a:r>
              <a:rPr lang="en-GB" sz="2000" dirty="0">
                <a:solidFill>
                  <a:srgbClr val="FF0000"/>
                </a:solidFill>
              </a:rPr>
              <a:t>Second</a:t>
            </a:r>
            <a:r>
              <a:rPr lang="en-GB" sz="2000" dirty="0"/>
              <a:t>, you will identify where the existing research has left a gap that your investigation can fill.</a:t>
            </a:r>
          </a:p>
          <a:p>
            <a:r>
              <a:rPr lang="en-GB" sz="2000" dirty="0">
                <a:solidFill>
                  <a:srgbClr val="FF0000"/>
                </a:solidFill>
              </a:rPr>
              <a:t>Third</a:t>
            </a:r>
            <a:r>
              <a:rPr lang="en-GB" sz="2000" dirty="0"/>
              <a:t>, the attention you pay to different authors’ texts will naturally affect the quality of your own writing.</a:t>
            </a:r>
          </a:p>
          <a:p>
            <a:endParaRPr lang="en-GB" dirty="0"/>
          </a:p>
        </p:txBody>
      </p:sp>
    </p:spTree>
    <p:extLst>
      <p:ext uri="{BB962C8B-B14F-4D97-AF65-F5344CB8AC3E}">
        <p14:creationId xmlns:p14="http://schemas.microsoft.com/office/powerpoint/2010/main" val="2066412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28B55-64FE-4B0C-BF4E-C14BA71FD4CE}"/>
              </a:ext>
            </a:extLst>
          </p:cNvPr>
          <p:cNvSpPr>
            <a:spLocks noGrp="1"/>
          </p:cNvSpPr>
          <p:nvPr>
            <p:ph type="title"/>
          </p:nvPr>
        </p:nvSpPr>
        <p:spPr>
          <a:xfrm>
            <a:off x="5195727" y="382385"/>
            <a:ext cx="6335338" cy="1492132"/>
          </a:xfrm>
        </p:spPr>
        <p:txBody>
          <a:bodyPr>
            <a:normAutofit/>
          </a:bodyPr>
          <a:lstStyle/>
          <a:p>
            <a:r>
              <a:rPr lang="en-GB" dirty="0"/>
              <a:t>Are you ready?</a:t>
            </a:r>
          </a:p>
        </p:txBody>
      </p:sp>
      <p:pic>
        <p:nvPicPr>
          <p:cNvPr id="5" name="Picture 4">
            <a:extLst>
              <a:ext uri="{FF2B5EF4-FFF2-40B4-BE49-F238E27FC236}">
                <a16:creationId xmlns:a16="http://schemas.microsoft.com/office/drawing/2014/main" id="{EBADDC0F-AD9C-4D5D-9C39-F75F51415F51}"/>
              </a:ext>
            </a:extLst>
          </p:cNvPr>
          <p:cNvPicPr>
            <a:picLocks noChangeAspect="1"/>
          </p:cNvPicPr>
          <p:nvPr/>
        </p:nvPicPr>
        <p:blipFill rotWithShape="1">
          <a:blip r:embed="rId2"/>
          <a:srcRect l="17414" r="42746" b="-1"/>
          <a:stretch/>
        </p:blipFill>
        <p:spPr>
          <a:xfrm>
            <a:off x="688434" y="-9525"/>
            <a:ext cx="4129822" cy="6867525"/>
          </a:xfrm>
          <a:prstGeom prst="rect">
            <a:avLst/>
          </a:prstGeom>
        </p:spPr>
      </p:pic>
      <p:sp>
        <p:nvSpPr>
          <p:cNvPr id="9" name="Freeform 6">
            <a:extLst>
              <a:ext uri="{FF2B5EF4-FFF2-40B4-BE49-F238E27FC236}">
                <a16:creationId xmlns:a16="http://schemas.microsoft.com/office/drawing/2014/main" id="{5402222E-F041-43A0-81BC-1B3F2EF76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7DDACFAA-63E3-4EB1-AD26-FDDE8F17E67F}"/>
              </a:ext>
            </a:extLst>
          </p:cNvPr>
          <p:cNvSpPr>
            <a:spLocks noGrp="1"/>
          </p:cNvSpPr>
          <p:nvPr>
            <p:ph idx="1"/>
          </p:nvPr>
        </p:nvSpPr>
        <p:spPr>
          <a:xfrm>
            <a:off x="5195727" y="2286001"/>
            <a:ext cx="6335338" cy="3593591"/>
          </a:xfrm>
        </p:spPr>
        <p:txBody>
          <a:bodyPr>
            <a:normAutofit/>
          </a:bodyPr>
          <a:lstStyle/>
          <a:p>
            <a:r>
              <a:rPr lang="en-GB" dirty="0"/>
              <a:t>Access the MS Word document on Teams </a:t>
            </a:r>
            <a:r>
              <a:rPr lang="en-GB" dirty="0">
                <a:solidFill>
                  <a:srgbClr val="FF0000"/>
                </a:solidFill>
              </a:rPr>
              <a:t>(Session 7 folder) </a:t>
            </a:r>
            <a:r>
              <a:rPr lang="en-GB" dirty="0"/>
              <a:t>and </a:t>
            </a:r>
            <a:r>
              <a:rPr lang="en-GB" dirty="0">
                <a:solidFill>
                  <a:srgbClr val="FF0000"/>
                </a:solidFill>
              </a:rPr>
              <a:t>spend 5 mins thinking </a:t>
            </a:r>
            <a:r>
              <a:rPr lang="en-GB" dirty="0"/>
              <a:t>about the elements of critical reading and writing you already use and </a:t>
            </a:r>
            <a:r>
              <a:rPr lang="en-GB" dirty="0">
                <a:solidFill>
                  <a:srgbClr val="FF0000"/>
                </a:solidFill>
              </a:rPr>
              <a:t>complete the table </a:t>
            </a:r>
            <a:r>
              <a:rPr lang="en-GB" dirty="0"/>
              <a:t>– tick as appropriate. </a:t>
            </a:r>
          </a:p>
          <a:p>
            <a:r>
              <a:rPr lang="en-GB" b="0" u="none" strike="noStrike" baseline="0" dirty="0"/>
              <a:t>Look back at any items that you have not ticked. </a:t>
            </a:r>
          </a:p>
          <a:p>
            <a:r>
              <a:rPr lang="en-GB" b="0" u="none" strike="noStrike" baseline="0" dirty="0"/>
              <a:t>Consider how you might incorporate these elements of critical reading and self-critical writing into your usual approach to study.</a:t>
            </a:r>
            <a:r>
              <a:rPr lang="en-GB" dirty="0"/>
              <a:t> </a:t>
            </a:r>
          </a:p>
          <a:p>
            <a:r>
              <a:rPr lang="en-GB" dirty="0">
                <a:solidFill>
                  <a:srgbClr val="FF0000"/>
                </a:solidFill>
              </a:rPr>
              <a:t>Discuss your ideas in your breakout rooms for 10 mins. </a:t>
            </a:r>
          </a:p>
        </p:txBody>
      </p:sp>
      <p:sp>
        <p:nvSpPr>
          <p:cNvPr id="11" name="Rectangle 10">
            <a:extLst>
              <a:ext uri="{FF2B5EF4-FFF2-40B4-BE49-F238E27FC236}">
                <a16:creationId xmlns:a16="http://schemas.microsoft.com/office/drawing/2014/main" id="{B80D28A2-8EA4-4EF0-9056-3BDAA7290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6523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504E-8EB2-4FDF-B493-AF2427B97CE6}"/>
              </a:ext>
            </a:extLst>
          </p:cNvPr>
          <p:cNvSpPr>
            <a:spLocks noGrp="1"/>
          </p:cNvSpPr>
          <p:nvPr>
            <p:ph type="title"/>
          </p:nvPr>
        </p:nvSpPr>
        <p:spPr>
          <a:xfrm>
            <a:off x="765051" y="382385"/>
            <a:ext cx="6400520" cy="1346662"/>
          </a:xfrm>
        </p:spPr>
        <p:txBody>
          <a:bodyPr>
            <a:normAutofit fontScale="90000"/>
          </a:bodyPr>
          <a:lstStyle/>
          <a:p>
            <a:pPr algn="ctr"/>
            <a:r>
              <a:rPr lang="en-GB" sz="4400" dirty="0"/>
              <a:t>Five Critical Synopsis Questions</a:t>
            </a:r>
            <a:br>
              <a:rPr lang="en-GB" sz="4000" dirty="0"/>
            </a:br>
            <a:endParaRPr lang="en-GB" sz="4000" dirty="0"/>
          </a:p>
        </p:txBody>
      </p:sp>
      <p:graphicFrame>
        <p:nvGraphicFramePr>
          <p:cNvPr id="15" name="Content Placeholder 2">
            <a:extLst>
              <a:ext uri="{FF2B5EF4-FFF2-40B4-BE49-F238E27FC236}">
                <a16:creationId xmlns:a16="http://schemas.microsoft.com/office/drawing/2014/main" id="{C4377041-17E6-4D61-8262-A9EE5E9BC911}"/>
              </a:ext>
            </a:extLst>
          </p:cNvPr>
          <p:cNvGraphicFramePr>
            <a:graphicFrameLocks noGrp="1"/>
          </p:cNvGraphicFramePr>
          <p:nvPr>
            <p:ph idx="1"/>
            <p:extLst>
              <p:ext uri="{D42A27DB-BD31-4B8C-83A1-F6EECF244321}">
                <p14:modId xmlns:p14="http://schemas.microsoft.com/office/powerpoint/2010/main" val="3667679778"/>
              </p:ext>
            </p:extLst>
          </p:nvPr>
        </p:nvGraphicFramePr>
        <p:xfrm>
          <a:off x="686041" y="1571106"/>
          <a:ext cx="6558539" cy="4763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picture containing text, wall, indoor, stationary&#10;&#10;Description automatically generated">
            <a:extLst>
              <a:ext uri="{FF2B5EF4-FFF2-40B4-BE49-F238E27FC236}">
                <a16:creationId xmlns:a16="http://schemas.microsoft.com/office/drawing/2014/main" id="{B046FCD5-3C62-433A-A759-E6E247454DD2}"/>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4718" r="19263" b="-1"/>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p:spPr>
      </p:pic>
    </p:spTree>
    <p:extLst>
      <p:ext uri="{BB962C8B-B14F-4D97-AF65-F5344CB8AC3E}">
        <p14:creationId xmlns:p14="http://schemas.microsoft.com/office/powerpoint/2010/main" val="1897745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20E7-6939-40A0-BB67-6A51FA0A9F1D}"/>
              </a:ext>
            </a:extLst>
          </p:cNvPr>
          <p:cNvSpPr>
            <a:spLocks noGrp="1"/>
          </p:cNvSpPr>
          <p:nvPr>
            <p:ph type="title"/>
          </p:nvPr>
        </p:nvSpPr>
        <p:spPr>
          <a:xfrm>
            <a:off x="1251678" y="382385"/>
            <a:ext cx="10178322" cy="1005840"/>
          </a:xfrm>
        </p:spPr>
        <p:txBody>
          <a:bodyPr>
            <a:noAutofit/>
          </a:bodyPr>
          <a:lstStyle/>
          <a:p>
            <a:r>
              <a:rPr lang="en-GB" sz="3600" dirty="0"/>
              <a:t>STRUCTURE FOR A CRITICAL SUMMARY OF AN ARTICLE OR CHAPTER REPORTING RESEARCH (500 WORDS)</a:t>
            </a:r>
          </a:p>
        </p:txBody>
      </p:sp>
      <p:sp>
        <p:nvSpPr>
          <p:cNvPr id="3" name="Content Placeholder 2">
            <a:extLst>
              <a:ext uri="{FF2B5EF4-FFF2-40B4-BE49-F238E27FC236}">
                <a16:creationId xmlns:a16="http://schemas.microsoft.com/office/drawing/2014/main" id="{E738249B-9492-4F29-8DE3-5A1ED2C56589}"/>
              </a:ext>
            </a:extLst>
          </p:cNvPr>
          <p:cNvSpPr>
            <a:spLocks noGrp="1"/>
          </p:cNvSpPr>
          <p:nvPr>
            <p:ph idx="1"/>
          </p:nvPr>
        </p:nvSpPr>
        <p:spPr>
          <a:xfrm>
            <a:off x="1251678" y="2028307"/>
            <a:ext cx="10178322" cy="4447308"/>
          </a:xfrm>
        </p:spPr>
        <p:txBody>
          <a:bodyPr>
            <a:normAutofit/>
          </a:bodyPr>
          <a:lstStyle/>
          <a:p>
            <a:r>
              <a:rPr lang="en-GB" i="1" dirty="0">
                <a:solidFill>
                  <a:srgbClr val="FF0000"/>
                </a:solidFill>
                <a:latin typeface="FranklinGothic-BookItalic"/>
              </a:rPr>
              <a:t>Full bibliographical details </a:t>
            </a:r>
            <a:r>
              <a:rPr lang="en-GB" i="1" dirty="0">
                <a:latin typeface="FranklinGothic-BookItalic"/>
              </a:rPr>
              <a:t>(title, authors, year, etc.)</a:t>
            </a:r>
            <a:endParaRPr lang="en-GB" b="0" i="1" u="none" strike="noStrike" baseline="0" dirty="0">
              <a:latin typeface="FranklinGothic-BookItalic"/>
            </a:endParaRPr>
          </a:p>
          <a:p>
            <a:pPr algn="l"/>
            <a:r>
              <a:rPr lang="en-GB" b="0" i="1" u="none" strike="noStrike" baseline="0" dirty="0">
                <a:solidFill>
                  <a:srgbClr val="FF0000"/>
                </a:solidFill>
                <a:latin typeface="FranklinGothic-BookItalic"/>
              </a:rPr>
              <a:t>Introducing the text </a:t>
            </a:r>
            <a:r>
              <a:rPr lang="en-GB" b="0" i="0" u="none" strike="noStrike" baseline="0" dirty="0">
                <a:latin typeface="FranklinGothic-Book"/>
              </a:rPr>
              <a:t>(50–100 words) (Critical Synopsis Question: A Why am I reading this?)</a:t>
            </a:r>
          </a:p>
          <a:p>
            <a:pPr algn="l"/>
            <a:r>
              <a:rPr lang="en-GB" b="0" i="1" u="none" strike="noStrike" baseline="0" dirty="0">
                <a:solidFill>
                  <a:srgbClr val="FF0000"/>
                </a:solidFill>
                <a:latin typeface="FranklinGothic-BookItalic"/>
              </a:rPr>
              <a:t>Reporting the content </a:t>
            </a:r>
            <a:r>
              <a:rPr lang="en-GB" b="0" i="0" u="none" strike="noStrike" baseline="0" dirty="0">
                <a:latin typeface="FranklinGothic-Book"/>
              </a:rPr>
              <a:t>(100–200 words) (Critical Synopsis Questions: B What are the authors trying to do in writing this? </a:t>
            </a:r>
            <a:r>
              <a:rPr lang="en-GB" dirty="0">
                <a:latin typeface="FranklinGothic-Book"/>
              </a:rPr>
              <a:t>a</a:t>
            </a:r>
            <a:r>
              <a:rPr lang="en-GB" b="0" i="0" u="none" strike="noStrike" baseline="0" dirty="0">
                <a:latin typeface="FranklinGothic-Book"/>
              </a:rPr>
              <a:t>nd C What are the authors saying that’s relevant to what I want to find out?)</a:t>
            </a:r>
          </a:p>
          <a:p>
            <a:pPr algn="l"/>
            <a:r>
              <a:rPr lang="en-GB" b="0" i="1" u="none" strike="noStrike" baseline="0" dirty="0">
                <a:solidFill>
                  <a:srgbClr val="FF0000"/>
                </a:solidFill>
                <a:latin typeface="FranklinGothic-BookItalic"/>
              </a:rPr>
              <a:t>Evaluating the content </a:t>
            </a:r>
            <a:r>
              <a:rPr lang="en-GB" b="0" i="0" u="none" strike="noStrike" baseline="0" dirty="0">
                <a:latin typeface="FranklinGothic-Book"/>
              </a:rPr>
              <a:t>(100–200 words) (Critical Synopsis Question: D How convincing is what the authors are saying?)</a:t>
            </a:r>
          </a:p>
          <a:p>
            <a:pPr algn="l"/>
            <a:r>
              <a:rPr lang="en-GB" b="0" i="1" u="none" strike="noStrike" baseline="0" dirty="0">
                <a:solidFill>
                  <a:srgbClr val="FF0000"/>
                </a:solidFill>
                <a:latin typeface="FranklinGothic-BookItalic"/>
              </a:rPr>
              <a:t>Drawing your conclusion </a:t>
            </a:r>
            <a:r>
              <a:rPr lang="en-GB" b="0" i="0" u="none" strike="noStrike" baseline="0" dirty="0">
                <a:latin typeface="FranklinGothic-Book"/>
              </a:rPr>
              <a:t>(100–150 words) (Critical Synopsis Question: E In conclusion, what use can I make of this?)</a:t>
            </a:r>
            <a:endParaRPr lang="en-GB" sz="2400" dirty="0"/>
          </a:p>
        </p:txBody>
      </p:sp>
    </p:spTree>
    <p:extLst>
      <p:ext uri="{BB962C8B-B14F-4D97-AF65-F5344CB8AC3E}">
        <p14:creationId xmlns:p14="http://schemas.microsoft.com/office/powerpoint/2010/main" val="1804407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2C3B48-99E5-4B5C-8E49-15C2A955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95A11E9-5CB6-4160-9D7B-2455E314C8CF}"/>
              </a:ext>
            </a:extLst>
          </p:cNvPr>
          <p:cNvSpPr>
            <a:spLocks noGrp="1"/>
          </p:cNvSpPr>
          <p:nvPr>
            <p:ph type="title"/>
          </p:nvPr>
        </p:nvSpPr>
        <p:spPr>
          <a:xfrm>
            <a:off x="8050787" y="482321"/>
            <a:ext cx="3656581" cy="5571625"/>
          </a:xfrm>
        </p:spPr>
        <p:txBody>
          <a:bodyPr anchor="ctr">
            <a:normAutofit/>
          </a:bodyPr>
          <a:lstStyle/>
          <a:p>
            <a:r>
              <a:rPr lang="en-GB" sz="4300" dirty="0"/>
              <a:t>Structuring an account to develop a convincing argument</a:t>
            </a:r>
          </a:p>
        </p:txBody>
      </p:sp>
      <p:sp>
        <p:nvSpPr>
          <p:cNvPr id="11" name="Freeform 10">
            <a:extLst>
              <a:ext uri="{FF2B5EF4-FFF2-40B4-BE49-F238E27FC236}">
                <a16:creationId xmlns:a16="http://schemas.microsoft.com/office/drawing/2014/main" id="{C67B4E51-3288-4A1F-A92C-87C9401ED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13" name="Rectangle 12">
            <a:extLst>
              <a:ext uri="{FF2B5EF4-FFF2-40B4-BE49-F238E27FC236}">
                <a16:creationId xmlns:a16="http://schemas.microsoft.com/office/drawing/2014/main" id="{D3E95A6B-F840-413C-9E78-C33C02FFA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5A79853-85FB-470B-91DE-BC96B8DFF37D}"/>
              </a:ext>
            </a:extLst>
          </p:cNvPr>
          <p:cNvGraphicFramePr>
            <a:graphicFrameLocks noGrp="1"/>
          </p:cNvGraphicFramePr>
          <p:nvPr>
            <p:ph idx="1"/>
            <p:extLst>
              <p:ext uri="{D42A27DB-BD31-4B8C-83A1-F6EECF244321}">
                <p14:modId xmlns:p14="http://schemas.microsoft.com/office/powerpoint/2010/main" val="2048207059"/>
              </p:ext>
            </p:extLst>
          </p:nvPr>
        </p:nvGraphicFramePr>
        <p:xfrm>
          <a:off x="765175" y="481013"/>
          <a:ext cx="6305550" cy="5573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2267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58C8-D9A2-480B-90AD-9EDDC17CF54E}"/>
              </a:ext>
            </a:extLst>
          </p:cNvPr>
          <p:cNvSpPr>
            <a:spLocks noGrp="1"/>
          </p:cNvSpPr>
          <p:nvPr>
            <p:ph type="title"/>
          </p:nvPr>
        </p:nvSpPr>
        <p:spPr>
          <a:xfrm>
            <a:off x="1251678" y="382385"/>
            <a:ext cx="10178322" cy="1238597"/>
          </a:xfrm>
        </p:spPr>
        <p:txBody>
          <a:bodyPr>
            <a:normAutofit/>
          </a:bodyPr>
          <a:lstStyle/>
          <a:p>
            <a:r>
              <a:rPr lang="en-GB" sz="4000" dirty="0"/>
              <a:t>Making progress as a critical reader and self-critical writer</a:t>
            </a:r>
          </a:p>
        </p:txBody>
      </p:sp>
      <p:sp>
        <p:nvSpPr>
          <p:cNvPr id="3" name="Content Placeholder 2">
            <a:extLst>
              <a:ext uri="{FF2B5EF4-FFF2-40B4-BE49-F238E27FC236}">
                <a16:creationId xmlns:a16="http://schemas.microsoft.com/office/drawing/2014/main" id="{B675A6BE-6A6E-43F0-B0CA-103882C94866}"/>
              </a:ext>
            </a:extLst>
          </p:cNvPr>
          <p:cNvSpPr>
            <a:spLocks noGrp="1"/>
          </p:cNvSpPr>
          <p:nvPr>
            <p:ph idx="1"/>
          </p:nvPr>
        </p:nvSpPr>
        <p:spPr>
          <a:xfrm>
            <a:off x="1251678" y="1679170"/>
            <a:ext cx="10178322" cy="4854633"/>
          </a:xfrm>
        </p:spPr>
        <p:txBody>
          <a:bodyPr>
            <a:normAutofit fontScale="92500" lnSpcReduction="10000"/>
          </a:bodyPr>
          <a:lstStyle/>
          <a:p>
            <a:r>
              <a:rPr lang="en-GB" dirty="0"/>
              <a:t>You can enhance your own learning by </a:t>
            </a:r>
            <a:r>
              <a:rPr lang="en-GB" dirty="0">
                <a:solidFill>
                  <a:srgbClr val="FF0000"/>
                </a:solidFill>
              </a:rPr>
              <a:t>noticing good and bad practice </a:t>
            </a:r>
            <a:r>
              <a:rPr lang="en-GB" dirty="0"/>
              <a:t>in what you read and understanding how to </a:t>
            </a:r>
            <a:r>
              <a:rPr lang="en-GB" dirty="0">
                <a:solidFill>
                  <a:srgbClr val="FF0000"/>
                </a:solidFill>
              </a:rPr>
              <a:t>model</a:t>
            </a:r>
            <a:r>
              <a:rPr lang="en-GB" dirty="0"/>
              <a:t> your own writing on what you find most effective in the writing of others. </a:t>
            </a:r>
          </a:p>
          <a:p>
            <a:r>
              <a:rPr lang="en-GB" dirty="0"/>
              <a:t>You can organise your approach to </a:t>
            </a:r>
            <a:r>
              <a:rPr lang="en-GB" dirty="0">
                <a:solidFill>
                  <a:srgbClr val="FF0000"/>
                </a:solidFill>
              </a:rPr>
              <a:t>critical reading </a:t>
            </a:r>
            <a:r>
              <a:rPr lang="en-GB" dirty="0"/>
              <a:t>and </a:t>
            </a:r>
            <a:r>
              <a:rPr lang="en-GB" dirty="0">
                <a:solidFill>
                  <a:srgbClr val="FF0000"/>
                </a:solidFill>
              </a:rPr>
              <a:t>writing </a:t>
            </a:r>
            <a:r>
              <a:rPr lang="en-GB" dirty="0"/>
              <a:t>for postgraduate study by knowing how to choose what texts to read, identifying your purpose in reading them and making succinct, orderly notes (possibly using </a:t>
            </a:r>
            <a:r>
              <a:rPr lang="en-GB" dirty="0">
                <a:solidFill>
                  <a:srgbClr val="FF0000"/>
                </a:solidFill>
              </a:rPr>
              <a:t>critiquing tools</a:t>
            </a:r>
            <a:r>
              <a:rPr lang="en-GB" dirty="0"/>
              <a:t>) that can be drawn upon for writing your critical account of the literature. </a:t>
            </a:r>
          </a:p>
          <a:p>
            <a:r>
              <a:rPr lang="en-GB" dirty="0"/>
              <a:t>You can easily </a:t>
            </a:r>
            <a:r>
              <a:rPr lang="en-GB" dirty="0">
                <a:solidFill>
                  <a:srgbClr val="FF0000"/>
                </a:solidFill>
              </a:rPr>
              <a:t>compare across texts</a:t>
            </a:r>
            <a:r>
              <a:rPr lang="en-GB" dirty="0"/>
              <a:t>, knowing that your approach to reading has highlighted the key points that you need for an </a:t>
            </a:r>
            <a:r>
              <a:rPr lang="en-GB" dirty="0">
                <a:solidFill>
                  <a:srgbClr val="FF0000"/>
                </a:solidFill>
              </a:rPr>
              <a:t>effective</a:t>
            </a:r>
            <a:r>
              <a:rPr lang="en-GB" dirty="0"/>
              <a:t> comparison.  </a:t>
            </a:r>
          </a:p>
          <a:p>
            <a:r>
              <a:rPr lang="en-GB" dirty="0"/>
              <a:t>Your expectation of </a:t>
            </a:r>
            <a:r>
              <a:rPr lang="en-GB" dirty="0">
                <a:solidFill>
                  <a:srgbClr val="FF0000"/>
                </a:solidFill>
              </a:rPr>
              <a:t>finding adequate warranting for every conclusion </a:t>
            </a:r>
            <a:r>
              <a:rPr lang="en-GB" dirty="0"/>
              <a:t>in what you read will </a:t>
            </a:r>
            <a:r>
              <a:rPr lang="en-GB" dirty="0">
                <a:solidFill>
                  <a:srgbClr val="FF0000"/>
                </a:solidFill>
              </a:rPr>
              <a:t>transfer into your own writing</a:t>
            </a:r>
            <a:r>
              <a:rPr lang="en-GB" dirty="0"/>
              <a:t>, so that you expect of yourself, as a self-critical writer, a </a:t>
            </a:r>
            <a:r>
              <a:rPr lang="en-GB" dirty="0">
                <a:solidFill>
                  <a:srgbClr val="FF0000"/>
                </a:solidFill>
              </a:rPr>
              <a:t>justification</a:t>
            </a:r>
            <a:r>
              <a:rPr lang="en-GB" dirty="0"/>
              <a:t> for any claim you make. </a:t>
            </a:r>
          </a:p>
          <a:p>
            <a:r>
              <a:rPr lang="en-GB" dirty="0"/>
              <a:t>As a result, you will be equipped to present your assessors with what they are looking for: </a:t>
            </a:r>
            <a:r>
              <a:rPr lang="en-GB" dirty="0">
                <a:solidFill>
                  <a:srgbClr val="FF0000"/>
                </a:solidFill>
              </a:rPr>
              <a:t>robust arguments </a:t>
            </a:r>
            <a:r>
              <a:rPr lang="en-GB" dirty="0"/>
              <a:t>that reflect how your own interpretation of a </a:t>
            </a:r>
            <a:r>
              <a:rPr lang="en-GB" dirty="0">
                <a:solidFill>
                  <a:srgbClr val="FF0000"/>
                </a:solidFill>
              </a:rPr>
              <a:t>range of evidence </a:t>
            </a:r>
            <a:r>
              <a:rPr lang="en-GB" dirty="0"/>
              <a:t>leads you to a </a:t>
            </a:r>
            <a:r>
              <a:rPr lang="en-GB" dirty="0">
                <a:solidFill>
                  <a:srgbClr val="FF0000"/>
                </a:solidFill>
              </a:rPr>
              <a:t>well-warranted conclusion</a:t>
            </a:r>
            <a:r>
              <a:rPr lang="en-GB" dirty="0"/>
              <a:t>.</a:t>
            </a:r>
          </a:p>
        </p:txBody>
      </p:sp>
    </p:spTree>
    <p:extLst>
      <p:ext uri="{BB962C8B-B14F-4D97-AF65-F5344CB8AC3E}">
        <p14:creationId xmlns:p14="http://schemas.microsoft.com/office/powerpoint/2010/main" val="433938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64E4-E2F8-46C8-9A2A-DF9F94E985E9}"/>
              </a:ext>
            </a:extLst>
          </p:cNvPr>
          <p:cNvSpPr>
            <a:spLocks noGrp="1"/>
          </p:cNvSpPr>
          <p:nvPr>
            <p:ph type="title"/>
          </p:nvPr>
        </p:nvSpPr>
        <p:spPr>
          <a:xfrm>
            <a:off x="1251678" y="382385"/>
            <a:ext cx="10178322" cy="806335"/>
          </a:xfrm>
        </p:spPr>
        <p:txBody>
          <a:bodyPr/>
          <a:lstStyle/>
          <a:p>
            <a:r>
              <a:rPr lang="en-GB" dirty="0"/>
              <a:t>Let’s practise</a:t>
            </a:r>
          </a:p>
        </p:txBody>
      </p:sp>
      <p:sp>
        <p:nvSpPr>
          <p:cNvPr id="3" name="Content Placeholder 2">
            <a:extLst>
              <a:ext uri="{FF2B5EF4-FFF2-40B4-BE49-F238E27FC236}">
                <a16:creationId xmlns:a16="http://schemas.microsoft.com/office/drawing/2014/main" id="{FCB148C2-3BB7-4A73-A73C-D7DBB7C684D9}"/>
              </a:ext>
            </a:extLst>
          </p:cNvPr>
          <p:cNvSpPr>
            <a:spLocks noGrp="1"/>
          </p:cNvSpPr>
          <p:nvPr>
            <p:ph idx="1"/>
          </p:nvPr>
        </p:nvSpPr>
        <p:spPr>
          <a:xfrm>
            <a:off x="1251678" y="1579419"/>
            <a:ext cx="10178322" cy="4300174"/>
          </a:xfrm>
        </p:spPr>
        <p:txBody>
          <a:bodyPr>
            <a:normAutofit lnSpcReduction="10000"/>
          </a:bodyPr>
          <a:lstStyle/>
          <a:p>
            <a:r>
              <a:rPr lang="en-GB" dirty="0"/>
              <a:t>For your </a:t>
            </a:r>
            <a:r>
              <a:rPr lang="en-GB" dirty="0">
                <a:solidFill>
                  <a:srgbClr val="FF0000"/>
                </a:solidFill>
              </a:rPr>
              <a:t>21st Century Business and Societal Ethics (BMDB7007) </a:t>
            </a:r>
            <a:r>
              <a:rPr lang="en-GB" dirty="0"/>
              <a:t>module, your first assessment is to create a blog with three entries. Entries can vary in length but together should not amount to more than 3000 words. If the length of the entries is extremely imbalanced, this may affect your marks.</a:t>
            </a:r>
          </a:p>
          <a:p>
            <a:endParaRPr lang="en-GB" dirty="0"/>
          </a:p>
          <a:p>
            <a:r>
              <a:rPr lang="en-GB" dirty="0"/>
              <a:t>Create an entry for respectively, a private sector, public sector and not for profit (NFP) sector organisation. Critically evaluate its </a:t>
            </a:r>
            <a:r>
              <a:rPr lang="en-GB" dirty="0">
                <a:solidFill>
                  <a:srgbClr val="FF0000"/>
                </a:solidFill>
              </a:rPr>
              <a:t>Corporate Social Responsibility </a:t>
            </a:r>
            <a:r>
              <a:rPr lang="en-GB" dirty="0"/>
              <a:t>policy, its commitment to stakeholder engagement and its policies to implement this.</a:t>
            </a:r>
          </a:p>
          <a:p>
            <a:endParaRPr lang="en-GB" dirty="0"/>
          </a:p>
          <a:p>
            <a:r>
              <a:rPr lang="en-GB" dirty="0"/>
              <a:t>Using </a:t>
            </a:r>
            <a:r>
              <a:rPr lang="en-GB" dirty="0">
                <a:solidFill>
                  <a:srgbClr val="FF0000"/>
                </a:solidFill>
              </a:rPr>
              <a:t>theories </a:t>
            </a:r>
            <a:r>
              <a:rPr lang="en-GB" dirty="0"/>
              <a:t>and </a:t>
            </a:r>
            <a:r>
              <a:rPr lang="en-GB" dirty="0">
                <a:solidFill>
                  <a:srgbClr val="FF0000"/>
                </a:solidFill>
              </a:rPr>
              <a:t>models </a:t>
            </a:r>
            <a:r>
              <a:rPr lang="en-GB" dirty="0"/>
              <a:t>taught, analyse the positioning of each organisation in the spectrum of CSR adoption. You will be rewarded for </a:t>
            </a:r>
            <a:r>
              <a:rPr lang="en-GB" dirty="0">
                <a:solidFill>
                  <a:srgbClr val="FF0000"/>
                </a:solidFill>
              </a:rPr>
              <a:t>reflecting on competing schools </a:t>
            </a:r>
            <a:r>
              <a:rPr lang="en-GB" dirty="0"/>
              <a:t>in this ongoing discussion.</a:t>
            </a:r>
          </a:p>
          <a:p>
            <a:endParaRPr lang="en-GB" dirty="0"/>
          </a:p>
        </p:txBody>
      </p:sp>
    </p:spTree>
    <p:extLst>
      <p:ext uri="{BB962C8B-B14F-4D97-AF65-F5344CB8AC3E}">
        <p14:creationId xmlns:p14="http://schemas.microsoft.com/office/powerpoint/2010/main" val="4794384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1B6BE-278B-46A1-A8A3-3C01E1774E86}"/>
              </a:ext>
            </a:extLst>
          </p:cNvPr>
          <p:cNvSpPr>
            <a:spLocks noGrp="1"/>
          </p:cNvSpPr>
          <p:nvPr>
            <p:ph type="title"/>
          </p:nvPr>
        </p:nvSpPr>
        <p:spPr>
          <a:xfrm>
            <a:off x="1251678" y="382385"/>
            <a:ext cx="10178322" cy="739833"/>
          </a:xfrm>
        </p:spPr>
        <p:txBody>
          <a:bodyPr>
            <a:normAutofit fontScale="90000"/>
          </a:bodyPr>
          <a:lstStyle/>
          <a:p>
            <a:r>
              <a:rPr lang="en-GB" dirty="0"/>
              <a:t>Key reading: articles</a:t>
            </a:r>
          </a:p>
        </p:txBody>
      </p:sp>
      <p:pic>
        <p:nvPicPr>
          <p:cNvPr id="5" name="Content Placeholder 4">
            <a:extLst>
              <a:ext uri="{FF2B5EF4-FFF2-40B4-BE49-F238E27FC236}">
                <a16:creationId xmlns:a16="http://schemas.microsoft.com/office/drawing/2014/main" id="{9781B45E-B16C-4A1B-833F-D5366D0F0D5E}"/>
              </a:ext>
            </a:extLst>
          </p:cNvPr>
          <p:cNvPicPr>
            <a:picLocks noGrp="1" noChangeAspect="1"/>
          </p:cNvPicPr>
          <p:nvPr>
            <p:ph idx="1"/>
          </p:nvPr>
        </p:nvPicPr>
        <p:blipFill rotWithShape="1">
          <a:blip r:embed="rId2"/>
          <a:srcRect t="23532" b="7084"/>
          <a:stretch/>
        </p:blipFill>
        <p:spPr>
          <a:xfrm>
            <a:off x="1430787" y="2773126"/>
            <a:ext cx="8102599" cy="3162301"/>
          </a:xfrm>
        </p:spPr>
      </p:pic>
      <p:sp>
        <p:nvSpPr>
          <p:cNvPr id="7" name="TextBox 6">
            <a:extLst>
              <a:ext uri="{FF2B5EF4-FFF2-40B4-BE49-F238E27FC236}">
                <a16:creationId xmlns:a16="http://schemas.microsoft.com/office/drawing/2014/main" id="{A6EF6C86-AF90-436D-84A4-161092676B6D}"/>
              </a:ext>
            </a:extLst>
          </p:cNvPr>
          <p:cNvSpPr txBox="1"/>
          <p:nvPr/>
        </p:nvSpPr>
        <p:spPr>
          <a:xfrm>
            <a:off x="1355973" y="1469257"/>
            <a:ext cx="9820103" cy="646331"/>
          </a:xfrm>
          <a:prstGeom prst="rect">
            <a:avLst/>
          </a:prstGeom>
          <a:noFill/>
        </p:spPr>
        <p:txBody>
          <a:bodyPr wrap="square">
            <a:spAutoFit/>
          </a:bodyPr>
          <a:lstStyle/>
          <a:p>
            <a:r>
              <a:rPr lang="en-GB" dirty="0"/>
              <a:t>Garriga, E. and Mele, D. (2004) Corporate Social Responsibility Theories: Mapping the Territory, </a:t>
            </a:r>
            <a:r>
              <a:rPr lang="en-GB" i="1" dirty="0"/>
              <a:t>Journal of Business Ethics </a:t>
            </a:r>
            <a:r>
              <a:rPr lang="en-GB" dirty="0"/>
              <a:t>53: 51–71.</a:t>
            </a:r>
          </a:p>
        </p:txBody>
      </p:sp>
      <p:cxnSp>
        <p:nvCxnSpPr>
          <p:cNvPr id="9" name="Straight Arrow Connector 8">
            <a:extLst>
              <a:ext uri="{FF2B5EF4-FFF2-40B4-BE49-F238E27FC236}">
                <a16:creationId xmlns:a16="http://schemas.microsoft.com/office/drawing/2014/main" id="{352C5E62-DEA4-4C8E-B9A8-74DA211728B1}"/>
              </a:ext>
            </a:extLst>
          </p:cNvPr>
          <p:cNvCxnSpPr>
            <a:cxnSpLocks/>
          </p:cNvCxnSpPr>
          <p:nvPr/>
        </p:nvCxnSpPr>
        <p:spPr>
          <a:xfrm flipH="1">
            <a:off x="3217025" y="1792422"/>
            <a:ext cx="1130531" cy="15492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088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3FD53-292B-46EE-A560-FAB2E57FF8A1}"/>
              </a:ext>
            </a:extLst>
          </p:cNvPr>
          <p:cNvSpPr>
            <a:spLocks noGrp="1"/>
          </p:cNvSpPr>
          <p:nvPr>
            <p:ph type="title"/>
          </p:nvPr>
        </p:nvSpPr>
        <p:spPr>
          <a:xfrm>
            <a:off x="1251678" y="382385"/>
            <a:ext cx="10178322" cy="964277"/>
          </a:xfrm>
        </p:spPr>
        <p:txBody>
          <a:bodyPr/>
          <a:lstStyle/>
          <a:p>
            <a:r>
              <a:rPr lang="en-GB" dirty="0"/>
              <a:t>Critical summary (500 words)</a:t>
            </a:r>
          </a:p>
        </p:txBody>
      </p:sp>
      <p:sp>
        <p:nvSpPr>
          <p:cNvPr id="3" name="Content Placeholder 2">
            <a:extLst>
              <a:ext uri="{FF2B5EF4-FFF2-40B4-BE49-F238E27FC236}">
                <a16:creationId xmlns:a16="http://schemas.microsoft.com/office/drawing/2014/main" id="{23C2D331-CBC0-4844-83F8-6324C0582B27}"/>
              </a:ext>
            </a:extLst>
          </p:cNvPr>
          <p:cNvSpPr>
            <a:spLocks noGrp="1"/>
          </p:cNvSpPr>
          <p:nvPr>
            <p:ph idx="1"/>
          </p:nvPr>
        </p:nvSpPr>
        <p:spPr>
          <a:xfrm>
            <a:off x="1251678" y="1471353"/>
            <a:ext cx="10178322" cy="4838007"/>
          </a:xfrm>
        </p:spPr>
        <p:txBody>
          <a:bodyPr>
            <a:normAutofit fontScale="92500"/>
          </a:bodyPr>
          <a:lstStyle/>
          <a:p>
            <a:r>
              <a:rPr lang="en-GB" dirty="0"/>
              <a:t>I know that you have read the article and used it for some of your sessions, but let’s refresh our knowledge via creating a Critical Summary of Garriga and Mele’s article from your reading list.</a:t>
            </a:r>
          </a:p>
          <a:p>
            <a:r>
              <a:rPr lang="en-GB" dirty="0"/>
              <a:t>Since you are familiar with the content of the article (</a:t>
            </a:r>
            <a:r>
              <a:rPr lang="en-GB" dirty="0">
                <a:solidFill>
                  <a:srgbClr val="FF0000"/>
                </a:solidFill>
              </a:rPr>
              <a:t>I have also put it in the materials for week 7 on our Teams) </a:t>
            </a:r>
            <a:r>
              <a:rPr lang="en-GB" dirty="0"/>
              <a:t>I will just ask you to have a quick look at it to refresh your memory. You have 5 mins for this.</a:t>
            </a:r>
          </a:p>
          <a:p>
            <a:r>
              <a:rPr lang="en-GB" dirty="0"/>
              <a:t>Go to your </a:t>
            </a:r>
            <a:r>
              <a:rPr lang="en-GB" dirty="0">
                <a:solidFill>
                  <a:srgbClr val="FF0000"/>
                </a:solidFill>
              </a:rPr>
              <a:t>breakout rooms </a:t>
            </a:r>
            <a:r>
              <a:rPr lang="en-GB" dirty="0"/>
              <a:t>now and discuss what content should be included in each section of the Critical Summary (see below).  You have </a:t>
            </a:r>
            <a:r>
              <a:rPr lang="en-GB" dirty="0">
                <a:solidFill>
                  <a:srgbClr val="FF0000"/>
                </a:solidFill>
              </a:rPr>
              <a:t>until the end of today’s session for this</a:t>
            </a:r>
            <a:r>
              <a:rPr lang="en-GB" dirty="0"/>
              <a:t>. </a:t>
            </a:r>
          </a:p>
          <a:p>
            <a:pPr lvl="1">
              <a:buFont typeface="Wingdings" panose="05000000000000000000" pitchFamily="2" charset="2"/>
              <a:buChar char="Ø"/>
            </a:pPr>
            <a:r>
              <a:rPr lang="en-GB" b="0" i="1" u="none" strike="noStrike" baseline="0" dirty="0">
                <a:solidFill>
                  <a:srgbClr val="FF0000"/>
                </a:solidFill>
                <a:latin typeface="FranklinGothic-BookItalic"/>
              </a:rPr>
              <a:t>Introducing the text </a:t>
            </a:r>
            <a:r>
              <a:rPr lang="en-GB" b="0" i="0" u="none" strike="noStrike" baseline="0" dirty="0">
                <a:latin typeface="FranklinGothic-Book"/>
              </a:rPr>
              <a:t>(50–100 words) (Critical Synopsis Question: A Why am I reading this?)</a:t>
            </a:r>
          </a:p>
          <a:p>
            <a:pPr lvl="1">
              <a:buFont typeface="Wingdings" panose="05000000000000000000" pitchFamily="2" charset="2"/>
              <a:buChar char="Ø"/>
            </a:pPr>
            <a:r>
              <a:rPr lang="en-GB" b="0" i="1" u="none" strike="noStrike" baseline="0" dirty="0">
                <a:solidFill>
                  <a:srgbClr val="FF0000"/>
                </a:solidFill>
                <a:latin typeface="FranklinGothic-BookItalic"/>
              </a:rPr>
              <a:t>Reporting the content </a:t>
            </a:r>
            <a:r>
              <a:rPr lang="en-GB" b="0" i="0" u="none" strike="noStrike" baseline="0" dirty="0">
                <a:latin typeface="FranklinGothic-Book"/>
              </a:rPr>
              <a:t>(100–200 words) (Critical Synopsis Questions: B What are the authors trying to do in writing this? </a:t>
            </a:r>
            <a:r>
              <a:rPr lang="en-GB" dirty="0">
                <a:latin typeface="FranklinGothic-Book"/>
              </a:rPr>
              <a:t>a</a:t>
            </a:r>
            <a:r>
              <a:rPr lang="en-GB" b="0" i="0" u="none" strike="noStrike" baseline="0" dirty="0">
                <a:latin typeface="FranklinGothic-Book"/>
              </a:rPr>
              <a:t>nd C What are the authors saying that’s relevant to what I want to find out?)</a:t>
            </a:r>
          </a:p>
          <a:p>
            <a:pPr lvl="1">
              <a:buFont typeface="Wingdings" panose="05000000000000000000" pitchFamily="2" charset="2"/>
              <a:buChar char="Ø"/>
            </a:pPr>
            <a:r>
              <a:rPr lang="en-GB" b="0" i="1" u="none" strike="noStrike" baseline="0" dirty="0">
                <a:solidFill>
                  <a:srgbClr val="FF0000"/>
                </a:solidFill>
                <a:latin typeface="FranklinGothic-BookItalic"/>
              </a:rPr>
              <a:t>Evaluating the content </a:t>
            </a:r>
            <a:r>
              <a:rPr lang="en-GB" b="0" i="0" u="none" strike="noStrike" baseline="0" dirty="0">
                <a:latin typeface="FranklinGothic-Book"/>
              </a:rPr>
              <a:t>(100–200 words) (Critical Synopsis Question: D How convincing is what the authors are saying?)</a:t>
            </a:r>
          </a:p>
          <a:p>
            <a:pPr lvl="1">
              <a:buFont typeface="Wingdings" panose="05000000000000000000" pitchFamily="2" charset="2"/>
              <a:buChar char="Ø"/>
            </a:pPr>
            <a:r>
              <a:rPr lang="en-GB" b="0" i="1" u="none" strike="noStrike" baseline="0" dirty="0">
                <a:solidFill>
                  <a:srgbClr val="FF0000"/>
                </a:solidFill>
                <a:latin typeface="FranklinGothic-BookItalic"/>
              </a:rPr>
              <a:t>Drawing your conclusion </a:t>
            </a:r>
            <a:r>
              <a:rPr lang="en-GB" b="0" i="0" u="none" strike="noStrike" baseline="0" dirty="0">
                <a:latin typeface="FranklinGothic-Book"/>
              </a:rPr>
              <a:t>(100–150 words) (Critical Synopsis Question: E In conclusion, what use can I make of this?)</a:t>
            </a:r>
            <a:endParaRPr lang="en-GB" dirty="0"/>
          </a:p>
        </p:txBody>
      </p:sp>
    </p:spTree>
    <p:extLst>
      <p:ext uri="{BB962C8B-B14F-4D97-AF65-F5344CB8AC3E}">
        <p14:creationId xmlns:p14="http://schemas.microsoft.com/office/powerpoint/2010/main" val="2072021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356B7AC-8991-4B6B-92E2-9EBB80DBB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232B492-9176-4854-81A3-A2379260F75A}"/>
              </a:ext>
            </a:extLst>
          </p:cNvPr>
          <p:cNvPicPr>
            <a:picLocks noChangeAspect="1"/>
          </p:cNvPicPr>
          <p:nvPr/>
        </p:nvPicPr>
        <p:blipFill rotWithShape="1">
          <a:blip r:embed="rId2"/>
          <a:srcRect l="30367" t="19048" r="36297" b="5397"/>
          <a:stretch/>
        </p:blipFill>
        <p:spPr>
          <a:xfrm>
            <a:off x="-1" y="828676"/>
            <a:ext cx="4064257" cy="5391150"/>
          </a:xfrm>
          <a:prstGeom prst="rect">
            <a:avLst/>
          </a:prstGeom>
        </p:spPr>
      </p:pic>
      <p:pic>
        <p:nvPicPr>
          <p:cNvPr id="5" name="Content Placeholder 4">
            <a:extLst>
              <a:ext uri="{FF2B5EF4-FFF2-40B4-BE49-F238E27FC236}">
                <a16:creationId xmlns:a16="http://schemas.microsoft.com/office/drawing/2014/main" id="{223DEC25-B5A3-42FE-BCA2-28DA38DA365E}"/>
              </a:ext>
            </a:extLst>
          </p:cNvPr>
          <p:cNvPicPr>
            <a:picLocks noChangeAspect="1"/>
          </p:cNvPicPr>
          <p:nvPr/>
        </p:nvPicPr>
        <p:blipFill rotWithShape="1">
          <a:blip r:embed="rId3"/>
          <a:srcRect l="28400" t="12083" r="39555" b="9305"/>
          <a:stretch/>
        </p:blipFill>
        <p:spPr>
          <a:xfrm>
            <a:off x="4064256" y="828676"/>
            <a:ext cx="3906925" cy="5391150"/>
          </a:xfrm>
          <a:custGeom>
            <a:avLst/>
            <a:gdLst/>
            <a:ahLst/>
            <a:cxnLst/>
            <a:rect l="l" t="t" r="r" b="b"/>
            <a:pathLst>
              <a:path w="3906925" h="6858000">
                <a:moveTo>
                  <a:pt x="0" y="0"/>
                </a:moveTo>
                <a:lnTo>
                  <a:pt x="3727537" y="0"/>
                </a:lnTo>
                <a:lnTo>
                  <a:pt x="3732300" y="66675"/>
                </a:lnTo>
                <a:lnTo>
                  <a:pt x="3740237" y="122237"/>
                </a:lnTo>
                <a:lnTo>
                  <a:pt x="3749762" y="174625"/>
                </a:lnTo>
                <a:lnTo>
                  <a:pt x="3765637" y="217487"/>
                </a:lnTo>
                <a:lnTo>
                  <a:pt x="3781512" y="260350"/>
                </a:lnTo>
                <a:lnTo>
                  <a:pt x="3800562" y="296862"/>
                </a:lnTo>
                <a:lnTo>
                  <a:pt x="3819612" y="334962"/>
                </a:lnTo>
                <a:lnTo>
                  <a:pt x="3837075" y="369887"/>
                </a:lnTo>
                <a:lnTo>
                  <a:pt x="3854537" y="409575"/>
                </a:lnTo>
                <a:lnTo>
                  <a:pt x="3870412" y="450850"/>
                </a:lnTo>
                <a:lnTo>
                  <a:pt x="3884700" y="496887"/>
                </a:lnTo>
                <a:lnTo>
                  <a:pt x="3895812" y="546100"/>
                </a:lnTo>
                <a:lnTo>
                  <a:pt x="3903750" y="606425"/>
                </a:lnTo>
                <a:lnTo>
                  <a:pt x="3906925" y="673100"/>
                </a:lnTo>
                <a:lnTo>
                  <a:pt x="3903750" y="744537"/>
                </a:lnTo>
                <a:lnTo>
                  <a:pt x="3895812" y="801687"/>
                </a:lnTo>
                <a:lnTo>
                  <a:pt x="3884700" y="854075"/>
                </a:lnTo>
                <a:lnTo>
                  <a:pt x="3870412" y="901700"/>
                </a:lnTo>
                <a:lnTo>
                  <a:pt x="3854537" y="942975"/>
                </a:lnTo>
                <a:lnTo>
                  <a:pt x="3835487" y="981075"/>
                </a:lnTo>
                <a:lnTo>
                  <a:pt x="3816437" y="1017587"/>
                </a:lnTo>
                <a:lnTo>
                  <a:pt x="3797387" y="1055687"/>
                </a:lnTo>
                <a:lnTo>
                  <a:pt x="3779925" y="1095375"/>
                </a:lnTo>
                <a:lnTo>
                  <a:pt x="3762462" y="1136650"/>
                </a:lnTo>
                <a:lnTo>
                  <a:pt x="3748175" y="1182687"/>
                </a:lnTo>
                <a:lnTo>
                  <a:pt x="3738650" y="1235075"/>
                </a:lnTo>
                <a:lnTo>
                  <a:pt x="3729125" y="1295400"/>
                </a:lnTo>
                <a:lnTo>
                  <a:pt x="3727537" y="1363662"/>
                </a:lnTo>
                <a:lnTo>
                  <a:pt x="3729125" y="1431925"/>
                </a:lnTo>
                <a:lnTo>
                  <a:pt x="3738650" y="1492250"/>
                </a:lnTo>
                <a:lnTo>
                  <a:pt x="3748175" y="1544637"/>
                </a:lnTo>
                <a:lnTo>
                  <a:pt x="3762462" y="1589087"/>
                </a:lnTo>
                <a:lnTo>
                  <a:pt x="3779925" y="1631950"/>
                </a:lnTo>
                <a:lnTo>
                  <a:pt x="3797387" y="1671637"/>
                </a:lnTo>
                <a:lnTo>
                  <a:pt x="3816437" y="1708150"/>
                </a:lnTo>
                <a:lnTo>
                  <a:pt x="3835487" y="1743075"/>
                </a:lnTo>
                <a:lnTo>
                  <a:pt x="3854537" y="1782762"/>
                </a:lnTo>
                <a:lnTo>
                  <a:pt x="3870412" y="1824037"/>
                </a:lnTo>
                <a:lnTo>
                  <a:pt x="3884700" y="1870075"/>
                </a:lnTo>
                <a:lnTo>
                  <a:pt x="3895812" y="1922462"/>
                </a:lnTo>
                <a:lnTo>
                  <a:pt x="3903750" y="1982787"/>
                </a:lnTo>
                <a:lnTo>
                  <a:pt x="3906925" y="2051050"/>
                </a:lnTo>
                <a:lnTo>
                  <a:pt x="3903750" y="2119312"/>
                </a:lnTo>
                <a:lnTo>
                  <a:pt x="3895812" y="2179637"/>
                </a:lnTo>
                <a:lnTo>
                  <a:pt x="3884700" y="2232025"/>
                </a:lnTo>
                <a:lnTo>
                  <a:pt x="3870412" y="2278062"/>
                </a:lnTo>
                <a:lnTo>
                  <a:pt x="3854537" y="2319337"/>
                </a:lnTo>
                <a:lnTo>
                  <a:pt x="3835487" y="2359025"/>
                </a:lnTo>
                <a:lnTo>
                  <a:pt x="3816437" y="2395537"/>
                </a:lnTo>
                <a:lnTo>
                  <a:pt x="3797387" y="2433637"/>
                </a:lnTo>
                <a:lnTo>
                  <a:pt x="3779925" y="2471737"/>
                </a:lnTo>
                <a:lnTo>
                  <a:pt x="3762462" y="2513012"/>
                </a:lnTo>
                <a:lnTo>
                  <a:pt x="3748175" y="2560637"/>
                </a:lnTo>
                <a:lnTo>
                  <a:pt x="3738650" y="2613025"/>
                </a:lnTo>
                <a:lnTo>
                  <a:pt x="3729125" y="2671762"/>
                </a:lnTo>
                <a:lnTo>
                  <a:pt x="3727537" y="2741612"/>
                </a:lnTo>
                <a:lnTo>
                  <a:pt x="3729125" y="2809875"/>
                </a:lnTo>
                <a:lnTo>
                  <a:pt x="3738650" y="2868612"/>
                </a:lnTo>
                <a:lnTo>
                  <a:pt x="3748175" y="2922587"/>
                </a:lnTo>
                <a:lnTo>
                  <a:pt x="3762462" y="2967037"/>
                </a:lnTo>
                <a:lnTo>
                  <a:pt x="3779925" y="3009900"/>
                </a:lnTo>
                <a:lnTo>
                  <a:pt x="3797387" y="3046412"/>
                </a:lnTo>
                <a:lnTo>
                  <a:pt x="3816437" y="3084512"/>
                </a:lnTo>
                <a:lnTo>
                  <a:pt x="3835487" y="3121025"/>
                </a:lnTo>
                <a:lnTo>
                  <a:pt x="3854537" y="3160712"/>
                </a:lnTo>
                <a:lnTo>
                  <a:pt x="3870412" y="3201987"/>
                </a:lnTo>
                <a:lnTo>
                  <a:pt x="3884700" y="3248025"/>
                </a:lnTo>
                <a:lnTo>
                  <a:pt x="3895812" y="3300412"/>
                </a:lnTo>
                <a:lnTo>
                  <a:pt x="3903750" y="3360737"/>
                </a:lnTo>
                <a:lnTo>
                  <a:pt x="3906925" y="3427412"/>
                </a:lnTo>
                <a:lnTo>
                  <a:pt x="3903750" y="3497262"/>
                </a:lnTo>
                <a:lnTo>
                  <a:pt x="3895812" y="3557587"/>
                </a:lnTo>
                <a:lnTo>
                  <a:pt x="3884700" y="3609975"/>
                </a:lnTo>
                <a:lnTo>
                  <a:pt x="3870412" y="3656012"/>
                </a:lnTo>
                <a:lnTo>
                  <a:pt x="3854537" y="3697287"/>
                </a:lnTo>
                <a:lnTo>
                  <a:pt x="3835487" y="3736975"/>
                </a:lnTo>
                <a:lnTo>
                  <a:pt x="3797387" y="3811587"/>
                </a:lnTo>
                <a:lnTo>
                  <a:pt x="3779925" y="3848100"/>
                </a:lnTo>
                <a:lnTo>
                  <a:pt x="3762462" y="3890962"/>
                </a:lnTo>
                <a:lnTo>
                  <a:pt x="3748175" y="3935412"/>
                </a:lnTo>
                <a:lnTo>
                  <a:pt x="3738650" y="3987800"/>
                </a:lnTo>
                <a:lnTo>
                  <a:pt x="3729125" y="4048125"/>
                </a:lnTo>
                <a:lnTo>
                  <a:pt x="3727537" y="4116387"/>
                </a:lnTo>
                <a:lnTo>
                  <a:pt x="3729125" y="4186237"/>
                </a:lnTo>
                <a:lnTo>
                  <a:pt x="3738650" y="4244975"/>
                </a:lnTo>
                <a:lnTo>
                  <a:pt x="3748175" y="4297362"/>
                </a:lnTo>
                <a:lnTo>
                  <a:pt x="3762462" y="4343400"/>
                </a:lnTo>
                <a:lnTo>
                  <a:pt x="3779925" y="4386262"/>
                </a:lnTo>
                <a:lnTo>
                  <a:pt x="3797387" y="4424362"/>
                </a:lnTo>
                <a:lnTo>
                  <a:pt x="3835487" y="4498975"/>
                </a:lnTo>
                <a:lnTo>
                  <a:pt x="3854537" y="4537075"/>
                </a:lnTo>
                <a:lnTo>
                  <a:pt x="3870412" y="4579937"/>
                </a:lnTo>
                <a:lnTo>
                  <a:pt x="3884700" y="4625975"/>
                </a:lnTo>
                <a:lnTo>
                  <a:pt x="3895812" y="4678362"/>
                </a:lnTo>
                <a:lnTo>
                  <a:pt x="3903750" y="4738687"/>
                </a:lnTo>
                <a:lnTo>
                  <a:pt x="3906925" y="4806950"/>
                </a:lnTo>
                <a:lnTo>
                  <a:pt x="3903750" y="4875212"/>
                </a:lnTo>
                <a:lnTo>
                  <a:pt x="3895812" y="4935537"/>
                </a:lnTo>
                <a:lnTo>
                  <a:pt x="3884700" y="4987925"/>
                </a:lnTo>
                <a:lnTo>
                  <a:pt x="3870412" y="5033962"/>
                </a:lnTo>
                <a:lnTo>
                  <a:pt x="3854537" y="5075237"/>
                </a:lnTo>
                <a:lnTo>
                  <a:pt x="3835487" y="5114925"/>
                </a:lnTo>
                <a:lnTo>
                  <a:pt x="3816437" y="5149850"/>
                </a:lnTo>
                <a:lnTo>
                  <a:pt x="3797387" y="5186362"/>
                </a:lnTo>
                <a:lnTo>
                  <a:pt x="3779925" y="5226050"/>
                </a:lnTo>
                <a:lnTo>
                  <a:pt x="3762462" y="5268912"/>
                </a:lnTo>
                <a:lnTo>
                  <a:pt x="3748175" y="5313362"/>
                </a:lnTo>
                <a:lnTo>
                  <a:pt x="3738650" y="5365750"/>
                </a:lnTo>
                <a:lnTo>
                  <a:pt x="3729125" y="5426075"/>
                </a:lnTo>
                <a:lnTo>
                  <a:pt x="3727537" y="5494337"/>
                </a:lnTo>
                <a:lnTo>
                  <a:pt x="3729125" y="5562600"/>
                </a:lnTo>
                <a:lnTo>
                  <a:pt x="3738650" y="5622925"/>
                </a:lnTo>
                <a:lnTo>
                  <a:pt x="3748175" y="5675312"/>
                </a:lnTo>
                <a:lnTo>
                  <a:pt x="3762462" y="5721350"/>
                </a:lnTo>
                <a:lnTo>
                  <a:pt x="3779925" y="5762625"/>
                </a:lnTo>
                <a:lnTo>
                  <a:pt x="3797387" y="5802312"/>
                </a:lnTo>
                <a:lnTo>
                  <a:pt x="3816437" y="5840412"/>
                </a:lnTo>
                <a:lnTo>
                  <a:pt x="3835487" y="5876925"/>
                </a:lnTo>
                <a:lnTo>
                  <a:pt x="3854537" y="5915025"/>
                </a:lnTo>
                <a:lnTo>
                  <a:pt x="3870412" y="5956300"/>
                </a:lnTo>
                <a:lnTo>
                  <a:pt x="3884700" y="6003925"/>
                </a:lnTo>
                <a:lnTo>
                  <a:pt x="3895812" y="6056312"/>
                </a:lnTo>
                <a:lnTo>
                  <a:pt x="3903750" y="6113462"/>
                </a:lnTo>
                <a:lnTo>
                  <a:pt x="3906925" y="6183312"/>
                </a:lnTo>
                <a:lnTo>
                  <a:pt x="3903750" y="6251575"/>
                </a:lnTo>
                <a:lnTo>
                  <a:pt x="3895812" y="6311900"/>
                </a:lnTo>
                <a:lnTo>
                  <a:pt x="3884700" y="6361112"/>
                </a:lnTo>
                <a:lnTo>
                  <a:pt x="3870412" y="6407150"/>
                </a:lnTo>
                <a:lnTo>
                  <a:pt x="3854537" y="6448425"/>
                </a:lnTo>
                <a:lnTo>
                  <a:pt x="3837075" y="6488112"/>
                </a:lnTo>
                <a:lnTo>
                  <a:pt x="3819612" y="6523037"/>
                </a:lnTo>
                <a:lnTo>
                  <a:pt x="3800562" y="6561137"/>
                </a:lnTo>
                <a:lnTo>
                  <a:pt x="3781512" y="6597650"/>
                </a:lnTo>
                <a:lnTo>
                  <a:pt x="3765637" y="6640512"/>
                </a:lnTo>
                <a:lnTo>
                  <a:pt x="3749762" y="6683375"/>
                </a:lnTo>
                <a:lnTo>
                  <a:pt x="3740237" y="6735762"/>
                </a:lnTo>
                <a:lnTo>
                  <a:pt x="3732300" y="6791325"/>
                </a:lnTo>
                <a:lnTo>
                  <a:pt x="3727537" y="6858000"/>
                </a:lnTo>
                <a:lnTo>
                  <a:pt x="0" y="6858000"/>
                </a:lnTo>
                <a:close/>
              </a:path>
            </a:pathLst>
          </a:custGeom>
        </p:spPr>
      </p:pic>
      <p:sp useBgFill="1">
        <p:nvSpPr>
          <p:cNvPr id="16" name="Freeform: Shape 15">
            <a:extLst>
              <a:ext uri="{FF2B5EF4-FFF2-40B4-BE49-F238E27FC236}">
                <a16:creationId xmlns:a16="http://schemas.microsoft.com/office/drawing/2014/main" id="{F7CC7D8E-EFA5-4077-A4F3-6CA7CE1245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4502" y="0"/>
            <a:ext cx="4287499" cy="6858000"/>
          </a:xfrm>
          <a:custGeom>
            <a:avLst/>
            <a:gdLst>
              <a:gd name="connsiteX0" fmla="*/ 0 w 4287499"/>
              <a:gd name="connsiteY0" fmla="*/ 0 h 6858000"/>
              <a:gd name="connsiteX1" fmla="*/ 4287499 w 4287499"/>
              <a:gd name="connsiteY1" fmla="*/ 0 h 6858000"/>
              <a:gd name="connsiteX2" fmla="*/ 4287499 w 4287499"/>
              <a:gd name="connsiteY2" fmla="*/ 6858000 h 6858000"/>
              <a:gd name="connsiteX3" fmla="*/ 0 w 4287499"/>
              <a:gd name="connsiteY3" fmla="*/ 6858000 h 6858000"/>
              <a:gd name="connsiteX4" fmla="*/ 4763 w 4287499"/>
              <a:gd name="connsiteY4" fmla="*/ 6791325 h 6858000"/>
              <a:gd name="connsiteX5" fmla="*/ 12700 w 4287499"/>
              <a:gd name="connsiteY5" fmla="*/ 6735762 h 6858000"/>
              <a:gd name="connsiteX6" fmla="*/ 22225 w 4287499"/>
              <a:gd name="connsiteY6" fmla="*/ 6683375 h 6858000"/>
              <a:gd name="connsiteX7" fmla="*/ 38100 w 4287499"/>
              <a:gd name="connsiteY7" fmla="*/ 6640512 h 6858000"/>
              <a:gd name="connsiteX8" fmla="*/ 53975 w 4287499"/>
              <a:gd name="connsiteY8" fmla="*/ 6597650 h 6858000"/>
              <a:gd name="connsiteX9" fmla="*/ 73025 w 4287499"/>
              <a:gd name="connsiteY9" fmla="*/ 6561137 h 6858000"/>
              <a:gd name="connsiteX10" fmla="*/ 92075 w 4287499"/>
              <a:gd name="connsiteY10" fmla="*/ 6523037 h 6858000"/>
              <a:gd name="connsiteX11" fmla="*/ 109538 w 4287499"/>
              <a:gd name="connsiteY11" fmla="*/ 6488112 h 6858000"/>
              <a:gd name="connsiteX12" fmla="*/ 127000 w 4287499"/>
              <a:gd name="connsiteY12" fmla="*/ 6448425 h 6858000"/>
              <a:gd name="connsiteX13" fmla="*/ 142875 w 4287499"/>
              <a:gd name="connsiteY13" fmla="*/ 6407150 h 6858000"/>
              <a:gd name="connsiteX14" fmla="*/ 157163 w 4287499"/>
              <a:gd name="connsiteY14" fmla="*/ 6361112 h 6858000"/>
              <a:gd name="connsiteX15" fmla="*/ 168275 w 4287499"/>
              <a:gd name="connsiteY15" fmla="*/ 6311900 h 6858000"/>
              <a:gd name="connsiteX16" fmla="*/ 176213 w 4287499"/>
              <a:gd name="connsiteY16" fmla="*/ 6251575 h 6858000"/>
              <a:gd name="connsiteX17" fmla="*/ 179388 w 4287499"/>
              <a:gd name="connsiteY17" fmla="*/ 6183312 h 6858000"/>
              <a:gd name="connsiteX18" fmla="*/ 176213 w 4287499"/>
              <a:gd name="connsiteY18" fmla="*/ 6113462 h 6858000"/>
              <a:gd name="connsiteX19" fmla="*/ 168275 w 4287499"/>
              <a:gd name="connsiteY19" fmla="*/ 6056312 h 6858000"/>
              <a:gd name="connsiteX20" fmla="*/ 157163 w 4287499"/>
              <a:gd name="connsiteY20" fmla="*/ 6003925 h 6858000"/>
              <a:gd name="connsiteX21" fmla="*/ 142875 w 4287499"/>
              <a:gd name="connsiteY21" fmla="*/ 5956300 h 6858000"/>
              <a:gd name="connsiteX22" fmla="*/ 127000 w 4287499"/>
              <a:gd name="connsiteY22" fmla="*/ 5915025 h 6858000"/>
              <a:gd name="connsiteX23" fmla="*/ 107950 w 4287499"/>
              <a:gd name="connsiteY23" fmla="*/ 5876925 h 6858000"/>
              <a:gd name="connsiteX24" fmla="*/ 88900 w 4287499"/>
              <a:gd name="connsiteY24" fmla="*/ 5840412 h 6858000"/>
              <a:gd name="connsiteX25" fmla="*/ 69850 w 4287499"/>
              <a:gd name="connsiteY25" fmla="*/ 5802312 h 6858000"/>
              <a:gd name="connsiteX26" fmla="*/ 52388 w 4287499"/>
              <a:gd name="connsiteY26" fmla="*/ 5762625 h 6858000"/>
              <a:gd name="connsiteX27" fmla="*/ 34925 w 4287499"/>
              <a:gd name="connsiteY27" fmla="*/ 5721350 h 6858000"/>
              <a:gd name="connsiteX28" fmla="*/ 20638 w 4287499"/>
              <a:gd name="connsiteY28" fmla="*/ 5675312 h 6858000"/>
              <a:gd name="connsiteX29" fmla="*/ 11113 w 4287499"/>
              <a:gd name="connsiteY29" fmla="*/ 5622925 h 6858000"/>
              <a:gd name="connsiteX30" fmla="*/ 1588 w 4287499"/>
              <a:gd name="connsiteY30" fmla="*/ 5562600 h 6858000"/>
              <a:gd name="connsiteX31" fmla="*/ 0 w 4287499"/>
              <a:gd name="connsiteY31" fmla="*/ 5494337 h 6858000"/>
              <a:gd name="connsiteX32" fmla="*/ 1588 w 4287499"/>
              <a:gd name="connsiteY32" fmla="*/ 5426075 h 6858000"/>
              <a:gd name="connsiteX33" fmla="*/ 11113 w 4287499"/>
              <a:gd name="connsiteY33" fmla="*/ 5365750 h 6858000"/>
              <a:gd name="connsiteX34" fmla="*/ 20638 w 4287499"/>
              <a:gd name="connsiteY34" fmla="*/ 5313362 h 6858000"/>
              <a:gd name="connsiteX35" fmla="*/ 34925 w 4287499"/>
              <a:gd name="connsiteY35" fmla="*/ 5268912 h 6858000"/>
              <a:gd name="connsiteX36" fmla="*/ 52388 w 4287499"/>
              <a:gd name="connsiteY36" fmla="*/ 5226050 h 6858000"/>
              <a:gd name="connsiteX37" fmla="*/ 69850 w 4287499"/>
              <a:gd name="connsiteY37" fmla="*/ 5186362 h 6858000"/>
              <a:gd name="connsiteX38" fmla="*/ 88900 w 4287499"/>
              <a:gd name="connsiteY38" fmla="*/ 5149850 h 6858000"/>
              <a:gd name="connsiteX39" fmla="*/ 107950 w 4287499"/>
              <a:gd name="connsiteY39" fmla="*/ 5114925 h 6858000"/>
              <a:gd name="connsiteX40" fmla="*/ 127000 w 4287499"/>
              <a:gd name="connsiteY40" fmla="*/ 5075237 h 6858000"/>
              <a:gd name="connsiteX41" fmla="*/ 142875 w 4287499"/>
              <a:gd name="connsiteY41" fmla="*/ 5033962 h 6858000"/>
              <a:gd name="connsiteX42" fmla="*/ 157163 w 4287499"/>
              <a:gd name="connsiteY42" fmla="*/ 4987925 h 6858000"/>
              <a:gd name="connsiteX43" fmla="*/ 168275 w 4287499"/>
              <a:gd name="connsiteY43" fmla="*/ 4935537 h 6858000"/>
              <a:gd name="connsiteX44" fmla="*/ 176213 w 4287499"/>
              <a:gd name="connsiteY44" fmla="*/ 4875212 h 6858000"/>
              <a:gd name="connsiteX45" fmla="*/ 179388 w 4287499"/>
              <a:gd name="connsiteY45" fmla="*/ 4806950 h 6858000"/>
              <a:gd name="connsiteX46" fmla="*/ 176213 w 4287499"/>
              <a:gd name="connsiteY46" fmla="*/ 4738687 h 6858000"/>
              <a:gd name="connsiteX47" fmla="*/ 168275 w 4287499"/>
              <a:gd name="connsiteY47" fmla="*/ 4678362 h 6858000"/>
              <a:gd name="connsiteX48" fmla="*/ 157163 w 4287499"/>
              <a:gd name="connsiteY48" fmla="*/ 4625975 h 6858000"/>
              <a:gd name="connsiteX49" fmla="*/ 142875 w 4287499"/>
              <a:gd name="connsiteY49" fmla="*/ 4579937 h 6858000"/>
              <a:gd name="connsiteX50" fmla="*/ 127000 w 4287499"/>
              <a:gd name="connsiteY50" fmla="*/ 4537075 h 6858000"/>
              <a:gd name="connsiteX51" fmla="*/ 107950 w 4287499"/>
              <a:gd name="connsiteY51" fmla="*/ 4498975 h 6858000"/>
              <a:gd name="connsiteX52" fmla="*/ 69850 w 4287499"/>
              <a:gd name="connsiteY52" fmla="*/ 4424362 h 6858000"/>
              <a:gd name="connsiteX53" fmla="*/ 52388 w 4287499"/>
              <a:gd name="connsiteY53" fmla="*/ 4386262 h 6858000"/>
              <a:gd name="connsiteX54" fmla="*/ 34925 w 4287499"/>
              <a:gd name="connsiteY54" fmla="*/ 4343400 h 6858000"/>
              <a:gd name="connsiteX55" fmla="*/ 20638 w 4287499"/>
              <a:gd name="connsiteY55" fmla="*/ 4297362 h 6858000"/>
              <a:gd name="connsiteX56" fmla="*/ 11113 w 4287499"/>
              <a:gd name="connsiteY56" fmla="*/ 4244975 h 6858000"/>
              <a:gd name="connsiteX57" fmla="*/ 1588 w 4287499"/>
              <a:gd name="connsiteY57" fmla="*/ 4186237 h 6858000"/>
              <a:gd name="connsiteX58" fmla="*/ 0 w 4287499"/>
              <a:gd name="connsiteY58" fmla="*/ 4116387 h 6858000"/>
              <a:gd name="connsiteX59" fmla="*/ 1588 w 4287499"/>
              <a:gd name="connsiteY59" fmla="*/ 4048125 h 6858000"/>
              <a:gd name="connsiteX60" fmla="*/ 11113 w 4287499"/>
              <a:gd name="connsiteY60" fmla="*/ 3987800 h 6858000"/>
              <a:gd name="connsiteX61" fmla="*/ 20638 w 4287499"/>
              <a:gd name="connsiteY61" fmla="*/ 3935412 h 6858000"/>
              <a:gd name="connsiteX62" fmla="*/ 34925 w 4287499"/>
              <a:gd name="connsiteY62" fmla="*/ 3890962 h 6858000"/>
              <a:gd name="connsiteX63" fmla="*/ 52388 w 4287499"/>
              <a:gd name="connsiteY63" fmla="*/ 3848100 h 6858000"/>
              <a:gd name="connsiteX64" fmla="*/ 69850 w 4287499"/>
              <a:gd name="connsiteY64" fmla="*/ 3811587 h 6858000"/>
              <a:gd name="connsiteX65" fmla="*/ 107950 w 4287499"/>
              <a:gd name="connsiteY65" fmla="*/ 3736975 h 6858000"/>
              <a:gd name="connsiteX66" fmla="*/ 127000 w 4287499"/>
              <a:gd name="connsiteY66" fmla="*/ 3697287 h 6858000"/>
              <a:gd name="connsiteX67" fmla="*/ 142875 w 4287499"/>
              <a:gd name="connsiteY67" fmla="*/ 3656012 h 6858000"/>
              <a:gd name="connsiteX68" fmla="*/ 157163 w 4287499"/>
              <a:gd name="connsiteY68" fmla="*/ 3609975 h 6858000"/>
              <a:gd name="connsiteX69" fmla="*/ 168275 w 4287499"/>
              <a:gd name="connsiteY69" fmla="*/ 3557587 h 6858000"/>
              <a:gd name="connsiteX70" fmla="*/ 176213 w 4287499"/>
              <a:gd name="connsiteY70" fmla="*/ 3497262 h 6858000"/>
              <a:gd name="connsiteX71" fmla="*/ 179388 w 4287499"/>
              <a:gd name="connsiteY71" fmla="*/ 3427412 h 6858000"/>
              <a:gd name="connsiteX72" fmla="*/ 176213 w 4287499"/>
              <a:gd name="connsiteY72" fmla="*/ 3360737 h 6858000"/>
              <a:gd name="connsiteX73" fmla="*/ 168275 w 4287499"/>
              <a:gd name="connsiteY73" fmla="*/ 3300412 h 6858000"/>
              <a:gd name="connsiteX74" fmla="*/ 157163 w 4287499"/>
              <a:gd name="connsiteY74" fmla="*/ 3248025 h 6858000"/>
              <a:gd name="connsiteX75" fmla="*/ 142875 w 4287499"/>
              <a:gd name="connsiteY75" fmla="*/ 3201987 h 6858000"/>
              <a:gd name="connsiteX76" fmla="*/ 127000 w 4287499"/>
              <a:gd name="connsiteY76" fmla="*/ 3160712 h 6858000"/>
              <a:gd name="connsiteX77" fmla="*/ 107950 w 4287499"/>
              <a:gd name="connsiteY77" fmla="*/ 3121025 h 6858000"/>
              <a:gd name="connsiteX78" fmla="*/ 88900 w 4287499"/>
              <a:gd name="connsiteY78" fmla="*/ 3084512 h 6858000"/>
              <a:gd name="connsiteX79" fmla="*/ 69850 w 4287499"/>
              <a:gd name="connsiteY79" fmla="*/ 3046412 h 6858000"/>
              <a:gd name="connsiteX80" fmla="*/ 52388 w 4287499"/>
              <a:gd name="connsiteY80" fmla="*/ 3009900 h 6858000"/>
              <a:gd name="connsiteX81" fmla="*/ 34925 w 4287499"/>
              <a:gd name="connsiteY81" fmla="*/ 2967037 h 6858000"/>
              <a:gd name="connsiteX82" fmla="*/ 20638 w 4287499"/>
              <a:gd name="connsiteY82" fmla="*/ 2922587 h 6858000"/>
              <a:gd name="connsiteX83" fmla="*/ 11113 w 4287499"/>
              <a:gd name="connsiteY83" fmla="*/ 2868612 h 6858000"/>
              <a:gd name="connsiteX84" fmla="*/ 1588 w 4287499"/>
              <a:gd name="connsiteY84" fmla="*/ 2809875 h 6858000"/>
              <a:gd name="connsiteX85" fmla="*/ 0 w 4287499"/>
              <a:gd name="connsiteY85" fmla="*/ 2741612 h 6858000"/>
              <a:gd name="connsiteX86" fmla="*/ 1588 w 4287499"/>
              <a:gd name="connsiteY86" fmla="*/ 2671762 h 6858000"/>
              <a:gd name="connsiteX87" fmla="*/ 11113 w 4287499"/>
              <a:gd name="connsiteY87" fmla="*/ 2613025 h 6858000"/>
              <a:gd name="connsiteX88" fmla="*/ 20638 w 4287499"/>
              <a:gd name="connsiteY88" fmla="*/ 2560637 h 6858000"/>
              <a:gd name="connsiteX89" fmla="*/ 34925 w 4287499"/>
              <a:gd name="connsiteY89" fmla="*/ 2513012 h 6858000"/>
              <a:gd name="connsiteX90" fmla="*/ 52388 w 4287499"/>
              <a:gd name="connsiteY90" fmla="*/ 2471737 h 6858000"/>
              <a:gd name="connsiteX91" fmla="*/ 69850 w 4287499"/>
              <a:gd name="connsiteY91" fmla="*/ 2433637 h 6858000"/>
              <a:gd name="connsiteX92" fmla="*/ 88900 w 4287499"/>
              <a:gd name="connsiteY92" fmla="*/ 2395537 h 6858000"/>
              <a:gd name="connsiteX93" fmla="*/ 107950 w 4287499"/>
              <a:gd name="connsiteY93" fmla="*/ 2359025 h 6858000"/>
              <a:gd name="connsiteX94" fmla="*/ 127000 w 4287499"/>
              <a:gd name="connsiteY94" fmla="*/ 2319337 h 6858000"/>
              <a:gd name="connsiteX95" fmla="*/ 142875 w 4287499"/>
              <a:gd name="connsiteY95" fmla="*/ 2278062 h 6858000"/>
              <a:gd name="connsiteX96" fmla="*/ 157163 w 4287499"/>
              <a:gd name="connsiteY96" fmla="*/ 2232025 h 6858000"/>
              <a:gd name="connsiteX97" fmla="*/ 168275 w 4287499"/>
              <a:gd name="connsiteY97" fmla="*/ 2179637 h 6858000"/>
              <a:gd name="connsiteX98" fmla="*/ 176213 w 4287499"/>
              <a:gd name="connsiteY98" fmla="*/ 2119312 h 6858000"/>
              <a:gd name="connsiteX99" fmla="*/ 179388 w 4287499"/>
              <a:gd name="connsiteY99" fmla="*/ 2051050 h 6858000"/>
              <a:gd name="connsiteX100" fmla="*/ 176213 w 4287499"/>
              <a:gd name="connsiteY100" fmla="*/ 1982787 h 6858000"/>
              <a:gd name="connsiteX101" fmla="*/ 168275 w 4287499"/>
              <a:gd name="connsiteY101" fmla="*/ 1922462 h 6858000"/>
              <a:gd name="connsiteX102" fmla="*/ 157163 w 4287499"/>
              <a:gd name="connsiteY102" fmla="*/ 1870075 h 6858000"/>
              <a:gd name="connsiteX103" fmla="*/ 142875 w 4287499"/>
              <a:gd name="connsiteY103" fmla="*/ 1824037 h 6858000"/>
              <a:gd name="connsiteX104" fmla="*/ 127000 w 4287499"/>
              <a:gd name="connsiteY104" fmla="*/ 1782762 h 6858000"/>
              <a:gd name="connsiteX105" fmla="*/ 107950 w 4287499"/>
              <a:gd name="connsiteY105" fmla="*/ 1743075 h 6858000"/>
              <a:gd name="connsiteX106" fmla="*/ 88900 w 4287499"/>
              <a:gd name="connsiteY106" fmla="*/ 1708150 h 6858000"/>
              <a:gd name="connsiteX107" fmla="*/ 69850 w 4287499"/>
              <a:gd name="connsiteY107" fmla="*/ 1671637 h 6858000"/>
              <a:gd name="connsiteX108" fmla="*/ 52388 w 4287499"/>
              <a:gd name="connsiteY108" fmla="*/ 1631950 h 6858000"/>
              <a:gd name="connsiteX109" fmla="*/ 34925 w 4287499"/>
              <a:gd name="connsiteY109" fmla="*/ 1589087 h 6858000"/>
              <a:gd name="connsiteX110" fmla="*/ 20638 w 4287499"/>
              <a:gd name="connsiteY110" fmla="*/ 1544637 h 6858000"/>
              <a:gd name="connsiteX111" fmla="*/ 11113 w 4287499"/>
              <a:gd name="connsiteY111" fmla="*/ 1492250 h 6858000"/>
              <a:gd name="connsiteX112" fmla="*/ 1588 w 4287499"/>
              <a:gd name="connsiteY112" fmla="*/ 1431925 h 6858000"/>
              <a:gd name="connsiteX113" fmla="*/ 0 w 4287499"/>
              <a:gd name="connsiteY113" fmla="*/ 1363662 h 6858000"/>
              <a:gd name="connsiteX114" fmla="*/ 1588 w 4287499"/>
              <a:gd name="connsiteY114" fmla="*/ 1295400 h 6858000"/>
              <a:gd name="connsiteX115" fmla="*/ 11113 w 4287499"/>
              <a:gd name="connsiteY115" fmla="*/ 1235075 h 6858000"/>
              <a:gd name="connsiteX116" fmla="*/ 20638 w 4287499"/>
              <a:gd name="connsiteY116" fmla="*/ 1182687 h 6858000"/>
              <a:gd name="connsiteX117" fmla="*/ 34925 w 4287499"/>
              <a:gd name="connsiteY117" fmla="*/ 1136650 h 6858000"/>
              <a:gd name="connsiteX118" fmla="*/ 52388 w 4287499"/>
              <a:gd name="connsiteY118" fmla="*/ 1095375 h 6858000"/>
              <a:gd name="connsiteX119" fmla="*/ 69850 w 4287499"/>
              <a:gd name="connsiteY119" fmla="*/ 1055687 h 6858000"/>
              <a:gd name="connsiteX120" fmla="*/ 88900 w 4287499"/>
              <a:gd name="connsiteY120" fmla="*/ 1017587 h 6858000"/>
              <a:gd name="connsiteX121" fmla="*/ 107950 w 4287499"/>
              <a:gd name="connsiteY121" fmla="*/ 981075 h 6858000"/>
              <a:gd name="connsiteX122" fmla="*/ 127000 w 4287499"/>
              <a:gd name="connsiteY122" fmla="*/ 942975 h 6858000"/>
              <a:gd name="connsiteX123" fmla="*/ 142875 w 4287499"/>
              <a:gd name="connsiteY123" fmla="*/ 901700 h 6858000"/>
              <a:gd name="connsiteX124" fmla="*/ 157163 w 4287499"/>
              <a:gd name="connsiteY124" fmla="*/ 854075 h 6858000"/>
              <a:gd name="connsiteX125" fmla="*/ 168275 w 4287499"/>
              <a:gd name="connsiteY125" fmla="*/ 801687 h 6858000"/>
              <a:gd name="connsiteX126" fmla="*/ 176213 w 4287499"/>
              <a:gd name="connsiteY126" fmla="*/ 744537 h 6858000"/>
              <a:gd name="connsiteX127" fmla="*/ 179388 w 4287499"/>
              <a:gd name="connsiteY127" fmla="*/ 673100 h 6858000"/>
              <a:gd name="connsiteX128" fmla="*/ 176213 w 4287499"/>
              <a:gd name="connsiteY128" fmla="*/ 606425 h 6858000"/>
              <a:gd name="connsiteX129" fmla="*/ 168275 w 4287499"/>
              <a:gd name="connsiteY129" fmla="*/ 546100 h 6858000"/>
              <a:gd name="connsiteX130" fmla="*/ 157163 w 4287499"/>
              <a:gd name="connsiteY130" fmla="*/ 496887 h 6858000"/>
              <a:gd name="connsiteX131" fmla="*/ 142875 w 4287499"/>
              <a:gd name="connsiteY131" fmla="*/ 450850 h 6858000"/>
              <a:gd name="connsiteX132" fmla="*/ 127000 w 4287499"/>
              <a:gd name="connsiteY132" fmla="*/ 409575 h 6858000"/>
              <a:gd name="connsiteX133" fmla="*/ 109538 w 4287499"/>
              <a:gd name="connsiteY133" fmla="*/ 369887 h 6858000"/>
              <a:gd name="connsiteX134" fmla="*/ 92075 w 4287499"/>
              <a:gd name="connsiteY134" fmla="*/ 334962 h 6858000"/>
              <a:gd name="connsiteX135" fmla="*/ 73025 w 4287499"/>
              <a:gd name="connsiteY135" fmla="*/ 296862 h 6858000"/>
              <a:gd name="connsiteX136" fmla="*/ 53975 w 4287499"/>
              <a:gd name="connsiteY136" fmla="*/ 260350 h 6858000"/>
              <a:gd name="connsiteX137" fmla="*/ 38100 w 4287499"/>
              <a:gd name="connsiteY137" fmla="*/ 217487 h 6858000"/>
              <a:gd name="connsiteX138" fmla="*/ 22225 w 4287499"/>
              <a:gd name="connsiteY138" fmla="*/ 174625 h 6858000"/>
              <a:gd name="connsiteX139" fmla="*/ 12700 w 4287499"/>
              <a:gd name="connsiteY139" fmla="*/ 122237 h 6858000"/>
              <a:gd name="connsiteX140" fmla="*/ 4763 w 428749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87499" h="6858000">
                <a:moveTo>
                  <a:pt x="0" y="0"/>
                </a:moveTo>
                <a:lnTo>
                  <a:pt x="4287499" y="0"/>
                </a:lnTo>
                <a:lnTo>
                  <a:pt x="4287499"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D3733E8-1038-42F1-8174-B8DA81600A0C}"/>
              </a:ext>
            </a:extLst>
          </p:cNvPr>
          <p:cNvSpPr>
            <a:spLocks noGrp="1"/>
          </p:cNvSpPr>
          <p:nvPr>
            <p:ph type="title"/>
          </p:nvPr>
        </p:nvSpPr>
        <p:spPr>
          <a:xfrm>
            <a:off x="8529880" y="1306309"/>
            <a:ext cx="3138245" cy="1821185"/>
          </a:xfrm>
        </p:spPr>
        <p:txBody>
          <a:bodyPr anchor="ctr">
            <a:normAutofit fontScale="90000"/>
          </a:bodyPr>
          <a:lstStyle/>
          <a:p>
            <a:r>
              <a:rPr lang="en-GB" sz="3600" dirty="0"/>
              <a:t>Today materials are sourced from Wallace and Wray (2011)</a:t>
            </a:r>
          </a:p>
        </p:txBody>
      </p:sp>
    </p:spTree>
    <p:extLst>
      <p:ext uri="{BB962C8B-B14F-4D97-AF65-F5344CB8AC3E}">
        <p14:creationId xmlns:p14="http://schemas.microsoft.com/office/powerpoint/2010/main" val="53522594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Badg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51</TotalTime>
  <Words>2303</Words>
  <Application>Microsoft Office PowerPoint</Application>
  <PresentationFormat>Widescreen</PresentationFormat>
  <Paragraphs>131</Paragraphs>
  <Slides>20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Calibri</vt:lpstr>
      <vt:lpstr>CenturySchoolbook</vt:lpstr>
      <vt:lpstr>FranklinGothic-Book</vt:lpstr>
      <vt:lpstr>FranklinGothic-BookItalic</vt:lpstr>
      <vt:lpstr>Gill Sans MT</vt:lpstr>
      <vt:lpstr>Impact</vt:lpstr>
      <vt:lpstr>Wingdings</vt:lpstr>
      <vt:lpstr>Badge</vt:lpstr>
      <vt:lpstr>The writing  process: planning for  criticality</vt:lpstr>
      <vt:lpstr>Session plan for the rest of course</vt:lpstr>
      <vt:lpstr>A structured approach to developing criticality </vt:lpstr>
      <vt:lpstr>Are you a critical reader?</vt:lpstr>
      <vt:lpstr>PowerPoint Presentation</vt:lpstr>
      <vt:lpstr>Possible questions to ask</vt:lpstr>
      <vt:lpstr>Being critical in academic enquiry</vt:lpstr>
      <vt:lpstr>Reading Critically: browning (2005) </vt:lpstr>
      <vt:lpstr> Your questions might include: </vt:lpstr>
      <vt:lpstr>Now put these observations in writing </vt:lpstr>
      <vt:lpstr>Benefits of critical reading for self-critical writing </vt:lpstr>
      <vt:lpstr>Are you ready?</vt:lpstr>
      <vt:lpstr>Five Critical Synopsis Questions </vt:lpstr>
      <vt:lpstr>STRUCTURE FOR A CRITICAL SUMMARY OF AN ARTICLE OR CHAPTER REPORTING RESEARCH (500 WORDS)</vt:lpstr>
      <vt:lpstr>Structuring an account to develop a convincing argument</vt:lpstr>
      <vt:lpstr>Making progress as a critical reader and self-critical writer</vt:lpstr>
      <vt:lpstr>Let’s practise</vt:lpstr>
      <vt:lpstr>Key reading: articles</vt:lpstr>
      <vt:lpstr>Critical summary (500 words)</vt:lpstr>
      <vt:lpstr>Today materials are sourced from Wallace and Wray (2011)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writing  process: stage 2 planning for  criticality</dc:title>
  <dc:creator>Pepa Grundy</dc:creator>
  <cp:lastModifiedBy>Pepa Grundy</cp:lastModifiedBy>
  <cp:revision>9</cp:revision>
  <dcterms:created xsi:type="dcterms:W3CDTF">2021-01-03T19:28:42Z</dcterms:created>
  <dcterms:modified xsi:type="dcterms:W3CDTF">2021-03-22T08:28:02Z</dcterms:modified>
</cp:coreProperties>
</file>