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57" r:id="rId5"/>
    <p:sldId id="260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AF12EE-4513-2C28-50A6-23C299C52F50}" v="11" dt="2025-03-24T22:43:17.375"/>
    <p1510:client id="{4DD4988A-746B-E87F-DC32-02AF4569F105}" v="52" dt="2025-03-24T09:04:09.755"/>
    <p1510:client id="{5854AC4E-40C8-69E9-26E1-554D65971286}" v="3" dt="2025-03-24T10:04:36.231"/>
    <p1510:client id="{7E7F06F7-7495-7FCC-1991-B0136E744A66}" v="60" dt="2025-03-24T10:10:51.285"/>
    <p1510:client id="{887F4514-19A8-7E48-7489-D7AE469A3795}" v="2" dt="2025-03-24T09:49:54.894"/>
    <p1510:client id="{A21363E8-F014-9014-FFC8-A9F63C24C20D}" v="102" dt="2025-03-24T10:24:01.983"/>
    <p1510:client id="{A71B71D4-8BEF-F254-EE92-3F113A4E63BF}" v="66" dt="2025-03-24T10:30:14.324"/>
    <p1510:client id="{D38E2EE9-3EFB-816A-A6F9-08AC41CB190C}" v="30" dt="2025-03-24T22:33:09.618"/>
    <p1510:client id="{F95A8C3F-EE35-DD7B-97F4-80D2F6184D95}" v="133" dt="2025-03-23T00:21:52.5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0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26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975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554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233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26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019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41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072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411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326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646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Team_based_Learning/1kfKymhbd7sC?%E2%80%8B" TargetMode="External"/><Relationship Id="rId2" Type="http://schemas.openxmlformats.org/officeDocument/2006/relationships/hyperlink" Target="https://sanjaymohindroo.wordpress.com/2024/05/31/coming-together-is-a-beginning-keeping-together-is-progress-working-together-is-success-henry-ford-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titute-academic-development.ed.ac.uk/study-hub/learning-resources/group-working" TargetMode="External"/><Relationship Id="rId5" Type="http://schemas.openxmlformats.org/officeDocument/2006/relationships/hyperlink" Target="https://www.researchgate.net/publication/238758366_Team_Roles_psychometric_evidence_construct_validity_and_team_building" TargetMode="External"/><Relationship Id="rId4" Type="http://schemas.openxmlformats.org/officeDocument/2006/relationships/hyperlink" Target="https://www.ucipfg.com/Repositorio/GSPM/Cursos/PFC_GSPM_03/Lectura%20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5889376-9A64-F5A8-6C80-EFE4BC1AA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899" y="365125"/>
            <a:ext cx="10846278" cy="1857525"/>
          </a:xfrm>
        </p:spPr>
        <p:txBody>
          <a:bodyPr>
            <a:normAutofit fontScale="90000"/>
          </a:bodyPr>
          <a:lstStyle/>
          <a:p>
            <a:pPr marL="342900" indent="-342900">
              <a:lnSpc>
                <a:spcPts val="825"/>
              </a:lnSpc>
              <a:spcBef>
                <a:spcPts val="0"/>
              </a:spcBef>
              <a:buFont typeface="Arial,Sans-Serif"/>
              <a:buChar char="•"/>
            </a:pP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Forsyth(1999), defines teams as organized groups of people who</a:t>
            </a: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 worked together toward shared goals, requiring cooperation and </a:t>
            </a: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r>
              <a:rPr lang="en-US" sz="2700" b="1" i="1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coordination to complete specific tasks.</a:t>
            </a:r>
            <a:endParaRPr lang="en-US" sz="2700">
              <a:solidFill>
                <a:schemeClr val="bg1">
                  <a:lumMod val="9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342900">
              <a:lnSpc>
                <a:spcPts val="825"/>
              </a:lnSpc>
              <a:spcBef>
                <a:spcPts val="0"/>
              </a:spcBef>
              <a:buFont typeface="Arial,Sans-Serif"/>
              <a:buChar char="•"/>
            </a:pP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r>
              <a:rPr lang="en-US" sz="240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 </a:t>
            </a:r>
            <a:br>
              <a:rPr lang="en-US" sz="240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</a:br>
            <a:br>
              <a:rPr lang="en-US" sz="2400" b="1" i="1">
                <a:latin typeface="Arial"/>
                <a:cs typeface="Arial"/>
              </a:rPr>
            </a:br>
            <a:br>
              <a:rPr lang="en-US"/>
            </a:br>
            <a:br>
              <a:rPr lang="en-US"/>
            </a:br>
            <a:br>
              <a:rPr lang="en-US"/>
            </a:br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02E3427-FED3-6B42-4FE9-C09210B7F5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7585" y="2500561"/>
            <a:ext cx="10854905" cy="4022258"/>
          </a:xfr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50F68-6C76-50F7-5891-5DA426696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36112"/>
            <a:ext cx="2871095" cy="44706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i="1">
                <a:solidFill>
                  <a:schemeClr val="bg1"/>
                </a:solidFill>
                <a:latin typeface="Arial"/>
                <a:cs typeface="Arial"/>
              </a:rPr>
              <a:t>In general, every team is a group, but not every group is a team.</a:t>
            </a:r>
            <a:br>
              <a:rPr lang="en-US" sz="2000" b="1" i="1">
                <a:latin typeface="Arial"/>
              </a:rPr>
            </a:br>
            <a:r>
              <a:rPr lang="en-US" sz="2000" b="1" i="1">
                <a:solidFill>
                  <a:schemeClr val="bg1"/>
                </a:solidFill>
                <a:latin typeface="Arial"/>
                <a:ea typeface="+mj-lt"/>
                <a:cs typeface="+mj-lt"/>
              </a:rPr>
              <a:t>According to Katzenbach and Smith (1993) teams are differentiated from groups in that  performance outcomes teams they do real work together and share common objectives against which they are measured.</a:t>
            </a:r>
            <a:br>
              <a:rPr lang="en-US" sz="2000" b="1">
                <a:latin typeface="Arial"/>
                <a:ea typeface="+mj-lt"/>
                <a:cs typeface="+mj-lt"/>
              </a:rPr>
            </a:br>
            <a:endParaRPr lang="en-US" sz="12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F3871E2-402F-BF6F-71EB-BA936EEC49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2616" y="966791"/>
            <a:ext cx="3702457" cy="56290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i="1">
                <a:latin typeface="Arial"/>
                <a:cs typeface="Arial"/>
              </a:rPr>
              <a:t>A team, then, is a special type of group which ‘unites the members towards mutually-held objectives’ (Bennett, 1994).</a:t>
            </a:r>
          </a:p>
          <a:p>
            <a:r>
              <a:rPr lang="en" sz="1800">
                <a:latin typeface="Arial"/>
                <a:cs typeface="Arial"/>
              </a:rPr>
              <a:t>Teams come together to achieve a goal.</a:t>
            </a:r>
          </a:p>
          <a:p>
            <a:r>
              <a:rPr lang="en" sz="1800">
                <a:latin typeface="Arial"/>
                <a:cs typeface="Arial"/>
              </a:rPr>
              <a:t>Each teams members assigned a task and play an active role  in setting goals.</a:t>
            </a:r>
            <a:endParaRPr lang="en-US" sz="1800" b="1" i="1">
              <a:latin typeface="Arial"/>
              <a:cs typeface="Arial"/>
            </a:endParaRPr>
          </a:p>
          <a:p>
            <a:r>
              <a:rPr lang="en" sz="1800">
                <a:latin typeface="Arial"/>
                <a:cs typeface="Arial"/>
              </a:rPr>
              <a:t>Teams create synergy and focus on collaboration. </a:t>
            </a:r>
          </a:p>
          <a:p>
            <a:r>
              <a:rPr lang="en" sz="1800">
                <a:latin typeface="Arial"/>
                <a:cs typeface="Arial"/>
              </a:rPr>
              <a:t>Teams work together and support each other to achieve a goal.</a:t>
            </a:r>
          </a:p>
          <a:p>
            <a:r>
              <a:rPr lang="en" sz="1800">
                <a:latin typeface="Arial"/>
                <a:ea typeface="+mn-lt"/>
                <a:cs typeface="+mn-lt"/>
              </a:rPr>
              <a:t>A team’s performance includes both individual  and mutually accountability  results.</a:t>
            </a:r>
            <a:endParaRPr lang="en-US" sz="1800">
              <a:latin typeface="Arial"/>
              <a:ea typeface="+mn-lt"/>
              <a:cs typeface="+mn-lt"/>
            </a:endParaRPr>
          </a:p>
          <a:p>
            <a:endParaRPr lang="en" sz="1600"/>
          </a:p>
          <a:p>
            <a:endParaRPr lang="en" sz="1600">
              <a:latin typeface="Aptos"/>
              <a:ea typeface="+mn-lt"/>
              <a:cs typeface="+mn-lt"/>
            </a:endParaRPr>
          </a:p>
          <a:p>
            <a:endParaRPr lang="en" sz="1300">
              <a:latin typeface="Aptos"/>
            </a:endParaRPr>
          </a:p>
          <a:p>
            <a:endParaRPr lang="en" sz="1300">
              <a:ea typeface="+mn-lt"/>
              <a:cs typeface="+mn-lt"/>
            </a:endParaRPr>
          </a:p>
          <a:p>
            <a:endParaRPr lang="en-US" sz="1300" b="1">
              <a:latin typeface="Arial Nova"/>
            </a:endParaRPr>
          </a:p>
          <a:p>
            <a:endParaRPr lang="en-US" sz="1300" b="1">
              <a:latin typeface="Arial Nova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F3846-ECD4-B24B-07AF-7DFE7EF367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966791"/>
            <a:ext cx="3400532" cy="588784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" sz="1800" i="1">
                <a:latin typeface="Arial"/>
                <a:cs typeface="Arial"/>
              </a:rPr>
              <a:t>A group is a group of people who communicate with each other for a certain period of time.</a:t>
            </a:r>
            <a:endParaRPr lang="en-US" sz="1800"/>
          </a:p>
          <a:p>
            <a:pPr>
              <a:lnSpc>
                <a:spcPct val="100000"/>
              </a:lnSpc>
            </a:pPr>
            <a:r>
              <a:rPr lang="en" sz="1800">
                <a:latin typeface="Arial"/>
                <a:cs typeface="Arial"/>
              </a:rPr>
              <a:t>Groups may not need a reason or goal to come together.</a:t>
            </a:r>
          </a:p>
          <a:p>
            <a:pPr>
              <a:lnSpc>
                <a:spcPct val="100000"/>
              </a:lnSpc>
            </a:pPr>
            <a:r>
              <a:rPr lang="en" sz="1800">
                <a:latin typeface="Arial"/>
                <a:cs typeface="Arial"/>
              </a:rPr>
              <a:t>Groups work independently with Individually accountability </a:t>
            </a:r>
            <a:r>
              <a:rPr lang="en" sz="1800">
                <a:latin typeface="Arial"/>
                <a:ea typeface="+mn-lt"/>
                <a:cs typeface="+mn-lt"/>
              </a:rPr>
              <a:t>they also focus on individual growth.</a:t>
            </a:r>
            <a:endParaRPr lang="en"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" sz="1800">
                <a:latin typeface="Arial"/>
                <a:cs typeface="Arial"/>
              </a:rPr>
              <a:t>There are no tasks for the individuals in the group, may not have a goals.</a:t>
            </a:r>
          </a:p>
          <a:p>
            <a:pPr>
              <a:lnSpc>
                <a:spcPct val="100000"/>
              </a:lnSpc>
            </a:pPr>
            <a:r>
              <a:rPr lang="en" sz="1800">
                <a:latin typeface="Arial"/>
                <a:ea typeface="+mn-lt"/>
                <a:cs typeface="+mn-lt"/>
              </a:rPr>
              <a:t>A  group’s performance is a function of what  members do as individuals. </a:t>
            </a:r>
            <a:endParaRPr lang="en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8294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Rectangle 17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46077-5711-68F5-4771-92F149F4C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2200" b="1" i="1">
                <a:solidFill>
                  <a:srgbClr val="FFFFFF"/>
                </a:solidFill>
                <a:latin typeface="Arial"/>
                <a:cs typeface="Arial"/>
              </a:rPr>
              <a:t>A team is a small number of people with complementary skills who are committed to a common purpose, set of performance goals, and approach for which they hold themselves mutually accountable.</a:t>
            </a:r>
          </a:p>
        </p:txBody>
      </p:sp>
      <p:sp>
        <p:nvSpPr>
          <p:cNvPr id="171" name="Content Placeholder 170">
            <a:extLst>
              <a:ext uri="{FF2B5EF4-FFF2-40B4-BE49-F238E27FC236}">
                <a16:creationId xmlns:a16="http://schemas.microsoft.com/office/drawing/2014/main" id="{0120972B-9B7D-E77C-08C9-6C01D0D39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50539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>
                <a:latin typeface="Arial"/>
                <a:ea typeface="Calibri"/>
                <a:cs typeface="Calibri"/>
              </a:rPr>
              <a:t>Success is not the result of a single person’s effort teams and good performance are inseparable.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2000" b="1">
              <a:latin typeface="Arial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>
                <a:latin typeface="Arial"/>
                <a:ea typeface="Calibri"/>
                <a:cs typeface="Calibri"/>
              </a:rPr>
              <a:t>Creating a successful team begins with bringing the right people together, effective communication, and defining common goals. Goals help a team keep track of progress, while a broader purpose supplies meaning and emotional energy.</a:t>
            </a:r>
            <a:endParaRPr lang="en-US" sz="2000" b="1">
              <a:latin typeface="Arial"/>
              <a:cs typeface="Arial"/>
            </a:endParaRPr>
          </a:p>
        </p:txBody>
      </p: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BF72D6-BE3C-6A31-F409-03A853996A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>
              <a:latin typeface="Arial"/>
              <a:cs typeface="Arial"/>
            </a:endParaRPr>
          </a:p>
          <a:p>
            <a:r>
              <a:rPr lang="en-US" sz="2200" b="1">
                <a:latin typeface="Arial"/>
                <a:ea typeface="+mn-lt"/>
                <a:cs typeface="+mn-lt"/>
              </a:rPr>
              <a:t>Effective teams develop strong commitment to a common approach, this element of commitment is as important to team performance as is the team’s commitment to its purpose and goals.</a:t>
            </a:r>
            <a:endParaRPr lang="en-US" sz="2200" b="1"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032410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1F45FF-96EF-A063-17AF-900B387544DA}"/>
              </a:ext>
            </a:extLst>
          </p:cNvPr>
          <p:cNvSpPr txBox="1"/>
          <p:nvPr/>
        </p:nvSpPr>
        <p:spPr>
          <a:xfrm>
            <a:off x="804672" y="-22468"/>
            <a:ext cx="5121351" cy="60834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Arial"/>
                <a:cs typeface="Arial"/>
              </a:rPr>
              <a:t> 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bg1"/>
                </a:solidFill>
                <a:latin typeface="Arial"/>
                <a:cs typeface="Arial"/>
              </a:rPr>
              <a:t>HOW TO CREATE AN EFFECTIVE TEAM</a:t>
            </a: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1900" b="1">
                <a:solidFill>
                  <a:schemeClr val="bg1"/>
                </a:solidFill>
                <a:latin typeface="Arial"/>
                <a:cs typeface="Arial"/>
              </a:rPr>
              <a:t>Set clear Goal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bg1"/>
                </a:solidFill>
                <a:latin typeface="Arial"/>
                <a:cs typeface="Arial"/>
              </a:rPr>
              <a:t>A good team is a good brand. Working in a successful team is a valuable opportunity for many people. Good goals are skillfully chosen goals. Your goals should be specific and original you should be focused and avoid assumptions. Also your goals;
should be measurable.
should be attainable.
should be rewardable.
should be time-bound.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>
              <a:solidFill>
                <a:schemeClr val="bg1"/>
              </a:solidFill>
              <a:latin typeface="Arial"/>
              <a:cs typeface="Arial"/>
            </a:endParaRP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1900" b="1">
                <a:solidFill>
                  <a:schemeClr val="bg1"/>
                </a:solidFill>
                <a:latin typeface="Arial"/>
                <a:cs typeface="Arial"/>
              </a:rPr>
              <a:t>Assigned Roles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bg1"/>
                </a:solidFill>
                <a:latin typeface="Arial"/>
                <a:cs typeface="Arial"/>
              </a:rPr>
              <a:t>Belbin defends the idea that high performing teams need to have a balanced representation of all team roles. All team roles are present in a team then it will perform better than other teams without the balance.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Group">
            <a:extLst>
              <a:ext uri="{FF2B5EF4-FFF2-40B4-BE49-F238E27FC236}">
                <a16:creationId xmlns:a16="http://schemas.microsoft.com/office/drawing/2014/main" id="{EA8E6612-47A5-D40E-E71F-D8D5143EF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9198" y="1212146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84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op shot of a representation of networks with stick figures.">
            <a:extLst>
              <a:ext uri="{FF2B5EF4-FFF2-40B4-BE49-F238E27FC236}">
                <a16:creationId xmlns:a16="http://schemas.microsoft.com/office/drawing/2014/main" id="{674409F9-E448-8926-FFC2-7C1709EA79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43" r="15759" b="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161087-0BE2-A1C1-23FE-19F564471AC0}"/>
              </a:ext>
            </a:extLst>
          </p:cNvPr>
          <p:cNvSpPr txBox="1"/>
          <p:nvPr/>
        </p:nvSpPr>
        <p:spPr>
          <a:xfrm>
            <a:off x="6100940" y="428446"/>
            <a:ext cx="5261717" cy="58116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Effective and Clear Communication</a:t>
            </a:r>
            <a:endParaRPr lang="en-US"/>
          </a:p>
          <a:p>
            <a:r>
              <a:rPr lang="en-US" sz="2000">
                <a:latin typeface="Arial"/>
                <a:cs typeface="Arial"/>
              </a:rPr>
              <a:t>  Effective communication is the most important factor in creating and operating an effective team. Building a successful team starts with bringing the right people together, communicating effectively </a:t>
            </a:r>
            <a:r>
              <a:rPr lang="en-US" sz="2000">
                <a:latin typeface="Arial"/>
                <a:ea typeface="+mn-lt"/>
                <a:cs typeface="Arial"/>
              </a:rPr>
              <a:t>and  </a:t>
            </a:r>
            <a:r>
              <a:rPr lang="en-US" sz="2000">
                <a:latin typeface="Arial"/>
                <a:ea typeface="+mn-lt"/>
                <a:cs typeface="+mn-lt"/>
              </a:rPr>
              <a:t>responding constructively to views expressed by others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" sz="2000">
                <a:latin typeface="Arial"/>
                <a:cs typeface="Arial"/>
              </a:rPr>
              <a:t> Good communication is not just about talking, it is also about listening effectively. Effective listening prevents misunderstandings and miscommunications.</a:t>
            </a:r>
            <a:endParaRPr lang="en-US" sz="2000">
              <a:latin typeface="Arial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" sz="2000">
              <a:latin typeface="Arial"/>
              <a:ea typeface="+mn-lt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" sz="2000">
                <a:latin typeface="Arial"/>
                <a:ea typeface="+mn-lt"/>
                <a:cs typeface="+mn-lt"/>
              </a:rPr>
              <a:t> Providing support recognizing the interest and achievements of others. </a:t>
            </a:r>
            <a:endParaRPr lang="en-US">
              <a:latin typeface="Arial"/>
              <a:ea typeface="+mn-lt"/>
              <a:cs typeface="+mn-lt"/>
            </a:endParaRP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4494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95D23-C494-E60B-B8DA-F4A52E58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597" y="365125"/>
            <a:ext cx="11148203" cy="692961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   References</a:t>
            </a:r>
            <a:endParaRPr lang="en-US" sz="280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2D54D-E57A-6521-1C57-B778681F0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862344"/>
            <a:ext cx="12183372" cy="58609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rial"/>
                <a:cs typeface="Arial"/>
              </a:rPr>
              <a:t>    </a:t>
            </a:r>
            <a:endParaRPr lang="en-US">
              <a:latin typeface="Aptos" panose="02110004020202020204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rial"/>
                <a:cs typeface="Arial"/>
              </a:rPr>
              <a:t>   Belbin Associates. (1988) </a:t>
            </a:r>
            <a:r>
              <a:rPr lang="en-US" sz="1800" err="1">
                <a:latin typeface="Arial"/>
                <a:cs typeface="Arial"/>
              </a:rPr>
              <a:t>Interplace</a:t>
            </a:r>
            <a:r>
              <a:rPr lang="en-US" sz="1800">
                <a:latin typeface="Arial"/>
                <a:cs typeface="Arial"/>
              </a:rPr>
              <a:t>: Matching People through Jobs. Cambridge: Belbin Associates.</a:t>
            </a:r>
            <a:endParaRPr lang="en-US"/>
          </a:p>
          <a:p>
            <a:pPr>
              <a:lnSpc>
                <a:spcPts val="1425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>
              <a:latin typeface="Arial"/>
              <a:ea typeface="+mn-lt"/>
              <a:cs typeface="+mn-lt"/>
            </a:endParaRPr>
          </a:p>
          <a:p>
            <a:pPr marL="0" indent="0">
              <a:lnSpc>
                <a:spcPts val="1425"/>
              </a:lnSpc>
              <a:spcBef>
                <a:spcPts val="0"/>
              </a:spcBef>
              <a:buNone/>
            </a:pPr>
            <a:r>
              <a:rPr lang="en-US" sz="1800">
                <a:ea typeface="+mn-lt"/>
                <a:cs typeface="+mn-lt"/>
                <a:hlinkClick r:id="rId2"/>
              </a:rPr>
              <a:t>https://sanjaymohindroo.wordpress.com/2024/05/31/coming-together-is-a-beginning-keeping-together-is-progress-working-together-is-success-henry-ford-3/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ts val="1425"/>
              </a:lnSpc>
              <a:spcBef>
                <a:spcPts val="0"/>
              </a:spcBef>
              <a:buNone/>
            </a:pPr>
            <a:endParaRPr lang="en-US" sz="1800">
              <a:latin typeface="Aptos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n-GB" sz="1800">
                <a:latin typeface="Arial"/>
                <a:cs typeface="Arial"/>
              </a:rPr>
              <a:t>Forsyth, D. R. (1999). “</a:t>
            </a:r>
            <a:r>
              <a:rPr lang="en-GB" sz="1800" i="1">
                <a:latin typeface="Arial"/>
                <a:cs typeface="Arial"/>
              </a:rPr>
              <a:t>Group dynamics</a:t>
            </a:r>
            <a:r>
              <a:rPr lang="en-GB" sz="1800">
                <a:latin typeface="Arial"/>
                <a:cs typeface="Arial"/>
              </a:rPr>
              <a:t> (3rd </a:t>
            </a:r>
            <a:r>
              <a:rPr lang="en-GB" sz="1800" err="1">
                <a:latin typeface="Arial"/>
                <a:cs typeface="Arial"/>
              </a:rPr>
              <a:t>edn</a:t>
            </a:r>
            <a:r>
              <a:rPr lang="en-GB" sz="1800">
                <a:latin typeface="Arial"/>
                <a:cs typeface="Arial"/>
              </a:rPr>
              <a:t>.)”. Belmont, CA: Brooks/Cole Publishing.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GB"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n-US" sz="1800">
                <a:latin typeface="Arial"/>
                <a:cs typeface="Arial"/>
              </a:rPr>
              <a:t>Hills, H " Team Based Learning".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n-US" sz="1800">
                <a:latin typeface="Arial"/>
                <a:cs typeface="Arial"/>
              </a:rPr>
              <a:t>Katzenbach &amp; Smith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467886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https://www.google.co.uk/books/edition/Team_based_Learning/1kfKymhbd7sC?</a:t>
            </a:r>
            <a:r>
              <a:rPr lang="en-US" sz="1800">
                <a:latin typeface="Arial"/>
                <a:cs typeface="Arial"/>
                <a:hlinkClick r:id="rId3"/>
              </a:rPr>
              <a:t> 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r>
              <a:rPr lang="en-US" sz="1800" u="sng">
                <a:solidFill>
                  <a:srgbClr val="467886"/>
                </a:solidFill>
                <a:latin typeface="Arial"/>
                <a:cs typeface="Arial"/>
              </a:rPr>
              <a:t>hl=</a:t>
            </a:r>
            <a:r>
              <a:rPr lang="en-US" sz="1800" u="sng" err="1">
                <a:solidFill>
                  <a:srgbClr val="467886"/>
                </a:solidFill>
                <a:latin typeface="Arial"/>
                <a:cs typeface="Arial"/>
              </a:rPr>
              <a:t>tr&amp;gbpv</a:t>
            </a:r>
            <a:r>
              <a:rPr lang="en-US" sz="1800" u="sng">
                <a:solidFill>
                  <a:srgbClr val="467886"/>
                </a:solidFill>
                <a:latin typeface="Arial"/>
                <a:cs typeface="Arial"/>
              </a:rPr>
              <a:t>=1&amp;dq=</a:t>
            </a:r>
            <a:r>
              <a:rPr lang="en-US" sz="1800" u="sng" err="1">
                <a:solidFill>
                  <a:srgbClr val="467886"/>
                </a:solidFill>
                <a:latin typeface="Arial"/>
                <a:cs typeface="Arial"/>
              </a:rPr>
              <a:t>katzenbach+and+smith+real+team&amp;pg</a:t>
            </a:r>
            <a:r>
              <a:rPr lang="en-US" sz="1800" u="sng">
                <a:solidFill>
                  <a:srgbClr val="467886"/>
                </a:solidFill>
                <a:latin typeface="Arial"/>
                <a:cs typeface="Arial"/>
              </a:rPr>
              <a:t>=PA6&amp;printsec=</a:t>
            </a:r>
            <a:r>
              <a:rPr lang="en-US" sz="1800" u="sng" err="1">
                <a:solidFill>
                  <a:srgbClr val="467886"/>
                </a:solidFill>
                <a:latin typeface="Arial"/>
                <a:cs typeface="Arial"/>
              </a:rPr>
              <a:t>frontcove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r>
              <a:rPr lang="en-US" sz="1800">
                <a:latin typeface="Arial"/>
                <a:cs typeface="Arial"/>
              </a:rPr>
              <a:t>Katzenbach J. R, Smith. K. D "The Discipline of Teams".</a:t>
            </a: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18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467886"/>
                </a:solidFill>
                <a:ea typeface="+mn-lt"/>
                <a:cs typeface="+mn-lt"/>
                <a:hlinkClick r:id="rId4"/>
              </a:rPr>
              <a:t>https://www.ucipfg.com/Repositorio/GSPM/Cursos/PFC_GSPM_03/Lectura%202.pdf</a:t>
            </a:r>
            <a:endParaRPr lang="en-US" sz="1800">
              <a:solidFill>
                <a:srgbClr val="467886"/>
              </a:solidFill>
              <a:latin typeface="Arial"/>
              <a:ea typeface="+mn-lt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solidFill>
                <a:srgbClr val="467886"/>
              </a:solidFill>
              <a:latin typeface="Aptos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solidFill>
                <a:srgbClr val="467886"/>
              </a:solidFill>
              <a:latin typeface="Arial"/>
              <a:ea typeface="Roboto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r>
              <a:rPr lang="en-US" sz="1800">
                <a:latin typeface="Arial"/>
                <a:ea typeface="Roboto"/>
                <a:cs typeface="Arial"/>
              </a:rPr>
              <a:t>Senior B, Swailes S., </a:t>
            </a:r>
            <a:r>
              <a:rPr lang="en-US" sz="1800" err="1">
                <a:latin typeface="Arial"/>
                <a:ea typeface="Roboto"/>
                <a:cs typeface="Arial"/>
              </a:rPr>
              <a:t>Aritzeta</a:t>
            </a:r>
            <a:r>
              <a:rPr lang="en-US" sz="1800">
                <a:latin typeface="Arial"/>
                <a:ea typeface="Roboto"/>
                <a:cs typeface="Arial"/>
              </a:rPr>
              <a:t> A, </a:t>
            </a:r>
            <a:r>
              <a:rPr lang="en-US" sz="1800" i="1">
                <a:latin typeface="Arial"/>
                <a:ea typeface="Roboto"/>
                <a:cs typeface="Arial"/>
              </a:rPr>
              <a:t>"</a:t>
            </a:r>
            <a:r>
              <a:rPr lang="en-US" sz="1800" i="1">
                <a:latin typeface="Arial"/>
                <a:ea typeface="+mn-lt"/>
                <a:cs typeface="+mn-lt"/>
              </a:rPr>
              <a:t>Team Roles: psychometric evidence, construct validity and team building"</a:t>
            </a:r>
            <a:endParaRPr lang="en-US" sz="1800" i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  <a:hlinkClick r:id="rId5"/>
              </a:rPr>
              <a:t>https://www.researchgate.net/publication/238758366_Team_Roles_psychometric_evidence_construct_validity_and_team_building</a:t>
            </a:r>
            <a:endParaRPr lang="en-US" sz="1800" i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ea typeface="+mn-lt"/>
                <a:cs typeface="Arial"/>
              </a:rPr>
              <a:t>  Institute for Academic Development "</a:t>
            </a:r>
            <a:r>
              <a:rPr lang="en-US" sz="1800" i="1">
                <a:latin typeface="Arial"/>
                <a:ea typeface="+mn-lt"/>
                <a:cs typeface="Arial"/>
              </a:rPr>
              <a:t>Team Working".</a:t>
            </a: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ea typeface="+mn-lt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r>
              <a:rPr lang="en-US" sz="1800">
                <a:ea typeface="+mn-lt"/>
                <a:cs typeface="+mn-lt"/>
                <a:hlinkClick r:id="rId6"/>
              </a:rPr>
              <a:t>https://institute-academic-development.ed.ac.uk/study-hub/learning-resources/group-working</a:t>
            </a:r>
            <a:endParaRPr lang="en-US"/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latin typeface="Aptos"/>
              <a:cs typeface="Arial"/>
            </a:endParaRPr>
          </a:p>
          <a:p>
            <a:pPr marL="0" indent="0">
              <a:lnSpc>
                <a:spcPts val="738"/>
              </a:lnSpc>
              <a:spcBef>
                <a:spcPts val="0"/>
              </a:spcBef>
              <a:buNone/>
            </a:pPr>
            <a:endParaRPr lang="en-US" sz="1800">
              <a:latin typeface="Aptos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ts val="738"/>
              </a:lnSpc>
              <a:spcBef>
                <a:spcPts val="0"/>
              </a:spcBef>
            </a:pPr>
            <a:endParaRPr lang="en-US" sz="2000">
              <a:latin typeface="Arial"/>
              <a:cs typeface="Arial"/>
            </a:endParaRPr>
          </a:p>
          <a:p>
            <a:endParaRPr lang="en-US">
              <a:latin typeface="Aptos" panose="0211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65410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            Forsyth(1999), defines teams as organized groups of people who      worked together toward shared goals, requiring cooperation and      coordination to complete specific tasks.             </vt:lpstr>
      <vt:lpstr>In general, every team is a group, but not every group is a team. According to Katzenbach and Smith (1993) teams are differentiated from groups in that  performance outcomes teams they do real work together and share common objectives against which they are measured. </vt:lpstr>
      <vt:lpstr>A team is a small number of people with complementary skills who are committed to a common purpose, set of performance goals, and approach for which they hold themselves mutually accountable.</vt:lpstr>
      <vt:lpstr>PowerPoint Presentation</vt:lpstr>
      <vt:lpstr>PowerPoint Presentation</vt:lpstr>
      <vt:lpstr>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2025-03-18T22:06:00Z</dcterms:created>
  <dcterms:modified xsi:type="dcterms:W3CDTF">2025-03-24T22:46:44Z</dcterms:modified>
</cp:coreProperties>
</file>