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92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</p:sldIdLst>
  <p:sldSz cx="9144000" cy="6858000" type="screen4x3"/>
  <p:notesSz cx="6858000" cy="9144000"/>
  <p:defaultTextStyle>
    <a:def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</a:defRPr>
    </a:defPPr>
    <a:lvl1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1pPr>
    <a:lvl2pPr marL="0" marR="0" indent="457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2pPr>
    <a:lvl3pPr marL="0" marR="0" indent="914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3pPr>
    <a:lvl4pPr marL="0" marR="0" indent="1371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4pPr>
    <a:lvl5pPr marL="0" marR="0" indent="18288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5pPr>
    <a:lvl6pPr marL="0" marR="0" indent="22860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6pPr>
    <a:lvl7pPr marL="0" marR="0" indent="2743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7pPr>
    <a:lvl8pPr marL="0" marR="0" indent="3200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8pPr>
    <a:lvl9pPr marL="0" marR="0" indent="3657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9pPr>
  </p:defaultTextStyle>
  <p:extLst>
    <p:ext uri="{EFAFB233-063F-42B5-8137-9DF3F51BA10A}">
      <p15:sldGuideLst xmlns:p15="http://schemas.microsoft.com/office/powerpoint/2012/main">
        <p15:guide id="1" pos="2880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764" y="96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>
      <a:defRPr sz="1200">
        <a:latin typeface="+mn-lt"/>
        <a:ea typeface="+mn-ea"/>
        <a:cs typeface="+mn-cs"/>
      </a:defRPr>
    </a:lvl1pPr>
    <a:lvl2pPr indent="228600">
      <a:defRPr sz="1200">
        <a:latin typeface="+mn-lt"/>
        <a:ea typeface="+mn-ea"/>
        <a:cs typeface="+mn-cs"/>
      </a:defRPr>
    </a:lvl2pPr>
    <a:lvl3pPr indent="457200">
      <a:defRPr sz="1200">
        <a:latin typeface="+mn-lt"/>
        <a:ea typeface="+mn-ea"/>
        <a:cs typeface="+mn-cs"/>
      </a:defRPr>
    </a:lvl3pPr>
    <a:lvl4pPr indent="685800">
      <a:defRPr sz="1200">
        <a:latin typeface="+mn-lt"/>
        <a:ea typeface="+mn-ea"/>
        <a:cs typeface="+mn-cs"/>
      </a:defRPr>
    </a:lvl4pPr>
    <a:lvl5pPr indent="914400">
      <a:defRPr sz="1200">
        <a:latin typeface="+mn-lt"/>
        <a:ea typeface="+mn-ea"/>
        <a:cs typeface="+mn-cs"/>
      </a:defRPr>
    </a:lvl5pPr>
    <a:lvl6pPr indent="1143000">
      <a:defRPr sz="1200">
        <a:latin typeface="+mn-lt"/>
        <a:ea typeface="+mn-ea"/>
        <a:cs typeface="+mn-cs"/>
      </a:defRPr>
    </a:lvl6pPr>
    <a:lvl7pPr indent="1371600">
      <a:defRPr sz="1200">
        <a:latin typeface="+mn-lt"/>
        <a:ea typeface="+mn-ea"/>
        <a:cs typeface="+mn-cs"/>
      </a:defRPr>
    </a:lvl7pPr>
    <a:lvl8pPr indent="1600200">
      <a:defRPr sz="1200">
        <a:latin typeface="+mn-lt"/>
        <a:ea typeface="+mn-ea"/>
        <a:cs typeface="+mn-cs"/>
      </a:defRPr>
    </a:lvl8pPr>
    <a:lvl9pPr indent="1828800">
      <a:defRPr sz="1200"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Organisational Health Index of an Organisation.</a:t>
            </a:r>
            <a:endParaRPr/>
          </a:p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BD9B679-8D33-CC61-E74B-53345A21AAF5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223B0B5-4675-04FE-C52D-E5277E8620DF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BE61583-3A02-5735-423C-A983A8BC9A57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4E96A81-C2EA-E6E4-0473-95514747DEFD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2A97A05-FB08-DD70-439D-83E5FEA1691C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04011393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120684412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7689289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3599916-CB2D-5CB6-1705-44F753716A78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BC71A2C-FC40-2EB2-1854-351C80F45D25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2A6DAE1-5C8A-5A14-4D52-A7403D00DE55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CF90A49-C7B9-2219-2AE3-A021AA2D9CF0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072BBE3-C4C4-5811-B082-C1E8430A329F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DE4BC2C-DCCA-1A43-7AFC-FE64CB18C176}" type="slidenum">
              <a:rPr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BB89D17-A27E-3010-0841-99650A8AB63B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4FA3CBF-DDC1-0F62-54FA-EE24FCA13A43}" type="slidenum">
              <a:rPr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AFB909E-42C2-2AF2-3179-91CEC8C2E8EA}" type="slidenum">
              <a:rPr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FEA6010-1152-926F-E466-0EE0EED8C3CE}" type="slidenum">
              <a:rPr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B982D6F-2CAF-D5A6-2024-048252A20D9D}" type="slidenum">
              <a:rPr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718D993-8385-E69A-46F5-24114DA3D1EF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1F182-210F-46AA-78C5-C812E7BCC5E3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AF7E82-923A-8EA8-4C74-531A291911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58BD3A-C3D7-C8F6-975C-A3F0D317EB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B2C502-08A0-4EF1-F198-B6F74DD599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718D993-8385-E69A-46F5-24114DA3D1EF}" type="slidenum">
              <a:rPr/>
              <a:t>19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75503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99815817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55519250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087559919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E8728-8D8C-32F6-6094-C6C64D2E6B4A}" type="slidenum">
              <a:rPr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91931174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708281289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15774846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C4159CA-EC7E-80FF-FC83-605B4632E818}" type="slidenum">
              <a:rPr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19065049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922821919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911243340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30B3520-078B-0D4C-9B13-5C17B886E883}" type="slidenum">
              <a:rPr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CBD47A6-D3A4-D159-9D27-A010D4714E12}" type="slidenum">
              <a:rPr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33D6EC6-3752-71E2-9A74-2133AC7C9E3C}" type="slidenum">
              <a:rPr/>
              <a:t>24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FCB5328-224D-84E2-BBAB-25B61448297F}" type="slidenum">
              <a:rPr/>
              <a:t>25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8896ABC-4D30-BBC4-CB11-C69B7209A813}" type="slidenum">
              <a:rPr/>
              <a:t>26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D087F22-C47D-3C3B-68AF-1DFD7B7C0DDC}" type="slidenum">
              <a:rPr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8B11D9A-59AE-8FB6-0200-F01A2C6FF9AC}" type="slidenum">
              <a:rPr/>
              <a:t>28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8FEA186-D728-C884-5937-60C40583B37A}" type="slidenum">
              <a:rPr/>
              <a:t>29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FA1F53E-886B-8F57-2C52-40C3A7A6FC35}" type="slidenum">
              <a:rPr/>
              <a:t>30</a:t>
            </a:fld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A2856AE-EA4E-D73A-D915-8308DCC82552}" type="slidenum">
              <a:rPr/>
              <a:t>31</a:t>
            </a:fld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42F5398-47C3-BE2D-A20F-AB2DCCC84F42}" type="slidenum">
              <a:rPr/>
              <a:t>32</a:t>
            </a:fld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1474408-D14A-9A42-5D14-7E9F5AA4D3EE}" type="slidenum">
              <a:rPr/>
              <a:t>33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002934F-8ED2-7731-39FA-3A560A1144B0}" type="slidenum">
              <a:rPr/>
              <a:t>34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8BC56CF-1242-8F5B-176D-38631D6FA6AC}" type="slidenum">
              <a:rPr/>
              <a:t>35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1846B18-689F-002F-A538-AF45A4D4BF07}" type="slidenum">
              <a:rPr/>
              <a:t>36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F41131E-F58B-7249-DFAC-EB146A06A19D}" type="slidenum">
              <a:rPr/>
              <a:t>37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userDrawn="1">
  <p:cSld name="Title Slid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3993086"/>
            <a:ext cx="7772401" cy="1362075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 bwMode="auto"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 bwMode="auto"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 bwMode="auto"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x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 bwMode="auto"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 bwMode="auto">
          <a:xfrm>
            <a:off x="1792288" y="612778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>
              <a:defRPr/>
            </a:pPr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1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normAutofit/>
          </a:bodyPr>
          <a:lstStyle/>
          <a:p>
            <a:pPr>
              <a:defRPr/>
            </a:pPr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normAutofit/>
          </a:bodyPr>
          <a:lstStyle/>
          <a:p>
            <a:pPr>
              <a:defRPr/>
            </a:pPr>
            <a:r>
              <a:t>Body Level One</a:t>
            </a:r>
          </a:p>
          <a:p>
            <a:pPr lvl="1">
              <a:defRPr/>
            </a:pPr>
            <a:r>
              <a:t>Body Level Two</a:t>
            </a:r>
          </a:p>
          <a:p>
            <a:pPr lvl="2">
              <a:defRPr/>
            </a:pPr>
            <a:r>
              <a:t>Body Level Three</a:t>
            </a:r>
          </a:p>
          <a:p>
            <a:pPr lvl="3">
              <a:defRPr/>
            </a:pPr>
            <a:r>
              <a:t>Body Level Four</a:t>
            </a:r>
          </a:p>
          <a:p>
            <a:pPr lvl="4">
              <a:defRPr/>
            </a:pPr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titleStyle>
    <p:bodyStyle>
      <a:lvl1pPr marL="257175" marR="0" indent="-257175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587829" marR="0" indent="-24492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914400" marR="0" indent="-22860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1303019" marR="0" indent="-27431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16459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19888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23317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26746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3017519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bodyStyle>
    <p:otherStyle>
      <a:lvl1pPr marL="0" marR="0" indent="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1pPr>
      <a:lvl2pPr marL="0" marR="0" indent="457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2pPr>
      <a:lvl3pPr marL="0" marR="0" indent="914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3pPr>
      <a:lvl4pPr marL="0" marR="0" indent="1371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4pPr>
      <a:lvl5pPr marL="0" marR="0" indent="18288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5pPr>
      <a:lvl6pPr marL="0" marR="0" indent="22860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6pPr>
      <a:lvl7pPr marL="0" marR="0" indent="2743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7pPr>
      <a:lvl8pPr marL="0" marR="0" indent="3200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8pPr>
      <a:lvl9pPr marL="0" marR="0" indent="3657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Hrrhlpn7rI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solutions/orgsolutions/overview/organizational-health-index/how-ohi-works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br.org/podcast/2024/04/amazon-in-seattle-the-role-of-business-in-causing-and-solving-a-housing-crisis?ab=at_pod_art_h3x1_s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 bwMode="auto">
          <a:xfrm>
            <a:off x="313083" y="1458931"/>
            <a:ext cx="8517834" cy="456051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50" b="1">
                <a:solidFill>
                  <a:schemeClr val="accent2"/>
                </a:solidFill>
              </a:defRPr>
            </a:pP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3100"/>
              <a:t>LCLM 5005</a:t>
            </a:r>
            <a:br>
              <a:rPr sz="3100"/>
            </a:br>
            <a:r>
              <a:rPr sz="3100">
                <a:solidFill>
                  <a:srgbClr val="000000"/>
                </a:solidFill>
              </a:rPr>
              <a:t> </a:t>
            </a:r>
            <a:r>
              <a:rPr lang="en-GB" sz="3100"/>
              <a:t>Organisational Culture</a:t>
            </a:r>
            <a:endParaRPr sz="3100"/>
          </a:p>
          <a:p>
            <a:pPr defTabSz="562355">
              <a:defRPr sz="2600" b="1">
                <a:solidFill>
                  <a:schemeClr val="accent2"/>
                </a:solidFill>
              </a:defRPr>
            </a:pPr>
            <a:r>
              <a:rPr lang="en-GB" sz="3100" b="1">
                <a:ea typeface="Calibri"/>
                <a:cs typeface="Times New Roman"/>
              </a:rPr>
              <a:t>Week 7:</a:t>
            </a:r>
            <a:r>
              <a:rPr lang="en-GB" sz="3100">
                <a:ea typeface="Calibri"/>
                <a:cs typeface="Times New Roman"/>
              </a:rPr>
              <a:t> </a:t>
            </a:r>
            <a:br>
              <a:rPr lang="en-GB" sz="3100">
                <a:ea typeface="Calibri"/>
                <a:cs typeface="Times New Roman"/>
              </a:rPr>
            </a:br>
            <a:r>
              <a:rPr lang="en-GB" sz="3200" b="1">
                <a:solidFill>
                  <a:srgbClr val="FFFF00"/>
                </a:solidFill>
              </a:rPr>
              <a:t>Organisational Health </a:t>
            </a:r>
            <a:br>
              <a:rPr lang="en-GB" sz="3200">
                <a:solidFill>
                  <a:srgbClr val="FFFF00"/>
                </a:solidFill>
              </a:rPr>
            </a:br>
            <a:br>
              <a:rPr lang="en-GB" sz="3100" b="1"/>
            </a:br>
            <a:br>
              <a:rPr lang="en-GB" sz="3100" b="1">
                <a:ea typeface="Calibri"/>
                <a:cs typeface="Times New Roman"/>
              </a:rPr>
            </a:br>
            <a:br>
              <a:rPr sz="2950">
                <a:solidFill>
                  <a:srgbClr val="FF0000"/>
                </a:solidFill>
              </a:rPr>
            </a:br>
            <a:br>
              <a:rPr sz="2950">
                <a:solidFill>
                  <a:srgbClr val="FF0000"/>
                </a:solidFill>
              </a:rPr>
            </a:br>
            <a:endParaRPr sz="295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 bwMode="auto"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4000" b="1"/>
            </a:lvl1pPr>
          </a:lstStyle>
          <a:p>
            <a:pPr algn="ctr">
              <a:defRPr/>
            </a:pPr>
            <a:r>
              <a:rPr lang="en-US" sz="3600">
                <a:latin typeface="Arial"/>
                <a:ea typeface="Arial"/>
              </a:rPr>
              <a:t>BA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(Hons)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Leadership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and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Management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Skills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for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the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 spc="-10">
                <a:latin typeface="Arial"/>
                <a:ea typeface="Arial"/>
              </a:rPr>
              <a:t>Workplace</a:t>
            </a:r>
            <a:endParaRPr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195209" y="1643865"/>
            <a:ext cx="8575576" cy="3877931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indent="0">
              <a:buNone/>
              <a:defRPr/>
            </a:pPr>
            <a:r>
              <a:rPr lang="en-GB" sz="3600" b="1"/>
              <a:t>Business Ethics, Social and Environmental Responsibility</a:t>
            </a:r>
            <a:endParaRPr/>
          </a:p>
          <a:p>
            <a:pPr>
              <a:buFont typeface="Wingdings"/>
              <a:buChar char="ü"/>
              <a:defRPr/>
            </a:pP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Reasons for Unethical Business Behaviour</a:t>
            </a:r>
            <a:endParaRPr/>
          </a:p>
          <a:p>
            <a:pPr>
              <a:buFont typeface="Wingdings"/>
              <a:buChar char="ü"/>
              <a:defRPr/>
            </a:pP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Ways of Encouraging Ethical Business Behaviour</a:t>
            </a:r>
            <a:endParaRPr/>
          </a:p>
          <a:p>
            <a:pPr>
              <a:buFont typeface="Wingdings"/>
              <a:buChar char="ü"/>
              <a:defRPr/>
            </a:pP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Social Responsibility Towards Stakeholders</a:t>
            </a:r>
            <a:endParaRPr/>
          </a:p>
          <a:p>
            <a:pPr>
              <a:buFont typeface="Wingdings"/>
              <a:buChar char="ü"/>
              <a:defRPr/>
            </a:pP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Meeting Ethical, Social and Environmental Responsibilities</a:t>
            </a:r>
            <a:endParaRPr/>
          </a:p>
          <a:p>
            <a:pPr lvl="0">
              <a:defRPr/>
            </a:pPr>
            <a:endParaRPr lang="en-GB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/>
              <a:t>Recap of Week 6</a:t>
            </a:r>
            <a:endParaRPr/>
          </a:p>
        </p:txBody>
      </p:sp>
      <p:sp>
        <p:nvSpPr>
          <p:cNvPr id="118" name="TextBox 7"/>
          <p:cNvSpPr txBox="1"/>
          <p:nvPr/>
        </p:nvSpPr>
        <p:spPr bwMode="auto">
          <a:xfrm>
            <a:off x="195209" y="1107550"/>
            <a:ext cx="8151611" cy="646331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/>
            </a:pPr>
            <a:r>
              <a:rPr lang="en-GB" sz="3600"/>
              <a:t>We considered…….</a:t>
            </a:r>
            <a:endParaRPr sz="3600"/>
          </a:p>
        </p:txBody>
      </p:sp>
    </p:spTree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123289" y="1692324"/>
            <a:ext cx="8846049" cy="3829471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/>
            </a:pP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  <a:p>
            <a:pPr>
              <a:defRPr/>
            </a:pPr>
            <a:endParaRPr lang="en-GB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/>
              <a:t>Week 7 </a:t>
            </a:r>
            <a:endParaRPr/>
          </a:p>
        </p:txBody>
      </p:sp>
      <p:sp>
        <p:nvSpPr>
          <p:cNvPr id="118" name="TextBox 7"/>
          <p:cNvSpPr txBox="1"/>
          <p:nvPr/>
        </p:nvSpPr>
        <p:spPr bwMode="auto">
          <a:xfrm>
            <a:off x="267128" y="1107549"/>
            <a:ext cx="8079692" cy="58477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/>
            </a:pPr>
            <a:r>
              <a:rPr lang="en-GB" sz="3200"/>
              <a:t>We aim t</a:t>
            </a:r>
            <a:r>
              <a:rPr sz="3200"/>
              <a:t>o</a:t>
            </a:r>
            <a:r>
              <a:rPr lang="en-GB" sz="3200"/>
              <a:t> do the following:</a:t>
            </a:r>
            <a:endParaRPr sz="3200"/>
          </a:p>
        </p:txBody>
      </p:sp>
    </p:spTree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3" y="100262"/>
            <a:ext cx="8763855" cy="530395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  <a:p>
            <a:pPr marL="0" lvl="0" indent="0">
              <a:buNone/>
              <a:defRPr/>
            </a:pPr>
            <a:r>
              <a:rPr lang="en-GB" sz="4000"/>
              <a:t> </a:t>
            </a:r>
            <a:endParaRPr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>
                <a:solidFill>
                  <a:srgbClr val="FF0000"/>
                </a:solidFill>
              </a:rPr>
              <a:t> </a:t>
            </a: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386052" y="1487236"/>
            <a:ext cx="8511367" cy="39991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US" sz="36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3600"/>
              <a:t>‘Organisational Health’ is used to </a:t>
            </a:r>
            <a:r>
              <a:rPr lang="en-GB" sz="3600" u="sng"/>
              <a:t>build</a:t>
            </a:r>
            <a:r>
              <a:rPr lang="en-GB" sz="3600"/>
              <a:t> and </a:t>
            </a:r>
            <a:r>
              <a:rPr lang="en-GB" sz="3600" u="sng"/>
              <a:t>sustain</a:t>
            </a:r>
            <a:r>
              <a:rPr lang="en-GB" sz="3600"/>
              <a:t> organisational performance.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US" sz="36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3600" b="0"/>
              <a:t>The </a:t>
            </a:r>
            <a:r>
              <a:rPr lang="en-GB" sz="3600" b="1"/>
              <a:t>Organisational Health </a:t>
            </a:r>
            <a:r>
              <a:rPr lang="en-GB" sz="3600"/>
              <a:t>is the </a:t>
            </a:r>
            <a:r>
              <a:rPr lang="en-GB" sz="3600" u="sng"/>
              <a:t>ability</a:t>
            </a:r>
            <a:r>
              <a:rPr lang="en-GB" sz="3600"/>
              <a:t> of an organisation to </a:t>
            </a:r>
            <a:r>
              <a:rPr lang="en-GB" sz="3600" u="sng"/>
              <a:t>align</a:t>
            </a:r>
            <a:r>
              <a:rPr lang="en-GB" sz="3600"/>
              <a:t>, </a:t>
            </a:r>
            <a:r>
              <a:rPr lang="en-GB" sz="3600" u="sng"/>
              <a:t>execute</a:t>
            </a:r>
            <a:r>
              <a:rPr lang="en-GB" sz="3600"/>
              <a:t> and </a:t>
            </a:r>
            <a:r>
              <a:rPr lang="en-GB" sz="3600" u="sng"/>
              <a:t>renew</a:t>
            </a:r>
            <a:r>
              <a:rPr lang="en-GB" sz="3600"/>
              <a:t> itself faster than the competition so that it can </a:t>
            </a:r>
            <a:r>
              <a:rPr lang="en-GB" sz="3600" u="sng"/>
              <a:t>sustain</a:t>
            </a:r>
            <a:r>
              <a:rPr lang="en-GB" sz="3600"/>
              <a:t> exceptional performance over time.</a:t>
            </a:r>
            <a:endParaRPr sz="36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84464442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49" y="0"/>
            <a:ext cx="8702211" cy="117125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17907637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2"/>
            <a:ext cx="8525558" cy="4025720"/>
          </a:xfrm>
          <a:prstGeom prst="rect">
            <a:avLst/>
          </a:prstGeom>
        </p:spPr>
        <p:txBody>
          <a:bodyPr vertOverflow="overflow" horzOverflow="overflow" vert="horz" wrap="square" lIns="45717" tIns="45720" rIns="45717" bIns="45720" numCol="1" spcCol="0" rtlCol="0" fromWordArt="0" anchor="t" anchorCtr="0" forceAA="0" compatLnSpc="0">
            <a:normAutofit fontScale="90000" lnSpcReduction="2000"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The  </a:t>
            </a:r>
            <a:r>
              <a:rPr lang="en-GB"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Organisational Health Index (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OHI</a:t>
            </a:r>
            <a:r>
              <a:rPr lang="en-GB"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)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 is a diagnostic tool developed by</a:t>
            </a:r>
            <a:r>
              <a:rPr lang="en-GB"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 McKinsey &amp; Company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  to assess and improve an organi</a:t>
            </a:r>
            <a:r>
              <a:rPr lang="en-GB"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s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ation's overall health and performance. It measures factors like </a:t>
            </a:r>
            <a:r>
              <a:rPr sz="3600" b="0" i="0" u="sng">
                <a:solidFill>
                  <a:schemeClr val="tx1"/>
                </a:solidFill>
                <a:latin typeface="Arial"/>
                <a:ea typeface="Arial"/>
                <a:cs typeface="Arial"/>
              </a:rPr>
              <a:t>leadership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, </a:t>
            </a:r>
            <a:r>
              <a:rPr sz="3600" b="0" i="0" u="sng">
                <a:solidFill>
                  <a:schemeClr val="tx1"/>
                </a:solidFill>
                <a:latin typeface="Arial"/>
                <a:ea typeface="Arial"/>
                <a:cs typeface="Arial"/>
              </a:rPr>
              <a:t>culture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, </a:t>
            </a:r>
            <a:r>
              <a:rPr sz="3600" b="0" i="0" u="sng">
                <a:solidFill>
                  <a:schemeClr val="tx1"/>
                </a:solidFill>
                <a:latin typeface="Arial"/>
                <a:ea typeface="Arial"/>
                <a:cs typeface="Arial"/>
              </a:rPr>
              <a:t>strategy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, and </a:t>
            </a:r>
            <a:r>
              <a:rPr sz="3600" b="0" i="0" u="sng">
                <a:solidFill>
                  <a:schemeClr val="tx1"/>
                </a:solidFill>
                <a:latin typeface="Arial"/>
                <a:ea typeface="Arial"/>
                <a:cs typeface="Arial"/>
              </a:rPr>
              <a:t>operations 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to provide a comprehensive view of an organi</a:t>
            </a:r>
            <a:r>
              <a:rPr lang="en-GB"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s</a:t>
            </a:r>
            <a:r>
              <a:rPr sz="3600" b="0" i="0" u="none">
                <a:solidFill>
                  <a:schemeClr val="tx1"/>
                </a:solidFill>
                <a:latin typeface="Arial"/>
                <a:ea typeface="Arial"/>
                <a:cs typeface="Arial"/>
              </a:rPr>
              <a:t>ation's strengths and weaknesses.</a:t>
            </a:r>
            <a:endParaRPr sz="3600">
              <a:solidFill>
                <a:schemeClr val="tx1"/>
              </a:solidFill>
            </a:endParaRPr>
          </a:p>
        </p:txBody>
      </p:sp>
      <p:sp>
        <p:nvSpPr>
          <p:cNvPr id="1507385900" name="TextBox 1507385899"/>
          <p:cNvSpPr txBox="1"/>
          <p:nvPr/>
        </p:nvSpPr>
        <p:spPr bwMode="auto">
          <a:xfrm>
            <a:off x="383017" y="5057093"/>
            <a:ext cx="8191037" cy="914760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r>
              <a:rPr lang="en-GB">
                <a:solidFill>
                  <a:schemeClr val="tx1"/>
                </a:solidFill>
              </a:rPr>
              <a:t>Useful Link: </a:t>
            </a:r>
            <a:r>
              <a:rPr lang="en-GB" sz="1800" b="0" i="0" u="none" strike="noStrike" cap="none" spc="0">
                <a:ln>
                  <a:noFill/>
                </a:ln>
                <a:solidFill>
                  <a:schemeClr val="tx1"/>
                </a:solidFill>
                <a:latin typeface="Myriad Pro"/>
                <a:ea typeface="Myriad Pro"/>
                <a:cs typeface="Myriad Pro"/>
              </a:rPr>
              <a:t>https://www.mckinsey.com/solutions/orgsolutions/overview/organizational-health-index/how-ohi-works</a:t>
            </a:r>
            <a:endParaRPr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4464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84464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07637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7907637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7907637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7907637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4464442" grpId="0" animBg="1"/>
      <p:bldP spid="117907637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US" sz="36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3600"/>
              <a:t>The Organisational Health Index measures and tracks the organisational elements that drive performance. 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36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3600"/>
              <a:t>It provides a simple but a powerful road map for leaders and managers to improve organisational health.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US" sz="4000" b="1"/>
              <a:t>Class Discussion 1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43838" y="1171255"/>
            <a:ext cx="8774131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/>
              <a:t>There is an argument that goes like…..</a:t>
            </a:r>
            <a:r>
              <a:rPr lang="en-GB" sz="3200" b="1" i="1"/>
              <a:t>cultivating a healthy organisation results in more efficient, effective, and sustainable execution of its strategic mission and vision.</a:t>
            </a:r>
            <a:endParaRPr/>
          </a:p>
          <a:p>
            <a:pPr>
              <a:defRPr/>
            </a:pPr>
            <a:endParaRPr lang="en-GB" sz="3200" b="1"/>
          </a:p>
          <a:p>
            <a:pPr>
              <a:defRPr/>
            </a:pP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To what extent do you agree with this view? Justify your answer.</a:t>
            </a:r>
            <a:endParaRPr lang="en-GB" sz="320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US" sz="4000" b="1"/>
              <a:t>Class Discussion 2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92500" lnSpcReduction="10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endParaRPr lang="en-US" sz="3600" b="1"/>
          </a:p>
          <a:p>
            <a:pPr>
              <a:defRPr/>
            </a:pPr>
            <a:r>
              <a:rPr lang="en-GB" sz="3200"/>
              <a:t>There is an argument that…..</a:t>
            </a:r>
            <a:r>
              <a:rPr lang="en-GB" sz="3200" b="1" i="1"/>
              <a:t> </a:t>
            </a:r>
            <a:endParaRPr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lang="en-GB" sz="3200" b="1" i="1"/>
              <a:t> “Employment is nature’s physician and is essential to human happiness.”</a:t>
            </a:r>
            <a:endParaRPr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lang="en-GB" sz="3200" b="1" i="1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                                      Galen (129-200 AD)</a:t>
            </a:r>
            <a:endParaRPr lang="en-GB" sz="3200" b="1" i="1"/>
          </a:p>
          <a:p>
            <a:pPr marL="0" indent="0">
              <a:buNone/>
              <a:defRPr/>
            </a:pPr>
            <a:endParaRPr lang="en-GB" sz="3200" b="1"/>
          </a:p>
          <a:p>
            <a:pPr>
              <a:defRPr/>
            </a:pP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Do you agree with this view? Explain your view in support or against the argument.</a:t>
            </a:r>
            <a:endParaRPr lang="en-GB" sz="320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978196"/>
            <a:ext cx="8702212" cy="45390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2800" b="1"/>
              <a:t>Other consideration in relation to Organisational Health Index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4000"/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297950" y="1956391"/>
            <a:ext cx="8620020" cy="3560843"/>
          </a:xfrm>
          <a:prstGeom prst="rect">
            <a:avLst/>
          </a:prstGeom>
          <a:ln w="12700">
            <a:miter lim="400000"/>
          </a:ln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/>
          </a:bodyPr>
          <a:lstStyle>
            <a:lvl1pPr marL="257175" marR="0" indent="-257175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1pPr>
            <a:lvl2pPr marL="587829" marR="0" indent="-244929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–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2pPr>
            <a:lvl3pPr marL="914400" marR="0" indent="-22860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3pPr>
            <a:lvl4pPr marL="1303019" marR="0" indent="-274319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–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4pPr>
            <a:lvl5pPr marL="1645920" marR="0" indent="-27432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»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5pPr>
            <a:lvl6pPr marL="1988820" marR="0" indent="-27432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6pPr>
            <a:lvl7pPr marL="2331720" marR="0" indent="-27432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7pPr>
            <a:lvl8pPr marL="2674620" marR="0" indent="-27432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8pPr>
            <a:lvl9pPr marL="3017519" marR="0" indent="-274320" algn="l" defTabSz="68580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defRPr sz="2400" b="0" i="0" u="none" strike="noStrike" cap="none" spc="0">
                <a:solidFill>
                  <a:srgbClr val="000000"/>
                </a:solidFill>
                <a:latin typeface="Myriad Pro"/>
                <a:ea typeface="Myriad Pro"/>
                <a:cs typeface="Myriad Pro"/>
              </a:defRPr>
            </a:lvl9pPr>
          </a:lstStyle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en-GB" sz="2000" dirty="0">
              <a:ea typeface="+mn-ea"/>
            </a:endParaRP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en-GB" sz="3000" b="1" dirty="0">
                <a:solidFill>
                  <a:schemeClr val="accent1">
                    <a:lumMod val="50000"/>
                  </a:schemeClr>
                </a:solidFill>
                <a:ea typeface="+mn-ea"/>
              </a:rPr>
              <a:t>Advantages for the workplace</a:t>
            </a:r>
            <a:r>
              <a:rPr lang="en-GB" sz="3000" dirty="0">
                <a:solidFill>
                  <a:schemeClr val="accent1">
                    <a:lumMod val="50000"/>
                  </a:schemeClr>
                </a:solidFill>
                <a:ea typeface="+mn-ea"/>
              </a:rPr>
              <a:t>:</a:t>
            </a:r>
            <a:endParaRPr dirty="0"/>
          </a:p>
          <a:p>
            <a:pPr marL="522287" lvl="1" indent="-342900">
              <a:lnSpc>
                <a:spcPct val="90000"/>
              </a:lnSpc>
              <a:buFont typeface="Wingdings"/>
              <a:buChar char="Ø"/>
              <a:defRPr/>
            </a:pPr>
            <a:r>
              <a:rPr lang="en-GB" sz="2000" dirty="0">
                <a:ea typeface="+mn-ea"/>
              </a:rPr>
              <a:t>a microcosm of society, as to age, gender, income, ethnicity, etc.</a:t>
            </a:r>
            <a:endParaRPr dirty="0"/>
          </a:p>
          <a:p>
            <a:pPr marL="522287" lvl="1" indent="-342900">
              <a:lnSpc>
                <a:spcPct val="90000"/>
              </a:lnSpc>
              <a:buFont typeface="Wingdings"/>
              <a:buChar char="Ø"/>
              <a:defRPr/>
            </a:pPr>
            <a:r>
              <a:rPr lang="en-GB" sz="2000" dirty="0">
                <a:ea typeface="+mn-ea"/>
              </a:rPr>
              <a:t>a culture of health at work can reinforce positive health behaviours</a:t>
            </a:r>
            <a:endParaRPr dirty="0"/>
          </a:p>
          <a:p>
            <a:pPr marL="522287" lvl="1" indent="-342900">
              <a:lnSpc>
                <a:spcPct val="90000"/>
              </a:lnSpc>
              <a:buFont typeface="Wingdings"/>
              <a:buChar char="Ø"/>
              <a:defRPr/>
            </a:pPr>
            <a:r>
              <a:rPr lang="en-GB" sz="2000" dirty="0">
                <a:ea typeface="+mn-ea"/>
              </a:rPr>
              <a:t>good employer-employee relationships can help sustain employee wellbeing and health</a:t>
            </a:r>
            <a:endParaRPr dirty="0"/>
          </a:p>
          <a:p>
            <a:pPr marL="522287" lvl="1" indent="-342900">
              <a:lnSpc>
                <a:spcPct val="90000"/>
              </a:lnSpc>
              <a:buFont typeface="Wingdings"/>
              <a:buChar char="Ø"/>
              <a:defRPr/>
            </a:pPr>
            <a:r>
              <a:rPr lang="en-GB" sz="2000" dirty="0">
                <a:ea typeface="+mn-ea"/>
              </a:rPr>
              <a:t>powerful communication possibilities</a:t>
            </a:r>
            <a:endParaRPr dirty="0"/>
          </a:p>
          <a:p>
            <a:pPr marL="522287" lvl="1" indent="-342900">
              <a:lnSpc>
                <a:spcPct val="90000"/>
              </a:lnSpc>
              <a:buFont typeface="Wingdings"/>
              <a:buChar char="Ø"/>
              <a:defRPr/>
            </a:pPr>
            <a:r>
              <a:rPr lang="en-GB" sz="2000" dirty="0">
                <a:ea typeface="+mn-ea"/>
              </a:rPr>
              <a:t>infrastructure for measurement of health outcomes is often in place</a:t>
            </a:r>
            <a:endParaRPr lang="en-GB" sz="800" dirty="0">
              <a:ea typeface="+mn-ea"/>
            </a:endParaRPr>
          </a:p>
          <a:p>
            <a:pPr marL="452438" lvl="1" indent="-273050">
              <a:lnSpc>
                <a:spcPct val="90000"/>
              </a:lnSpc>
              <a:buFontTx/>
              <a:buNone/>
              <a:defRPr/>
            </a:pPr>
            <a:r>
              <a:rPr lang="en-GB" sz="2000" b="1" dirty="0">
                <a:ea typeface="+mn-ea"/>
              </a:rPr>
              <a:t>		</a:t>
            </a:r>
            <a:endParaRPr lang="en-GB" dirty="0"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5"/>
            <a:ext cx="8702212" cy="4345978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3900" b="1"/>
              <a:t>Shifting the organisation toward higher performance.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Assess underlying mindsets (of management/teams/ employees) and behaviours that impact performance.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40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Benchmark your organisation’s health index against public and private sector benchmarks.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43838" y="1084521"/>
            <a:ext cx="8856324" cy="4432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b="1"/>
              <a:t>A healthy workplace can influence societal wellbeing.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b="1"/>
              <a:t>A ripple effect…</a:t>
            </a:r>
            <a:endParaRPr/>
          </a:p>
        </p:txBody>
      </p:sp>
      <p:grpSp>
        <p:nvGrpSpPr>
          <p:cNvPr id="3" name="Group 15"/>
          <p:cNvGrpSpPr/>
          <p:nvPr/>
        </p:nvGrpSpPr>
        <p:grpSpPr bwMode="auto">
          <a:xfrm>
            <a:off x="319087" y="2020187"/>
            <a:ext cx="8598881" cy="3583172"/>
            <a:chOff x="8495" y="1557337"/>
            <a:chExt cx="9027558" cy="4175125"/>
          </a:xfrm>
        </p:grpSpPr>
        <p:sp>
          <p:nvSpPr>
            <p:cNvPr id="4" name="Shape 714"/>
            <p:cNvSpPr/>
            <p:nvPr/>
          </p:nvSpPr>
          <p:spPr bwMode="auto">
            <a:xfrm rot="5400000">
              <a:off x="2570584" y="-733006"/>
              <a:ext cx="4175125" cy="87558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844550">
                <a:lnSpc>
                  <a:spcPct val="90000"/>
                </a:lnSpc>
                <a:spcBef>
                  <a:spcPts val="1000"/>
                </a:spcBef>
                <a:defRPr sz="1800">
                  <a:solidFill>
                    <a:srgbClr val="FF0000"/>
                  </a:solidFill>
                  <a:latin typeface="+mn-lt"/>
                  <a:ea typeface="+mn-ea"/>
                  <a:cs typeface="+mn-cs"/>
                </a:defRPr>
              </a:pPr>
              <a:endParaRPr sz="1800">
                <a:solidFill>
                  <a:srgbClr val="FF0000"/>
                </a:solidFill>
                <a:latin typeface="+mn-lt"/>
                <a:ea typeface="+mn-ea"/>
              </a:endParaRPr>
            </a:p>
          </p:txBody>
        </p:sp>
        <p:sp>
          <p:nvSpPr>
            <p:cNvPr id="5" name="Shape 715"/>
            <p:cNvSpPr/>
            <p:nvPr/>
          </p:nvSpPr>
          <p:spPr bwMode="auto">
            <a:xfrm>
              <a:off x="350822" y="1938338"/>
              <a:ext cx="6885366" cy="34131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800100">
                <a:lnSpc>
                  <a:spcPct val="90000"/>
                </a:lnSpc>
                <a:spcBef>
                  <a:spcPts val="1000"/>
                </a:spcBef>
                <a:defRPr sz="18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pPr>
              <a:endParaRPr sz="1800">
                <a:solidFill>
                  <a:srgbClr val="FFFFFF"/>
                </a:solidFill>
                <a:latin typeface="+mn-lt"/>
                <a:ea typeface="+mn-ea"/>
              </a:endParaRPr>
            </a:p>
          </p:txBody>
        </p:sp>
        <p:sp>
          <p:nvSpPr>
            <p:cNvPr id="6" name="Shape 716"/>
            <p:cNvSpPr/>
            <p:nvPr/>
          </p:nvSpPr>
          <p:spPr bwMode="auto">
            <a:xfrm>
              <a:off x="394936" y="2349500"/>
              <a:ext cx="4609066" cy="25923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755650">
                <a:lnSpc>
                  <a:spcPct val="90000"/>
                </a:lnSpc>
                <a:spcBef>
                  <a:spcPts val="1000"/>
                </a:spcBef>
                <a:defRPr sz="1600">
                  <a:solidFill>
                    <a:srgbClr val="947AD0"/>
                  </a:solidFill>
                  <a:latin typeface="+mn-lt"/>
                  <a:ea typeface="+mn-ea"/>
                  <a:cs typeface="+mn-cs"/>
                </a:defRPr>
              </a:pPr>
              <a:endParaRPr sz="1600">
                <a:solidFill>
                  <a:srgbClr val="947AD0"/>
                </a:solidFill>
                <a:latin typeface="+mn-lt"/>
                <a:ea typeface="+mn-ea"/>
              </a:endParaRPr>
            </a:p>
          </p:txBody>
        </p:sp>
        <p:sp>
          <p:nvSpPr>
            <p:cNvPr id="7" name="Shape 717"/>
            <p:cNvSpPr/>
            <p:nvPr/>
          </p:nvSpPr>
          <p:spPr bwMode="auto">
            <a:xfrm>
              <a:off x="454932" y="2682876"/>
              <a:ext cx="2782733" cy="19700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977900">
                <a:lnSpc>
                  <a:spcPct val="90000"/>
                </a:lnSpc>
                <a:spcBef>
                  <a:spcPts val="1000"/>
                </a:spcBef>
                <a:defRPr sz="1200">
                  <a:solidFill>
                    <a:srgbClr val="2A2A2A"/>
                  </a:solidFill>
                  <a:latin typeface="+mn-lt"/>
                  <a:ea typeface="+mn-ea"/>
                  <a:cs typeface="+mn-cs"/>
                </a:defRPr>
              </a:pPr>
              <a:endParaRPr sz="1200">
                <a:solidFill>
                  <a:srgbClr val="2A2A2A"/>
                </a:solidFill>
                <a:latin typeface="+mn-lt"/>
                <a:ea typeface="+mn-ea"/>
              </a:endParaRPr>
            </a:p>
          </p:txBody>
        </p:sp>
        <p:sp>
          <p:nvSpPr>
            <p:cNvPr id="8" name="TextBox 7"/>
            <p:cNvSpPr txBox="1"/>
            <p:nvPr/>
          </p:nvSpPr>
          <p:spPr bwMode="auto">
            <a:xfrm>
              <a:off x="904898" y="4062413"/>
              <a:ext cx="1743399" cy="40005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>
                  <a:latin typeface="Calibri"/>
                  <a:ea typeface="ＭＳ Ｐゴシック"/>
                  <a:cs typeface="Calibri"/>
                </a:rPr>
                <a:t>WORKFORCE</a:t>
              </a:r>
              <a:endParaRPr/>
            </a:p>
          </p:txBody>
        </p:sp>
        <p:sp>
          <p:nvSpPr>
            <p:cNvPr id="9" name="TextBox 8"/>
            <p:cNvSpPr txBox="1"/>
            <p:nvPr/>
          </p:nvSpPr>
          <p:spPr bwMode="auto">
            <a:xfrm>
              <a:off x="3011799" y="4016376"/>
              <a:ext cx="1646347" cy="708025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>
                  <a:latin typeface="Calibri"/>
                  <a:ea typeface="ＭＳ Ｐゴシック"/>
                  <a:cs typeface="Calibri"/>
                </a:rPr>
                <a:t>FRIENDS &amp; FAMILY</a:t>
              </a:r>
              <a:endParaRPr/>
            </a:p>
          </p:txBody>
        </p:sp>
        <p:sp>
          <p:nvSpPr>
            <p:cNvPr id="10" name="TextBox 9"/>
            <p:cNvSpPr txBox="1"/>
            <p:nvPr/>
          </p:nvSpPr>
          <p:spPr bwMode="auto">
            <a:xfrm>
              <a:off x="4658146" y="2532063"/>
              <a:ext cx="1778690" cy="40005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>
                  <a:latin typeface="Calibri"/>
                  <a:ea typeface="ＭＳ Ｐゴシック"/>
                  <a:cs typeface="Calibri"/>
                </a:rPr>
                <a:t>COMMUNITY</a:t>
              </a:r>
              <a:endParaRPr/>
            </a:p>
          </p:txBody>
        </p:sp>
        <p:sp>
          <p:nvSpPr>
            <p:cNvPr id="11" name="TextBox 26"/>
            <p:cNvSpPr txBox="1">
              <a:spLocks noChangeArrowheads="1"/>
            </p:cNvSpPr>
            <p:nvPr/>
          </p:nvSpPr>
          <p:spPr bwMode="auto">
            <a:xfrm>
              <a:off x="7054436" y="2536826"/>
              <a:ext cx="1256376" cy="400050"/>
            </a:xfrm>
            <a:prstGeom prst="rect">
              <a:avLst/>
            </a:prstGeom>
            <a:noFill/>
            <a:ln w="9525">
              <a:solidFill>
                <a:schemeClr val="accent1">
                  <a:lumMod val="75000"/>
                </a:schemeClr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5pPr>
              <a:lvl6pPr marL="2514600" indent="-228600">
                <a:spcBef>
                  <a:spcPts val="0"/>
                </a:spcBef>
                <a:spcAft>
                  <a:spcPts val="0"/>
                </a:spcAft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6pPr>
              <a:lvl7pPr marL="2971800" indent="-228600">
                <a:spcBef>
                  <a:spcPts val="0"/>
                </a:spcBef>
                <a:spcAft>
                  <a:spcPts val="0"/>
                </a:spcAft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7pPr>
              <a:lvl8pPr marL="3429000" indent="-228600">
                <a:spcBef>
                  <a:spcPts val="0"/>
                </a:spcBef>
                <a:spcAft>
                  <a:spcPts val="0"/>
                </a:spcAft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8pPr>
              <a:lvl9pPr marL="3886200" indent="-228600">
                <a:spcBef>
                  <a:spcPts val="0"/>
                </a:spcBef>
                <a:spcAft>
                  <a:spcPts val="0"/>
                </a:spcAft>
                <a:defRPr sz="2400">
                  <a:solidFill>
                    <a:schemeClr val="tx1"/>
                  </a:solidFill>
                  <a:latin typeface="Arial"/>
                  <a:ea typeface="ＭＳ Ｐゴシック"/>
                </a:defRPr>
              </a:lvl9pPr>
            </a:lstStyle>
            <a:p>
              <a:pPr algn="ctr">
                <a:defRPr/>
              </a:pPr>
              <a:r>
                <a:rPr lang="en-US" sz="2000" b="1">
                  <a:latin typeface="Calibri"/>
                </a:rPr>
                <a:t>SOCIETY</a:t>
              </a:r>
              <a:endParaRPr/>
            </a:p>
          </p:txBody>
        </p:sp>
        <p:pic>
          <p:nvPicPr>
            <p:cNvPr id="12" name="Picture 35"/>
            <p:cNvPicPr>
              <a:picLocks noChangeAspect="1"/>
            </p:cNvPicPr>
            <p:nvPr/>
          </p:nvPicPr>
          <p:blipFill>
            <a:blip r:embed="rId3"/>
            <a:stretch/>
          </p:blipFill>
          <p:spPr bwMode="auto">
            <a:xfrm>
              <a:off x="8495" y="3227387"/>
              <a:ext cx="839788" cy="83502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4"/>
            <a:stretch/>
          </p:blipFill>
          <p:spPr bwMode="auto">
            <a:xfrm>
              <a:off x="5425736" y="2932113"/>
              <a:ext cx="1154031" cy="1154113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/>
            <a:stretch/>
          </p:blipFill>
          <p:spPr bwMode="auto">
            <a:xfrm>
              <a:off x="3504115" y="3068638"/>
              <a:ext cx="892874" cy="892175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6"/>
            <a:stretch/>
          </p:blipFill>
          <p:spPr bwMode="auto">
            <a:xfrm>
              <a:off x="7479699" y="2855913"/>
              <a:ext cx="1125798" cy="1125538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7"/>
            <a:srcRect l="31821" b="15349"/>
            <a:stretch/>
          </p:blipFill>
          <p:spPr bwMode="auto">
            <a:xfrm>
              <a:off x="1270164" y="2932113"/>
              <a:ext cx="1279316" cy="1028700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031358"/>
            <a:ext cx="8702212" cy="448587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5100" b="1"/>
              <a:t>Good for All….?</a:t>
            </a:r>
            <a:endParaRPr/>
          </a:p>
          <a:p>
            <a:pPr>
              <a:defRPr/>
            </a:pPr>
            <a:r>
              <a:rPr lang="en-GB" sz="4000"/>
              <a:t>There is a link, in typical pyramid-shaped organisations, between poorer health and wellbeing (mental and physical) and lower motivation and engagement at work.</a:t>
            </a:r>
            <a:endParaRPr/>
          </a:p>
          <a:p>
            <a:pPr marL="0" indent="0">
              <a:buFontTx/>
              <a:buNone/>
              <a:defRPr/>
            </a:pPr>
            <a:endParaRPr lang="en-GB" sz="2000"/>
          </a:p>
          <a:p>
            <a:pPr>
              <a:defRPr/>
            </a:pPr>
            <a:r>
              <a:rPr lang="en-GB" sz="4000"/>
              <a:t>Recognition of this should inform management thinking about health and wellbeing to enhance productivity.</a:t>
            </a:r>
            <a:endParaRPr/>
          </a:p>
          <a:p>
            <a:pPr marL="0" indent="0">
              <a:buFontTx/>
              <a:buNone/>
              <a:defRPr/>
            </a:pPr>
            <a:endParaRPr lang="en-GB" sz="2000"/>
          </a:p>
          <a:p>
            <a:pPr>
              <a:defRPr/>
            </a:pPr>
            <a:r>
              <a:rPr lang="en-GB" sz="4000"/>
              <a:t>You need top-down and bottom-up activities.</a:t>
            </a:r>
            <a:endParaRPr/>
          </a:p>
          <a:p>
            <a:pPr>
              <a:defRPr/>
            </a:pPr>
            <a:endParaRPr lang="en-GB" sz="4000"/>
          </a:p>
          <a:p>
            <a:pPr>
              <a:defRPr/>
            </a:pPr>
            <a:r>
              <a:rPr lang="en-GB" sz="4000" b="1">
                <a:solidFill>
                  <a:srgbClr val="FF0000"/>
                </a:solidFill>
              </a:rPr>
              <a:t>Workers’ aggregate performance </a:t>
            </a:r>
            <a:r>
              <a:rPr lang="en-GB" sz="4000"/>
              <a:t>is essential to organisational success.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031358"/>
            <a:ext cx="8702212" cy="44858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b="1"/>
              <a:t>Need for a rethink….?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5100" b="1"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5100" b="1"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5100" b="1"/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 rot="10645003" flipV="1">
            <a:off x="3061245" y="1351826"/>
            <a:ext cx="292241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0"/>
              </a:spcBef>
              <a:buChar char="•"/>
              <a:defRPr sz="3200">
                <a:solidFill>
                  <a:schemeClr val="tx1"/>
                </a:solidFill>
                <a:latin typeface="Arial"/>
                <a:ea typeface="MS PGothic"/>
              </a:defRPr>
            </a:lvl1pPr>
            <a:lvl2pPr marL="742950" indent="-285750">
              <a:spcBef>
                <a:spcPts val="0"/>
              </a:spcBef>
              <a:buChar char="–"/>
              <a:defRPr sz="2800">
                <a:solidFill>
                  <a:schemeClr val="tx1"/>
                </a:solidFill>
                <a:latin typeface="Arial"/>
                <a:ea typeface="MS PGothic"/>
              </a:defRPr>
            </a:lvl2pPr>
            <a:lvl3pPr marL="1143000" indent="-228600">
              <a:spcBef>
                <a:spcPts val="0"/>
              </a:spcBef>
              <a:buChar char="•"/>
              <a:defRPr sz="2400">
                <a:solidFill>
                  <a:schemeClr val="tx1"/>
                </a:solidFill>
                <a:latin typeface="Arial"/>
                <a:ea typeface="MS PGothic"/>
              </a:defRPr>
            </a:lvl3pPr>
            <a:lvl4pPr marL="1600200" indent="-228600">
              <a:spcBef>
                <a:spcPts val="0"/>
              </a:spcBef>
              <a:buChar char="–"/>
              <a:defRPr sz="2000">
                <a:solidFill>
                  <a:schemeClr val="tx1"/>
                </a:solidFill>
                <a:latin typeface="Arial"/>
                <a:ea typeface="MS PGothic"/>
              </a:defRPr>
            </a:lvl4pPr>
            <a:lvl5pPr marL="2057400" indent="-228600">
              <a:spcBef>
                <a:spcPts val="0"/>
              </a:spcBef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9pPr>
          </a:lstStyle>
          <a:p>
            <a:pPr>
              <a:spcBef>
                <a:spcPts val="0"/>
              </a:spcBef>
              <a:buFontTx/>
              <a:buNone/>
              <a:defRPr/>
            </a:pPr>
            <a:r>
              <a:rPr lang="en-GB" sz="2000" b="1">
                <a:solidFill>
                  <a:srgbClr val="000000"/>
                </a:solidFill>
                <a:cs typeface="Arial"/>
              </a:rPr>
              <a:t>Top management</a:t>
            </a:r>
            <a:endParaRPr/>
          </a:p>
        </p:txBody>
      </p:sp>
      <p:sp>
        <p:nvSpPr>
          <p:cNvPr id="3" name="AutoShape 4"/>
          <p:cNvSpPr>
            <a:spLocks noChangeArrowheads="1"/>
          </p:cNvSpPr>
          <p:nvPr/>
        </p:nvSpPr>
        <p:spPr bwMode="auto">
          <a:xfrm>
            <a:off x="3042491" y="1764455"/>
            <a:ext cx="1524372" cy="3329090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0"/>
              </a:spcBef>
              <a:buChar char="•"/>
              <a:defRPr sz="3200">
                <a:solidFill>
                  <a:schemeClr val="tx1"/>
                </a:solidFill>
                <a:latin typeface="Arial"/>
                <a:ea typeface="MS PGothic"/>
              </a:defRPr>
            </a:lvl1pPr>
            <a:lvl2pPr marL="742950" indent="-285750">
              <a:spcBef>
                <a:spcPts val="0"/>
              </a:spcBef>
              <a:buChar char="–"/>
              <a:defRPr sz="2800">
                <a:solidFill>
                  <a:schemeClr val="tx1"/>
                </a:solidFill>
                <a:latin typeface="Arial"/>
                <a:ea typeface="MS PGothic"/>
              </a:defRPr>
            </a:lvl2pPr>
            <a:lvl3pPr marL="1143000" indent="-228600">
              <a:spcBef>
                <a:spcPts val="0"/>
              </a:spcBef>
              <a:buChar char="•"/>
              <a:defRPr sz="2400">
                <a:solidFill>
                  <a:schemeClr val="tx1"/>
                </a:solidFill>
                <a:latin typeface="Arial"/>
                <a:ea typeface="MS PGothic"/>
              </a:defRPr>
            </a:lvl3pPr>
            <a:lvl4pPr marL="1600200" indent="-228600">
              <a:spcBef>
                <a:spcPts val="0"/>
              </a:spcBef>
              <a:buChar char="–"/>
              <a:defRPr sz="2000">
                <a:solidFill>
                  <a:schemeClr val="tx1"/>
                </a:solidFill>
                <a:latin typeface="Arial"/>
                <a:ea typeface="MS PGothic"/>
              </a:defRPr>
            </a:lvl4pPr>
            <a:lvl5pPr marL="2057400" indent="-228600">
              <a:spcBef>
                <a:spcPts val="0"/>
              </a:spcBef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5pPr>
            <a:lvl6pPr marL="25146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6pPr>
            <a:lvl7pPr marL="29718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7pPr>
            <a:lvl8pPr marL="34290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8pPr>
            <a:lvl9pPr marL="3886200" indent="-228600">
              <a:spcBef>
                <a:spcPts val="0"/>
              </a:spcBef>
              <a:spcAft>
                <a:spcPts val="0"/>
              </a:spcAft>
              <a:buChar char="»"/>
              <a:defRPr sz="2000">
                <a:solidFill>
                  <a:schemeClr val="tx1"/>
                </a:solidFill>
                <a:latin typeface="Arial"/>
                <a:ea typeface="MS PGothic"/>
              </a:defRPr>
            </a:lvl9pPr>
          </a:lstStyle>
          <a:p>
            <a:pPr>
              <a:spcBef>
                <a:spcPts val="0"/>
              </a:spcBef>
              <a:buFontTx/>
              <a:buNone/>
              <a:defRPr/>
            </a:pPr>
            <a:endParaRPr lang="en-US" sz="1800">
              <a:solidFill>
                <a:srgbClr val="000000"/>
              </a:solidFill>
              <a:cs typeface="Arial"/>
            </a:endParaRPr>
          </a:p>
        </p:txBody>
      </p:sp>
      <p:sp>
        <p:nvSpPr>
          <p:cNvPr id="4" name="Line 6"/>
          <p:cNvSpPr>
            <a:spLocks noChangeShapeType="1"/>
          </p:cNvSpPr>
          <p:nvPr/>
        </p:nvSpPr>
        <p:spPr bwMode="auto">
          <a:xfrm>
            <a:off x="3956069" y="1935544"/>
            <a:ext cx="930850" cy="321750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4743212" y="2609360"/>
            <a:ext cx="1760757" cy="11712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/>
        </p:blipFill>
        <p:spPr bwMode="auto">
          <a:xfrm>
            <a:off x="226031" y="4146784"/>
            <a:ext cx="3067045" cy="12950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en-GB" b="1"/>
              <a:t>Key features</a:t>
            </a:r>
            <a:r>
              <a:rPr lang="en-GB"/>
              <a:t> common to organisations:	</a:t>
            </a:r>
            <a:r>
              <a:rPr lang="en-GB" b="1"/>
              <a:t>Mental Health, Well-being, Resilience and Engagement</a:t>
            </a:r>
            <a:endParaRPr lang="en-GB" sz="1200"/>
          </a:p>
          <a:p>
            <a:pPr marL="0" indent="0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endParaRPr lang="en-GB" sz="800"/>
          </a:p>
          <a:p>
            <a:pPr lvl="1">
              <a:spcBef>
                <a:spcPts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sz="2000" b="0">
                <a:solidFill>
                  <a:schemeClr val="tx1"/>
                </a:solidFill>
              </a:rPr>
              <a:t>Visible Senior Leadership, </a:t>
            </a:r>
            <a:r>
              <a:rPr lang="en-GB" sz="2000"/>
              <a:t>Board-level or equivalent engagement</a:t>
            </a:r>
            <a:endParaRPr b="0">
              <a:solidFill>
                <a:schemeClr val="tx1"/>
              </a:solidFill>
            </a:endParaRPr>
          </a:p>
          <a:p>
            <a:pPr lvl="1">
              <a:spcBef>
                <a:spcPts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sz="2000"/>
              <a:t>Accountable managers throughout the organisation enabling engagement</a:t>
            </a:r>
            <a:endParaRPr/>
          </a:p>
          <a:p>
            <a:pPr lvl="1">
              <a:spcBef>
                <a:spcPts val="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GB" sz="2000"/>
              <a:t>Attention to both mental and physical health improvements</a:t>
            </a:r>
            <a:endParaRPr/>
          </a:p>
          <a:p>
            <a:pPr lvl="1">
              <a:spcBef>
                <a:spcPts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sz="2000"/>
              <a:t>Empowering employees to care for their own health</a:t>
            </a:r>
            <a:endParaRPr/>
          </a:p>
          <a:p>
            <a:pPr lvl="1">
              <a:spcBef>
                <a:spcPts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sz="2000"/>
              <a:t>Evaluation to ensure continuous improvement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72500" lnSpcReduction="20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4400" b="1"/>
              <a:t>Shifting your organisation toward higher performance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Understand your organisation’s “archetype” to identify the “must-have” practices for success or “pillars”.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40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Prioritize intervention programs needed to improve health.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40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Periodically track organisational health to ensure ongoing progress and catch potential issues early.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04611551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3300" b="1" i="0" u="none" strike="noStrike" cap="none" spc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latin typeface="Myriad Pro"/>
                <a:ea typeface="Myriad Pro"/>
                <a:cs typeface="Myriad Pro"/>
              </a:rPr>
              <a:t>Organisational Health of an Organisation</a:t>
            </a:r>
            <a:endParaRPr/>
          </a:p>
        </p:txBody>
      </p:sp>
      <p:sp>
        <p:nvSpPr>
          <p:cNvPr id="898594291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312694"/>
          </a:xfrm>
          <a:prstGeom prst="rect">
            <a:avLst/>
          </a:prstGeom>
        </p:spPr>
        <p:txBody>
          <a:bodyPr/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2800" b="1" i="0" u="none" strike="noStrike" cap="none" spc="0" dirty="0">
                <a:ln>
                  <a:noFill/>
                </a:ln>
                <a:solidFill>
                  <a:srgbClr val="000000"/>
                </a:solidFill>
                <a:latin typeface="Arial"/>
                <a:ea typeface="Arial"/>
                <a:cs typeface="Arial"/>
              </a:rPr>
              <a:t>4 Archetypes</a:t>
            </a:r>
            <a:endParaRPr lang="en-GB" sz="2800" b="1" i="0" u="none" strike="noStrike" cap="none" spc="0" dirty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Clr>
                <a:srgbClr val="0093D8"/>
              </a:buClr>
              <a:buNone/>
              <a:defRPr/>
            </a:pPr>
            <a:endParaRPr sz="2800" dirty="0">
              <a:latin typeface="Arial"/>
              <a:cs typeface="Arial"/>
            </a:endParaRPr>
          </a:p>
          <a:p>
            <a:pPr>
              <a:defRPr/>
            </a:pP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McKinsey </a:t>
            </a:r>
            <a:r>
              <a:rPr lang="en-GB"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&amp; Co. 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has identified four patterns of </a:t>
            </a:r>
            <a:r>
              <a:rPr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</a:t>
            </a:r>
            <a:r>
              <a:rPr lang="en-GB"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behavi</a:t>
            </a:r>
            <a:r>
              <a:rPr lang="en-GB"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ou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 or “archetypes,” that most </a:t>
            </a:r>
            <a:r>
              <a:rPr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</a:t>
            </a:r>
            <a:r>
              <a:rPr lang="en-GB"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8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ations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fall into: </a:t>
            </a:r>
            <a:r>
              <a:rPr sz="28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market focus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sz="28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execution edge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</a:t>
            </a:r>
            <a:r>
              <a:rPr sz="28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talent/knowledge core</a:t>
            </a:r>
            <a:r>
              <a:rPr sz="28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and </a:t>
            </a:r>
            <a:r>
              <a:rPr sz="28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leadership-driven</a:t>
            </a:r>
            <a:endParaRPr sz="2800" b="0" i="0" u="none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D8B62DE6-A406-DFE6-D862-F955B421957A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04611551" name="Title Text">
            <a:extLst>
              <a:ext uri="{FF2B5EF4-FFF2-40B4-BE49-F238E27FC236}">
                <a16:creationId xmlns:a16="http://schemas.microsoft.com/office/drawing/2014/main" id="{00CC35E9-5C86-7EEB-3821-6AB135490A99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3300" b="1" i="0" u="none" strike="noStrike" cap="none" spc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latin typeface="Myriad Pro"/>
                <a:ea typeface="Myriad Pro"/>
                <a:cs typeface="Myriad Pro"/>
              </a:rPr>
              <a:t>Organisational Health of an Organisation</a:t>
            </a:r>
            <a:endParaRPr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F87F8E4-D269-5220-5CCC-0CF6F68D70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66570" y="1561850"/>
            <a:ext cx="8877430" cy="3734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76176" rIns="0" bIns="10156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Overview of the Four Archetypes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Market Focus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Prioritizes external orientation, sensing customer needs, and responding swiftly to market and competitive changes.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Focuses heavily on customer satisfaction, brand positioning, and capturing external opportunities.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Execution Edge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Emphasizes operational efficiency, rigorous processes, and robust coordination and control.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Drives success through reliability, flawless daily operations, and minimal waste or bureaucracy. 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ea typeface="Google San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Talent/Knowledge Core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ea typeface="Google Sans"/>
            </a:endParaRP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          Relies on assembling, motivating, and retaining top-tier individual experts and specialists.</a:t>
            </a: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          Common in professional services, tech firms, and creative industries where specialized skills create competitive advantage. </a:t>
            </a: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ea typeface="Google Sans"/>
            </a:endParaRP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1200" b="1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Leadership-Driven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ea typeface="Google Sans"/>
            </a:endParaRP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          Centers value creation around a strong, visible leadership team that sets clear direction and inspires teams.</a:t>
            </a:r>
          </a:p>
          <a:p>
            <a:pPr marL="0" lvl="0" indent="0" defTabSz="914400" rtl="0" eaLnBrk="0" fontAlgn="base" hangingPunct="0"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ea typeface="Google Sans"/>
              </a:rPr>
              <a:t>           Relies on top-down vision, role-modeled behaviors, and clear strategic alignment dictated from the top.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377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3233109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393825" y="1148013"/>
            <a:ext cx="8686801" cy="4561973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925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2800" b="1" i="0" u="none" strike="noStrike" cap="none" spc="0" dirty="0">
                <a:ln>
                  <a:noFill/>
                </a:ln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Organisations </a:t>
            </a:r>
            <a:r>
              <a:rPr lang="en-GB" sz="2800" b="1" dirty="0">
                <a:latin typeface="Arial"/>
                <a:ea typeface="Arial"/>
                <a:cs typeface="Arial"/>
              </a:rPr>
              <a:t>m</a:t>
            </a:r>
            <a:r>
              <a:rPr lang="en-GB" sz="2800" b="1" i="0" u="none" strike="noStrike" cap="none" spc="0" dirty="0">
                <a:ln>
                  <a:noFill/>
                </a:ln>
                <a:solidFill>
                  <a:srgbClr val="000000"/>
                </a:solidFill>
                <a:latin typeface="Arial"/>
                <a:ea typeface="Arial"/>
                <a:cs typeface="Arial"/>
              </a:rPr>
              <a:t>ust have practices or strategic pillars:</a:t>
            </a:r>
            <a:endParaRPr lang="en-GB" sz="2800" b="1" i="0" u="none" strike="noStrike" cap="none" spc="0" dirty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165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1.</a:t>
            </a: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1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</a:t>
            </a:r>
            <a:r>
              <a:rPr lang="en-GB"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1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</a:t>
            </a: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alignment</a:t>
            </a:r>
            <a:endParaRPr sz="2400" dirty="0"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nsures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all employees have a shared vision of the company’s goals, values, and strategy.</a:t>
            </a:r>
            <a:endParaRPr sz="2400" dirty="0">
              <a:latin typeface="Arial"/>
              <a:cs typeface="Arial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2. Clearly communicated processes &amp; workflows</a:t>
            </a:r>
            <a:endParaRPr sz="2400" dirty="0"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aintain</a:t>
            </a:r>
            <a:r>
              <a:rPr lang="en-GB"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ing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clear, transparent communication within 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</a:t>
            </a:r>
            <a:r>
              <a:rPr lang="en-GB"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ations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endParaRPr sz="2400" dirty="0">
              <a:latin typeface="Arial"/>
              <a:cs typeface="Arial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1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3. Employee wellbeing &amp; development</a:t>
            </a:r>
            <a:endParaRPr sz="2400" dirty="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lang="en-GB" sz="2400" dirty="0"/>
              <a:t>W</a:t>
            </a:r>
            <a:r>
              <a:rPr sz="2400" b="0" i="0" u="none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ellbeing</a:t>
            </a:r>
            <a:r>
              <a:rPr sz="2400" b="0" i="0" u="none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depends on many aspects, such as the mental state of employees, workplace safety, physical health, social connections, and work attitude.</a:t>
            </a:r>
            <a:endParaRPr sz="2400" dirty="0"/>
          </a:p>
        </p:txBody>
      </p:sp>
      <p:sp>
        <p:nvSpPr>
          <p:cNvPr id="38100489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199" y="90821"/>
            <a:ext cx="8229600" cy="1143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3300" b="1" i="0" u="none" strike="noStrike" cap="none" spc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latin typeface="Myriad Pro"/>
                <a:ea typeface="Myriad Pro"/>
                <a:cs typeface="Myriad Pro"/>
              </a:rPr>
              <a:t>Organisational Health of an Organisation</a:t>
            </a: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54324858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206542" y="1198144"/>
            <a:ext cx="8601615" cy="4461710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90000" lnSpcReduction="2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2800" b="1" i="0" u="none" strike="noStrike" cap="none" spc="0">
                <a:ln>
                  <a:noFill/>
                </a:ln>
                <a:solidFill>
                  <a:srgbClr val="000000"/>
                </a:solidFill>
                <a:latin typeface="Arial"/>
                <a:ea typeface="Arial"/>
                <a:cs typeface="Arial"/>
              </a:rPr>
              <a:t>Must have practices or strategic pillars</a:t>
            </a:r>
            <a:endParaRPr lang="en-GB" sz="2800" b="1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4. Organi</a:t>
            </a:r>
            <a:r>
              <a:rPr lang="en-GB"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 fairness</a:t>
            </a:r>
            <a:endParaRPr sz="240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Organi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 fairness, or organi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 justice, determines the perception of employees of how fair they’re treated in the workplace. The concept affects the workforce’s attitude to the work they do.</a:t>
            </a:r>
            <a:endParaRPr sz="240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Gender equality, inclusion,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fair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wages and career development are the key factors affecting employees’ perception of fairness in the organi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ational context.</a:t>
            </a:r>
            <a:endParaRPr sz="2400" b="1" i="0" u="none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5. Meaningful work</a:t>
            </a:r>
            <a:endParaRPr sz="240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Meaningful work is work that creates a sense of purpose and value in an employee’s daily routine. It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 i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 what gives your workforce the courage to take on challenging, unpopular tasks and complete them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.</a:t>
            </a:r>
            <a:endParaRPr sz="2400" b="1" i="0" u="none">
              <a:solidFill>
                <a:srgbClr val="000000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901620365" name="Title Text"/>
          <p:cNvSpPr txBox="1">
            <a:spLocks noGrp="1"/>
          </p:cNvSpPr>
          <p:nvPr>
            <p:ph type="title"/>
          </p:nvPr>
        </p:nvSpPr>
        <p:spPr bwMode="auto">
          <a:xfrm>
            <a:off x="457198" y="90821"/>
            <a:ext cx="8229600" cy="1143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3300" b="1" i="0" u="none" strike="noStrike" cap="none" spc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latin typeface="Myriad Pro"/>
                <a:ea typeface="Myriad Pro"/>
                <a:cs typeface="Myriad Pro"/>
              </a:rPr>
              <a:t>Organisational Health of an Organisation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89051625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206541" y="1198143"/>
            <a:ext cx="8601615" cy="446170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2800" b="1" i="0" u="none" strike="noStrike" cap="none" spc="0">
                <a:ln>
                  <a:noFill/>
                </a:ln>
                <a:solidFill>
                  <a:srgbClr val="000000"/>
                </a:solidFill>
                <a:latin typeface="Arial"/>
                <a:ea typeface="Arial"/>
                <a:cs typeface="Arial"/>
              </a:rPr>
              <a:t>Must have practices or strategic pillars</a:t>
            </a:r>
            <a:endParaRPr lang="en-GB" sz="2800" b="1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ClrTx/>
              <a:buSzPct val="100000"/>
              <a:buFont typeface="Arial"/>
              <a:buNone/>
              <a:defRPr/>
            </a:pPr>
            <a:endParaRPr sz="240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6. Innovation</a:t>
            </a:r>
            <a:endParaRPr sz="2400"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Creative thinking, cognitive flexibility, and idea-sharing are the three pillars your company’s ability to innovate stands on. Each of them is also a distinguishing feature of </a:t>
            </a: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healthy company culture.</a:t>
            </a:r>
            <a:endParaRPr sz="2400"/>
          </a:p>
        </p:txBody>
      </p:sp>
      <p:sp>
        <p:nvSpPr>
          <p:cNvPr id="1365268677" name="Title Text"/>
          <p:cNvSpPr txBox="1">
            <a:spLocks noGrp="1"/>
          </p:cNvSpPr>
          <p:nvPr>
            <p:ph type="title"/>
          </p:nvPr>
        </p:nvSpPr>
        <p:spPr bwMode="auto">
          <a:xfrm>
            <a:off x="457198" y="90821"/>
            <a:ext cx="8229600" cy="1143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3300" b="1" i="0" u="none" strike="noStrike" cap="none" spc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latin typeface="Myriad Pro"/>
                <a:ea typeface="Myriad Pro"/>
                <a:cs typeface="Myriad Pro"/>
              </a:rPr>
              <a:t>Organisational Health of an Organisation</a:t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Break Time 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/>
        </p:blipFill>
        <p:spPr bwMode="auto">
          <a:xfrm>
            <a:off x="631371" y="1698171"/>
            <a:ext cx="7347858" cy="38190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83568" y="1988843"/>
            <a:ext cx="7772401" cy="147002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Session 2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"/>
          </p:nvPr>
        </p:nvSpPr>
        <p:spPr bwMode="auto">
          <a:xfrm>
            <a:off x="1369367" y="3744614"/>
            <a:ext cx="6400801" cy="1752601"/>
          </a:xfrm>
        </p:spPr>
        <p:txBody>
          <a:bodyPr>
            <a:normAutofit/>
          </a:bodyPr>
          <a:lstStyle/>
          <a:p>
            <a:pPr>
              <a:defRPr/>
            </a:pPr>
            <a:endParaRPr lang="en-GB" b="1">
              <a:solidFill>
                <a:srgbClr val="FFFF00"/>
              </a:solidFill>
            </a:endParaRPr>
          </a:p>
          <a:p>
            <a:pPr>
              <a:defRPr/>
            </a:pPr>
            <a:r>
              <a:rPr lang="en-GB" b="1">
                <a:solidFill>
                  <a:srgbClr val="FFFF00"/>
                </a:solidFill>
              </a:rPr>
              <a:t>Organisational Health (cont.)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70000" lnSpcReduction="16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4400" b="1"/>
              <a:t>What makes OHI useful?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OHI goes beyond a typical engagement or employee survey. 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40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It prescribes interventions to improve those elements of health directly linked to performance. </a:t>
            </a:r>
            <a:endParaRPr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endParaRPr lang="en-GB" sz="4000"/>
          </a:p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Managers can know where to focus organisational efforts to deliver on their mission.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Index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82500" lnSpcReduction="15000"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 b="1"/>
              <a:t>McKinsey &amp; Co. has led some research in the application of OHI in organisations.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4000"/>
              <a:t>According to McKinsey &amp; Co, OHI is unique in three ways:</a:t>
            </a:r>
            <a:endParaRPr/>
          </a:p>
          <a:p>
            <a:pPr>
              <a:buClr>
                <a:srgbClr val="0093D8"/>
              </a:buClr>
              <a:buFont typeface="Wingdings"/>
              <a:buChar char="q"/>
              <a:defRPr/>
            </a:pPr>
            <a:r>
              <a:rPr lang="en-GB" sz="3900" b="1"/>
              <a:t>Proven link between health and performance</a:t>
            </a:r>
            <a:endParaRPr/>
          </a:p>
          <a:p>
            <a:pPr>
              <a:buClr>
                <a:srgbClr val="0093D8"/>
              </a:buClr>
              <a:buFont typeface="Wingdings"/>
              <a:buChar char="q"/>
              <a:defRPr/>
            </a:pPr>
            <a:r>
              <a:rPr lang="en-GB" sz="3900" b="1"/>
              <a:t>Competitive insights</a:t>
            </a:r>
            <a:endParaRPr/>
          </a:p>
          <a:p>
            <a:pPr>
              <a:buClr>
                <a:srgbClr val="0093D8"/>
              </a:buClr>
              <a:buFont typeface="Wingdings"/>
              <a:buChar char="q"/>
              <a:defRPr/>
            </a:pPr>
            <a:r>
              <a:rPr lang="en-GB" sz="4000" b="1"/>
              <a:t>Archetypes</a:t>
            </a:r>
            <a:endParaRPr/>
          </a:p>
          <a:p>
            <a:pPr>
              <a:buClr>
                <a:srgbClr val="0093D8"/>
              </a:buClr>
              <a:buFont typeface="Wingdings"/>
              <a:buChar char="§"/>
              <a:defRPr/>
            </a:pPr>
            <a:endParaRPr lang="en-GB" sz="4000" b="1"/>
          </a:p>
          <a:p>
            <a:pPr>
              <a:buClr>
                <a:srgbClr val="0093D8"/>
              </a:buClr>
              <a:buFont typeface="Wingdings"/>
              <a:buChar char="§"/>
              <a:defRPr/>
            </a:pP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Index of an Organisation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 b="1">
                <a:solidFill>
                  <a:srgbClr val="FF0000"/>
                </a:solidFill>
              </a:rPr>
              <a:t>Proven link between health and performance</a:t>
            </a:r>
            <a:r>
              <a:rPr lang="en-GB" sz="3600" b="1"/>
              <a:t> 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/>
              <a:t>• McKinsey has identified the elements of organisational health that impact performance and help organisations change underlying mindsets and behaviours.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GB" sz="4000" b="1">
                <a:solidFill>
                  <a:srgbClr val="FF0000"/>
                </a:solidFill>
              </a:rPr>
              <a:t>Competitive insights 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/>
              <a:t>OHI includes benchmarks against a continuously growing, proprietary database of more than 900 organisations in all industries across the globe.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GB" sz="4000" b="1">
                <a:solidFill>
                  <a:srgbClr val="FF0000"/>
                </a:solidFill>
              </a:rPr>
              <a:t>Archetypes</a:t>
            </a:r>
            <a:r>
              <a:rPr lang="en-GB" sz="4000">
                <a:solidFill>
                  <a:srgbClr val="FF0000"/>
                </a:solidFill>
              </a:rPr>
              <a:t>  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/>
              <a:t>Instead of a “one-size-fits-all” approach, McKinsey has identified four patterns of behaviours, or archetypes, to help an organisation identify its optimal path forward.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GB" sz="4000" b="1" dirty="0"/>
              <a:t>OHI &amp; Performance</a:t>
            </a:r>
            <a:r>
              <a:rPr lang="en-GB" sz="4000" dirty="0"/>
              <a:t> </a:t>
            </a:r>
            <a:endParaRPr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endParaRPr lang="en-GB" sz="4000" dirty="0"/>
          </a:p>
        </p:txBody>
      </p:sp>
      <p:pic>
        <p:nvPicPr>
          <p:cNvPr id="2" name="Picture 1" descr="A diagram of a health performance&#10;&#10;Description automatically generated with medium confidenc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226031" y="1808253"/>
            <a:ext cx="8691937" cy="37089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lr>
                <a:srgbClr val="0093D8"/>
              </a:buClr>
              <a:defRPr/>
            </a:pPr>
            <a:r>
              <a:rPr lang="en-GB" sz="3200" b="1"/>
              <a:t>McKinsey</a:t>
            </a:r>
            <a:r>
              <a:rPr lang="en-GB" sz="3200"/>
              <a:t> </a:t>
            </a:r>
            <a:r>
              <a:rPr lang="en-GB" sz="3200" b="1"/>
              <a:t>OHI Diagnostic Framework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6" y="1052622"/>
            <a:ext cx="8803757" cy="446461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/>
              <a:t> 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4000"/>
          </a:p>
        </p:txBody>
      </p:sp>
      <p:pic>
        <p:nvPicPr>
          <p:cNvPr id="3" name="Picture 2" descr="A blue and white diagram&#10;&#10;Description automatically generated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85263" y="885657"/>
            <a:ext cx="9006973" cy="48293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ctr" anchorCtr="0" forceAA="0" compatLnSpc="0">
            <a:normAutofit fontScale="90000"/>
          </a:bodyPr>
          <a:lstStyle/>
          <a:p>
            <a:pPr>
              <a:buClr>
                <a:srgbClr val="0093D8"/>
              </a:buClr>
              <a:defRPr/>
            </a:pPr>
            <a:r>
              <a:rPr lang="en-GB" sz="4000" b="1"/>
              <a:t>Google’s view of Organisational Health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 b="1">
                <a:solidFill>
                  <a:srgbClr val="FF0000"/>
                </a:solidFill>
              </a:rPr>
              <a:t>Watch the video: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b="1"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 b="1"/>
              <a:t>Organisational Health and the future of the workplace: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r>
              <a:rPr lang="en-GB" sz="3600"/>
              <a:t> </a:t>
            </a:r>
            <a:r>
              <a:rPr lang="en-GB" sz="3600" u="sng">
                <a:hlinkClick r:id="rId3" tooltip="https://www.youtube.com/watch?v=ZHrrhlpn7rI"/>
              </a:rPr>
              <a:t>https://www.youtube.com/watch?v=ZHrrhlpn7rI</a:t>
            </a:r>
            <a:endParaRPr lang="en-GB" sz="3600"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15757" y="154112"/>
            <a:ext cx="8784405" cy="68836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4000" b="1"/>
              <a:t>Individual Class Activity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43838" y="842481"/>
            <a:ext cx="8856324" cy="473638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endParaRPr lang="en-GB" sz="3600" b="1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r>
              <a:rPr lang="en-GB" sz="3600" b="1">
                <a:solidFill>
                  <a:srgbClr val="FF0000"/>
                </a:solidFill>
              </a:rPr>
              <a:t>After watching the video:</a:t>
            </a:r>
            <a:endParaRPr/>
          </a:p>
          <a:p>
            <a:pPr>
              <a:buFont typeface="Wingdings"/>
              <a:buChar char="Ø"/>
              <a:defRPr/>
            </a:pPr>
            <a:r>
              <a:rPr lang="en-GB" sz="3200"/>
              <a:t>Mention the strategic pillars of Organisational Health as practised in Google and post your answers on the online forum. </a:t>
            </a:r>
            <a:endParaRPr/>
          </a:p>
          <a:p>
            <a:pPr>
              <a:buFont typeface="Wingdings"/>
              <a:buChar char="Ø"/>
              <a:defRPr/>
            </a:pPr>
            <a:endParaRPr lang="en-GB" sz="3200"/>
          </a:p>
          <a:p>
            <a:pPr algn="just">
              <a:buFont typeface="Wingdings"/>
              <a:buChar char="Ø"/>
              <a:defRPr/>
            </a:pPr>
            <a:r>
              <a:rPr lang="en-GB" sz="3200"/>
              <a:t>Explain in what specific ways any 2 of these strategic pillars can contribute to a healthy organisation?</a:t>
            </a:r>
            <a:endParaRPr/>
          </a:p>
          <a:p>
            <a:pPr marL="0" indent="0">
              <a:buNone/>
              <a:defRPr/>
            </a:pPr>
            <a:endParaRPr lang="en-GB" sz="2800" b="1"/>
          </a:p>
          <a:p>
            <a:pPr>
              <a:defRPr/>
            </a:pPr>
            <a:endParaRPr lang="en-GB" sz="2800"/>
          </a:p>
          <a:p>
            <a:pPr marL="0" indent="0">
              <a:buNone/>
              <a:defRPr/>
            </a:pPr>
            <a:endParaRPr lang="en-GB" sz="2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318498" y="143838"/>
            <a:ext cx="8517277" cy="7602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000"/>
              <a:t>Lesson Summary </a:t>
            </a:r>
            <a:endParaRPr sz="3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102741" y="904124"/>
            <a:ext cx="8917967" cy="527876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compatLnSpc="0">
            <a:normAutofit fontScale="70000" lnSpcReduction="16000"/>
          </a:bodyPr>
          <a:lstStyle/>
          <a:p>
            <a:pPr lvl="0">
              <a:defRPr/>
            </a:pPr>
            <a:endParaRPr lang="en-GB" sz="4000" b="1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</a:p>
          <a:p>
            <a:pPr marL="0" lvl="0" indent="0">
              <a:buClrTx/>
              <a:buSzPct val="100000"/>
              <a:buFont typeface="Arial"/>
              <a:buNone/>
              <a:defRPr/>
            </a:pPr>
            <a:endParaRPr/>
          </a:p>
          <a:p>
            <a:pPr lvl="0">
              <a:buFont typeface="Wingdings"/>
              <a:buChar char="Ø"/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40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Organisational health impacts organisational performance</a:t>
            </a:r>
            <a:endParaRPr lang="en-GB" sz="4000" b="0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0">
              <a:buFont typeface="Wingdings"/>
              <a:buChar char="Ø"/>
              <a:defRPr/>
            </a:pPr>
            <a:endParaRPr sz="4000"/>
          </a:p>
          <a:p>
            <a:pPr lvl="0">
              <a:buFont typeface="Wingdings"/>
              <a:buChar char="Ø"/>
              <a:defRPr/>
            </a:pPr>
            <a:r>
              <a:rPr lang="en-GB" sz="40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Must-have practices or strategic pillars</a:t>
            </a:r>
            <a:endParaRPr lang="en-GB" sz="4000" b="0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0">
              <a:buFont typeface="Wingdings"/>
              <a:buChar char="Ø"/>
              <a:defRPr/>
            </a:pPr>
            <a:endParaRPr lang="en-GB" sz="4000"/>
          </a:p>
          <a:p>
            <a:pPr lvl="0">
              <a:buFont typeface="Wingdings"/>
              <a:buChar char="Ø"/>
              <a:defRPr/>
            </a:pPr>
            <a:r>
              <a:rPr lang="en-GB" sz="40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No “one-size-fits-all”</a:t>
            </a:r>
            <a:endParaRPr lang="en-GB" sz="4000"/>
          </a:p>
          <a:p>
            <a:pPr lvl="0">
              <a:buClrTx/>
              <a:buSzPct val="100000"/>
              <a:buFont typeface="Arial"/>
              <a:buChar char="–"/>
              <a:defRPr/>
            </a:pPr>
            <a:endParaRPr/>
          </a:p>
          <a:p>
            <a:pPr marL="0" indent="0">
              <a:buNone/>
              <a:defRPr/>
            </a:pPr>
            <a:br>
              <a:rPr lang="en-GB" sz="3600" b="1"/>
            </a:br>
            <a:endParaRPr lang="en-GB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215757" y="274638"/>
            <a:ext cx="8712485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400"/>
              <a:t>Next week, we will look at…</a:t>
            </a:r>
            <a:endParaRPr sz="4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lvl="0" indent="0">
              <a:buNone/>
              <a:defRPr/>
            </a:pPr>
            <a:r>
              <a:rPr lang="en-GB" sz="3600"/>
              <a:t> </a:t>
            </a:r>
            <a:endParaRPr/>
          </a:p>
          <a:p>
            <a:pPr lvl="0">
              <a:buFont typeface="Wingdings"/>
              <a:buChar char="Ø"/>
              <a:defRPr/>
            </a:pPr>
            <a:r>
              <a:rPr lang="en-GB" sz="4400"/>
              <a:t>Understanding cultural barriers to effective functioning in organisations.</a:t>
            </a:r>
            <a:endParaRPr/>
          </a:p>
          <a:p>
            <a:pPr lvl="0">
              <a:buFont typeface="Wingdings"/>
              <a:buChar char="Ø"/>
              <a:defRPr/>
            </a:pPr>
            <a:r>
              <a:rPr lang="en-GB" sz="4400"/>
              <a:t>Ways to Overcoming Barriers to Effective Functioning in Organisations: Culture Clash.</a:t>
            </a:r>
            <a:endParaRPr/>
          </a:p>
          <a:p>
            <a:pPr lvl="0">
              <a:buFont typeface="Wingdings"/>
              <a:buChar char="Ø"/>
              <a:defRPr/>
            </a:pPr>
            <a:r>
              <a:rPr lang="en-US" sz="4400"/>
              <a:t>Creating, Maintaining, and Changing Organi</a:t>
            </a:r>
            <a:r>
              <a:rPr lang="en-GB" sz="4400"/>
              <a:t>s</a:t>
            </a:r>
            <a:r>
              <a:rPr lang="en-US" sz="4400"/>
              <a:t>ational Culture.</a:t>
            </a:r>
            <a:endParaRPr lang="en-GB" sz="4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400"/>
              <a:t>Next …</a:t>
            </a:r>
            <a:endParaRPr sz="4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r>
              <a:rPr lang="en-GB" sz="3600"/>
              <a:t> </a:t>
            </a:r>
            <a:endParaRPr lang="en-GB" sz="4400" b="1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GB" sz="4400" b="1">
                <a:solidFill>
                  <a:srgbClr val="FF0000"/>
                </a:solidFill>
              </a:rPr>
              <a:t>Use the remaining time to complete a section of the assignment.</a:t>
            </a:r>
            <a:endParaRPr/>
          </a:p>
          <a:p>
            <a:pPr lvl="0">
              <a:defRPr/>
            </a:pPr>
            <a:endParaRPr lang="en-GB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 bwMode="auto">
          <a:xfrm>
            <a:off x="287676" y="123289"/>
            <a:ext cx="8568648" cy="72946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 bwMode="auto">
          <a:xfrm>
            <a:off x="215757" y="852755"/>
            <a:ext cx="8640567" cy="4664479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pPr algn="just">
              <a:defRPr/>
            </a:pPr>
            <a:endParaRPr lang="en-GB" sz="3100"/>
          </a:p>
          <a:p>
            <a:pPr algn="just">
              <a:defRPr/>
            </a:pPr>
            <a:r>
              <a:rPr lang="en-GB" sz="4200"/>
              <a:t>Alvesson, M. (2013) Understanding Organizational Culture. Second edition. London: SAGE. </a:t>
            </a:r>
            <a:endParaRPr/>
          </a:p>
          <a:p>
            <a:pPr algn="just">
              <a:defRPr/>
            </a:pPr>
            <a:r>
              <a:rPr lang="en-GB" sz="4200"/>
              <a:t>Cacciattolo, K., (2014).</a:t>
            </a:r>
            <a:r>
              <a:rPr lang="en-GB" sz="4200" i="1"/>
              <a:t> </a:t>
            </a:r>
            <a:r>
              <a:rPr lang="en-GB" sz="4200"/>
              <a:t>Understanding Organisational Cultures, European Scientific Journal November 2014 /Special Edition vol.2 </a:t>
            </a:r>
            <a:endParaRPr/>
          </a:p>
          <a:p>
            <a:pPr algn="just">
              <a:defRPr/>
            </a:pPr>
            <a:r>
              <a:rPr lang="en-GB" sz="4200"/>
              <a:t>Deal, T. E. &amp; Kennedy, A. A. (2000) The New Corporate Cultures: Revitalizing the workplace after downsizing, mergers and reengineering, London-UK, TEXERE Publishing Limited. </a:t>
            </a:r>
            <a:endParaRPr/>
          </a:p>
          <a:p>
            <a:pPr algn="just">
              <a:defRPr/>
            </a:pPr>
            <a:r>
              <a:rPr lang="en-GB" sz="4200"/>
              <a:t>McKinsey (2024). How OHI Works, available @: </a:t>
            </a:r>
            <a:r>
              <a:rPr lang="en-GB" sz="4200" u="sng">
                <a:hlinkClick r:id="rId3" tooltip="https://www.mckinsey.com/solutions/orgsolutions/overview/organizational-health-index/how-ohi-works"/>
              </a:rPr>
              <a:t>https://www.mckinsey.com/solutions/orgsolutions/overview/organizational-health-index/how-ohi-works</a:t>
            </a:r>
            <a:r>
              <a:rPr lang="en-GB" sz="4200"/>
              <a:t>, (Accessed 02/06/2024).</a:t>
            </a:r>
            <a:endParaRPr/>
          </a:p>
          <a:p>
            <a:pPr algn="just">
              <a:defRPr/>
            </a:pPr>
            <a:r>
              <a:rPr lang="en-GB" sz="4200"/>
              <a:t>Mullins, L., &amp; Christy, G. (2016). Management &amp; Organisational Behaviour (Eleventh ed., Always learning). </a:t>
            </a:r>
            <a:endParaRPr/>
          </a:p>
          <a:p>
            <a:pPr algn="just">
              <a:defRPr/>
            </a:pPr>
            <a:r>
              <a:rPr lang="en-GB" sz="4200"/>
              <a:t>Schein, E.H. 1990. </a:t>
            </a:r>
            <a:r>
              <a:rPr lang="en-GB" sz="4200" i="1"/>
              <a:t>Career anchors: Discovering your real values</a:t>
            </a:r>
            <a:r>
              <a:rPr lang="en-GB" sz="4200"/>
              <a:t>. San Francisco: Jossey-Bass/ Pfeiffer.</a:t>
            </a:r>
            <a:endParaRPr lang="en-GB" sz="4200" b="0" i="0" u="none" strike="noStrike">
              <a:solidFill>
                <a:srgbClr val="000000"/>
              </a:solidFill>
            </a:endParaRPr>
          </a:p>
          <a:p>
            <a:pPr marL="228885" indent="-228885" defTabSz="610361">
              <a:defRPr sz="2150"/>
            </a:pPr>
            <a:r>
              <a:rPr lang="en-GB" sz="4200"/>
              <a:t>Spar and Healy (2024). Amazon in Seattle: The Role of Business in Causing and Solving a Housing Crisis, available @: </a:t>
            </a:r>
            <a:r>
              <a:rPr lang="en-GB" sz="4200" u="sng">
                <a:hlinkClick r:id="rId4" tooltip="https://hbr.org/podcast/2024/04/amazon-in-seattle-the-role-of-business-in-causing-and-solving-a-housing-crisis?ab=at_pod_art_h3x1_s01"/>
              </a:rPr>
              <a:t>https://hbr.org/podcast/2024/04/amazon-in-seattle-the-role-of-business-in-causing-and-solving-a-housing-crisis?ab=at_pod_art_h3x1_s01</a:t>
            </a:r>
            <a:r>
              <a:rPr lang="en-GB" sz="4200"/>
              <a:t>  (Accessed 08/05/2024).</a:t>
            </a:r>
            <a:endParaRPr/>
          </a:p>
          <a:p>
            <a:pPr marL="228885" indent="-228885" defTabSz="610361">
              <a:defRPr sz="2150"/>
            </a:pPr>
            <a:endParaRPr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1746</Words>
  <Application>Microsoft Office PowerPoint</Application>
  <PresentationFormat>On-screen Show (4:3)</PresentationFormat>
  <Paragraphs>239</Paragraphs>
  <Slides>37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      LCLM 5005  Organisational Culture Week 7:  Organisational Health      </vt:lpstr>
      <vt:lpstr>Recap of Week 6</vt:lpstr>
      <vt:lpstr>Week 7 </vt:lpstr>
      <vt:lpstr>PowerPoint Presentation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Class Discussion 1</vt:lpstr>
      <vt:lpstr>Class Discussion 2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Organisational Health of an Organisation</vt:lpstr>
      <vt:lpstr>Break Time </vt:lpstr>
      <vt:lpstr>Session 2</vt:lpstr>
      <vt:lpstr>Organisational Health of an Organisation</vt:lpstr>
      <vt:lpstr>Organisational Health Index of an Organisation</vt:lpstr>
      <vt:lpstr>Organisational Health Index of an Organisation</vt:lpstr>
      <vt:lpstr>Competitive insights </vt:lpstr>
      <vt:lpstr>Archetypes  </vt:lpstr>
      <vt:lpstr>OHI &amp; Performance </vt:lpstr>
      <vt:lpstr>McKinsey OHI Diagnostic Framework</vt:lpstr>
      <vt:lpstr>Google’s view of Organisational Health</vt:lpstr>
      <vt:lpstr>Individual Class Activity</vt:lpstr>
      <vt:lpstr>Lesson Summary </vt:lpstr>
      <vt:lpstr>Next week, we will look at…</vt:lpstr>
      <vt:lpstr>Next 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Rameses Manalang</cp:lastModifiedBy>
  <cp:revision>422</cp:revision>
  <dcterms:modified xsi:type="dcterms:W3CDTF">2026-07-25T12:54:05Z</dcterms:modified>
</cp:coreProperties>
</file>