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65" r:id="rId4"/>
    <p:sldId id="258" r:id="rId5"/>
    <p:sldId id="259" r:id="rId6"/>
    <p:sldId id="266" r:id="rId7"/>
    <p:sldId id="260" r:id="rId8"/>
    <p:sldId id="262" r:id="rId9"/>
    <p:sldId id="263" r:id="rId10"/>
    <p:sldId id="261" r:id="rId11"/>
    <p:sldId id="267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3269ED-1CB6-425A-8C40-C4B523684E37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4F5477-D320-4FD5-898D-C257E4837B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785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351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25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038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829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458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19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992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343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6877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644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601522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209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3509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7290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728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20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D4476C-CEB2-4342-827B-2CD9F5132EE0}" type="datetimeFigureOut">
              <a:rPr lang="en-GB" smtClean="0"/>
              <a:t>27/02/2023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D137CFC-4F0D-4ADF-BF78-4F1443F03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6785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crumors.com/guide/covid-19-coronavirus/" TargetMode="External"/><Relationship Id="rId3" Type="http://schemas.openxmlformats.org/officeDocument/2006/relationships/hyperlink" Target="https://www.apple.com/uk/" TargetMode="External"/><Relationship Id="rId7" Type="http://schemas.openxmlformats.org/officeDocument/2006/relationships/hyperlink" Target="https://books.google.co.uk/books?hl=en&amp;lr=&amp;id=LX-5DwAAQBAJ&amp;oi=fnd&amp;pg=PP1&amp;dq=Making+Sense+of+Change+Management&amp;ots=v-mLTc-Pyq&amp;sig=Xr-wb0B9TJNqgV2fgiAHMDWFp7g&amp;redir_esc=y#v=onepage&amp;q&amp;f=false" TargetMode="External"/><Relationship Id="rId12" Type="http://schemas.openxmlformats.org/officeDocument/2006/relationships/hyperlink" Target="https://www.theseus.fi/bitstream/handle/10024/506952/Nguyen_Nhat%20Vy.pdf?sequence=2&amp;isAllowed=y" TargetMode="External"/><Relationship Id="rId2" Type="http://schemas.openxmlformats.org/officeDocument/2006/relationships/hyperlink" Target="https://www.globaldata.com/company-profile/apple-inc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ooks.google.co.uk/books?hl=en&amp;lr=&amp;id=dOjeDwAAQBAJ&amp;oi=fnd&amp;pg=PP1&amp;dq=Power,+Politics+and+Organisational+Change&amp;ots=_CSIZG1dF-&amp;sig=Dvc1PHRuPqO08YGDkJQCv-f2u1U&amp;redir_esc=y#v=onepage&amp;q&amp;f=false" TargetMode="External"/><Relationship Id="rId11" Type="http://schemas.openxmlformats.org/officeDocument/2006/relationships/hyperlink" Target="https://libraryofprofessionalcoaching.com/wp-app/wp-content/uploads/2013/03/Strategies-for-Change.pdf" TargetMode="External"/><Relationship Id="rId5" Type="http://schemas.openxmlformats.org/officeDocument/2006/relationships/hyperlink" Target="https://www.marketwatch.com/story/apple-found-fans-beyond-the-iphone-as-pandemic-gave-life-to-mac-and-ipad-11618598367" TargetMode="External"/><Relationship Id="rId10" Type="http://schemas.openxmlformats.org/officeDocument/2006/relationships/hyperlink" Target="https://bstrategyhub.com/swot-analysis-of-apple-apple-swot/" TargetMode="External"/><Relationship Id="rId4" Type="http://schemas.openxmlformats.org/officeDocument/2006/relationships/hyperlink" Target="https://www.apple.com/newsroom/2020/03/apples-covid-19-response/" TargetMode="External"/><Relationship Id="rId9" Type="http://schemas.openxmlformats.org/officeDocument/2006/relationships/hyperlink" Target="https://www.investopedia.com/how-covid-affects-apple-aapl-519833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sagepub.com/doi/pdf/10.1177/0021886319892685" TargetMode="External"/><Relationship Id="rId7" Type="http://schemas.openxmlformats.org/officeDocument/2006/relationships/hyperlink" Target="https://www.investopedia.com/how-covid-affects-apple-aapl-5198334" TargetMode="External"/><Relationship Id="rId2" Type="http://schemas.openxmlformats.org/officeDocument/2006/relationships/hyperlink" Target="https://doi.org/10.1080/1748972070153401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apm.org.uk/resources/what-is-project-management/what-is-change-management/?gclid=CjwKCAiAxvGfBhB-EiwAMPakqr92byywOtO62vwanr7wL_j92paw-M-FfxaVg732d" TargetMode="External"/><Relationship Id="rId5" Type="http://schemas.openxmlformats.org/officeDocument/2006/relationships/hyperlink" Target="https://tech.co/news/tim-cook-apple-return-office-mandate#:~:text=The%20CEO%20doubles%20down%20on,is%20essential%20for%20the%20company.&amp;text=Apple%20CEO%2C%20Tim%20Cook%2C%20has,and%20return%20to%20the%20office" TargetMode="External"/><Relationship Id="rId4" Type="http://schemas.openxmlformats.org/officeDocument/2006/relationships/hyperlink" Target="https://www.marketwatch.com/story/apple-found-fans-beyond-the-iphone-as-pandemic-gave-life-to-mac-and-ipad-11618598367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666B2-6EB1-12E7-9922-5D605A06EE1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Change Management (BMMB 7000)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DA5EA0-8FD9-75D8-86E4-9FC29EF1A6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Morgan Westlake - 0452528  </a:t>
            </a:r>
          </a:p>
        </p:txBody>
      </p:sp>
    </p:spTree>
    <p:extLst>
      <p:ext uri="{BB962C8B-B14F-4D97-AF65-F5344CB8AC3E}">
        <p14:creationId xmlns:p14="http://schemas.microsoft.com/office/powerpoint/2010/main" val="2740273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7E77DB81-DE54-A298-17A1-0B5090DC9C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841" r="22181"/>
          <a:stretch/>
        </p:blipFill>
        <p:spPr>
          <a:xfrm>
            <a:off x="5091210" y="8466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009071-1A6D-B0C2-35EA-8AD5BAD6D92B}"/>
              </a:ext>
            </a:extLst>
          </p:cNvPr>
          <p:cNvSpPr txBox="1">
            <a:spLocks/>
          </p:cNvSpPr>
          <p:nvPr/>
        </p:nvSpPr>
        <p:spPr>
          <a:xfrm>
            <a:off x="677333" y="609600"/>
            <a:ext cx="385112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Aft>
                <a:spcPts val="600"/>
              </a:spcAft>
            </a:pPr>
            <a:r>
              <a:rPr lang="en-US" dirty="0"/>
              <a:t>Contents</a:t>
            </a:r>
            <a:endParaRPr lang="en-US"/>
          </a:p>
        </p:txBody>
      </p:sp>
      <p:sp>
        <p:nvSpPr>
          <p:cNvPr id="3" name="Content Placeholder 11">
            <a:extLst>
              <a:ext uri="{FF2B5EF4-FFF2-40B4-BE49-F238E27FC236}">
                <a16:creationId xmlns:a16="http://schemas.microsoft.com/office/drawing/2014/main" id="{93BB00FE-60EE-6B26-2881-368639A67443}"/>
              </a:ext>
            </a:extLst>
          </p:cNvPr>
          <p:cNvSpPr txBox="1">
            <a:spLocks/>
          </p:cNvSpPr>
          <p:nvPr/>
        </p:nvSpPr>
        <p:spPr>
          <a:xfrm>
            <a:off x="677333" y="2160589"/>
            <a:ext cx="7526388" cy="3880773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spcAft>
                <a:spcPts val="800"/>
              </a:spcAft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alpha val="60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457200">
              <a:lnSpc>
                <a:spcPct val="100000"/>
              </a:lnSpc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9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Introduction</a:t>
            </a: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- A definition of change, the organization and the change it has experienced.</a:t>
            </a:r>
          </a:p>
          <a:p>
            <a:pPr defTabSz="457200">
              <a:lnSpc>
                <a:spcPct val="100000"/>
              </a:lnSpc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9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Main Body</a:t>
            </a: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– A critical examination of the key factors and drivers of change.</a:t>
            </a:r>
          </a:p>
          <a:p>
            <a:pPr defTabSz="457200">
              <a:lnSpc>
                <a:spcPct val="100000"/>
              </a:lnSpc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9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Conclusion</a:t>
            </a:r>
            <a:r>
              <a:rPr lang="en-US" sz="1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– The effectiveness of the change management process.</a:t>
            </a:r>
          </a:p>
          <a:p>
            <a:pPr defTabSz="457200">
              <a:lnSpc>
                <a:spcPct val="100000"/>
              </a:lnSpc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Bibliography</a:t>
            </a:r>
          </a:p>
          <a:p>
            <a:pPr defTabSz="457200">
              <a:lnSpc>
                <a:spcPct val="100000"/>
              </a:lnSpc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900" u="sng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Appendixes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2921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09071-1A6D-B0C2-35EA-8AD5BAD6D92B}"/>
              </a:ext>
            </a:extLst>
          </p:cNvPr>
          <p:cNvSpPr txBox="1">
            <a:spLocks/>
          </p:cNvSpPr>
          <p:nvPr/>
        </p:nvSpPr>
        <p:spPr>
          <a:xfrm>
            <a:off x="550864" y="410323"/>
            <a:ext cx="3565524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A40F13-F895-5A33-5199-03AE7F6950ED}"/>
              </a:ext>
            </a:extLst>
          </p:cNvPr>
          <p:cNvSpPr txBox="1"/>
          <p:nvPr/>
        </p:nvSpPr>
        <p:spPr>
          <a:xfrm>
            <a:off x="361083" y="1332279"/>
            <a:ext cx="70187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dirty="0"/>
              <a:t>A definition of change – “Change management is the overarching approach taken in an </a:t>
            </a:r>
            <a:r>
              <a:rPr lang="en-US" dirty="0" err="1"/>
              <a:t>organisation</a:t>
            </a:r>
            <a:r>
              <a:rPr lang="en-US" dirty="0"/>
              <a:t> to move from the current to a future desirable state using a coordinated and structured approach in collaboration with stakeholders”. </a:t>
            </a:r>
          </a:p>
          <a:p>
            <a:pPr marL="0" indent="0">
              <a:buNone/>
            </a:pPr>
            <a:r>
              <a:rPr lang="en-US" dirty="0"/>
              <a:t>APM.org.uk, (2022)</a:t>
            </a:r>
            <a:br>
              <a:rPr lang="en-US" dirty="0"/>
            </a:br>
            <a:endParaRPr lang="en-US" dirty="0"/>
          </a:p>
          <a:p>
            <a:pPr marL="0" indent="0">
              <a:buNone/>
            </a:pPr>
            <a:r>
              <a:rPr lang="en-US" dirty="0"/>
              <a:t>Apple Inc – Manufactures and markets smart phones, tablets, computers and wearables. The </a:t>
            </a:r>
            <a:r>
              <a:rPr lang="en-US" dirty="0" err="1"/>
              <a:t>organisation</a:t>
            </a:r>
            <a:r>
              <a:rPr lang="en-US" dirty="0"/>
              <a:t> also provides the services and maintenance of such products. </a:t>
            </a:r>
          </a:p>
          <a:p>
            <a:pPr marL="0" indent="0">
              <a:buNone/>
            </a:pPr>
            <a:r>
              <a:rPr lang="en-US" dirty="0"/>
              <a:t>apple.com (2023)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Due to COVID-19 pandemic Apple Inc incurred numerous disruptions. This presentation critically examines the key factors of change needed by the </a:t>
            </a:r>
            <a:r>
              <a:rPr lang="en-US" dirty="0" err="1"/>
              <a:t>organisation</a:t>
            </a:r>
            <a:r>
              <a:rPr lang="en-US" dirty="0"/>
              <a:t> to over come such circumstances. Especially workforce changes.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5F7469-C6FF-56F1-F4F1-EB6FF3BF30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9950" y="1382500"/>
            <a:ext cx="3597722" cy="3643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33980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FA83F4B-AC49-6F60-5B73-38D27D0B07B0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Critical Examination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9922E3-8A3C-1F30-8E8D-025CDD8D2363}"/>
              </a:ext>
            </a:extLst>
          </p:cNvPr>
          <p:cNvSpPr txBox="1"/>
          <p:nvPr/>
        </p:nvSpPr>
        <p:spPr>
          <a:xfrm>
            <a:off x="324088" y="1254582"/>
            <a:ext cx="1123983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dirty="0"/>
              <a:t>External –</a:t>
            </a:r>
            <a:br>
              <a:rPr lang="en-US" dirty="0"/>
            </a:br>
            <a:br>
              <a:rPr lang="en-US" dirty="0"/>
            </a:br>
            <a:r>
              <a:rPr lang="en-US" u="sng" dirty="0"/>
              <a:t>Political</a:t>
            </a:r>
            <a:r>
              <a:rPr lang="en-US" dirty="0"/>
              <a:t> – Government policies created restrictions on travel and immediately reduced travel of work force </a:t>
            </a:r>
            <a:br>
              <a:rPr lang="en-US" dirty="0"/>
            </a:br>
            <a:r>
              <a:rPr lang="en-US" u="sng" dirty="0"/>
              <a:t>Economical</a:t>
            </a:r>
            <a:r>
              <a:rPr lang="en-US" dirty="0"/>
              <a:t> - Demand for products and services sored due to working from home restrictions and conditions</a:t>
            </a:r>
          </a:p>
          <a:p>
            <a:pPr marL="0" indent="0">
              <a:buNone/>
            </a:pPr>
            <a:r>
              <a:rPr lang="en-US" u="sng" dirty="0"/>
              <a:t>Social</a:t>
            </a:r>
            <a:r>
              <a:rPr lang="en-US" dirty="0"/>
              <a:t> - Fears of social distance appeared but new social demands for music and video content emerged</a:t>
            </a:r>
          </a:p>
          <a:p>
            <a:pPr marL="0" indent="0">
              <a:buNone/>
            </a:pPr>
            <a:r>
              <a:rPr lang="en-US" u="sng" dirty="0"/>
              <a:t>Technological</a:t>
            </a:r>
            <a:r>
              <a:rPr lang="en-US" dirty="0"/>
              <a:t> – Working from home policies didn’t exist but were immediately implemented</a:t>
            </a:r>
          </a:p>
          <a:p>
            <a:pPr marL="0" indent="0">
              <a:buNone/>
            </a:pPr>
            <a:r>
              <a:rPr lang="en-US" u="sng" dirty="0"/>
              <a:t>Legal</a:t>
            </a:r>
            <a:r>
              <a:rPr lang="en-US" dirty="0"/>
              <a:t> – Government restrictions were imposed with new laws for prosecution</a:t>
            </a:r>
          </a:p>
          <a:p>
            <a:pPr marL="0" indent="0">
              <a:buNone/>
            </a:pP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Gupta, S. K. (2022)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Internal  -</a:t>
            </a:r>
            <a:br>
              <a:rPr lang="en-US" dirty="0"/>
            </a:br>
            <a:br>
              <a:rPr lang="en-US" dirty="0"/>
            </a:br>
            <a:r>
              <a:rPr lang="en-US" u="sng" dirty="0"/>
              <a:t>Strengths</a:t>
            </a:r>
            <a:r>
              <a:rPr lang="en-US" dirty="0"/>
              <a:t> – High demand products &amp; services, global reach, </a:t>
            </a:r>
            <a:r>
              <a:rPr lang="en-US" dirty="0" err="1"/>
              <a:t>softwear</a:t>
            </a:r>
            <a:r>
              <a:rPr lang="en-US" dirty="0"/>
              <a:t> IOS integration</a:t>
            </a:r>
          </a:p>
          <a:p>
            <a:pPr marL="0" indent="0">
              <a:buNone/>
            </a:pPr>
            <a:r>
              <a:rPr lang="en-US" u="sng" dirty="0"/>
              <a:t>Weaknesses</a:t>
            </a:r>
            <a:r>
              <a:rPr lang="en-US" dirty="0"/>
              <a:t> – High priced, low compatibility with outside products</a:t>
            </a:r>
          </a:p>
          <a:p>
            <a:pPr marL="0" indent="0">
              <a:buNone/>
            </a:pPr>
            <a:r>
              <a:rPr lang="en-US" u="sng" dirty="0"/>
              <a:t>Opportunities</a:t>
            </a:r>
            <a:r>
              <a:rPr lang="en-US" dirty="0"/>
              <a:t> – Adaptable workforce, wearables, streaming services, IOS COVID based services</a:t>
            </a:r>
            <a:br>
              <a:rPr lang="en-US" dirty="0"/>
            </a:br>
            <a:r>
              <a:rPr lang="en-US" u="sng" dirty="0"/>
              <a:t>Threats</a:t>
            </a:r>
            <a:r>
              <a:rPr lang="en-US" dirty="0"/>
              <a:t> – lack of workforce, manufacturing delays, rival brands, lower cost alternatives</a:t>
            </a:r>
          </a:p>
          <a:p>
            <a:pPr marL="0" indent="0">
              <a:buNone/>
            </a:pP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Lindquist, (2023)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4236C9-88F2-FD68-20A6-12B228D649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2616" y="1214783"/>
            <a:ext cx="2607566" cy="4882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9B49C3C-6BE8-5CC9-788B-12C17F6F4E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9286" y="3990614"/>
            <a:ext cx="1541534" cy="38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159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7A667-0879-07D2-E0E3-63A9981EE292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Critical Examination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1E9E9E-7E21-FE77-F050-23741673264F}"/>
              </a:ext>
            </a:extLst>
          </p:cNvPr>
          <p:cNvSpPr txBox="1"/>
          <p:nvPr/>
        </p:nvSpPr>
        <p:spPr>
          <a:xfrm>
            <a:off x="324088" y="1254582"/>
            <a:ext cx="1123983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The impact of the COVID-19 pandemic was forced upon the organisation to change </a:t>
            </a: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immediately to survive.</a:t>
            </a:r>
          </a:p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Measures needed for manufacturing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Provisions made for technical employees to complete duties at home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rebuchet MS (Body)"/>
              </a:rPr>
              <a:t>New products and services to support demand and capitalize on fast emerging markets</a:t>
            </a:r>
          </a:p>
          <a:p>
            <a:br>
              <a:rPr lang="en-US" dirty="0">
                <a:latin typeface="Trebuchet MS (Body)"/>
              </a:rPr>
            </a:br>
            <a:r>
              <a:rPr lang="en-GB" u="sng" dirty="0" err="1">
                <a:latin typeface="Trebuchet MS (Body)"/>
                <a:cs typeface="Calibri" panose="020F0502020204030204" pitchFamily="34" charset="0"/>
              </a:rPr>
              <a:t>Lewins</a:t>
            </a:r>
            <a:r>
              <a:rPr lang="en-GB" u="sng" dirty="0">
                <a:latin typeface="Trebuchet MS (Body)"/>
                <a:cs typeface="Calibri" panose="020F0502020204030204" pitchFamily="34" charset="0"/>
              </a:rPr>
              <a:t> three-step change process </a:t>
            </a:r>
          </a:p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Trebuchet MS (Body)"/>
            </a:endParaRPr>
          </a:p>
          <a:p>
            <a:pPr marL="0" indent="0">
              <a:buNone/>
            </a:pPr>
            <a:endParaRPr lang="en-US" dirty="0">
              <a:latin typeface="Trebuchet MS (Body)"/>
            </a:endParaRPr>
          </a:p>
          <a:p>
            <a:pPr marL="0" indent="0">
              <a:buNone/>
            </a:pPr>
            <a:endParaRPr lang="en-US" dirty="0">
              <a:latin typeface="Trebuchet MS (Body)"/>
            </a:endParaRP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1C95CC9-2CC6-0D79-59BD-27B875E8D388}"/>
              </a:ext>
            </a:extLst>
          </p:cNvPr>
          <p:cNvSpPr txBox="1"/>
          <p:nvPr/>
        </p:nvSpPr>
        <p:spPr>
          <a:xfrm>
            <a:off x="6484907" y="6316966"/>
            <a:ext cx="61031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Journal of Applied Behavioral Science, (2020)</a:t>
            </a:r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2771481-B704-85AB-48ED-BF415695F3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028" y="3770026"/>
            <a:ext cx="6814821" cy="2624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9903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7A667-0879-07D2-E0E3-63A9981EE292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Critical Examination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1E9E9E-7E21-FE77-F050-23741673264F}"/>
              </a:ext>
            </a:extLst>
          </p:cNvPr>
          <p:cNvSpPr txBox="1"/>
          <p:nvPr/>
        </p:nvSpPr>
        <p:spPr>
          <a:xfrm>
            <a:off x="324088" y="1254582"/>
            <a:ext cx="1104552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latin typeface="Trebuchet MS (Body)"/>
                <a:cs typeface="Calibri" panose="020F0502020204030204" pitchFamily="34" charset="0"/>
              </a:rPr>
              <a:t>Myers Briggs Personality profiling</a:t>
            </a:r>
            <a:r>
              <a:rPr lang="en-GB" dirty="0">
                <a:latin typeface="Trebuchet MS (Body)"/>
                <a:cs typeface="Calibri" panose="020F0502020204030204" pitchFamily="34" charset="0"/>
              </a:rPr>
              <a:t> – Introverts vs extroverts return to the office. </a:t>
            </a:r>
            <a:r>
              <a:rPr lang="en-GB" dirty="0" err="1">
                <a:latin typeface="Trebuchet MS (Body)"/>
                <a:cs typeface="Calibri" panose="020F0502020204030204" pitchFamily="34" charset="0"/>
              </a:rPr>
              <a:t>Nguyen,N.V</a:t>
            </a:r>
            <a:r>
              <a:rPr lang="en-GB" dirty="0">
                <a:latin typeface="Trebuchet MS (Body)"/>
                <a:cs typeface="Calibri" panose="020F0502020204030204" pitchFamily="34" charset="0"/>
              </a:rPr>
              <a:t>.(2021).(Appendix 4).  </a:t>
            </a:r>
          </a:p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u="sng" dirty="0">
                <a:latin typeface="Trebuchet MS (Body)"/>
                <a:cs typeface="Calibri" panose="020F0502020204030204" pitchFamily="34" charset="0"/>
              </a:rPr>
              <a:t>COVID-19 Pandemic Passes</a:t>
            </a:r>
            <a:r>
              <a:rPr lang="en-GB" dirty="0">
                <a:latin typeface="Trebuchet MS (Body)"/>
                <a:cs typeface="Calibri" panose="020F0502020204030204" pitchFamily="34" charset="0"/>
              </a:rPr>
              <a:t> -  Tim cook CEO of Apple demands that the work force returns to the office</a:t>
            </a:r>
            <a:br>
              <a:rPr lang="en-GB" dirty="0">
                <a:latin typeface="Trebuchet MS (Body)"/>
                <a:cs typeface="Calibri" panose="020F0502020204030204" pitchFamily="34" charset="0"/>
              </a:rPr>
            </a:br>
            <a:r>
              <a:rPr lang="en-GB" dirty="0">
                <a:latin typeface="Trebuchet MS (Body)"/>
                <a:cs typeface="Calibri" panose="020F0502020204030204" pitchFamily="34" charset="0"/>
              </a:rPr>
              <a:t>(Tech Co. 2021)</a:t>
            </a:r>
          </a:p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u="sng" dirty="0">
                <a:latin typeface="Trebuchet MS (Body)"/>
                <a:cs typeface="Calibri" panose="020F0502020204030204" pitchFamily="34" charset="0"/>
              </a:rPr>
              <a:t>New work practices</a:t>
            </a: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Conscious &amp; Unconscious Competence/ Incompetence (Appendix 2)</a:t>
            </a:r>
          </a:p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u="sng" dirty="0">
                <a:latin typeface="Trebuchet MS (Body)"/>
                <a:cs typeface="Calibri" panose="020F0502020204030204" pitchFamily="34" charset="0"/>
              </a:rPr>
              <a:t>New Company direction</a:t>
            </a:r>
            <a:r>
              <a:rPr lang="en-GB" dirty="0">
                <a:latin typeface="Trebuchet MS (Body)"/>
                <a:cs typeface="Calibri" panose="020F0502020204030204" pitchFamily="34" charset="0"/>
              </a:rPr>
              <a:t> </a:t>
            </a:r>
            <a:br>
              <a:rPr lang="en-GB" dirty="0">
                <a:latin typeface="Trebuchet MS (Body)"/>
                <a:cs typeface="Calibri" panose="020F0502020204030204" pitchFamily="34" charset="0"/>
              </a:rPr>
            </a:br>
            <a:r>
              <a:rPr lang="en-GB" dirty="0">
                <a:latin typeface="Trebuchet MS (Body)"/>
                <a:cs typeface="Calibri" panose="020F0502020204030204" pitchFamily="34" charset="0"/>
              </a:rPr>
              <a:t>(</a:t>
            </a:r>
            <a:r>
              <a:rPr lang="en-US" dirty="0"/>
              <a:t>McGregor’s Theory X and Theory Y)</a:t>
            </a:r>
            <a:endParaRPr lang="en-GB" u="sng" dirty="0">
              <a:latin typeface="Trebuchet MS (Body)"/>
              <a:cs typeface="Calibri" panose="020F0502020204030204" pitchFamily="34" charset="0"/>
            </a:endParaRPr>
          </a:p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u="sng" dirty="0">
                <a:latin typeface="Trebuchet MS (Body)"/>
                <a:cs typeface="Calibri" panose="020F0502020204030204" pitchFamily="34" charset="0"/>
              </a:rPr>
              <a:t>Strategic Contingency Theory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Dependency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Financial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Centrality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Non-Substitutional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Uncertainty</a:t>
            </a: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(David Hickson et al., 1971 Henry </a:t>
            </a:r>
            <a:r>
              <a:rPr lang="en-GB" dirty="0" err="1">
                <a:latin typeface="Trebuchet MS (Body)"/>
                <a:cs typeface="Calibri" panose="020F0502020204030204" pitchFamily="34" charset="0"/>
              </a:rPr>
              <a:t>Minitzburg</a:t>
            </a:r>
            <a:r>
              <a:rPr lang="en-GB" dirty="0">
                <a:latin typeface="Trebuchet MS (Body)"/>
                <a:cs typeface="Calibri" panose="020F0502020204030204" pitchFamily="34" charset="0"/>
              </a:rPr>
              <a:t>, 1983)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63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782C4-2FD5-5B7E-586E-063C7E1EC779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064C57-D333-D6AD-C9AD-C2560B25C1A4}"/>
              </a:ext>
            </a:extLst>
          </p:cNvPr>
          <p:cNvSpPr txBox="1"/>
          <p:nvPr/>
        </p:nvSpPr>
        <p:spPr>
          <a:xfrm>
            <a:off x="324088" y="1254582"/>
            <a:ext cx="1123983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dirty="0"/>
              <a:t>Based on your findings conclude by assessing the effectiveness of the change management process</a:t>
            </a:r>
          </a:p>
          <a:p>
            <a:pPr marL="0" indent="0">
              <a:buNone/>
            </a:pPr>
            <a:endParaRPr lang="en-US" dirty="0"/>
          </a:p>
          <a:p>
            <a:pPr marL="342900" indent="-342900">
              <a:buAutoNum type="arabicPeriod"/>
            </a:pPr>
            <a:r>
              <a:rPr lang="en-US" dirty="0">
                <a:latin typeface="Trebuchet MS (Body)"/>
                <a:cs typeface="Calibri" panose="020F0502020204030204" pitchFamily="34" charset="0"/>
              </a:rPr>
              <a:t>By the end of 2020, "Services" accounted to over 20% of total revenue. Apple Inc reacted fast and effectively to constant change.</a:t>
            </a: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 </a:t>
            </a:r>
            <a:r>
              <a:rPr lang="en-US" sz="1800" b="0" i="0" dirty="0">
                <a:effectLst/>
                <a:latin typeface="Söhne"/>
              </a:rPr>
              <a:t>MarketWatch, (2021)</a:t>
            </a:r>
            <a:endParaRPr lang="en-US" dirty="0">
              <a:latin typeface="Trebuchet MS (Body)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endParaRPr lang="en-US" dirty="0">
              <a:latin typeface="Trebuchet MS (Body)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en-US" dirty="0">
                <a:latin typeface="Trebuchet MS (Body)"/>
                <a:cs typeface="Calibri" panose="020F0502020204030204" pitchFamily="34" charset="0"/>
              </a:rPr>
              <a:t>Apples direction to bring all employees back into the physical workplace was badly received.</a:t>
            </a:r>
          </a:p>
          <a:p>
            <a:pPr marL="342900" indent="-342900">
              <a:buAutoNum type="arabicPeriod"/>
            </a:pPr>
            <a:endParaRPr lang="en-US" u="sng" dirty="0">
              <a:latin typeface="Trebuchet MS (Body)"/>
              <a:cs typeface="Calibri" panose="020F0502020204030204" pitchFamily="34" charset="0"/>
            </a:endParaRPr>
          </a:p>
          <a:p>
            <a:pPr marL="342900" indent="-342900">
              <a:buAutoNum type="arabicPeriod"/>
            </a:pPr>
            <a:r>
              <a:rPr lang="en-GB" dirty="0">
                <a:latin typeface="Trebuchet MS (Body)"/>
                <a:cs typeface="Calibri" panose="020F0502020204030204" pitchFamily="34" charset="0"/>
              </a:rPr>
              <a:t>Strategic Contingency Theory would need to operate moving forward.</a:t>
            </a:r>
            <a:br>
              <a:rPr lang="en-GB" u="sng" dirty="0">
                <a:latin typeface="Trebuchet MS (Body)"/>
                <a:cs typeface="Calibri" panose="020F0502020204030204" pitchFamily="34" charset="0"/>
              </a:rPr>
            </a:br>
            <a:endParaRPr lang="en-US" u="sng" dirty="0">
              <a:latin typeface="Trebuchet MS (Body)"/>
              <a:cs typeface="Calibri" panose="020F0502020204030204" pitchFamily="34" charset="0"/>
            </a:endParaRPr>
          </a:p>
        </p:txBody>
      </p:sp>
      <p:pic>
        <p:nvPicPr>
          <p:cNvPr id="5122" name="Picture 2" descr="Buy £25 Apple Gift Cards - Apple (UK)">
            <a:extLst>
              <a:ext uri="{FF2B5EF4-FFF2-40B4-BE49-F238E27FC236}">
                <a16:creationId xmlns:a16="http://schemas.microsoft.com/office/drawing/2014/main" id="{9977275A-5072-810D-8996-0151AECDCB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955" y="3654995"/>
            <a:ext cx="2931391" cy="2931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6198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BC6BB4C-7CC1-9906-A727-A9E337626F9C}"/>
              </a:ext>
            </a:extLst>
          </p:cNvPr>
          <p:cNvSpPr txBox="1"/>
          <p:nvPr/>
        </p:nvSpPr>
        <p:spPr>
          <a:xfrm>
            <a:off x="231028" y="1120027"/>
            <a:ext cx="11239839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Apple Inc: Overview. (2022). </a:t>
            </a:r>
            <a:r>
              <a:rPr lang="en-US" sz="1200" b="0" i="0" dirty="0" err="1">
                <a:solidFill>
                  <a:srgbClr val="374151"/>
                </a:solidFill>
                <a:effectLst/>
                <a:latin typeface="Söhne"/>
              </a:rPr>
              <a:t>GlobalData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https://www.globaldata.com/company-profile/apple-inc/</a:t>
            </a:r>
            <a:endParaRPr lang="en-US" sz="1200" b="0" i="0" u="sng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u="sng" dirty="0">
              <a:solidFill>
                <a:srgbClr val="0070C0"/>
              </a:solidFill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Apple Inc. (n.d.). About us. Retrieved February 20, 2023, from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https://www.apple.com/uk/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Apple’s COVID-19 response. (2020, March 13). Apple Newsroom.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https://www.apple.com/newsroom/2020/03/apples-covid-19-response/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 err="1">
                <a:solidFill>
                  <a:srgbClr val="374151"/>
                </a:solidFill>
                <a:effectLst/>
                <a:latin typeface="Söhne"/>
              </a:rPr>
              <a:t>Bary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, E. (2021, April 7). The pandemic may have permanently altered Apple’s path. MarketWatch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Söhne"/>
              </a:rPr>
              <a:t>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https://www.marketwatch.com/story/apple-found-fans-beyond-the-iphone-as-pandemic-gave-life-to-mac-and-ipad-11618598367</a:t>
            </a:r>
            <a:endParaRPr lang="en-US" sz="1200" b="0" i="0" u="sng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u="sng" dirty="0">
              <a:solidFill>
                <a:srgbClr val="0070C0"/>
              </a:solidFill>
              <a:latin typeface="Söhne"/>
            </a:endParaRPr>
          </a:p>
          <a:p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Buchanan, D., &amp; </a:t>
            </a:r>
            <a:r>
              <a:rPr lang="en-US" sz="1200" b="0" i="0" dirty="0" err="1">
                <a:solidFill>
                  <a:srgbClr val="374151"/>
                </a:solidFill>
                <a:effectLst/>
                <a:latin typeface="Söhne"/>
              </a:rPr>
              <a:t>Badham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, R. (2019). Power, Politics, and Organizational Change. Routledge. 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Söhne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https://books.google.co.uk/books?hl=en&amp;lr=&amp;id=dOjeDwAAQBAJ&amp;oi=fnd&amp;pg=PP1&amp;dq=Power,+Politics+and+Organisational+Change&amp;ots=_CSIZG1dF-&amp;sig=Dvc1PHRuPqO08YGDkJQCv-f2u1U&amp;redir_esc=y#v=onepage&amp;q&amp;f=false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endParaRPr lang="en-US" sz="1200" dirty="0">
              <a:solidFill>
                <a:srgbClr val="0070C0"/>
              </a:solidFill>
              <a:latin typeface="Söhne"/>
            </a:endParaRPr>
          </a:p>
          <a:p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Burns, T. (2017). Managing Change (7th ed.). Harlow: Pearson Education Limited.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Cameron, E. &amp; Green, M. (2019). Making Sense of Change Management. Kogan Page Publishers.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https://books.google.co.uk/books?hl=en&amp;lr=&amp;id=LX-5DwAAQBAJ&amp;oi=fnd&amp;pg=PP1&amp;dq=Making+Sense+of+Change+Management&amp;ots=v-mLTc-Pyq&amp;sig=Xr-wb0B9TJNqgV2fgiAHMDWFp7g&amp;redir_esc=y#v=onepage&amp;q&amp;f=false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COVID-19 coronavirus: Impact on Apple's iPhone, Mac and WWDC. (2020, July 1). MacRumors.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https://www.macrumors.com/guide/covid-19-coronavirus/</a:t>
            </a:r>
            <a:endParaRPr lang="en-US" sz="1200" b="0" i="0" u="sng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u="sng" dirty="0">
              <a:solidFill>
                <a:srgbClr val="0070C0"/>
              </a:solidFill>
              <a:latin typeface="Söhne"/>
            </a:endParaRPr>
          </a:p>
          <a:p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Downey, L. (2021, August 20). How COVID Affects Apple (AAPL). Investopedia.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https://www.investopedia.com/how-covid-affects-apple-aapl-5198334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Gupta, S. K. (2022). Apple SWOT 2022 | SWOT analysis of Apple. Business Strategy Hub.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https://bstrategyhub.com/swot-analysis-of-apple-apple-swot/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Lindquist, J., &amp; Bergquist, W. (n.d.) (2013). Strategies for Change. Library of Professional Coaching.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https://libraryofprofessionalcoaching.com/wp-app/wp-content/uploads/2013/03/Strategies-for-Change.pdf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Nguyen, N. V. (2021). The practice of MBTI in the workplace: A case study of employee personality types while working from home case study: Mercedes-Benz Vietnam Ltd. Myers </a:t>
            </a:r>
          </a:p>
          <a:p>
            <a:pPr algn="l"/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Briggs Personality Type Testing.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https://www.theseus.fi/bitstream/handle/10024/506952/Nguyen_Nhat%20Vy.pdf?sequence=2&amp;isAllowed=y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6731DED-124E-66B4-4B37-F9F7E8E8CE19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3798067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0AB19E-94FC-75BB-7673-9C7ACB0C707C}"/>
              </a:ext>
            </a:extLst>
          </p:cNvPr>
          <p:cNvSpPr txBox="1"/>
          <p:nvPr/>
        </p:nvSpPr>
        <p:spPr>
          <a:xfrm>
            <a:off x="203319" y="1120027"/>
            <a:ext cx="1123983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US" sz="1200" dirty="0">
              <a:solidFill>
                <a:srgbClr val="374151"/>
              </a:solidFill>
              <a:latin typeface="Söhne"/>
            </a:endParaRPr>
          </a:p>
          <a:p>
            <a:r>
              <a:rPr lang="en-US" sz="1200" b="0" i="0" dirty="0" err="1">
                <a:solidFill>
                  <a:srgbClr val="374151"/>
                </a:solidFill>
                <a:effectLst/>
                <a:latin typeface="Söhne"/>
              </a:rPr>
              <a:t>Raper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, J., Gartner, G., Karimi, H., &amp; </a:t>
            </a:r>
            <a:r>
              <a:rPr lang="en-US" sz="1200" b="0" i="0" dirty="0" err="1">
                <a:solidFill>
                  <a:srgbClr val="374151"/>
                </a:solidFill>
                <a:effectLst/>
                <a:latin typeface="Söhne"/>
              </a:rPr>
              <a:t>Rizos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, C. (2007). A critical evaluation of location-based services and their potential. Journal of Location Based Services, 1(1), 5-45.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https://doi.org/10.1080/17489720701534015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endParaRPr lang="en-US" sz="1200" dirty="0">
              <a:solidFill>
                <a:srgbClr val="374151"/>
              </a:solidFill>
              <a:latin typeface="Söhne"/>
            </a:endParaRPr>
          </a:p>
          <a:p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The origins of Lewin’s three-step model of change. (2020). Journal of Applied Behavioral Science, 56(1), 32–59.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https://journals.sagepub.com/doi/pdf/10.1177/0021886319892685</a:t>
            </a:r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endParaRPr lang="en-US" sz="1200" dirty="0">
              <a:solidFill>
                <a:srgbClr val="374151"/>
              </a:solidFill>
              <a:latin typeface="Söhne"/>
            </a:endParaRPr>
          </a:p>
          <a:p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The pandemic may have permanently altered Apple’s path. (2021, April 9). MarketWatch.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https://www.marketwatch.com/story/apple-found-fans-beyond-the-iphone-as-pandemic-gave-life-to-mac-and-ipad-11618598367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pPr algn="l"/>
            <a:endParaRPr lang="en-US" sz="1200" dirty="0">
              <a:solidFill>
                <a:srgbClr val="374151"/>
              </a:solidFill>
              <a:latin typeface="Söhne"/>
            </a:endParaRPr>
          </a:p>
          <a:p>
            <a:pPr algn="l"/>
            <a:r>
              <a:rPr lang="en-US" sz="1200" b="0" i="0" dirty="0">
                <a:effectLst/>
                <a:latin typeface="Söhne"/>
              </a:rPr>
              <a:t>Tim Cook defends Apple’s return to office mandate. (2021, September 24). </a:t>
            </a:r>
            <a:r>
              <a:rPr lang="en-US" sz="1200" b="0" i="0" dirty="0" err="1">
                <a:effectLst/>
                <a:latin typeface="Söhne"/>
              </a:rPr>
              <a:t>Tech.Co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https://tech.co/news/tim-cook-apple-return-office-mandate#:~:text=The%20CEO%20doubles%20down%20on,is%20essential%20for%20the%20company.&amp;text=Apple%20CEO%2C%20Tim%20Cook%2C%20has,and%20return%20to%20the%20office</a:t>
            </a:r>
            <a:r>
              <a:rPr lang="en-US" sz="1200" b="0" i="0" dirty="0">
                <a:solidFill>
                  <a:srgbClr val="0070C0"/>
                </a:solidFill>
                <a:effectLst/>
                <a:latin typeface="Söhne"/>
              </a:rPr>
              <a:t>.</a:t>
            </a:r>
          </a:p>
          <a:p>
            <a:pPr algn="l"/>
            <a:endParaRPr lang="en-US" sz="1200" b="0" i="0" dirty="0">
              <a:solidFill>
                <a:srgbClr val="374151"/>
              </a:solidFill>
              <a:effectLst/>
              <a:latin typeface="Söhne"/>
            </a:endParaRPr>
          </a:p>
          <a:p>
            <a:pPr algn="l"/>
            <a:r>
              <a:rPr lang="en-US" sz="1200" b="0" i="0" dirty="0">
                <a:effectLst/>
                <a:latin typeface="Söhne"/>
              </a:rPr>
              <a:t>What is change management and organizational change? (2022). APM Body of Knowledge 7th edition.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https://www.apm.org.uk/resources/what-is-project-management/what-is-change-management/?gclid=CjwKCAiAxvGfBhB-EiwAMPakqr92byywOtO62vwanr7wL_j92paw-M-FfxaVg732d</a:t>
            </a:r>
            <a:endParaRPr lang="en-US" sz="1200" b="0" i="0" dirty="0">
              <a:solidFill>
                <a:srgbClr val="0070C0"/>
              </a:solidFill>
              <a:effectLst/>
              <a:latin typeface="Söhne"/>
            </a:endParaRPr>
          </a:p>
          <a:p>
            <a:endParaRPr lang="en-US" sz="1200" dirty="0">
              <a:solidFill>
                <a:srgbClr val="374151"/>
              </a:solidFill>
              <a:latin typeface="Söhne"/>
            </a:endParaRPr>
          </a:p>
          <a:p>
            <a:r>
              <a:rPr lang="en-US" sz="1200" b="0" i="0" dirty="0">
                <a:effectLst/>
                <a:latin typeface="Söhne"/>
              </a:rPr>
              <a:t>Downey, L. (2021, August 20). How COVID Affects Apple (AAPL). Investopedia</a:t>
            </a:r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. </a:t>
            </a:r>
            <a:r>
              <a:rPr lang="en-US" sz="1200" b="0" i="0" u="sng" dirty="0">
                <a:solidFill>
                  <a:srgbClr val="0070C0"/>
                </a:solidFill>
                <a:effectLst/>
                <a:latin typeface="Söhne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https://www.investopedia.com/how-covid-affects-apple-aapl-5198334</a:t>
            </a:r>
            <a:endParaRPr lang="en-US" sz="1200" b="0" i="0" u="sng" dirty="0">
              <a:solidFill>
                <a:srgbClr val="0070C0"/>
              </a:solidFill>
              <a:effectLst/>
              <a:latin typeface="Söhne"/>
            </a:endParaRPr>
          </a:p>
          <a:p>
            <a:endParaRPr lang="en-US" sz="1200" u="sng" dirty="0">
              <a:solidFill>
                <a:srgbClr val="0070C0"/>
              </a:solidFill>
              <a:latin typeface="Söhne"/>
            </a:endParaRPr>
          </a:p>
          <a:p>
            <a:r>
              <a:rPr lang="en-US" sz="1200" b="0" i="0" dirty="0">
                <a:solidFill>
                  <a:srgbClr val="374151"/>
                </a:solidFill>
                <a:effectLst/>
                <a:latin typeface="Söhne"/>
              </a:rPr>
              <a:t>Cameron, E., &amp; Green, M. (2019). Making Sense of Change Management: A Complete Guide to the Models, Tools and Techniques of Organizational Change. London: Kogan Page Limited.</a:t>
            </a:r>
            <a:endParaRPr lang="en-US" sz="1200" dirty="0">
              <a:solidFill>
                <a:srgbClr val="0070C0"/>
              </a:solidFill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4C8E9EB-56D4-1DFB-984E-889CE48C9979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1673569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F1142D-18F8-5B39-8CA4-7BFEF1A04B68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Appendixes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DAD62A-E6F1-8780-27D5-1263459F27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63" y="1981342"/>
            <a:ext cx="4662160" cy="17957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513DD3E-7F28-C0B2-5035-4177FFF53901}"/>
              </a:ext>
            </a:extLst>
          </p:cNvPr>
          <p:cNvSpPr txBox="1"/>
          <p:nvPr/>
        </p:nvSpPr>
        <p:spPr>
          <a:xfrm>
            <a:off x="436876" y="1008438"/>
            <a:ext cx="17836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Appendix 1</a:t>
            </a:r>
            <a:br>
              <a:rPr lang="en-GB" dirty="0">
                <a:latin typeface="Trebuchet MS (Body)"/>
                <a:cs typeface="Calibri" panose="020F0502020204030204" pitchFamily="34" charset="0"/>
              </a:rPr>
            </a:b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Burns, T. (2017).</a:t>
            </a:r>
            <a:endParaRPr lang="en-US" dirty="0">
              <a:latin typeface="Trebuchet MS (Body)"/>
            </a:endParaRP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C2613AE-E76F-EC2E-FE14-79C445731C19}"/>
              </a:ext>
            </a:extLst>
          </p:cNvPr>
          <p:cNvSpPr txBox="1"/>
          <p:nvPr/>
        </p:nvSpPr>
        <p:spPr>
          <a:xfrm>
            <a:off x="436875" y="3715048"/>
            <a:ext cx="178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Appendix 2</a:t>
            </a:r>
            <a:endParaRPr lang="en-US" dirty="0">
              <a:latin typeface="Trebuchet MS (Body)"/>
            </a:endParaRP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FBE00D-71B5-47D3-FD07-4C61E09568EB}"/>
              </a:ext>
            </a:extLst>
          </p:cNvPr>
          <p:cNvSpPr txBox="1"/>
          <p:nvPr/>
        </p:nvSpPr>
        <p:spPr>
          <a:xfrm>
            <a:off x="5865961" y="1058012"/>
            <a:ext cx="178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Appendix 3</a:t>
            </a:r>
            <a:endParaRPr lang="en-US" dirty="0">
              <a:latin typeface="Trebuchet MS (Body)"/>
            </a:endParaRPr>
          </a:p>
          <a:p>
            <a:endParaRPr lang="en-GB" dirty="0"/>
          </a:p>
        </p:txBody>
      </p:sp>
      <p:pic>
        <p:nvPicPr>
          <p:cNvPr id="1028" name="Picture 4" descr="What Is Kolb's Experiential Learning Theory? - Growth Engineering">
            <a:extLst>
              <a:ext uri="{FF2B5EF4-FFF2-40B4-BE49-F238E27FC236}">
                <a16:creationId xmlns:a16="http://schemas.microsoft.com/office/drawing/2014/main" id="{5383F63F-2319-699E-A1C0-06BAA9D118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22" t="7783" r="6696" b="8512"/>
          <a:stretch/>
        </p:blipFill>
        <p:spPr bwMode="auto">
          <a:xfrm>
            <a:off x="5771071" y="1704435"/>
            <a:ext cx="3148643" cy="2297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undefined">
            <a:extLst>
              <a:ext uri="{FF2B5EF4-FFF2-40B4-BE49-F238E27FC236}">
                <a16:creationId xmlns:a16="http://schemas.microsoft.com/office/drawing/2014/main" id="{0F04177E-ECF0-DFB0-67D6-4EED6745DF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4628" y="4086117"/>
            <a:ext cx="3674630" cy="2566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2400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A7F1142D-18F8-5B39-8CA4-7BFEF1A04B68}"/>
              </a:ext>
            </a:extLst>
          </p:cNvPr>
          <p:cNvSpPr txBox="1">
            <a:spLocks/>
          </p:cNvSpPr>
          <p:nvPr/>
        </p:nvSpPr>
        <p:spPr>
          <a:xfrm>
            <a:off x="550863" y="410323"/>
            <a:ext cx="5375483" cy="709704"/>
          </a:xfrm>
          <a:prstGeom prst="rect">
            <a:avLst/>
          </a:prstGeom>
        </p:spPr>
        <p:txBody>
          <a:bodyPr/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/>
              <a:t>Appendixes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13DD3E-7F28-C0B2-5035-4177FFF53901}"/>
              </a:ext>
            </a:extLst>
          </p:cNvPr>
          <p:cNvSpPr txBox="1"/>
          <p:nvPr/>
        </p:nvSpPr>
        <p:spPr>
          <a:xfrm>
            <a:off x="436876" y="1008438"/>
            <a:ext cx="17836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Appendix 4</a:t>
            </a:r>
            <a:endParaRPr lang="en-US" dirty="0">
              <a:latin typeface="Trebuchet MS (Body)"/>
            </a:endParaRPr>
          </a:p>
          <a:p>
            <a:endParaRPr lang="en-GB" dirty="0"/>
          </a:p>
        </p:txBody>
      </p:sp>
      <p:pic>
        <p:nvPicPr>
          <p:cNvPr id="2050" name="Picture 2" descr="Myers Briggs Personality Test: Let's Explore Your Personality Type!">
            <a:extLst>
              <a:ext uri="{FF2B5EF4-FFF2-40B4-BE49-F238E27FC236}">
                <a16:creationId xmlns:a16="http://schemas.microsoft.com/office/drawing/2014/main" id="{773E460A-4222-560C-3AA9-184E6D51AF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76" y="1794470"/>
            <a:ext cx="2923525" cy="304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CAB423E-026A-9378-8887-A335F8D160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4365" y="2018581"/>
            <a:ext cx="4241585" cy="260020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73064CF-353B-86D0-6E36-0D934B7705F7}"/>
              </a:ext>
            </a:extLst>
          </p:cNvPr>
          <p:cNvSpPr txBox="1"/>
          <p:nvPr/>
        </p:nvSpPr>
        <p:spPr>
          <a:xfrm>
            <a:off x="3659750" y="981457"/>
            <a:ext cx="17836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Appendix 5</a:t>
            </a:r>
            <a:br>
              <a:rPr lang="en-GB" dirty="0">
                <a:latin typeface="Trebuchet MS (Body)"/>
                <a:cs typeface="Calibri" panose="020F0502020204030204" pitchFamily="34" charset="0"/>
              </a:rPr>
            </a:b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Burns, T. (2017).</a:t>
            </a:r>
            <a:endParaRPr lang="en-US" dirty="0">
              <a:latin typeface="Trebuchet MS (Body)"/>
            </a:endParaRPr>
          </a:p>
          <a:p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BC31EC2-FE27-94F0-9FD2-1F5BD838F8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9050" y="2018581"/>
            <a:ext cx="3855788" cy="23391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0E6D3E8-3744-C0DB-BD96-4B4C3D4141D0}"/>
              </a:ext>
            </a:extLst>
          </p:cNvPr>
          <p:cNvSpPr txBox="1"/>
          <p:nvPr/>
        </p:nvSpPr>
        <p:spPr>
          <a:xfrm>
            <a:off x="8109050" y="981457"/>
            <a:ext cx="17836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Trebuchet MS (Body)"/>
              <a:cs typeface="Calibri" panose="020F0502020204030204" pitchFamily="34" charset="0"/>
            </a:endParaRPr>
          </a:p>
          <a:p>
            <a:r>
              <a:rPr lang="en-GB" dirty="0">
                <a:latin typeface="Trebuchet MS (Body)"/>
                <a:cs typeface="Calibri" panose="020F0502020204030204" pitchFamily="34" charset="0"/>
              </a:rPr>
              <a:t>Appendix 6</a:t>
            </a:r>
            <a:br>
              <a:rPr lang="en-GB" dirty="0">
                <a:latin typeface="Trebuchet MS (Body)"/>
                <a:cs typeface="Calibri" panose="020F0502020204030204" pitchFamily="34" charset="0"/>
              </a:rPr>
            </a:br>
            <a:r>
              <a:rPr lang="en-US" sz="1800" b="0" i="0" dirty="0">
                <a:solidFill>
                  <a:srgbClr val="374151"/>
                </a:solidFill>
                <a:effectLst/>
                <a:latin typeface="Söhne"/>
              </a:rPr>
              <a:t>Burns, T. (2017).</a:t>
            </a:r>
            <a:endParaRPr lang="en-US" dirty="0">
              <a:latin typeface="Trebuchet MS (Body)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208997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717</TotalTime>
  <Words>1391</Words>
  <Application>Microsoft Office PowerPoint</Application>
  <PresentationFormat>Widescreen</PresentationFormat>
  <Paragraphs>119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Söhne</vt:lpstr>
      <vt:lpstr>Trebuchet MS</vt:lpstr>
      <vt:lpstr>Trebuchet MS (Body)</vt:lpstr>
      <vt:lpstr>Wingdings 3</vt:lpstr>
      <vt:lpstr>Facet</vt:lpstr>
      <vt:lpstr>Change Management (BMMB 7000)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 Management</dc:title>
  <dc:creator>Morgan Westlake (0452528)</dc:creator>
  <cp:lastModifiedBy>Morgan Westlake (0452528)</cp:lastModifiedBy>
  <cp:revision>21</cp:revision>
  <dcterms:created xsi:type="dcterms:W3CDTF">2023-02-27T22:35:58Z</dcterms:created>
  <dcterms:modified xsi:type="dcterms:W3CDTF">2023-02-28T10:33:51Z</dcterms:modified>
</cp:coreProperties>
</file>