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35"/>
  </p:notesMasterIdLst>
  <p:sldIdLst>
    <p:sldId id="256" r:id="rId2"/>
    <p:sldId id="265" r:id="rId3"/>
    <p:sldId id="257" r:id="rId4"/>
    <p:sldId id="258" r:id="rId5"/>
    <p:sldId id="289" r:id="rId6"/>
    <p:sldId id="259" r:id="rId7"/>
    <p:sldId id="261" r:id="rId8"/>
    <p:sldId id="262" r:id="rId9"/>
    <p:sldId id="290" r:id="rId10"/>
    <p:sldId id="264" r:id="rId11"/>
    <p:sldId id="266" r:id="rId12"/>
    <p:sldId id="267" r:id="rId13"/>
    <p:sldId id="278" r:id="rId14"/>
    <p:sldId id="277" r:id="rId15"/>
    <p:sldId id="279" r:id="rId16"/>
    <p:sldId id="268" r:id="rId17"/>
    <p:sldId id="280" r:id="rId18"/>
    <p:sldId id="281" r:id="rId19"/>
    <p:sldId id="269" r:id="rId20"/>
    <p:sldId id="282" r:id="rId21"/>
    <p:sldId id="283" r:id="rId22"/>
    <p:sldId id="270" r:id="rId23"/>
    <p:sldId id="288" r:id="rId24"/>
    <p:sldId id="271" r:id="rId25"/>
    <p:sldId id="272" r:id="rId26"/>
    <p:sldId id="273" r:id="rId27"/>
    <p:sldId id="274" r:id="rId28"/>
    <p:sldId id="284" r:id="rId29"/>
    <p:sldId id="275" r:id="rId30"/>
    <p:sldId id="285" r:id="rId31"/>
    <p:sldId id="286" r:id="rId32"/>
    <p:sldId id="287" r:id="rId33"/>
    <p:sldId id="27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A5310E-77A5-DB49-AF81-9416C77C7030}" v="88" dt="2024-03-14T01:09:54.9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93"/>
    <p:restoredTop sz="95082"/>
  </p:normalViewPr>
  <p:slideViewPr>
    <p:cSldViewPr snapToGrid="0">
      <p:cViewPr varScale="1">
        <p:scale>
          <a:sx n="100" d="100"/>
          <a:sy n="100" d="100"/>
        </p:scale>
        <p:origin x="31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6360E-2D29-9D49-B4C4-91E7CC3C22CB}" type="datetimeFigureOut">
              <a:rPr lang="en-US" smtClean="0"/>
              <a:t>3/15/2024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D09F-F504-7A47-A06E-BFF49DE319F4}" type="slidenum">
              <a:rPr lang="en-US" smtClean="0"/>
              <a:t>‹#›</a:t>
            </a:fld>
            <a:endParaRPr lang="en-US"/>
          </a:p>
        </p:txBody>
      </p:sp>
    </p:spTree>
    <p:extLst>
      <p:ext uri="{BB962C8B-B14F-4D97-AF65-F5344CB8AC3E}">
        <p14:creationId xmlns:p14="http://schemas.microsoft.com/office/powerpoint/2010/main" val="2724609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health.usf.edu</a:t>
            </a:r>
            <a:r>
              <a:rPr lang="en-US" dirty="0"/>
              <a:t>/medicine/</a:t>
            </a:r>
            <a:r>
              <a:rPr lang="en-US" dirty="0" err="1"/>
              <a:t>orthopaedic</a:t>
            </a:r>
            <a:r>
              <a:rPr lang="en-US" dirty="0"/>
              <a:t>/patientcare/~/media/392732F21AD642E1AA008C18BE6EDA0C.ashx#:~:text=Typical%20Mechanism%20of%20Injury%3A%20The,like%20artificial%20turf%20and%20courts. </a:t>
            </a:r>
          </a:p>
          <a:p>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6</a:t>
            </a:fld>
            <a:endParaRPr lang="en-US"/>
          </a:p>
        </p:txBody>
      </p:sp>
    </p:spTree>
    <p:extLst>
      <p:ext uri="{BB962C8B-B14F-4D97-AF65-F5344CB8AC3E}">
        <p14:creationId xmlns:p14="http://schemas.microsoft.com/office/powerpoint/2010/main" val="1218031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10</a:t>
            </a:fld>
            <a:endParaRPr lang="en-US"/>
          </a:p>
        </p:txBody>
      </p:sp>
    </p:spTree>
    <p:extLst>
      <p:ext uri="{BB962C8B-B14F-4D97-AF65-F5344CB8AC3E}">
        <p14:creationId xmlns:p14="http://schemas.microsoft.com/office/powerpoint/2010/main" val="22057261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latin typeface="Söhne"/>
              </a:rPr>
              <a:t> </a:t>
            </a:r>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12</a:t>
            </a:fld>
            <a:endParaRPr lang="en-US"/>
          </a:p>
        </p:txBody>
      </p:sp>
    </p:spTree>
    <p:extLst>
      <p:ext uri="{BB962C8B-B14F-4D97-AF65-F5344CB8AC3E}">
        <p14:creationId xmlns:p14="http://schemas.microsoft.com/office/powerpoint/2010/main" val="1330226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latin typeface="Söhne"/>
              </a:rPr>
              <a:t> </a:t>
            </a:r>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14</a:t>
            </a:fld>
            <a:endParaRPr lang="en-US"/>
          </a:p>
        </p:txBody>
      </p:sp>
    </p:spTree>
    <p:extLst>
      <p:ext uri="{BB962C8B-B14F-4D97-AF65-F5344CB8AC3E}">
        <p14:creationId xmlns:p14="http://schemas.microsoft.com/office/powerpoint/2010/main" val="20675594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latin typeface="Söhne"/>
              </a:rPr>
              <a:t> </a:t>
            </a:r>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15</a:t>
            </a:fld>
            <a:endParaRPr lang="en-US"/>
          </a:p>
        </p:txBody>
      </p:sp>
    </p:spTree>
    <p:extLst>
      <p:ext uri="{BB962C8B-B14F-4D97-AF65-F5344CB8AC3E}">
        <p14:creationId xmlns:p14="http://schemas.microsoft.com/office/powerpoint/2010/main" val="404063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16</a:t>
            </a:fld>
            <a:endParaRPr lang="en-US"/>
          </a:p>
        </p:txBody>
      </p:sp>
    </p:spTree>
    <p:extLst>
      <p:ext uri="{BB962C8B-B14F-4D97-AF65-F5344CB8AC3E}">
        <p14:creationId xmlns:p14="http://schemas.microsoft.com/office/powerpoint/2010/main" val="3141843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latin typeface="Söhne"/>
              </a:rPr>
              <a:t>  </a:t>
            </a:r>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17</a:t>
            </a:fld>
            <a:endParaRPr lang="en-US"/>
          </a:p>
        </p:txBody>
      </p:sp>
    </p:spTree>
    <p:extLst>
      <p:ext uri="{BB962C8B-B14F-4D97-AF65-F5344CB8AC3E}">
        <p14:creationId xmlns:p14="http://schemas.microsoft.com/office/powerpoint/2010/main" val="19279976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latin typeface="Söhne"/>
              </a:rPr>
              <a:t> </a:t>
            </a:r>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18</a:t>
            </a:fld>
            <a:endParaRPr lang="en-US"/>
          </a:p>
        </p:txBody>
      </p:sp>
    </p:spTree>
    <p:extLst>
      <p:ext uri="{BB962C8B-B14F-4D97-AF65-F5344CB8AC3E}">
        <p14:creationId xmlns:p14="http://schemas.microsoft.com/office/powerpoint/2010/main" val="2674090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latin typeface="Söhne"/>
              </a:rPr>
              <a:t> </a:t>
            </a:r>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19</a:t>
            </a:fld>
            <a:endParaRPr lang="en-US"/>
          </a:p>
        </p:txBody>
      </p:sp>
    </p:spTree>
    <p:extLst>
      <p:ext uri="{BB962C8B-B14F-4D97-AF65-F5344CB8AC3E}">
        <p14:creationId xmlns:p14="http://schemas.microsoft.com/office/powerpoint/2010/main" val="1885314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[5] Mullaney, M. J., &amp; McHugh, M. P. (2006). Concentric and eccentric muscle fatigue of the shoulder rotators. International Journal of Sports Medicine, 27(09), 725-729. [6] Taylor, D. C., </a:t>
            </a:r>
            <a:r>
              <a:rPr lang="en-GB" b="0" i="0" u="none" strike="noStrike" dirty="0" err="1">
                <a:solidFill>
                  <a:srgbClr val="0D0D0D"/>
                </a:solidFill>
                <a:effectLst/>
                <a:latin typeface="Söhne"/>
              </a:rPr>
              <a:t>Arciero</a:t>
            </a:r>
            <a:r>
              <a:rPr lang="en-GB" b="0" i="0" u="none" strike="noStrike" dirty="0">
                <a:solidFill>
                  <a:srgbClr val="0D0D0D"/>
                </a:solidFill>
                <a:effectLst/>
                <a:latin typeface="Söhne"/>
              </a:rPr>
              <a:t>, R. A., &amp; Carlson, D. S. (1995). Labral tears and associated injuries in throwing athletes. The American Journal of Sports Medicine, 23(6), 643-646.</a:t>
            </a:r>
            <a:endParaRPr lang="en-US" dirty="0"/>
          </a:p>
          <a:p>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20</a:t>
            </a:fld>
            <a:endParaRPr lang="en-US"/>
          </a:p>
        </p:txBody>
      </p:sp>
    </p:spTree>
    <p:extLst>
      <p:ext uri="{BB962C8B-B14F-4D97-AF65-F5344CB8AC3E}">
        <p14:creationId xmlns:p14="http://schemas.microsoft.com/office/powerpoint/2010/main" val="1655790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[7] Owens, B. D., &amp; Campbell, S. E. (2013). Arthroscopic anatomy and surgical techniques for percutaneous repair of the Achilles tendon. Journal of Bone and Joint Surgery-American Volume, 95(23), 2116-2124. [8] </a:t>
            </a:r>
            <a:r>
              <a:rPr lang="en-GB" b="0" i="0" u="none" strike="noStrike" dirty="0" err="1">
                <a:solidFill>
                  <a:srgbClr val="0D0D0D"/>
                </a:solidFill>
                <a:effectLst/>
                <a:latin typeface="Söhne"/>
              </a:rPr>
              <a:t>Tepolt</a:t>
            </a:r>
            <a:r>
              <a:rPr lang="en-GB" b="0" i="0" u="none" strike="noStrike" dirty="0">
                <a:solidFill>
                  <a:srgbClr val="0D0D0D"/>
                </a:solidFill>
                <a:effectLst/>
                <a:latin typeface="Söhne"/>
              </a:rPr>
              <a:t>, F. A., &amp; </a:t>
            </a:r>
            <a:r>
              <a:rPr lang="en-GB" b="0" i="0" u="none" strike="noStrike" dirty="0" err="1">
                <a:solidFill>
                  <a:srgbClr val="0D0D0D"/>
                </a:solidFill>
                <a:effectLst/>
                <a:latin typeface="Söhne"/>
              </a:rPr>
              <a:t>Bido</a:t>
            </a:r>
            <a:r>
              <a:rPr lang="en-GB" b="0" i="0" u="none" strike="noStrike" dirty="0">
                <a:solidFill>
                  <a:srgbClr val="0D0D0D"/>
                </a:solidFill>
                <a:effectLst/>
                <a:latin typeface="Söhne"/>
              </a:rPr>
              <a:t>, J. (2017). Vascular injuries and management associated with anterior shoulder dislocations. Journal of </a:t>
            </a:r>
            <a:r>
              <a:rPr lang="en-GB" b="0" i="0" u="none" strike="noStrike" dirty="0" err="1">
                <a:solidFill>
                  <a:srgbClr val="0D0D0D"/>
                </a:solidFill>
                <a:effectLst/>
                <a:latin typeface="Söhne"/>
              </a:rPr>
              <a:t>Pediatric</a:t>
            </a:r>
            <a:r>
              <a:rPr lang="en-GB" b="0" i="0" u="none" strike="noStrike" dirty="0">
                <a:solidFill>
                  <a:srgbClr val="0D0D0D"/>
                </a:solidFill>
                <a:effectLst/>
                <a:latin typeface="Söhne"/>
              </a:rPr>
              <a:t> Orthopaedics, 37(6), e352-e355.</a:t>
            </a:r>
            <a:endParaRPr lang="en-US" dirty="0"/>
          </a:p>
          <a:p>
            <a:endParaRPr lang="en-US" noProof="0" dirty="0"/>
          </a:p>
        </p:txBody>
      </p:sp>
      <p:sp>
        <p:nvSpPr>
          <p:cNvPr id="4" name="Slide Number Placeholder 3"/>
          <p:cNvSpPr>
            <a:spLocks noGrp="1"/>
          </p:cNvSpPr>
          <p:nvPr>
            <p:ph type="sldNum" sz="quarter" idx="5"/>
          </p:nvPr>
        </p:nvSpPr>
        <p:spPr/>
        <p:txBody>
          <a:bodyPr/>
          <a:lstStyle/>
          <a:p>
            <a:fld id="{8F75D09F-F504-7A47-A06E-BFF49DE319F4}" type="slidenum">
              <a:rPr lang="en-US" smtClean="0"/>
              <a:t>21</a:t>
            </a:fld>
            <a:endParaRPr lang="en-US"/>
          </a:p>
        </p:txBody>
      </p:sp>
    </p:spTree>
    <p:extLst>
      <p:ext uri="{BB962C8B-B14F-4D97-AF65-F5344CB8AC3E}">
        <p14:creationId xmlns:p14="http://schemas.microsoft.com/office/powerpoint/2010/main" val="23733543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latin typeface="Söhne"/>
              </a:rPr>
              <a:t> </a:t>
            </a:r>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22</a:t>
            </a:fld>
            <a:endParaRPr lang="en-US"/>
          </a:p>
        </p:txBody>
      </p:sp>
    </p:spTree>
    <p:extLst>
      <p:ext uri="{BB962C8B-B14F-4D97-AF65-F5344CB8AC3E}">
        <p14:creationId xmlns:p14="http://schemas.microsoft.com/office/powerpoint/2010/main" val="2711401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218F114-8775-384C-8B85-C705B4A18BAD}" type="datetimeFigureOut">
              <a:rPr lang="en-US" smtClean="0"/>
              <a:t>3/15/2024</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4ACFDE4-09E0-9F42-ABB0-A7131E1692EC}"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391141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18F114-8775-384C-8B85-C705B4A18BAD}"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2405989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218F114-8775-384C-8B85-C705B4A18BAD}" type="datetimeFigureOut">
              <a:rPr lang="en-US" smtClean="0"/>
              <a:t>3/15/2024</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5822791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218F114-8775-384C-8B85-C705B4A18BAD}" type="datetimeFigureOut">
              <a:rPr lang="en-US" smtClean="0"/>
              <a:t>3/15/2024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2565454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18F114-8775-384C-8B85-C705B4A18BAD}" type="datetimeFigureOut">
              <a:rPr lang="en-US" smtClean="0"/>
              <a:t>3/15/2024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3893880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218F114-8775-384C-8B85-C705B4A18BAD}" type="datetimeFigureOut">
              <a:rPr lang="en-US" smtClean="0"/>
              <a:t>3/15/2024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884880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18F114-8775-384C-8B85-C705B4A18BAD}" type="datetimeFigureOut">
              <a:rPr lang="en-US" smtClean="0"/>
              <a:t>3/15/2024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3896638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218F114-8775-384C-8B85-C705B4A18BAD}" type="datetimeFigureOut">
              <a:rPr lang="en-US" smtClean="0"/>
              <a:t>3/15/2024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54454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218F114-8775-384C-8B85-C705B4A18BAD}" type="datetimeFigureOut">
              <a:rPr lang="en-US" smtClean="0"/>
              <a:t>3/15/2024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2901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18F114-8775-384C-8B85-C705B4A18BAD}"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630019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18F114-8775-384C-8B85-C705B4A18BAD}"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1285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218F114-8775-384C-8B85-C705B4A18BAD}" type="datetimeFigureOut">
              <a:rPr lang="en-US" smtClean="0"/>
              <a:t>3/15/2024</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4ACFDE4-09E0-9F42-ABB0-A7131E1692EC}"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34769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ccesssportsmed.com/mcl-surger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pennmedicine.org/for-patients-and-visitors/patient-information/conditions-treated-a-to-z/medial-collateral-ligament-mcl-injury-of-the-knee" TargetMode="External"/><Relationship Id="rId4" Type="http://schemas.openxmlformats.org/officeDocument/2006/relationships/hyperlink" Target="https://www.bupa.co.uk/health-information/knee-pain/medial-collateral-ligament-mcl-injury"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1F68A-D316-17FF-37EF-0036B74385B9}"/>
              </a:ext>
            </a:extLst>
          </p:cNvPr>
          <p:cNvSpPr>
            <a:spLocks noGrp="1"/>
          </p:cNvSpPr>
          <p:nvPr>
            <p:ph type="ctrTitle"/>
          </p:nvPr>
        </p:nvSpPr>
        <p:spPr>
          <a:xfrm>
            <a:off x="5291668" y="1215496"/>
            <a:ext cx="5367866" cy="2387600"/>
          </a:xfrm>
        </p:spPr>
        <p:txBody>
          <a:bodyPr>
            <a:normAutofit/>
          </a:bodyPr>
          <a:lstStyle/>
          <a:p>
            <a:r>
              <a:rPr lang="en-GB" sz="4400" kern="0" dirty="0">
                <a:effectLst/>
                <a:latin typeface="Arial" panose="020B0604020202020204" pitchFamily="34" charset="0"/>
                <a:ea typeface="Times New Roman" panose="02020603050405020304" pitchFamily="18" charset="0"/>
              </a:rPr>
              <a:t>Sports exercise injury’s</a:t>
            </a:r>
            <a:endParaRPr lang="en-US" sz="4400" dirty="0"/>
          </a:p>
        </p:txBody>
      </p:sp>
      <p:sp>
        <p:nvSpPr>
          <p:cNvPr id="3" name="Subtitle 2">
            <a:extLst>
              <a:ext uri="{FF2B5EF4-FFF2-40B4-BE49-F238E27FC236}">
                <a16:creationId xmlns:a16="http://schemas.microsoft.com/office/drawing/2014/main" id="{A4B9F309-D622-9E65-A3CB-4CBD6F00023F}"/>
              </a:ext>
            </a:extLst>
          </p:cNvPr>
          <p:cNvSpPr>
            <a:spLocks noGrp="1"/>
          </p:cNvSpPr>
          <p:nvPr>
            <p:ph type="subTitle" idx="1"/>
          </p:nvPr>
        </p:nvSpPr>
        <p:spPr>
          <a:xfrm>
            <a:off x="5291667" y="3602038"/>
            <a:ext cx="5376333" cy="1655762"/>
          </a:xfrm>
        </p:spPr>
        <p:txBody>
          <a:bodyPr>
            <a:normAutofit/>
          </a:bodyPr>
          <a:lstStyle/>
          <a:p>
            <a:r>
              <a:rPr lang="en-US" sz="1800" dirty="0"/>
              <a:t>Bmst-4004                           </a:t>
            </a:r>
          </a:p>
          <a:p>
            <a:endParaRPr lang="en-US" sz="1800" dirty="0"/>
          </a:p>
          <a:p>
            <a:r>
              <a:rPr lang="en-GB" dirty="0"/>
              <a:t> </a:t>
            </a:r>
            <a:endParaRPr lang="en-US" sz="1800" dirty="0"/>
          </a:p>
          <a:p>
            <a:endParaRPr lang="en-US" sz="1800" dirty="0"/>
          </a:p>
        </p:txBody>
      </p:sp>
      <p:pic>
        <p:nvPicPr>
          <p:cNvPr id="1028" name="Picture 4" descr="The 5 Most Common Sports Injuries &amp; How to Treat Them - Arkansas Surgical  Hospital">
            <a:extLst>
              <a:ext uri="{FF2B5EF4-FFF2-40B4-BE49-F238E27FC236}">
                <a16:creationId xmlns:a16="http://schemas.microsoft.com/office/drawing/2014/main" id="{D011A317-3D2D-6886-DE85-193A2B7357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031" r="1116" b="-2"/>
          <a:stretch/>
        </p:blipFill>
        <p:spPr bwMode="auto">
          <a:xfrm>
            <a:off x="1225311" y="812801"/>
            <a:ext cx="3531365" cy="2485071"/>
          </a:xfrm>
          <a:custGeom>
            <a:avLst/>
            <a:gdLst/>
            <a:ahLst/>
            <a:cxnLst/>
            <a:rect l="l" t="t" r="r" b="b"/>
            <a:pathLst>
              <a:path w="3531365" h="2485071">
                <a:moveTo>
                  <a:pt x="171624" y="0"/>
                </a:moveTo>
                <a:lnTo>
                  <a:pt x="3531365" y="0"/>
                </a:lnTo>
                <a:lnTo>
                  <a:pt x="3531365" y="2485071"/>
                </a:lnTo>
                <a:lnTo>
                  <a:pt x="0" y="2485071"/>
                </a:lnTo>
                <a:lnTo>
                  <a:pt x="0" y="171624"/>
                </a:lnTo>
                <a:cubicBezTo>
                  <a:pt x="0" y="76839"/>
                  <a:pt x="76839" y="0"/>
                  <a:pt x="171624" y="0"/>
                </a:cubicBez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6" name="Picture 2" descr="Most Common Sports Injuries - OrthoBethesda">
            <a:extLst>
              <a:ext uri="{FF2B5EF4-FFF2-40B4-BE49-F238E27FC236}">
                <a16:creationId xmlns:a16="http://schemas.microsoft.com/office/drawing/2014/main" id="{5EEF70A1-28DE-9FB7-26B2-CF1ADCEB4CF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752" b="2"/>
          <a:stretch/>
        </p:blipFill>
        <p:spPr bwMode="auto">
          <a:xfrm>
            <a:off x="1225311" y="3297872"/>
            <a:ext cx="3531365" cy="2493329"/>
          </a:xfrm>
          <a:custGeom>
            <a:avLst/>
            <a:gdLst/>
            <a:ahLst/>
            <a:cxnLst/>
            <a:rect l="l" t="t" r="r" b="b"/>
            <a:pathLst>
              <a:path w="3531365" h="2493329">
                <a:moveTo>
                  <a:pt x="0" y="0"/>
                </a:moveTo>
                <a:lnTo>
                  <a:pt x="3531365" y="0"/>
                </a:lnTo>
                <a:lnTo>
                  <a:pt x="3531365" y="2321705"/>
                </a:lnTo>
                <a:cubicBezTo>
                  <a:pt x="3531365" y="2416490"/>
                  <a:pt x="3454526" y="2493329"/>
                  <a:pt x="3359741" y="2493329"/>
                </a:cubicBezTo>
                <a:lnTo>
                  <a:pt x="0" y="2493329"/>
                </a:ln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0939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487" name="Group 20486">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0488"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20489"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20491" name="Rectangle 20490">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315E8-780C-A11A-3E76-1553F92E65EE}"/>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2400" cap="all"/>
              <a:t>medial collateral ligament tear </a:t>
            </a:r>
            <a:br>
              <a:rPr lang="en-US" sz="2400" cap="all"/>
            </a:br>
            <a:endParaRPr lang="en-US" sz="2400" cap="all"/>
          </a:p>
        </p:txBody>
      </p:sp>
      <p:sp>
        <p:nvSpPr>
          <p:cNvPr id="20493"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20495"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20482" name="Picture 2" descr="Medial Collateral Ligament Injury (MCL Injury)">
            <a:extLst>
              <a:ext uri="{FF2B5EF4-FFF2-40B4-BE49-F238E27FC236}">
                <a16:creationId xmlns:a16="http://schemas.microsoft.com/office/drawing/2014/main" id="{EC3180B6-C65F-A6D5-6FAF-5C1E7D75A7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9023" y="1665478"/>
            <a:ext cx="5659222" cy="3726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616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BC0A0-ADE9-9D49-5D92-BF78ADF7B716}"/>
              </a:ext>
            </a:extLst>
          </p:cNvPr>
          <p:cNvSpPr>
            <a:spLocks noGrp="1"/>
          </p:cNvSpPr>
          <p:nvPr>
            <p:ph type="title"/>
          </p:nvPr>
        </p:nvSpPr>
        <p:spPr>
          <a:xfrm>
            <a:off x="1141413" y="618518"/>
            <a:ext cx="4459286" cy="1478570"/>
          </a:xfrm>
        </p:spPr>
        <p:txBody>
          <a:bodyPr>
            <a:normAutofit/>
          </a:bodyPr>
          <a:lstStyle/>
          <a:p>
            <a:r>
              <a:rPr lang="en-US" sz="3200"/>
              <a:t> </a:t>
            </a:r>
            <a:r>
              <a:rPr lang="en-GB" sz="3200">
                <a:effectLst/>
                <a:latin typeface="Arial" panose="020B0604020202020204" pitchFamily="34" charset="0"/>
                <a:ea typeface="Times New Roman" panose="02020603050405020304" pitchFamily="18" charset="0"/>
              </a:rPr>
              <a:t>The causative factors (aetiology)</a:t>
            </a:r>
            <a:r>
              <a:rPr lang="en-GB" sz="3200">
                <a:effectLst/>
              </a:rPr>
              <a:t> </a:t>
            </a:r>
            <a:endParaRPr lang="en-US" sz="3200"/>
          </a:p>
        </p:txBody>
      </p:sp>
      <p:sp>
        <p:nvSpPr>
          <p:cNvPr id="3" name="Content Placeholder 2">
            <a:extLst>
              <a:ext uri="{FF2B5EF4-FFF2-40B4-BE49-F238E27FC236}">
                <a16:creationId xmlns:a16="http://schemas.microsoft.com/office/drawing/2014/main" id="{2BED9362-1FFF-1F30-4EFE-CD2D928FA8C2}"/>
              </a:ext>
            </a:extLst>
          </p:cNvPr>
          <p:cNvSpPr>
            <a:spLocks noGrp="1"/>
          </p:cNvSpPr>
          <p:nvPr>
            <p:ph idx="1"/>
          </p:nvPr>
        </p:nvSpPr>
        <p:spPr>
          <a:xfrm>
            <a:off x="1141412" y="2249487"/>
            <a:ext cx="4459287" cy="3965046"/>
          </a:xfrm>
        </p:spPr>
        <p:txBody>
          <a:bodyPr>
            <a:normAutofit/>
          </a:bodyPr>
          <a:lstStyle/>
          <a:p>
            <a:pPr marL="0" indent="0">
              <a:lnSpc>
                <a:spcPct val="110000"/>
              </a:lnSpc>
              <a:buNone/>
            </a:pPr>
            <a:r>
              <a:rPr lang="en-GB" sz="1700" i="0" u="none" strike="noStrike" dirty="0">
                <a:effectLst/>
                <a:latin typeface="Arial" panose="020B0604020202020204" pitchFamily="34" charset="0"/>
                <a:cs typeface="Arial" panose="020B0604020202020204" pitchFamily="34" charset="0"/>
              </a:rPr>
              <a:t> The medial collateral ligament (MCL) is a thick band of tissue on the inner aspect of the knee. It connects the femur to the tibia and provides stability to the knee joint. Understanding its anatomy is crucial in comprehending MCL tears.</a:t>
            </a:r>
          </a:p>
          <a:p>
            <a:pPr marL="0" indent="0">
              <a:lnSpc>
                <a:spcPct val="110000"/>
              </a:lnSpc>
              <a:buNone/>
            </a:pPr>
            <a:r>
              <a:rPr lang="en-GB" sz="1700" i="0" u="none" strike="noStrike" dirty="0">
                <a:effectLst/>
                <a:latin typeface="Arial" panose="020B0604020202020204" pitchFamily="34" charset="0"/>
                <a:cs typeface="Arial" panose="020B0604020202020204" pitchFamily="34" charset="0"/>
              </a:rPr>
              <a:t>MCL tears are commonly caused by a direct blow to the outer aspect of the knee, resulting in a valgus force. Sports activities, such as football and skiing, are frequently associated with MCL injuries due to the high risk of  stress during these activities.</a:t>
            </a:r>
          </a:p>
          <a:p>
            <a:pPr marL="0" indent="0">
              <a:lnSpc>
                <a:spcPct val="110000"/>
              </a:lnSpc>
              <a:buNone/>
            </a:pPr>
            <a:endParaRPr lang="en-GB" sz="1700" dirty="0">
              <a:latin typeface="Söhne"/>
            </a:endParaRPr>
          </a:p>
          <a:p>
            <a:pPr marL="0" indent="0">
              <a:lnSpc>
                <a:spcPct val="110000"/>
              </a:lnSpc>
              <a:buNone/>
            </a:pPr>
            <a:endParaRPr lang="en-GB" sz="1700" dirty="0">
              <a:latin typeface="Söhne"/>
            </a:endParaRPr>
          </a:p>
          <a:p>
            <a:pPr marL="0" indent="0">
              <a:lnSpc>
                <a:spcPct val="110000"/>
              </a:lnSpc>
              <a:buNone/>
            </a:pPr>
            <a:endParaRPr lang="en-US" sz="1700" dirty="0"/>
          </a:p>
        </p:txBody>
      </p:sp>
      <p:pic>
        <p:nvPicPr>
          <p:cNvPr id="1026" name="Picture 2" descr="MCL tear: Symptoms, diagnosis, and treatment">
            <a:extLst>
              <a:ext uri="{FF2B5EF4-FFF2-40B4-BE49-F238E27FC236}">
                <a16:creationId xmlns:a16="http://schemas.microsoft.com/office/drawing/2014/main" id="{023B732A-B958-F24E-885F-589CE7644C5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1442758"/>
            <a:ext cx="5456279" cy="3947535"/>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300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E49D3A-2FA8-2905-3DA0-BA80628A8EBE}"/>
              </a:ext>
            </a:extLst>
          </p:cNvPr>
          <p:cNvSpPr>
            <a:spLocks noGrp="1"/>
          </p:cNvSpPr>
          <p:nvPr>
            <p:ph idx="1"/>
          </p:nvPr>
        </p:nvSpPr>
        <p:spPr/>
        <p:txBody>
          <a:bodyPr>
            <a:normAutofit/>
          </a:bodyPr>
          <a:lstStyle/>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Trauma: Direct impact to the outer knee, such as during a collision in sports like football or soccer, can lead to MCL tears.</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Excessive force: Sudden movements that apply force to the knee in an outward direction, like a sudden twisting motion, can strain or tear the MCL.</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Sports injuries: Activities that involve rapid changes in direction, pivoting, or sudden stops, commonly seen in sports like basketball, skiing, or tennis, can increase the risk of MCL tears.</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Falls: Awkward landings or falls onto the knee can also result in MCL injuries, especially if there is significant force applied to the knee joint.</a:t>
            </a:r>
            <a:endParaRPr lang="en-GB" sz="1400" i="0" u="none" strike="noStrike" dirty="0">
              <a:solidFill>
                <a:srgbClr val="0D0D0D"/>
              </a:solidFill>
              <a:effectLst/>
              <a:latin typeface="Arial" panose="020B0604020202020204" pitchFamily="34" charset="0"/>
              <a:cs typeface="Arial" panose="020B0604020202020204" pitchFamily="34" charset="0"/>
            </a:endParaRPr>
          </a:p>
          <a:p>
            <a:endParaRPr lang="en-US" sz="1400" dirty="0"/>
          </a:p>
        </p:txBody>
      </p:sp>
      <p:sp>
        <p:nvSpPr>
          <p:cNvPr id="2" name="TextBox 1">
            <a:extLst>
              <a:ext uri="{FF2B5EF4-FFF2-40B4-BE49-F238E27FC236}">
                <a16:creationId xmlns:a16="http://schemas.microsoft.com/office/drawing/2014/main" id="{47F4B56C-DDB6-171C-BCD9-2592A8D3ED65}"/>
              </a:ext>
            </a:extLst>
          </p:cNvPr>
          <p:cNvSpPr txBox="1"/>
          <p:nvPr/>
        </p:nvSpPr>
        <p:spPr>
          <a:xfrm>
            <a:off x="1141412" y="1066799"/>
            <a:ext cx="6365174" cy="523220"/>
          </a:xfrm>
          <a:prstGeom prst="rect">
            <a:avLst/>
          </a:prstGeom>
          <a:noFill/>
        </p:spPr>
        <p:txBody>
          <a:bodyPr wrap="square" rtlCol="0">
            <a:spAutoFit/>
          </a:bodyPr>
          <a:lstStyle/>
          <a:p>
            <a:r>
              <a:rPr lang="en-US" dirty="0"/>
              <a:t> </a:t>
            </a:r>
            <a:r>
              <a:rPr lang="en-GB" sz="2800" dirty="0">
                <a:effectLst/>
                <a:latin typeface="Arial" panose="020B0604020202020204" pitchFamily="34" charset="0"/>
                <a:ea typeface="Times New Roman" panose="02020603050405020304" pitchFamily="18" charset="0"/>
              </a:rPr>
              <a:t>The causative factors (aetiology)</a:t>
            </a:r>
            <a:r>
              <a:rPr lang="en-GB" sz="2800" dirty="0">
                <a:effectLst/>
              </a:rPr>
              <a:t> </a:t>
            </a:r>
            <a:endParaRPr lang="en-US" sz="2800" dirty="0"/>
          </a:p>
        </p:txBody>
      </p:sp>
    </p:spTree>
    <p:extLst>
      <p:ext uri="{BB962C8B-B14F-4D97-AF65-F5344CB8AC3E}">
        <p14:creationId xmlns:p14="http://schemas.microsoft.com/office/powerpoint/2010/main" val="567775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E49D3A-2FA8-2905-3DA0-BA80628A8EBE}"/>
              </a:ext>
            </a:extLst>
          </p:cNvPr>
          <p:cNvSpPr>
            <a:spLocks noGrp="1"/>
          </p:cNvSpPr>
          <p:nvPr>
            <p:ph idx="1"/>
          </p:nvPr>
        </p:nvSpPr>
        <p:spPr/>
        <p:txBody>
          <a:bodyPr>
            <a:normAutofit/>
          </a:bodyPr>
          <a:lstStyle/>
          <a:p>
            <a:pPr marL="0" indent="0" algn="l">
              <a:buNone/>
            </a:pPr>
            <a:endParaRPr lang="en-GB" sz="1400" i="0" u="none" strike="noStrike" dirty="0">
              <a:effectLst/>
              <a:latin typeface="Arial" panose="020B0604020202020204" pitchFamily="34" charset="0"/>
              <a:cs typeface="Arial" panose="020B0604020202020204" pitchFamily="34" charset="0"/>
            </a:endParaRP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Overuse: Repeated stress on the knee joint over time, often seen in athletes who engage in repetitive motions or activities without proper rest or conditioning, can weaken the MCL and make it more susceptible to injury.</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Muscle Imbalance: Weakness or imbalance in the muscles surrounding the knee, particularly the quadriceps, hamstrings, and calf muscles, can compromise the stability of the knee joint. This can lead to inadequate support and protection of the MCL, making it more susceptible to injury during physical activities.</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Inadequate Warm-Up: Insufficient warm-up or improper stretching before engaging in physical activity can decrease the flexibility and resilience of the MCL and surrounding structures. Without proper preparation, sudden movements or impacts during sports can place excessive stress on the ligament, increasing the risk of tears.</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Environmental factors: Surfaces with increased friction, such as artificial turf or courts, can contribute to MCL injuries due to the higher likelihood of sudden stops or changes in direction</a:t>
            </a:r>
            <a:r>
              <a:rPr lang="en-GB" sz="1400" i="0" u="none" strike="noStrike" dirty="0">
                <a:solidFill>
                  <a:srgbClr val="0D0D0D"/>
                </a:solidFill>
                <a:effectLst/>
                <a:latin typeface="Arial" panose="020B0604020202020204" pitchFamily="34" charset="0"/>
                <a:cs typeface="Arial" panose="020B0604020202020204" pitchFamily="34" charset="0"/>
              </a:rPr>
              <a:t>.</a:t>
            </a:r>
          </a:p>
          <a:p>
            <a:endParaRPr lang="en-US" sz="1400" dirty="0"/>
          </a:p>
        </p:txBody>
      </p:sp>
      <p:sp>
        <p:nvSpPr>
          <p:cNvPr id="2" name="TextBox 1">
            <a:extLst>
              <a:ext uri="{FF2B5EF4-FFF2-40B4-BE49-F238E27FC236}">
                <a16:creationId xmlns:a16="http://schemas.microsoft.com/office/drawing/2014/main" id="{47F4B56C-DDB6-171C-BCD9-2592A8D3ED65}"/>
              </a:ext>
            </a:extLst>
          </p:cNvPr>
          <p:cNvSpPr txBox="1"/>
          <p:nvPr/>
        </p:nvSpPr>
        <p:spPr>
          <a:xfrm>
            <a:off x="1141412" y="1066799"/>
            <a:ext cx="6365174" cy="523220"/>
          </a:xfrm>
          <a:prstGeom prst="rect">
            <a:avLst/>
          </a:prstGeom>
          <a:noFill/>
        </p:spPr>
        <p:txBody>
          <a:bodyPr wrap="square" rtlCol="0">
            <a:spAutoFit/>
          </a:bodyPr>
          <a:lstStyle/>
          <a:p>
            <a:r>
              <a:rPr lang="en-US" dirty="0"/>
              <a:t> </a:t>
            </a:r>
            <a:r>
              <a:rPr lang="en-GB" sz="2800" dirty="0">
                <a:effectLst/>
                <a:latin typeface="Arial" panose="020B0604020202020204" pitchFamily="34" charset="0"/>
                <a:ea typeface="Times New Roman" panose="02020603050405020304" pitchFamily="18" charset="0"/>
              </a:rPr>
              <a:t>The causative factors (aetiology)</a:t>
            </a:r>
            <a:r>
              <a:rPr lang="en-GB" sz="2800" dirty="0">
                <a:effectLst/>
              </a:rPr>
              <a:t> </a:t>
            </a:r>
            <a:endParaRPr lang="en-US" sz="2800" dirty="0"/>
          </a:p>
        </p:txBody>
      </p:sp>
    </p:spTree>
    <p:extLst>
      <p:ext uri="{BB962C8B-B14F-4D97-AF65-F5344CB8AC3E}">
        <p14:creationId xmlns:p14="http://schemas.microsoft.com/office/powerpoint/2010/main" val="1102317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B5EC-528B-7CBB-DB8C-DE49B6EF654E}"/>
              </a:ext>
            </a:extLst>
          </p:cNvPr>
          <p:cNvSpPr>
            <a:spLocks noGrp="1"/>
          </p:cNvSpPr>
          <p:nvPr>
            <p:ph type="title"/>
          </p:nvPr>
        </p:nvSpPr>
        <p:spPr/>
        <p:txBody>
          <a:bodyPr>
            <a:normAutofit/>
          </a:bodyPr>
          <a:lstStyle/>
          <a:p>
            <a:pPr algn="ctr"/>
            <a:r>
              <a:rPr lang="en-US">
                <a:latin typeface="Arial" panose="020B0604020202020204" pitchFamily="34" charset="0"/>
                <a:cs typeface="Arial" panose="020B0604020202020204" pitchFamily="34" charset="0"/>
              </a:rPr>
              <a:t>The mechanism of the injury </a:t>
            </a:r>
          </a:p>
        </p:txBody>
      </p:sp>
      <p:sp>
        <p:nvSpPr>
          <p:cNvPr id="3" name="Content Placeholder 2">
            <a:extLst>
              <a:ext uri="{FF2B5EF4-FFF2-40B4-BE49-F238E27FC236}">
                <a16:creationId xmlns:a16="http://schemas.microsoft.com/office/drawing/2014/main" id="{3077631C-2566-C92C-B9B0-2F9E13D189E0}"/>
              </a:ext>
            </a:extLst>
          </p:cNvPr>
          <p:cNvSpPr>
            <a:spLocks noGrp="1"/>
          </p:cNvSpPr>
          <p:nvPr>
            <p:ph idx="1"/>
          </p:nvPr>
        </p:nvSpPr>
        <p:spPr>
          <a:xfrm>
            <a:off x="1141412" y="2249487"/>
            <a:ext cx="4844521" cy="3541714"/>
          </a:xfrm>
        </p:spPr>
        <p:txBody>
          <a:bodyPr anchor="ctr">
            <a:normAutofit/>
          </a:bodyPr>
          <a:lstStyle/>
          <a:p>
            <a:pPr marL="0" indent="0">
              <a:lnSpc>
                <a:spcPct val="110000"/>
              </a:lnSpc>
              <a:buNone/>
            </a:pPr>
            <a:r>
              <a:rPr lang="en-GB" sz="1300" b="0" i="0" u="none" strike="noStrike" dirty="0">
                <a:effectLst/>
                <a:latin typeface="Arial" panose="020B0604020202020204" pitchFamily="34" charset="0"/>
                <a:cs typeface="Arial" panose="020B0604020202020204" pitchFamily="34" charset="0"/>
              </a:rPr>
              <a:t> The process of MCL injury entails a powerful force exerted on the knee, resulting in the stretching or tearing of the ligament. This typically happens when the foot is fixed in place, and an abrupt external force is exerted on the outer knee, causing the MCL to extend beyond its normal range.</a:t>
            </a:r>
          </a:p>
          <a:p>
            <a:pPr marL="0" indent="0">
              <a:lnSpc>
                <a:spcPct val="110000"/>
              </a:lnSpc>
              <a:buNone/>
            </a:pPr>
            <a:endParaRPr lang="en-GB" sz="1300" dirty="0">
              <a:latin typeface="Arial" panose="020B0604020202020204" pitchFamily="34" charset="0"/>
              <a:cs typeface="Arial" panose="020B0604020202020204" pitchFamily="34" charset="0"/>
            </a:endParaRPr>
          </a:p>
          <a:p>
            <a:pPr marL="0" indent="0">
              <a:lnSpc>
                <a:spcPct val="110000"/>
              </a:lnSpc>
              <a:buNone/>
            </a:pPr>
            <a:r>
              <a:rPr lang="en-GB" sz="1300" b="0" i="0" u="none" strike="noStrike" dirty="0">
                <a:effectLst/>
                <a:latin typeface="Arial" panose="020B0604020202020204" pitchFamily="34" charset="0"/>
                <a:cs typeface="Arial" panose="020B0604020202020204" pitchFamily="34" charset="0"/>
              </a:rPr>
              <a:t>During the injury occurrence, the stress imposes excessive tension on the MCL, causing it to extend beyond its typical range. In milder cases, this might lead to a partial tear of the ligament, where only some </a:t>
            </a:r>
            <a:r>
              <a:rPr lang="en-GB" sz="1300" b="0" i="0" u="none" strike="noStrike" dirty="0" err="1">
                <a:effectLst/>
                <a:latin typeface="Arial" panose="020B0604020202020204" pitchFamily="34" charset="0"/>
                <a:cs typeface="Arial" panose="020B0604020202020204" pitchFamily="34" charset="0"/>
              </a:rPr>
              <a:t>fibers</a:t>
            </a:r>
            <a:r>
              <a:rPr lang="en-GB" sz="1300" b="0" i="0" u="none" strike="noStrike" dirty="0">
                <a:effectLst/>
                <a:latin typeface="Arial" panose="020B0604020202020204" pitchFamily="34" charset="0"/>
                <a:cs typeface="Arial" panose="020B0604020202020204" pitchFamily="34" charset="0"/>
              </a:rPr>
              <a:t> sustain damage. However, in more severe scenarios, the MCL could undergo complete tearing, resulting in a loss of continuity and function.</a:t>
            </a:r>
          </a:p>
          <a:p>
            <a:pPr marL="0" indent="0">
              <a:lnSpc>
                <a:spcPct val="110000"/>
              </a:lnSpc>
              <a:buNone/>
            </a:pPr>
            <a:endParaRPr lang="en-US" sz="1300" dirty="0"/>
          </a:p>
        </p:txBody>
      </p:sp>
      <p:pic>
        <p:nvPicPr>
          <p:cNvPr id="2050" name="Picture 2" descr="MCL Injury:The Basics - BSM Foundation">
            <a:extLst>
              <a:ext uri="{FF2B5EF4-FFF2-40B4-BE49-F238E27FC236}">
                <a16:creationId xmlns:a16="http://schemas.microsoft.com/office/drawing/2014/main" id="{D8855F11-6F6B-6E11-0FB6-295169916B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071" r="9623" b="1"/>
          <a:stretch/>
        </p:blipFill>
        <p:spPr bwMode="auto">
          <a:xfrm>
            <a:off x="6392335" y="2497720"/>
            <a:ext cx="4655075" cy="3047892"/>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936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CED2-5268-E68F-2731-C132E72C974C}"/>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The immediate signs and symptoms and time frame including surgery </a:t>
            </a:r>
          </a:p>
        </p:txBody>
      </p:sp>
      <p:sp>
        <p:nvSpPr>
          <p:cNvPr id="3" name="Content Placeholder 2">
            <a:extLst>
              <a:ext uri="{FF2B5EF4-FFF2-40B4-BE49-F238E27FC236}">
                <a16:creationId xmlns:a16="http://schemas.microsoft.com/office/drawing/2014/main" id="{1F49194B-1C92-2681-DA60-231D27060D56}"/>
              </a:ext>
            </a:extLst>
          </p:cNvPr>
          <p:cNvSpPr>
            <a:spLocks noGrp="1"/>
          </p:cNvSpPr>
          <p:nvPr>
            <p:ph idx="1"/>
          </p:nvPr>
        </p:nvSpPr>
        <p:spPr>
          <a:xfrm>
            <a:off x="5034579" y="2249487"/>
            <a:ext cx="6012832" cy="3541714"/>
          </a:xfrm>
        </p:spPr>
        <p:txBody>
          <a:bodyPr>
            <a:normAutofit fontScale="92500" lnSpcReduction="10000"/>
          </a:bodyPr>
          <a:lstStyle/>
          <a:p>
            <a:pPr>
              <a:lnSpc>
                <a:spcPct val="110000"/>
              </a:lnSpc>
            </a:pPr>
            <a:r>
              <a:rPr lang="en-GB" sz="1300" b="0" i="0" u="none" strike="noStrike" dirty="0">
                <a:effectLst/>
                <a:latin typeface="Arial" panose="020B0604020202020204" pitchFamily="34" charset="0"/>
                <a:cs typeface="Arial" panose="020B0604020202020204" pitchFamily="34" charset="0"/>
              </a:rPr>
              <a:t>Pain typically emerges as the primary complaint in MCL sprains, accompanied by swelling and stiffness, which are also prevalent symptoms.</a:t>
            </a:r>
          </a:p>
          <a:p>
            <a:pPr>
              <a:lnSpc>
                <a:spcPct val="110000"/>
              </a:lnSpc>
            </a:pPr>
            <a:r>
              <a:rPr lang="en-GB" sz="1300" b="0" i="0" u="none" strike="noStrike" dirty="0">
                <a:effectLst/>
                <a:latin typeface="Arial" panose="020B0604020202020204" pitchFamily="34" charset="0"/>
                <a:cs typeface="Arial" panose="020B0604020202020204" pitchFamily="34" charset="0"/>
              </a:rPr>
              <a:t> Occasionally, a distinct popping sound may accompany the initial injury. These sprains are categorized into three grades based on their severity: Grade I (mild), Grade II (moderate), and Grade III (severe). </a:t>
            </a:r>
          </a:p>
          <a:p>
            <a:pPr>
              <a:lnSpc>
                <a:spcPct val="110000"/>
              </a:lnSpc>
            </a:pPr>
            <a:r>
              <a:rPr lang="en-GB" sz="1300" b="0" i="0" u="none" strike="noStrike" dirty="0">
                <a:effectLst/>
                <a:latin typeface="Arial" panose="020B0604020202020204" pitchFamily="34" charset="0"/>
                <a:cs typeface="Arial" panose="020B0604020202020204" pitchFamily="34" charset="0"/>
              </a:rPr>
              <a:t>A Grade I sprain involves minor tearing of a few ligament fibres, resulting in some pain, minimal swelling, and satisfactory stability.  </a:t>
            </a:r>
            <a:endParaRPr lang="en-GB" sz="1300" dirty="0">
              <a:latin typeface="Arial" panose="020B0604020202020204" pitchFamily="34" charset="0"/>
              <a:cs typeface="Arial" panose="020B0604020202020204" pitchFamily="34" charset="0"/>
            </a:endParaRPr>
          </a:p>
          <a:p>
            <a:pPr>
              <a:lnSpc>
                <a:spcPct val="110000"/>
              </a:lnSpc>
            </a:pPr>
            <a:r>
              <a:rPr lang="en-GB" sz="1300" b="0" i="0" u="none" strike="noStrike" dirty="0">
                <a:effectLst/>
                <a:latin typeface="Arial" panose="020B0604020202020204" pitchFamily="34" charset="0"/>
                <a:cs typeface="Arial" panose="020B0604020202020204" pitchFamily="34" charset="0"/>
              </a:rPr>
              <a:t> Grade II sprain entails partial ligament tearing, leading to increased instability, noticeable pain, swelling, and joint stiffness. The most severe, </a:t>
            </a:r>
          </a:p>
          <a:p>
            <a:pPr>
              <a:lnSpc>
                <a:spcPct val="110000"/>
              </a:lnSpc>
            </a:pPr>
            <a:r>
              <a:rPr lang="en-GB" sz="1300" b="0" i="0" u="none" strike="noStrike" dirty="0">
                <a:effectLst/>
                <a:latin typeface="Arial" panose="020B0604020202020204" pitchFamily="34" charset="0"/>
                <a:cs typeface="Arial" panose="020B0604020202020204" pitchFamily="34" charset="0"/>
              </a:rPr>
              <a:t>Grade III sprains, indicate complete ligament rupture, resulting in gross instability, pronounced swelling, and intense pain followed by a lingering dull ache. </a:t>
            </a:r>
          </a:p>
          <a:p>
            <a:pPr>
              <a:lnSpc>
                <a:spcPct val="110000"/>
              </a:lnSpc>
            </a:pPr>
            <a:r>
              <a:rPr lang="en-GB" sz="1300" b="0" i="0" u="none" strike="noStrike" dirty="0">
                <a:effectLst/>
                <a:latin typeface="Arial" panose="020B0604020202020204" pitchFamily="34" charset="0"/>
                <a:cs typeface="Arial" panose="020B0604020202020204" pitchFamily="34" charset="0"/>
              </a:rPr>
              <a:t>Flexing and extending the knee fully will be particularly painful, while a slightly bent knee position typically offers the most comfort.</a:t>
            </a:r>
            <a:endParaRPr lang="en-US" sz="1300" dirty="0">
              <a:latin typeface="Arial" panose="020B0604020202020204" pitchFamily="34" charset="0"/>
              <a:cs typeface="Arial" panose="020B0604020202020204" pitchFamily="34" charset="0"/>
            </a:endParaRPr>
          </a:p>
        </p:txBody>
      </p:sp>
      <p:pic>
        <p:nvPicPr>
          <p:cNvPr id="4098" name="Picture 2" descr="MCL - Medial Collateral Ligament Injury - Nev Davies">
            <a:extLst>
              <a:ext uri="{FF2B5EF4-FFF2-40B4-BE49-F238E27FC236}">
                <a16:creationId xmlns:a16="http://schemas.microsoft.com/office/drawing/2014/main" id="{7F9B9F05-E092-4C21-EA33-C754F8C759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1411" y="3193541"/>
            <a:ext cx="3494597" cy="1661541"/>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1810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9D949B-3749-E8D9-A172-5CA28682B131}"/>
              </a:ext>
            </a:extLst>
          </p:cNvPr>
          <p:cNvSpPr txBox="1"/>
          <p:nvPr/>
        </p:nvSpPr>
        <p:spPr>
          <a:xfrm>
            <a:off x="1141413" y="618518"/>
            <a:ext cx="9905998" cy="147857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cap="all" dirty="0">
                <a:latin typeface="+mj-lt"/>
                <a:ea typeface="+mj-ea"/>
                <a:cs typeface="+mj-cs"/>
              </a:rPr>
              <a:t>T</a:t>
            </a:r>
            <a:r>
              <a:rPr lang="en-US" sz="3600" cap="all" dirty="0">
                <a:effectLst/>
                <a:latin typeface="+mj-lt"/>
                <a:ea typeface="+mj-ea"/>
                <a:cs typeface="+mj-cs"/>
              </a:rPr>
              <a:t>he immediate signs and symptoms and time frame </a:t>
            </a:r>
            <a:endParaRPr lang="en-US" sz="3600" cap="all" dirty="0">
              <a:latin typeface="+mj-lt"/>
              <a:ea typeface="+mj-ea"/>
              <a:cs typeface="+mj-cs"/>
            </a:endParaRPr>
          </a:p>
        </p:txBody>
      </p:sp>
      <p:pic>
        <p:nvPicPr>
          <p:cNvPr id="2052" name="Picture 4" descr="Medial Collateral Ligament (MCL) Injury">
            <a:extLst>
              <a:ext uri="{FF2B5EF4-FFF2-40B4-BE49-F238E27FC236}">
                <a16:creationId xmlns:a16="http://schemas.microsoft.com/office/drawing/2014/main" id="{6DAA3D1A-EC24-594A-D229-244FD1815F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1411" y="2757521"/>
            <a:ext cx="3494597" cy="2533582"/>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0FEFA06-EC73-3DA0-AE67-48C7D222DAC9}"/>
              </a:ext>
            </a:extLst>
          </p:cNvPr>
          <p:cNvSpPr txBox="1"/>
          <p:nvPr/>
        </p:nvSpPr>
        <p:spPr>
          <a:xfrm>
            <a:off x="5107260" y="1357803"/>
            <a:ext cx="5508701" cy="4801314"/>
          </a:xfrm>
          <a:prstGeom prst="rect">
            <a:avLst/>
          </a:prstGeom>
          <a:noFill/>
        </p:spPr>
        <p:txBody>
          <a:bodyPr wrap="square" rtlCol="0">
            <a:spAutoFit/>
          </a:bodyPr>
          <a:lstStyle/>
          <a:p>
            <a:pPr algn="l"/>
            <a:r>
              <a:rPr lang="en-GB" b="0" i="0" u="none" strike="noStrike" dirty="0">
                <a:solidFill>
                  <a:srgbClr val="0D0D0D"/>
                </a:solidFill>
                <a:effectLst/>
                <a:latin typeface="Söhne"/>
              </a:rPr>
              <a:t>According to the grading system for medial collateral ligament (MCL) injuries:</a:t>
            </a:r>
          </a:p>
          <a:p>
            <a:pPr algn="l"/>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Grade 1: Some tenderness and minor pain.</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Grade 2: Noticeable looseness in the knee when moved by hand; major pain and tenderness at the inside of the knee; swelling, in some cases.</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Grade 3: Considerable pain and tenderness at the inside of the knee; some swelling and marked joint instability. The knee opens up about 1 centimetre (slightly less than half an inch) when the doctor moves your leg around. A grade 3 MCL tear often occurs along with a tear of the anterior cruciate ligament (ACL).</a:t>
            </a:r>
          </a:p>
          <a:p>
            <a:pPr algn="l">
              <a:buFont typeface="Arial" panose="020B0604020202020204" pitchFamily="34" charset="0"/>
              <a:buChar char="•"/>
            </a:pPr>
            <a:endParaRPr lang="en-GB" b="0" i="0" u="none" strike="noStrike" dirty="0">
              <a:solidFill>
                <a:srgbClr val="0D0D0D"/>
              </a:solidFill>
              <a:effectLst/>
              <a:latin typeface="Söhne"/>
            </a:endParaRPr>
          </a:p>
          <a:p>
            <a:endParaRPr lang="en-US" dirty="0"/>
          </a:p>
        </p:txBody>
      </p:sp>
    </p:spTree>
    <p:extLst>
      <p:ext uri="{BB962C8B-B14F-4D97-AF65-F5344CB8AC3E}">
        <p14:creationId xmlns:p14="http://schemas.microsoft.com/office/powerpoint/2010/main" val="3902459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55B6-B0C6-5576-745A-10F59B66AED3}"/>
              </a:ext>
            </a:extLst>
          </p:cNvPr>
          <p:cNvSpPr>
            <a:spLocks noGrp="1"/>
          </p:cNvSpPr>
          <p:nvPr>
            <p:ph type="title"/>
          </p:nvPr>
        </p:nvSpPr>
        <p:spPr/>
        <p:txBody>
          <a:bodyPr/>
          <a:lstStyle/>
          <a:p>
            <a:r>
              <a:rPr lang="en-US" dirty="0"/>
              <a:t>Recovery time </a:t>
            </a:r>
          </a:p>
        </p:txBody>
      </p:sp>
      <p:sp>
        <p:nvSpPr>
          <p:cNvPr id="3" name="Content Placeholder 2">
            <a:extLst>
              <a:ext uri="{FF2B5EF4-FFF2-40B4-BE49-F238E27FC236}">
                <a16:creationId xmlns:a16="http://schemas.microsoft.com/office/drawing/2014/main" id="{B0F54062-D5C5-9995-3CBC-51800205DFF4}"/>
              </a:ext>
            </a:extLst>
          </p:cNvPr>
          <p:cNvSpPr>
            <a:spLocks noGrp="1"/>
          </p:cNvSpPr>
          <p:nvPr>
            <p:ph idx="1"/>
          </p:nvPr>
        </p:nvSpPr>
        <p:spPr/>
        <p:txBody>
          <a:bodyPr>
            <a:normAutofit fontScale="92500" lnSpcReduction="20000"/>
          </a:bodyPr>
          <a:lstStyle/>
          <a:p>
            <a:pPr marL="0" indent="0" algn="l">
              <a:buNone/>
            </a:pP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Mild MCL sprains (Grade 1) can take about 2-4 weeks to heal with proper rest, ice, compression, and elevation (RICE therapy), as well as physical therapy exercises to strengthen the muscles around the knee and improve stability.</a:t>
            </a:r>
          </a:p>
          <a:p>
            <a:pPr algn="l">
              <a:buFont typeface="Arial" panose="020B0604020202020204" pitchFamily="34" charset="0"/>
              <a:buChar char="•"/>
            </a:pPr>
            <a:r>
              <a:rPr lang="en-GB" b="0" i="0" u="none" strike="noStrike" dirty="0">
                <a:solidFill>
                  <a:srgbClr val="0D0D0D"/>
                </a:solidFill>
                <a:effectLst/>
                <a:latin typeface="Söhne"/>
              </a:rPr>
              <a:t>Moderate MCL injuries (Grade 2) may take around 4-8 weeks to heal, often requiring more intensive physical therapy and possibly bracing or immobilization of the knee during the initial stages of recovery.</a:t>
            </a:r>
          </a:p>
          <a:p>
            <a:pPr algn="l">
              <a:buFont typeface="Arial" panose="020B0604020202020204" pitchFamily="34" charset="0"/>
              <a:buChar char="•"/>
            </a:pPr>
            <a:r>
              <a:rPr lang="en-GB" b="0" i="0" u="none" strike="noStrike" dirty="0">
                <a:solidFill>
                  <a:srgbClr val="0D0D0D"/>
                </a:solidFill>
                <a:effectLst/>
                <a:latin typeface="Söhne"/>
              </a:rPr>
              <a:t>Severe MCL tears (Grade 3) may take 8 weeks or more to heal and may require immobilization with a brace or even surgery in some cases, followed by an extensive rehabilitation program that can last several months.</a:t>
            </a:r>
          </a:p>
          <a:p>
            <a:pPr algn="l"/>
            <a:r>
              <a:rPr lang="en-GB" b="0" i="0" u="none" strike="noStrike" dirty="0">
                <a:solidFill>
                  <a:srgbClr val="0D0D0D"/>
                </a:solidFill>
                <a:effectLst/>
                <a:latin typeface="Söhne"/>
              </a:rPr>
              <a:t>These recovery timelines are approximate and can vary depending on the severity of the injury and the individual's overall health and rehabilitation efforts.</a:t>
            </a:r>
          </a:p>
          <a:p>
            <a:endParaRPr lang="en-US" dirty="0"/>
          </a:p>
        </p:txBody>
      </p:sp>
    </p:spTree>
    <p:extLst>
      <p:ext uri="{BB962C8B-B14F-4D97-AF65-F5344CB8AC3E}">
        <p14:creationId xmlns:p14="http://schemas.microsoft.com/office/powerpoint/2010/main" val="1264088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4AD64-C62B-6017-0029-B18CD352B017}"/>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96548A12-9EFF-3E8B-20E5-AFE30ACAA0BD}"/>
              </a:ext>
            </a:extLst>
          </p:cNvPr>
          <p:cNvSpPr>
            <a:spLocks noGrp="1"/>
          </p:cNvSpPr>
          <p:nvPr>
            <p:ph idx="1"/>
          </p:nvPr>
        </p:nvSpPr>
        <p:spPr>
          <a:xfrm>
            <a:off x="1141412" y="2097088"/>
            <a:ext cx="9905999" cy="3541714"/>
          </a:xfrm>
        </p:spPr>
        <p:txBody>
          <a:bodyPr>
            <a:normAutofit/>
          </a:bodyPr>
          <a:lstStyle/>
          <a:p>
            <a:r>
              <a:rPr lang="en-GB" b="0" i="0" u="none" strike="noStrike" dirty="0">
                <a:solidFill>
                  <a:srgbClr val="2C3E50"/>
                </a:solidFill>
                <a:effectLst/>
                <a:latin typeface="Calibri" panose="020F0502020204030204" pitchFamily="34" charset="0"/>
              </a:rPr>
              <a:t>Perishable (2012). </a:t>
            </a:r>
            <a:r>
              <a:rPr lang="en-GB" b="0" i="1" u="none" strike="noStrike" dirty="0">
                <a:solidFill>
                  <a:srgbClr val="2C3E50"/>
                </a:solidFill>
                <a:effectLst/>
                <a:latin typeface="Calibri" panose="020F0502020204030204" pitchFamily="34" charset="0"/>
              </a:rPr>
              <a:t>MCL Surgery, Repair &amp; Treatment – Knee Pain &amp; Injuries</a:t>
            </a:r>
            <a:r>
              <a:rPr lang="en-GB" b="0" i="0" u="none" strike="noStrike" dirty="0">
                <a:solidFill>
                  <a:srgbClr val="2C3E50"/>
                </a:solidFill>
                <a:effectLst/>
                <a:latin typeface="Calibri" panose="020F0502020204030204" pitchFamily="34" charset="0"/>
              </a:rPr>
              <a:t>. [online] Access Sports Medicine. Available at: </a:t>
            </a:r>
            <a:r>
              <a:rPr lang="en-GB" b="0" i="0" u="none" strike="noStrike" dirty="0">
                <a:solidFill>
                  <a:srgbClr val="2C3E50"/>
                </a:solidFill>
                <a:effectLst/>
                <a:latin typeface="Calibri" panose="020F0502020204030204" pitchFamily="34" charset="0"/>
                <a:hlinkClick r:id="rId3"/>
              </a:rPr>
              <a:t>https://www.accesssportsmed.com/mcl-surgery/</a:t>
            </a:r>
            <a:r>
              <a:rPr lang="en-GB" b="0" i="0" u="none" strike="noStrike" dirty="0">
                <a:solidFill>
                  <a:srgbClr val="2C3E50"/>
                </a:solidFill>
                <a:effectLst/>
                <a:latin typeface="Calibri" panose="020F0502020204030204" pitchFamily="34" charset="0"/>
              </a:rPr>
              <a:t>. </a:t>
            </a:r>
          </a:p>
          <a:p>
            <a:r>
              <a:rPr lang="en-GB" b="0" i="0" u="none" strike="noStrike" dirty="0" err="1">
                <a:solidFill>
                  <a:srgbClr val="2C3E50"/>
                </a:solidFill>
                <a:effectLst/>
                <a:latin typeface="Calibri" panose="020F0502020204030204" pitchFamily="34" charset="0"/>
              </a:rPr>
              <a:t>www.bupa.co.uk</a:t>
            </a:r>
            <a:r>
              <a:rPr lang="en-GB" b="0" i="0" u="none" strike="noStrike" dirty="0">
                <a:solidFill>
                  <a:srgbClr val="2C3E50"/>
                </a:solidFill>
                <a:effectLst/>
                <a:latin typeface="Calibri" panose="020F0502020204030204" pitchFamily="34" charset="0"/>
              </a:rPr>
              <a:t>. (n.d.). </a:t>
            </a:r>
            <a:r>
              <a:rPr lang="en-GB" b="0" i="1" u="none" strike="noStrike" dirty="0">
                <a:solidFill>
                  <a:srgbClr val="2C3E50"/>
                </a:solidFill>
                <a:effectLst/>
                <a:latin typeface="Calibri" panose="020F0502020204030204" pitchFamily="34" charset="0"/>
              </a:rPr>
              <a:t>Medial collateral ligament (MCL) injury | Health Information | Bupa UK</a:t>
            </a:r>
            <a:r>
              <a:rPr lang="en-GB" b="0" i="0" u="none" strike="noStrike" dirty="0">
                <a:solidFill>
                  <a:srgbClr val="2C3E50"/>
                </a:solidFill>
                <a:effectLst/>
                <a:latin typeface="Calibri" panose="020F0502020204030204" pitchFamily="34" charset="0"/>
              </a:rPr>
              <a:t>. [online] Available at: </a:t>
            </a:r>
            <a:r>
              <a:rPr lang="en-GB" b="0" i="0" u="none" strike="noStrike" dirty="0">
                <a:solidFill>
                  <a:srgbClr val="2C3E50"/>
                </a:solidFill>
                <a:effectLst/>
                <a:latin typeface="Calibri" panose="020F0502020204030204" pitchFamily="34" charset="0"/>
                <a:hlinkClick r:id="rId4"/>
              </a:rPr>
              <a:t>https://www.bupa.co.uk/health-information/knee-pain/medial-collateral-ligament-mcl-injury</a:t>
            </a:r>
            <a:r>
              <a:rPr lang="en-GB" b="0" i="0" u="none" strike="noStrike" dirty="0">
                <a:solidFill>
                  <a:srgbClr val="2C3E50"/>
                </a:solidFill>
                <a:effectLst/>
                <a:latin typeface="Calibri" panose="020F0502020204030204" pitchFamily="34" charset="0"/>
              </a:rPr>
              <a:t>.</a:t>
            </a:r>
            <a:r>
              <a:rPr lang="en-GB" dirty="0">
                <a:solidFill>
                  <a:srgbClr val="2C3E50"/>
                </a:solidFill>
                <a:latin typeface="Calibri" panose="020F0502020204030204" pitchFamily="34" charset="0"/>
              </a:rPr>
              <a:t> </a:t>
            </a:r>
          </a:p>
          <a:p>
            <a:r>
              <a:rPr lang="en-GB" b="0" i="0" u="none" strike="noStrike" dirty="0" err="1">
                <a:solidFill>
                  <a:srgbClr val="2C3E50"/>
                </a:solidFill>
                <a:effectLst/>
                <a:latin typeface="Calibri" panose="020F0502020204030204" pitchFamily="34" charset="0"/>
              </a:rPr>
              <a:t>Pennmedicine.org</a:t>
            </a:r>
            <a:r>
              <a:rPr lang="en-GB" b="0" i="0" u="none" strike="noStrike" dirty="0">
                <a:solidFill>
                  <a:srgbClr val="2C3E50"/>
                </a:solidFill>
                <a:effectLst/>
                <a:latin typeface="Calibri" panose="020F0502020204030204" pitchFamily="34" charset="0"/>
              </a:rPr>
              <a:t>. (2022). Available at: </a:t>
            </a:r>
            <a:r>
              <a:rPr lang="en-GB" b="0" i="0" u="none" strike="noStrike" dirty="0">
                <a:solidFill>
                  <a:srgbClr val="2C3E50"/>
                </a:solidFill>
                <a:effectLst/>
                <a:latin typeface="Calibri" panose="020F0502020204030204" pitchFamily="34" charset="0"/>
                <a:hlinkClick r:id="rId5"/>
              </a:rPr>
              <a:t>https://www.pennmedicine.org/for-patients-and-visitors/patient-information/conditions-treated-a-to-z/medial-collateral-ligament-mcl-injury-of-the-knee</a:t>
            </a:r>
            <a:r>
              <a:rPr lang="en-GB" b="0" i="0" u="none" strike="noStrike" dirty="0">
                <a:solidFill>
                  <a:srgbClr val="2C3E50"/>
                </a:solidFill>
                <a:effectLst/>
                <a:latin typeface="Calibri" panose="020F0502020204030204" pitchFamily="34" charset="0"/>
              </a:rPr>
              <a:t>. </a:t>
            </a:r>
            <a:endParaRPr lang="en-US" dirty="0"/>
          </a:p>
        </p:txBody>
      </p:sp>
    </p:spTree>
    <p:extLst>
      <p:ext uri="{BB962C8B-B14F-4D97-AF65-F5344CB8AC3E}">
        <p14:creationId xmlns:p14="http://schemas.microsoft.com/office/powerpoint/2010/main" val="3264032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32"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033"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1035" name="Rectangle 103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401FD-507A-ABD8-CB5B-40E15C5C11C7}"/>
              </a:ext>
            </a:extLst>
          </p:cNvPr>
          <p:cNvSpPr>
            <a:spLocks noGrp="1"/>
          </p:cNvSpPr>
          <p:nvPr>
            <p:ph type="title"/>
          </p:nvPr>
        </p:nvSpPr>
        <p:spPr>
          <a:xfrm>
            <a:off x="8154186" y="634028"/>
            <a:ext cx="3355942" cy="3732835"/>
          </a:xfrm>
        </p:spPr>
        <p:txBody>
          <a:bodyPr vert="horz" lIns="91440" tIns="45720" rIns="91440" bIns="45720" rtlCol="0" anchor="b">
            <a:normAutofit fontScale="90000"/>
          </a:bodyPr>
          <a:lstStyle/>
          <a:p>
            <a:pPr algn="ctr"/>
            <a:r>
              <a:rPr lang="en-US" sz="6000" cap="all" dirty="0"/>
              <a:t> </a:t>
            </a:r>
            <a:r>
              <a:rPr lang="en-US" sz="6000" cap="all" dirty="0" err="1"/>
              <a:t>Labral</a:t>
            </a:r>
            <a:r>
              <a:rPr lang="en-US" sz="6000" cap="all" dirty="0"/>
              <a:t> tear</a:t>
            </a:r>
            <a:r>
              <a:rPr lang="en-GB" sz="6000" cap="all" dirty="0"/>
              <a:t> at the shoulder</a:t>
            </a:r>
            <a:endParaRPr lang="en-US" sz="6000" cap="all" dirty="0"/>
          </a:p>
        </p:txBody>
      </p:sp>
      <p:sp>
        <p:nvSpPr>
          <p:cNvPr id="103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103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1026" name="Picture 2" descr="Labral Tears | Dr Pant - Sydney Shoulder Unit">
            <a:extLst>
              <a:ext uri="{FF2B5EF4-FFF2-40B4-BE49-F238E27FC236}">
                <a16:creationId xmlns:a16="http://schemas.microsoft.com/office/drawing/2014/main" id="{2CE6FACD-5BD4-BE82-E9A4-F0268C972E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20879" y="1340841"/>
            <a:ext cx="4375510" cy="4375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8066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3ED91-4722-082F-D25C-6DE211843A6B}"/>
              </a:ext>
            </a:extLst>
          </p:cNvPr>
          <p:cNvSpPr>
            <a:spLocks noGrp="1"/>
          </p:cNvSpPr>
          <p:nvPr>
            <p:ph type="title"/>
          </p:nvPr>
        </p:nvSpPr>
        <p:spPr>
          <a:xfrm>
            <a:off x="8471424" y="1110882"/>
            <a:ext cx="3053039" cy="1060817"/>
          </a:xfrm>
        </p:spPr>
        <p:txBody>
          <a:bodyPr anchor="b">
            <a:normAutofit/>
          </a:bodyPr>
          <a:lstStyle/>
          <a:p>
            <a:r>
              <a:rPr lang="en-GB" sz="2200" b="0" i="0" u="none" strike="noStrike">
                <a:effectLst/>
                <a:latin typeface="Söhne"/>
              </a:rPr>
              <a:t> The Causative Factors (Aetiology)</a:t>
            </a:r>
            <a:br>
              <a:rPr lang="en-GB" sz="2200" b="0" i="0" u="none" strike="noStrike">
                <a:effectLst/>
                <a:latin typeface="Söhne"/>
              </a:rPr>
            </a:br>
            <a:endParaRPr lang="en-US" sz="2200"/>
          </a:p>
        </p:txBody>
      </p:sp>
      <p:pic>
        <p:nvPicPr>
          <p:cNvPr id="2050" name="Picture 2" descr="Shoulder Labral Tear - Range Physiotherapy">
            <a:extLst>
              <a:ext uri="{FF2B5EF4-FFF2-40B4-BE49-F238E27FC236}">
                <a16:creationId xmlns:a16="http://schemas.microsoft.com/office/drawing/2014/main" id="{174F4295-889D-F4BB-B677-D669C645F3D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275" y="1082363"/>
            <a:ext cx="6900380" cy="469327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6FC1D8E8-2827-32FD-250D-486CE18768F9}"/>
              </a:ext>
            </a:extLst>
          </p:cNvPr>
          <p:cNvSpPr>
            <a:spLocks noGrp="1"/>
          </p:cNvSpPr>
          <p:nvPr>
            <p:ph idx="1"/>
          </p:nvPr>
        </p:nvSpPr>
        <p:spPr>
          <a:xfrm>
            <a:off x="7983434" y="2130051"/>
            <a:ext cx="3806283" cy="4366818"/>
          </a:xfrm>
        </p:spPr>
        <p:txBody>
          <a:bodyPr>
            <a:noAutofit/>
          </a:bodyPr>
          <a:lstStyle/>
          <a:p>
            <a:r>
              <a:rPr lang="en-GB" sz="1400" b="0" i="0" u="none" strike="noStrike" dirty="0">
                <a:effectLst/>
                <a:latin typeface="Söhne"/>
              </a:rPr>
              <a:t>A liberal tear, also known as a injury to the labrum, which is a ring of cartilage that surrounds the socket of a joint. In  orthopaedics, this term specifically denotes tears that occur in the labrum of the shoulder joint, although labral tears can also occur in other joints such as the hip.</a:t>
            </a:r>
          </a:p>
          <a:p>
            <a:pPr marL="0" indent="0">
              <a:buNone/>
            </a:pPr>
            <a:endParaRPr lang="en-GB" sz="1400" b="0" i="0" u="none" strike="noStrike" dirty="0">
              <a:effectLst/>
              <a:latin typeface="Söhne"/>
            </a:endParaRPr>
          </a:p>
          <a:p>
            <a:r>
              <a:rPr lang="en-GB" sz="1400" b="0" i="0" u="none" strike="noStrike" dirty="0">
                <a:effectLst/>
                <a:latin typeface="Söhne"/>
              </a:rPr>
              <a:t>In orthopaedics, liberal tears are significant because they can cause pain, instability, and limited range of motion in the affected joint. They often result from trauma, repetitive stress. Conservative treatment options such as physical therapy and pain management may be initially attempted, but in some cases, surgical intervention may be necessary to repair or remove the torn </a:t>
            </a:r>
            <a:r>
              <a:rPr lang="en-GB" sz="1400" b="0" i="0" u="none" strike="noStrike" dirty="0" err="1">
                <a:effectLst/>
                <a:latin typeface="Söhne"/>
              </a:rPr>
              <a:t>labrum</a:t>
            </a:r>
            <a:r>
              <a:rPr lang="en-GB" sz="1400" dirty="0">
                <a:latin typeface="Söhne"/>
              </a:rPr>
              <a:t>.</a:t>
            </a:r>
            <a:endParaRPr lang="en-GB" sz="1400" b="0" i="0" u="none" strike="noStrike" dirty="0">
              <a:effectLst/>
              <a:latin typeface="Söhne"/>
            </a:endParaRPr>
          </a:p>
          <a:p>
            <a:pPr marL="0" indent="0">
              <a:buNone/>
            </a:pPr>
            <a:br>
              <a:rPr lang="en-GB" sz="1400" dirty="0"/>
            </a:br>
            <a:endParaRPr lang="en-US" sz="1400" dirty="0"/>
          </a:p>
        </p:txBody>
      </p:sp>
      <p:sp>
        <p:nvSpPr>
          <p:cNvPr id="2057"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Tree>
    <p:extLst>
      <p:ext uri="{BB962C8B-B14F-4D97-AF65-F5344CB8AC3E}">
        <p14:creationId xmlns:p14="http://schemas.microsoft.com/office/powerpoint/2010/main" val="1368897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30BB597D-5FDD-4C14-8AB3-D17E2FA93B68}"/>
              </a:ext>
            </a:extLst>
          </p:cNvPr>
          <p:cNvSpPr>
            <a:spLocks noGrp="1"/>
          </p:cNvSpPr>
          <p:nvPr>
            <p:ph type="title"/>
          </p:nvPr>
        </p:nvSpPr>
        <p:spPr>
          <a:xfrm>
            <a:off x="8471424" y="1110882"/>
            <a:ext cx="3053039" cy="1060817"/>
          </a:xfrm>
        </p:spPr>
        <p:txBody>
          <a:bodyPr anchor="b">
            <a:normAutofit/>
          </a:bodyPr>
          <a:lstStyle/>
          <a:p>
            <a:r>
              <a:rPr lang="en-GB" sz="2200" b="0" i="0" u="none" strike="noStrike">
                <a:effectLst/>
                <a:latin typeface="Söhne"/>
              </a:rPr>
              <a:t> The Causative Factors (Aetiology)</a:t>
            </a:r>
            <a:br>
              <a:rPr lang="en-GB" sz="2200" b="0" i="0" u="none" strike="noStrike">
                <a:effectLst/>
                <a:latin typeface="Söhne"/>
              </a:rPr>
            </a:br>
            <a:endParaRPr lang="en-US" sz="2200"/>
          </a:p>
        </p:txBody>
      </p:sp>
      <p:pic>
        <p:nvPicPr>
          <p:cNvPr id="3074" name="Picture 2" descr="Guide | Physical Therapy Guide to Shoulder Labral Tear | Choose PT">
            <a:extLst>
              <a:ext uri="{FF2B5EF4-FFF2-40B4-BE49-F238E27FC236}">
                <a16:creationId xmlns:a16="http://schemas.microsoft.com/office/drawing/2014/main" id="{238DE570-02AA-0FC0-4C00-9C809D467DA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537" y="1278706"/>
            <a:ext cx="6900380" cy="430058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44CB206C-C467-3D7C-8FC8-5312B28437AD}"/>
              </a:ext>
            </a:extLst>
          </p:cNvPr>
          <p:cNvSpPr txBox="1">
            <a:spLocks noGrp="1"/>
          </p:cNvSpPr>
          <p:nvPr>
            <p:ph idx="1"/>
          </p:nvPr>
        </p:nvSpPr>
        <p:spPr>
          <a:xfrm>
            <a:off x="8251903" y="1815197"/>
            <a:ext cx="3940098" cy="5132013"/>
          </a:xfrm>
          <a:prstGeom prst="rect">
            <a:avLst/>
          </a:prstGeom>
        </p:spPr>
        <p:txBody>
          <a:bodyPr rtlCol="0">
            <a:noAutofit/>
          </a:bodyPr>
          <a:lstStyle/>
          <a:p>
            <a:pPr marL="0" indent="0">
              <a:buNone/>
            </a:pPr>
            <a:endParaRPr lang="en-GB" sz="1400" b="0" i="0" u="none" strike="noStrike" dirty="0">
              <a:effectLst/>
              <a:latin typeface="Söhne"/>
            </a:endParaRPr>
          </a:p>
          <a:p>
            <a:pPr>
              <a:buFont typeface="+mj-lt"/>
              <a:buAutoNum type="arabicPeriod"/>
            </a:pPr>
            <a:r>
              <a:rPr lang="en-GB" sz="1400" b="0" i="0" u="none" strike="noStrike" dirty="0">
                <a:effectLst/>
                <a:latin typeface="Söhne"/>
              </a:rPr>
              <a:t>Repetitive Stress or Strain: Engaging in activities that involve repetitive motions or placing excessive stress on the joint can increase the risk of developing a liberal tear. This includes sports such as baseball, tennis, and swimming, as well as occupations that require frequent overhead movements or heavy lifting.</a:t>
            </a:r>
          </a:p>
          <a:p>
            <a:pPr>
              <a:buFont typeface="+mj-lt"/>
              <a:buAutoNum type="arabicPeriod"/>
            </a:pPr>
            <a:r>
              <a:rPr lang="en-GB" sz="1400" b="0" i="0" u="none" strike="noStrike" dirty="0">
                <a:effectLst/>
                <a:latin typeface="Söhne"/>
              </a:rPr>
              <a:t>Overuse of the Joint Due to Sports or Occupation: Athletes and individuals with occupations that involve repetitive movements or heavy lifting are at higher risk of developing liberal tears due to the continuous strain placed on the joint over time.</a:t>
            </a:r>
          </a:p>
          <a:p>
            <a:pPr>
              <a:buFont typeface="+mj-lt"/>
              <a:buAutoNum type="arabicPeriod"/>
            </a:pPr>
            <a:r>
              <a:rPr lang="en-GB" sz="1400" b="0" i="0" u="none" strike="noStrike" dirty="0">
                <a:effectLst/>
                <a:latin typeface="Söhne"/>
              </a:rPr>
              <a:t>Activities Involving Repetitive Motions: Activities such as running, weightlifting, or participating in certain sports can lead to liberal tears, especially if proper technique and form are not maintained, or if the joint is overused without adequate rest and recovery.</a:t>
            </a:r>
          </a:p>
        </p:txBody>
      </p:sp>
      <p:sp>
        <p:nvSpPr>
          <p:cNvPr id="3081"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Tree>
    <p:extLst>
      <p:ext uri="{BB962C8B-B14F-4D97-AF65-F5344CB8AC3E}">
        <p14:creationId xmlns:p14="http://schemas.microsoft.com/office/powerpoint/2010/main" val="566814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0A12A1C-1850-6500-664F-93E1F2AC5976}"/>
              </a:ext>
            </a:extLst>
          </p:cNvPr>
          <p:cNvSpPr>
            <a:spLocks noGrp="1"/>
          </p:cNvSpPr>
          <p:nvPr>
            <p:ph type="title"/>
          </p:nvPr>
        </p:nvSpPr>
        <p:spPr/>
        <p:txBody>
          <a:bodyPr/>
          <a:lstStyle/>
          <a:p>
            <a:r>
              <a:rPr lang="en-GB" b="0" i="0" u="none" strike="noStrike" dirty="0">
                <a:solidFill>
                  <a:srgbClr val="0D0D0D"/>
                </a:solidFill>
                <a:effectLst/>
                <a:latin typeface="Söhne"/>
              </a:rPr>
              <a:t> The Causative Factors (Aetiology)</a:t>
            </a:r>
            <a:br>
              <a:rPr lang="en-GB" b="0" i="0" u="none" strike="noStrike" dirty="0">
                <a:solidFill>
                  <a:srgbClr val="0D0D0D"/>
                </a:solidFill>
                <a:effectLst/>
                <a:latin typeface="Söhne"/>
              </a:rPr>
            </a:br>
            <a:endParaRPr lang="en-US" dirty="0"/>
          </a:p>
        </p:txBody>
      </p:sp>
      <p:sp>
        <p:nvSpPr>
          <p:cNvPr id="3" name="Content Placeholder 2">
            <a:extLst>
              <a:ext uri="{FF2B5EF4-FFF2-40B4-BE49-F238E27FC236}">
                <a16:creationId xmlns:a16="http://schemas.microsoft.com/office/drawing/2014/main" id="{F1B630F9-35C5-D7BE-33E2-E3F61DCEAFE8}"/>
              </a:ext>
            </a:extLst>
          </p:cNvPr>
          <p:cNvSpPr>
            <a:spLocks noGrp="1"/>
          </p:cNvSpPr>
          <p:nvPr>
            <p:ph idx="1"/>
          </p:nvPr>
        </p:nvSpPr>
        <p:spPr>
          <a:xfrm>
            <a:off x="841951" y="1745671"/>
            <a:ext cx="4178733" cy="2438401"/>
          </a:xfrm>
        </p:spPr>
        <p:txBody>
          <a:bodyPr>
            <a:noAutofit/>
          </a:bodyPr>
          <a:lstStyle/>
          <a:p>
            <a:pPr marL="0" indent="0" algn="l">
              <a:buNone/>
            </a:pPr>
            <a:r>
              <a:rPr lang="en-GB" sz="1400" b="0" i="0" u="none" strike="noStrike" dirty="0">
                <a:solidFill>
                  <a:srgbClr val="0D0D0D"/>
                </a:solidFill>
                <a:effectLst/>
                <a:latin typeface="Söhne"/>
              </a:rPr>
              <a:t>Traumatic Injury:</a:t>
            </a:r>
          </a:p>
          <a:p>
            <a:pPr algn="l"/>
            <a:r>
              <a:rPr lang="en-GB" sz="1400" b="0" i="0" u="none" strike="noStrike" dirty="0">
                <a:solidFill>
                  <a:srgbClr val="0D0D0D"/>
                </a:solidFill>
                <a:effectLst/>
                <a:latin typeface="Söhne"/>
              </a:rPr>
              <a:t>Sudden Impact or Twist: Traumatic labral tears can occur due to a sudden impact or twist to the joint. These injuries often happen in sports such as soccer and basketball, where rapid changes in direction or collisions are common.</a:t>
            </a:r>
          </a:p>
          <a:p>
            <a:pPr algn="l"/>
            <a:r>
              <a:rPr lang="en-GB" sz="1400" b="0" i="0" u="none" strike="noStrike" dirty="0">
                <a:solidFill>
                  <a:srgbClr val="0D0D0D"/>
                </a:solidFill>
                <a:effectLst/>
                <a:latin typeface="Söhne"/>
              </a:rPr>
              <a:t>Accidents: Traumatic labral tears can also result from accidents such as falls or car collisions, where the shoulder joint experiences a significant force or trauma.</a:t>
            </a:r>
          </a:p>
          <a:p>
            <a:endParaRPr lang="en-US" sz="1400" dirty="0"/>
          </a:p>
        </p:txBody>
      </p:sp>
      <p:sp>
        <p:nvSpPr>
          <p:cNvPr id="6" name="TextBox 5">
            <a:extLst>
              <a:ext uri="{FF2B5EF4-FFF2-40B4-BE49-F238E27FC236}">
                <a16:creationId xmlns:a16="http://schemas.microsoft.com/office/drawing/2014/main" id="{50E79E0C-F1DD-BCC3-DF91-78928BDDFB98}"/>
              </a:ext>
            </a:extLst>
          </p:cNvPr>
          <p:cNvSpPr txBox="1"/>
          <p:nvPr/>
        </p:nvSpPr>
        <p:spPr>
          <a:xfrm>
            <a:off x="5020684" y="4611231"/>
            <a:ext cx="6326189" cy="2246769"/>
          </a:xfrm>
          <a:prstGeom prst="rect">
            <a:avLst/>
          </a:prstGeom>
          <a:noFill/>
        </p:spPr>
        <p:txBody>
          <a:bodyPr wrap="square" rtlCol="0">
            <a:spAutoFit/>
          </a:bodyPr>
          <a:lstStyle/>
          <a:p>
            <a:pPr marL="0" indent="0" algn="l">
              <a:buNone/>
            </a:pPr>
            <a:r>
              <a:rPr lang="en-GB" sz="1400" b="0" i="0" u="none" strike="noStrike" dirty="0">
                <a:solidFill>
                  <a:srgbClr val="0D0D0D"/>
                </a:solidFill>
                <a:effectLst/>
                <a:latin typeface="Söhne"/>
              </a:rPr>
              <a:t>Degenerative Changes:</a:t>
            </a:r>
          </a:p>
          <a:p>
            <a:pPr algn="l"/>
            <a:r>
              <a:rPr lang="en-GB" sz="1400" b="0" i="0" u="none" strike="noStrike" dirty="0">
                <a:solidFill>
                  <a:srgbClr val="0D0D0D"/>
                </a:solidFill>
                <a:effectLst/>
                <a:latin typeface="Söhne"/>
              </a:rPr>
              <a:t>Ageing-Related Wear and Tear: With ageing, the soft tissues in the shoulder joint, including the </a:t>
            </a:r>
            <a:r>
              <a:rPr lang="en-GB" sz="1400" b="0" i="0" u="none" strike="noStrike" dirty="0" err="1">
                <a:solidFill>
                  <a:srgbClr val="0D0D0D"/>
                </a:solidFill>
                <a:effectLst/>
                <a:latin typeface="Söhne"/>
              </a:rPr>
              <a:t>labrum</a:t>
            </a:r>
            <a:r>
              <a:rPr lang="en-GB" sz="1400" b="0" i="0" u="none" strike="noStrike" dirty="0">
                <a:solidFill>
                  <a:srgbClr val="0D0D0D"/>
                </a:solidFill>
                <a:effectLst/>
                <a:latin typeface="Söhne"/>
              </a:rPr>
              <a:t>, undergo degenerative changes. This process involves a gradual breakdown of soft tissues due to decreased elasticity and strength, making them more susceptible to tears and injury.</a:t>
            </a:r>
          </a:p>
          <a:p>
            <a:pPr algn="l"/>
            <a:r>
              <a:rPr lang="en-GB" sz="1400" b="0" i="0" u="none" strike="noStrike" dirty="0">
                <a:solidFill>
                  <a:srgbClr val="0D0D0D"/>
                </a:solidFill>
                <a:effectLst/>
                <a:latin typeface="Söhne"/>
              </a:rPr>
              <a:t>Overuse-Related Degeneration: Chronic stress on the shoulder joint, as seen in occupations or activities involving repetitive motions, can lead to overuse-related degeneration of the </a:t>
            </a:r>
            <a:r>
              <a:rPr lang="en-GB" sz="1400" b="0" i="0" u="none" strike="noStrike" dirty="0" err="1">
                <a:solidFill>
                  <a:srgbClr val="0D0D0D"/>
                </a:solidFill>
                <a:effectLst/>
                <a:latin typeface="Söhne"/>
              </a:rPr>
              <a:t>labrum</a:t>
            </a:r>
            <a:r>
              <a:rPr lang="en-GB" sz="1400" b="0" i="0" u="none" strike="noStrike" dirty="0">
                <a:solidFill>
                  <a:srgbClr val="0D0D0D"/>
                </a:solidFill>
                <a:effectLst/>
                <a:latin typeface="Söhne"/>
              </a:rPr>
              <a:t>. This chronic stress gradually weakens the tissues, increasing the risk of tears over time.</a:t>
            </a:r>
          </a:p>
          <a:p>
            <a:endParaRPr lang="en-US" sz="1400" dirty="0"/>
          </a:p>
        </p:txBody>
      </p:sp>
      <p:pic>
        <p:nvPicPr>
          <p:cNvPr id="4098" name="Picture 2" descr="Labral Tears of the Shoulder and Shoulder Dislocation">
            <a:extLst>
              <a:ext uri="{FF2B5EF4-FFF2-40B4-BE49-F238E27FC236}">
                <a16:creationId xmlns:a16="http://schemas.microsoft.com/office/drawing/2014/main" id="{17F6AFD7-BF59-B2B9-6761-582DDA13EE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1821871"/>
            <a:ext cx="32639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591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D5FBA91-F3FD-9D22-11AA-EF21763E3057}"/>
              </a:ext>
            </a:extLst>
          </p:cNvPr>
          <p:cNvSpPr>
            <a:spLocks noGrp="1"/>
          </p:cNvSpPr>
          <p:nvPr>
            <p:ph type="title"/>
          </p:nvPr>
        </p:nvSpPr>
        <p:spPr>
          <a:xfrm>
            <a:off x="784743" y="685800"/>
            <a:ext cx="5958837" cy="1485900"/>
          </a:xfrm>
        </p:spPr>
        <p:txBody>
          <a:bodyPr>
            <a:normAutofit/>
          </a:bodyPr>
          <a:lstStyle/>
          <a:p>
            <a:r>
              <a:rPr lang="en-GB" sz="3400" b="0" i="0" u="none" strike="noStrike">
                <a:effectLst/>
                <a:latin typeface="Söhne"/>
              </a:rPr>
              <a:t> The Causative Factors (Aetiology)</a:t>
            </a:r>
            <a:br>
              <a:rPr lang="en-GB" sz="3400" b="0" i="0" u="none" strike="noStrike">
                <a:effectLst/>
                <a:latin typeface="Söhne"/>
              </a:rPr>
            </a:br>
            <a:endParaRPr lang="en-US" sz="3400"/>
          </a:p>
        </p:txBody>
      </p:sp>
      <p:sp>
        <p:nvSpPr>
          <p:cNvPr id="4" name="Content Placeholder 3">
            <a:extLst>
              <a:ext uri="{FF2B5EF4-FFF2-40B4-BE49-F238E27FC236}">
                <a16:creationId xmlns:a16="http://schemas.microsoft.com/office/drawing/2014/main" id="{1C05C4C4-FDF4-8E0B-D2E8-80F79D7B4EE3}"/>
              </a:ext>
            </a:extLst>
          </p:cNvPr>
          <p:cNvSpPr txBox="1">
            <a:spLocks noGrp="1"/>
          </p:cNvSpPr>
          <p:nvPr>
            <p:ph idx="1"/>
          </p:nvPr>
        </p:nvSpPr>
        <p:spPr>
          <a:xfrm>
            <a:off x="784743" y="2286000"/>
            <a:ext cx="5958837" cy="3581400"/>
          </a:xfrm>
          <a:prstGeom prst="rect">
            <a:avLst/>
          </a:prstGeom>
        </p:spPr>
        <p:txBody>
          <a:bodyPr rtlCol="0">
            <a:normAutofit/>
          </a:bodyPr>
          <a:lstStyle/>
          <a:p>
            <a:pPr algn="l"/>
            <a:r>
              <a:rPr lang="en-GB" sz="1600" b="0" i="0" u="none" strike="noStrike" dirty="0">
                <a:effectLst/>
                <a:latin typeface="Söhne"/>
              </a:rPr>
              <a:t> </a:t>
            </a:r>
            <a:r>
              <a:rPr lang="en-GB" sz="1400" b="0" i="0" u="none" strike="noStrike" dirty="0">
                <a:solidFill>
                  <a:srgbClr val="0D0D0D"/>
                </a:solidFill>
                <a:effectLst/>
                <a:latin typeface="Söhne"/>
              </a:rPr>
              <a:t>Genetics: Inherited conditions affecting joint stability or tissue integrity can predispose individuals to labral tears. Certain genetic factors may influence the structure and function of the shoulder joint, making some individuals more prone to injury (Burkhart, Morgan, &amp; </a:t>
            </a:r>
            <a:r>
              <a:rPr lang="en-GB" sz="1400" b="0" i="0" u="none" strike="noStrike" dirty="0" err="1">
                <a:solidFill>
                  <a:srgbClr val="0D0D0D"/>
                </a:solidFill>
                <a:effectLst/>
                <a:latin typeface="Söhne"/>
              </a:rPr>
              <a:t>Kibler</a:t>
            </a:r>
            <a:r>
              <a:rPr lang="en-GB" sz="1400" b="0" i="0" u="none" strike="noStrike" dirty="0">
                <a:solidFill>
                  <a:srgbClr val="0D0D0D"/>
                </a:solidFill>
                <a:effectLst/>
                <a:latin typeface="Söhne"/>
              </a:rPr>
              <a:t>, 2003).</a:t>
            </a:r>
          </a:p>
          <a:p>
            <a:pPr algn="l"/>
            <a:r>
              <a:rPr lang="en-GB" sz="1400" b="0" i="0" u="none" strike="noStrike" dirty="0">
                <a:solidFill>
                  <a:srgbClr val="0D0D0D"/>
                </a:solidFill>
                <a:effectLst/>
                <a:latin typeface="Söhne"/>
              </a:rPr>
              <a:t>Poor Biomechanics or Alignment Issues: Structural abnormalities in the shoulder joint, such as poor biomechanics or alignment issues, can lead to excessive stress on ligaments and tendons, including the </a:t>
            </a:r>
            <a:r>
              <a:rPr lang="en-GB" sz="1400" b="0" i="0" u="none" strike="noStrike" dirty="0" err="1">
                <a:solidFill>
                  <a:srgbClr val="0D0D0D"/>
                </a:solidFill>
                <a:effectLst/>
                <a:latin typeface="Söhne"/>
              </a:rPr>
              <a:t>labrum</a:t>
            </a:r>
            <a:r>
              <a:rPr lang="en-GB" sz="1400" b="0" i="0" u="none" strike="noStrike" dirty="0">
                <a:solidFill>
                  <a:srgbClr val="0D0D0D"/>
                </a:solidFill>
                <a:effectLst/>
                <a:latin typeface="Söhne"/>
              </a:rPr>
              <a:t>. These abnormalities may alter the mechanics of the joint, increasing the risk of tears and other injuries (Owens &amp; Campbell, 2013).</a:t>
            </a:r>
          </a:p>
          <a:p>
            <a:endParaRPr lang="en-GB" sz="1600" b="0" i="0" u="none" strike="noStrike" dirty="0">
              <a:effectLst/>
              <a:latin typeface="Söhne"/>
            </a:endParaRPr>
          </a:p>
          <a:p>
            <a:endParaRPr lang="en-US" sz="1600" dirty="0"/>
          </a:p>
        </p:txBody>
      </p:sp>
      <p:sp>
        <p:nvSpPr>
          <p:cNvPr id="6153" name="Rectangle 6152">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6146" name="Picture 2" descr="Labral Tears - London hand clinic">
            <a:extLst>
              <a:ext uri="{FF2B5EF4-FFF2-40B4-BE49-F238E27FC236}">
                <a16:creationId xmlns:a16="http://schemas.microsoft.com/office/drawing/2014/main" id="{02EE8B4E-CD58-ADD3-C1D6-18F019892D7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52340" y="2192874"/>
            <a:ext cx="3299579" cy="2471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306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937CD-B919-157F-8858-C674BC372047}"/>
              </a:ext>
            </a:extLst>
          </p:cNvPr>
          <p:cNvSpPr>
            <a:spLocks noGrp="1"/>
          </p:cNvSpPr>
          <p:nvPr>
            <p:ph type="title"/>
          </p:nvPr>
        </p:nvSpPr>
        <p:spPr>
          <a:xfrm>
            <a:off x="784743" y="685800"/>
            <a:ext cx="5958837" cy="1485900"/>
          </a:xfrm>
        </p:spPr>
        <p:txBody>
          <a:bodyPr>
            <a:normAutofit/>
          </a:bodyPr>
          <a:lstStyle/>
          <a:p>
            <a:r>
              <a:rPr lang="en-GB" sz="3400" b="0" i="0" u="none" strike="noStrike">
                <a:effectLst/>
                <a:latin typeface="Söhne"/>
              </a:rPr>
              <a:t>Exploring the Mechanism of Liberal Tear</a:t>
            </a:r>
            <a:br>
              <a:rPr lang="en-GB" sz="3400" b="0" i="0" u="none" strike="noStrike">
                <a:effectLst/>
                <a:latin typeface="Söhne"/>
              </a:rPr>
            </a:br>
            <a:endParaRPr lang="en-US" sz="3400"/>
          </a:p>
        </p:txBody>
      </p:sp>
      <p:sp>
        <p:nvSpPr>
          <p:cNvPr id="3" name="Content Placeholder 2">
            <a:extLst>
              <a:ext uri="{FF2B5EF4-FFF2-40B4-BE49-F238E27FC236}">
                <a16:creationId xmlns:a16="http://schemas.microsoft.com/office/drawing/2014/main" id="{EE7901E5-B3FE-954D-51CF-71BCFA96CC3B}"/>
              </a:ext>
            </a:extLst>
          </p:cNvPr>
          <p:cNvSpPr>
            <a:spLocks noGrp="1"/>
          </p:cNvSpPr>
          <p:nvPr>
            <p:ph idx="1"/>
          </p:nvPr>
        </p:nvSpPr>
        <p:spPr>
          <a:xfrm>
            <a:off x="784743" y="2286000"/>
            <a:ext cx="5958837" cy="3581400"/>
          </a:xfrm>
        </p:spPr>
        <p:txBody>
          <a:bodyPr>
            <a:normAutofit/>
          </a:bodyPr>
          <a:lstStyle/>
          <a:p>
            <a:pPr marL="0" indent="0">
              <a:buNone/>
            </a:pPr>
            <a:r>
              <a:rPr lang="en-GB" sz="1400" b="0" i="0" u="none" strike="noStrike" dirty="0">
                <a:effectLst/>
                <a:latin typeface="Söhne"/>
              </a:rPr>
              <a:t>Liberal tears, particularly in the context of labral tears in the shoulder joint, involve excessive stretching or tearing of soft tissues such as ligaments, tendons, or muscles. These tears can occur due to various factors, including traumatic events or degenerative changes in the joint.</a:t>
            </a:r>
          </a:p>
          <a:p>
            <a:pPr marL="0" indent="0">
              <a:buNone/>
            </a:pPr>
            <a:r>
              <a:rPr lang="en-GB" sz="1400" b="0" i="0" u="none" strike="noStrike" dirty="0">
                <a:effectLst/>
                <a:latin typeface="Söhne"/>
              </a:rPr>
              <a:t>Several factors influence the severity of a liberal tear, including</a:t>
            </a:r>
          </a:p>
          <a:p>
            <a:pPr>
              <a:buFont typeface="+mj-lt"/>
              <a:buAutoNum type="arabicPeriod"/>
            </a:pPr>
            <a:r>
              <a:rPr lang="en-GB" sz="1400" b="0" i="0" u="none" strike="noStrike" dirty="0">
                <a:effectLst/>
                <a:latin typeface="Söhne"/>
              </a:rPr>
              <a:t>Force Magnitude, Direction, and Duration: The magnitude, direction, and duration of the force applied to the joint play a significant role in determining the extent of the tear. For example, a sudden and forceful twist of the shoulder joint can lead to a more severe tear than a less intense force.</a:t>
            </a:r>
          </a:p>
          <a:p>
            <a:pPr>
              <a:buFont typeface="+mj-lt"/>
              <a:buAutoNum type="arabicPeriod"/>
            </a:pPr>
            <a:r>
              <a:rPr lang="en-GB" sz="1400" b="0" i="0" u="none" strike="noStrike" dirty="0">
                <a:effectLst/>
                <a:latin typeface="Söhne"/>
              </a:rPr>
              <a:t>Tissue Condition: The condition of the soft tissues affected by the tear also influences its severity. Tissues weakened due to degeneration or pre-existing injury are more susceptible to tearing even with less force applied.</a:t>
            </a:r>
          </a:p>
          <a:p>
            <a:endParaRPr lang="en-US" sz="1400" dirty="0"/>
          </a:p>
        </p:txBody>
      </p:sp>
      <p:sp>
        <p:nvSpPr>
          <p:cNvPr id="7177" name="Rectangle 7176">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170" name="Picture 2" descr="Shoulder Injuries and the Rugby Shoulder - Flawless Motion">
            <a:extLst>
              <a:ext uri="{FF2B5EF4-FFF2-40B4-BE49-F238E27FC236}">
                <a16:creationId xmlns:a16="http://schemas.microsoft.com/office/drawing/2014/main" id="{8AB59E4A-EE94-E28D-B991-E9533CB7F7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52340" y="1778834"/>
            <a:ext cx="3299579" cy="3299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783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0CB2530-51B9-D320-2D6B-B3900F24A44D}"/>
              </a:ext>
            </a:extLst>
          </p:cNvPr>
          <p:cNvSpPr>
            <a:spLocks noGrp="1"/>
          </p:cNvSpPr>
          <p:nvPr>
            <p:ph type="title"/>
          </p:nvPr>
        </p:nvSpPr>
        <p:spPr>
          <a:xfrm>
            <a:off x="1023562" y="685800"/>
            <a:ext cx="10493524" cy="1485900"/>
          </a:xfrm>
        </p:spPr>
        <p:txBody>
          <a:bodyPr>
            <a:normAutofit/>
          </a:bodyPr>
          <a:lstStyle/>
          <a:p>
            <a:r>
              <a:rPr lang="en-GB" b="0" i="0" u="none" strike="noStrike">
                <a:effectLst/>
                <a:latin typeface="Söhne"/>
              </a:rPr>
              <a:t>Exploring the Mechanism of Liberal Tear</a:t>
            </a:r>
            <a:br>
              <a:rPr lang="en-GB" b="0" i="0" u="none" strike="noStrike">
                <a:effectLst/>
                <a:latin typeface="Söhne"/>
              </a:rPr>
            </a:br>
            <a:endParaRPr lang="en-US" dirty="0"/>
          </a:p>
        </p:txBody>
      </p:sp>
      <p:sp>
        <p:nvSpPr>
          <p:cNvPr id="8199" name="Rectangle 8198">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6D505CF6-849C-2688-8B14-F3A803FC7564}"/>
              </a:ext>
            </a:extLst>
          </p:cNvPr>
          <p:cNvSpPr>
            <a:spLocks noGrp="1"/>
          </p:cNvSpPr>
          <p:nvPr>
            <p:ph idx="1"/>
          </p:nvPr>
        </p:nvSpPr>
        <p:spPr>
          <a:xfrm>
            <a:off x="1023562" y="2286000"/>
            <a:ext cx="5072437" cy="3581400"/>
          </a:xfrm>
        </p:spPr>
        <p:txBody>
          <a:bodyPr>
            <a:normAutofit/>
          </a:bodyPr>
          <a:lstStyle/>
          <a:p>
            <a:pPr marL="0" indent="0">
              <a:buNone/>
            </a:pPr>
            <a:r>
              <a:rPr lang="en-GB" sz="1100" b="0" i="0" u="none" strike="noStrike" dirty="0">
                <a:effectLst/>
                <a:latin typeface="Söhne"/>
              </a:rPr>
              <a:t>Illustrative Diagrams/Animations:</a:t>
            </a:r>
          </a:p>
          <a:p>
            <a:pPr marL="0" indent="0">
              <a:buNone/>
            </a:pPr>
            <a:endParaRPr lang="en-GB" sz="1100" b="0" i="0" u="none" strike="noStrike" dirty="0">
              <a:effectLst/>
              <a:latin typeface="Söhne"/>
            </a:endParaRPr>
          </a:p>
          <a:p>
            <a:r>
              <a:rPr lang="en-GB" sz="1100" b="0" i="0" u="none" strike="noStrike" dirty="0">
                <a:effectLst/>
                <a:latin typeface="Söhne"/>
              </a:rPr>
              <a:t>Ligamentous Tear Due to Sudden Twist: A diagram illustrating a sudden and forceful twist of the shoulder joint resulting in a tear of the </a:t>
            </a:r>
            <a:r>
              <a:rPr lang="en-GB" sz="1100" b="0" i="0" u="none" strike="noStrike" dirty="0" err="1">
                <a:effectLst/>
                <a:latin typeface="Söhne"/>
              </a:rPr>
              <a:t>labrum</a:t>
            </a:r>
            <a:r>
              <a:rPr lang="en-GB" sz="1100" b="0" i="0" u="none" strike="noStrike" dirty="0">
                <a:effectLst/>
                <a:latin typeface="Söhne"/>
              </a:rPr>
              <a:t> or other surrounding ligaments.</a:t>
            </a:r>
          </a:p>
          <a:p>
            <a:r>
              <a:rPr lang="en-GB" sz="1100" b="0" i="0" u="none" strike="noStrike" dirty="0">
                <a:effectLst/>
                <a:latin typeface="Söhne"/>
              </a:rPr>
              <a:t>Tendon Overstretching During Forceful Contraction: An animation showing a tendon being overstretched during a forceful contraction of the muscles surrounding the shoulder joint.</a:t>
            </a:r>
          </a:p>
          <a:p>
            <a:r>
              <a:rPr lang="en-GB" sz="1100" b="0" i="0" u="none" strike="noStrike" dirty="0">
                <a:effectLst/>
                <a:latin typeface="Söhne"/>
              </a:rPr>
              <a:t>Highlighting Vulnerable Anatomical Structures and Common Injury Patterns: The diagrams or animations should highlight the vulnerable anatomical structures in the shoulder joint, such as the </a:t>
            </a:r>
            <a:r>
              <a:rPr lang="en-GB" sz="1100" b="0" i="0" u="none" strike="noStrike" dirty="0" err="1">
                <a:effectLst/>
                <a:latin typeface="Söhne"/>
              </a:rPr>
              <a:t>labrum</a:t>
            </a:r>
            <a:r>
              <a:rPr lang="en-GB" sz="1100" b="0" i="0" u="none" strike="noStrike" dirty="0">
                <a:effectLst/>
                <a:latin typeface="Söhne"/>
              </a:rPr>
              <a:t>, ligaments, and tendons. Common injury patterns, such as SLAP (superior </a:t>
            </a:r>
            <a:r>
              <a:rPr lang="en-GB" sz="1100" b="0" i="0" u="none" strike="noStrike" dirty="0" err="1">
                <a:effectLst/>
                <a:latin typeface="Söhne"/>
              </a:rPr>
              <a:t>labrum</a:t>
            </a:r>
            <a:r>
              <a:rPr lang="en-GB" sz="1100" b="0" i="0" u="none" strike="noStrike" dirty="0">
                <a:effectLst/>
                <a:latin typeface="Söhne"/>
              </a:rPr>
              <a:t> anterior-posterior) tears or Bankart lesions, can also be depicted to illustrate typical liberal tear patterns.</a:t>
            </a:r>
          </a:p>
          <a:p>
            <a:pPr marL="0" indent="0">
              <a:buNone/>
            </a:pPr>
            <a:endParaRPr lang="en-US" sz="1100" dirty="0"/>
          </a:p>
        </p:txBody>
      </p:sp>
      <p:pic>
        <p:nvPicPr>
          <p:cNvPr id="8194" name="Picture 2" descr="Shoulder Labrum Tear - Physiotherapy Toronto">
            <a:extLst>
              <a:ext uri="{FF2B5EF4-FFF2-40B4-BE49-F238E27FC236}">
                <a16:creationId xmlns:a16="http://schemas.microsoft.com/office/drawing/2014/main" id="{89B4A66C-556A-BFC7-AB38-EBA39B978F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59789" y="2350235"/>
            <a:ext cx="4809149" cy="3542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094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9DCF7DA-EE85-F129-45CC-CFAFDF0B62E4}"/>
              </a:ext>
            </a:extLst>
          </p:cNvPr>
          <p:cNvSpPr>
            <a:spLocks noGrp="1"/>
          </p:cNvSpPr>
          <p:nvPr>
            <p:ph type="title"/>
          </p:nvPr>
        </p:nvSpPr>
        <p:spPr>
          <a:xfrm>
            <a:off x="6389914" y="685800"/>
            <a:ext cx="5127172" cy="1485900"/>
          </a:xfrm>
        </p:spPr>
        <p:txBody>
          <a:bodyPr>
            <a:normAutofit/>
          </a:bodyPr>
          <a:lstStyle/>
          <a:p>
            <a:r>
              <a:rPr lang="en-GB" sz="3400" b="1" i="0" u="none" strike="noStrike">
                <a:effectLst/>
                <a:latin typeface="Söhne"/>
              </a:rPr>
              <a:t>Exploring the Mechanism of Liberal Tear</a:t>
            </a:r>
            <a:br>
              <a:rPr lang="en-GB" sz="3400" b="1" i="0" u="none" strike="noStrike">
                <a:effectLst/>
                <a:latin typeface="Söhne"/>
              </a:rPr>
            </a:br>
            <a:endParaRPr lang="en-US" sz="3400" b="1"/>
          </a:p>
        </p:txBody>
      </p:sp>
      <p:sp>
        <p:nvSpPr>
          <p:cNvPr id="9223" name="Rectangle 9222">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9218" name="Picture 2" descr="Labral Tear, SLAP Tear Shoulder Injuries - Sterling Medical Group">
            <a:extLst>
              <a:ext uri="{FF2B5EF4-FFF2-40B4-BE49-F238E27FC236}">
                <a16:creationId xmlns:a16="http://schemas.microsoft.com/office/drawing/2014/main" id="{DECF0057-6576-56B9-6A3D-2971525D25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3562" y="1794175"/>
            <a:ext cx="5071256" cy="29496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10F735-4DF5-A822-77E8-46C9891BB517}"/>
              </a:ext>
            </a:extLst>
          </p:cNvPr>
          <p:cNvSpPr>
            <a:spLocks noGrp="1"/>
          </p:cNvSpPr>
          <p:nvPr>
            <p:ph idx="1"/>
          </p:nvPr>
        </p:nvSpPr>
        <p:spPr>
          <a:xfrm>
            <a:off x="6389914" y="2286000"/>
            <a:ext cx="5127172" cy="2949608"/>
          </a:xfrm>
        </p:spPr>
        <p:txBody>
          <a:bodyPr>
            <a:normAutofit/>
          </a:bodyPr>
          <a:lstStyle/>
          <a:p>
            <a:pPr marL="0" indent="0">
              <a:buNone/>
            </a:pPr>
            <a:r>
              <a:rPr lang="en-GB" sz="1400" b="0" i="0" u="none" strike="noStrike" dirty="0">
                <a:effectLst/>
                <a:latin typeface="Söhne"/>
              </a:rPr>
              <a:t>Examples of Injury-Inducing Activities:</a:t>
            </a:r>
          </a:p>
          <a:p>
            <a:r>
              <a:rPr lang="en-GB" sz="1400" b="0" i="0" u="none" strike="noStrike" dirty="0">
                <a:effectLst/>
                <a:latin typeface="Söhne"/>
              </a:rPr>
              <a:t>Sports-Specific Movements: Activities in sports such as cutting, jumping, or overhead throwing motions in baseball can induce liberal tears due to the dynamic and high-force nature of these movements.</a:t>
            </a:r>
          </a:p>
          <a:p>
            <a:r>
              <a:rPr lang="en-GB" sz="1400" b="0" i="0" u="none" strike="noStrike" dirty="0">
                <a:effectLst/>
                <a:latin typeface="Söhne"/>
              </a:rPr>
              <a:t>Occupational Tasks Involving Repetitive Motions: Certain occupational tasks that involve repetitive motions, such as lifting heavy objects or performing overhead work, can also contribute to liberal tears over time due to the cumulative stress placed on the shoulder joint.</a:t>
            </a:r>
          </a:p>
          <a:p>
            <a:r>
              <a:rPr lang="en-GB" sz="1400" b="0" i="0" u="none" strike="noStrike" dirty="0">
                <a:effectLst/>
                <a:latin typeface="Söhne"/>
              </a:rPr>
              <a:t>Understanding the mechanism of liberal tears and the factors influencing their severity is essential for developing effective treatment and prevention strategies.</a:t>
            </a:r>
          </a:p>
          <a:p>
            <a:endParaRPr lang="en-US" sz="1400" dirty="0"/>
          </a:p>
        </p:txBody>
      </p:sp>
    </p:spTree>
    <p:extLst>
      <p:ext uri="{BB962C8B-B14F-4D97-AF65-F5344CB8AC3E}">
        <p14:creationId xmlns:p14="http://schemas.microsoft.com/office/powerpoint/2010/main" val="42513962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33C07-E2C8-7318-6CA1-4B4F62E4E1D8}"/>
              </a:ext>
            </a:extLst>
          </p:cNvPr>
          <p:cNvSpPr>
            <a:spLocks noGrp="1"/>
          </p:cNvSpPr>
          <p:nvPr>
            <p:ph type="title"/>
          </p:nvPr>
        </p:nvSpPr>
        <p:spPr>
          <a:xfrm>
            <a:off x="1023562" y="685800"/>
            <a:ext cx="10493524" cy="1485900"/>
          </a:xfrm>
        </p:spPr>
        <p:txBody>
          <a:bodyPr>
            <a:normAutofit/>
          </a:bodyPr>
          <a:lstStyle/>
          <a:p>
            <a:r>
              <a:rPr lang="en-GB" sz="4100" b="0" i="0" u="none" strike="noStrike" dirty="0">
                <a:effectLst/>
                <a:latin typeface="Söhne"/>
              </a:rPr>
              <a:t>Immediate Signs and Symptoms and Time Frame</a:t>
            </a:r>
            <a:br>
              <a:rPr lang="en-GB" sz="4100" b="0" i="0" u="none" strike="noStrike" dirty="0">
                <a:effectLst/>
                <a:latin typeface="Söhne"/>
              </a:rPr>
            </a:br>
            <a:endParaRPr lang="en-US" sz="4100" dirty="0"/>
          </a:p>
        </p:txBody>
      </p:sp>
      <p:sp>
        <p:nvSpPr>
          <p:cNvPr id="5127" name="Rectangle 5126">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C946FD1-DD1A-D3CA-C083-FD651CB1317F}"/>
              </a:ext>
            </a:extLst>
          </p:cNvPr>
          <p:cNvSpPr>
            <a:spLocks noGrp="1"/>
          </p:cNvSpPr>
          <p:nvPr>
            <p:ph idx="1"/>
          </p:nvPr>
        </p:nvSpPr>
        <p:spPr>
          <a:xfrm>
            <a:off x="1023562" y="2286000"/>
            <a:ext cx="5072437" cy="3581400"/>
          </a:xfrm>
        </p:spPr>
        <p:txBody>
          <a:bodyPr>
            <a:normAutofit/>
          </a:bodyPr>
          <a:lstStyle/>
          <a:p>
            <a:r>
              <a:rPr lang="en-GB" sz="1100" b="0" i="0" u="none" strike="noStrike" dirty="0">
                <a:effectLst/>
                <a:latin typeface="Söhne"/>
              </a:rPr>
              <a:t>Pain, Swelling, and Tenderness: Individuals with a liberal tear typically experience pain, swelling, and tenderness localized around the affected joint or area. The pain may be sharp or dull and worsen with movement or certain activities.</a:t>
            </a:r>
          </a:p>
          <a:p>
            <a:r>
              <a:rPr lang="en-GB" sz="1100" b="0" i="0" u="none" strike="noStrike" dirty="0">
                <a:effectLst/>
                <a:latin typeface="Söhne"/>
              </a:rPr>
              <a:t>Restricted Range of Motion: A liberal tear can lead to a restricted range of motion in the affected joint. Individuals may experience difficulty moving the joint due to pain or instability caused by the tear.</a:t>
            </a:r>
          </a:p>
          <a:p>
            <a:r>
              <a:rPr lang="en-GB" sz="1100" b="0" i="0" u="none" strike="noStrike" dirty="0">
                <a:effectLst/>
                <a:latin typeface="Söhne"/>
              </a:rPr>
              <a:t>Instability or Weakness: Some individuals may feel a sense of instability or weakness in the affected joint. This sensation can manifest as a feeling of giving way or an inability to support weight, particularly during activities that stress the joint.</a:t>
            </a:r>
          </a:p>
          <a:p>
            <a:pPr marL="0" indent="0">
              <a:buNone/>
            </a:pPr>
            <a:r>
              <a:rPr lang="en-GB" sz="1100" b="0" i="0" u="none" strike="noStrike" dirty="0">
                <a:effectLst/>
                <a:latin typeface="Söhne"/>
              </a:rPr>
              <a:t>Time Frame</a:t>
            </a:r>
          </a:p>
          <a:p>
            <a:r>
              <a:rPr lang="en-GB" sz="1100" b="0" i="0" u="none" strike="noStrike" dirty="0">
                <a:effectLst/>
                <a:latin typeface="Söhne"/>
              </a:rPr>
              <a:t>Acute Onset: Liberal tears often present with acute onset of symptoms, with individuals experiencing sudden pain and swelling immediately after the injury. This acute onset may be observed in traumatic tears resulting from sports-related injuries or accidents.</a:t>
            </a:r>
          </a:p>
        </p:txBody>
      </p:sp>
      <p:pic>
        <p:nvPicPr>
          <p:cNvPr id="5122" name="Picture 2" descr="Understanding Shoulder Labral Tears: Causes, Symptoms, and Treatment Options">
            <a:extLst>
              <a:ext uri="{FF2B5EF4-FFF2-40B4-BE49-F238E27FC236}">
                <a16:creationId xmlns:a16="http://schemas.microsoft.com/office/drawing/2014/main" id="{2D17BE67-7031-6628-60B7-CB07ADFEEB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641" y="2641830"/>
            <a:ext cx="5105445" cy="2959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82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93944D-CB02-79DE-E215-B9600BC1CD88}"/>
              </a:ext>
            </a:extLst>
          </p:cNvPr>
          <p:cNvSpPr>
            <a:spLocks noGrp="1"/>
          </p:cNvSpPr>
          <p:nvPr>
            <p:ph idx="1"/>
          </p:nvPr>
        </p:nvSpPr>
        <p:spPr>
          <a:xfrm>
            <a:off x="1371600" y="1905000"/>
            <a:ext cx="8409709" cy="3581400"/>
          </a:xfrm>
        </p:spPr>
        <p:txBody>
          <a:bodyPr>
            <a:normAutofit fontScale="92500" lnSpcReduction="10000"/>
          </a:bodyPr>
          <a:lstStyle/>
          <a:p>
            <a:pPr algn="l"/>
            <a:r>
              <a:rPr lang="en-GB" b="0" i="0" u="none" strike="noStrike" dirty="0">
                <a:solidFill>
                  <a:srgbClr val="0D0D0D"/>
                </a:solidFill>
                <a:effectLst/>
                <a:latin typeface="Söhne"/>
              </a:rPr>
              <a:t>Gradual Progression: In cases of degenerative tears, symptoms may progress gradually over time. Individuals may initially experience mild discomfort or stiffness that worsens with continued use of the affected joint. Chronic or degenerative tears may lead to persistent pain and functional limitations </a:t>
            </a:r>
          </a:p>
          <a:p>
            <a:pPr marL="0" indent="0" algn="l">
              <a:buNone/>
            </a:pPr>
            <a:r>
              <a:rPr lang="en-GB" b="0" i="0" u="none" strike="noStrike" dirty="0">
                <a:solidFill>
                  <a:srgbClr val="0D0D0D"/>
                </a:solidFill>
                <a:effectLst/>
                <a:latin typeface="Söhne"/>
              </a:rPr>
              <a:t>Surgical Intervention and Recovery:</a:t>
            </a:r>
          </a:p>
          <a:p>
            <a:pPr algn="l"/>
            <a:r>
              <a:rPr lang="en-GB" b="0" i="0" u="none" strike="noStrike" dirty="0">
                <a:solidFill>
                  <a:srgbClr val="0D0D0D"/>
                </a:solidFill>
                <a:effectLst/>
                <a:latin typeface="Söhne"/>
              </a:rPr>
              <a:t>Indications for Surgery: Surgical intervention may be indicated for severe liberal tears causing joint instability or significant functional impairment that does not respond to conservative treatment measures. Factors such as the extent of the tear, patient's age, activity level, and overall health are considered when determining the need for surgery </a:t>
            </a:r>
          </a:p>
          <a:p>
            <a:pPr marL="0" indent="0">
              <a:buNone/>
            </a:pPr>
            <a:br>
              <a:rPr lang="en-GB" dirty="0"/>
            </a:br>
            <a:endParaRPr lang="en-US" dirty="0"/>
          </a:p>
        </p:txBody>
      </p:sp>
      <p:pic>
        <p:nvPicPr>
          <p:cNvPr id="10242" name="Picture 2" descr="SLAP Tears - OrthoInfo - AAOS">
            <a:extLst>
              <a:ext uri="{FF2B5EF4-FFF2-40B4-BE49-F238E27FC236}">
                <a16:creationId xmlns:a16="http://schemas.microsoft.com/office/drawing/2014/main" id="{8CACA40B-AB30-B5BC-D383-0573A4BE26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7541" y="1143000"/>
            <a:ext cx="2044700" cy="2286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3E10797C-23A0-C0EF-BD17-B473F64C1CEA}"/>
              </a:ext>
            </a:extLst>
          </p:cNvPr>
          <p:cNvSpPr>
            <a:spLocks noGrp="1"/>
          </p:cNvSpPr>
          <p:nvPr>
            <p:ph type="title"/>
          </p:nvPr>
        </p:nvSpPr>
        <p:spPr/>
        <p:txBody>
          <a:bodyPr>
            <a:normAutofit fontScale="90000"/>
          </a:bodyPr>
          <a:lstStyle/>
          <a:p>
            <a:r>
              <a:rPr lang="en-GB" sz="4100" b="0" i="0" u="none" strike="noStrike" dirty="0">
                <a:effectLst/>
                <a:latin typeface="Söhne"/>
              </a:rPr>
              <a:t>Immediate Signs and Symptoms and Time Frame</a:t>
            </a:r>
            <a:br>
              <a:rPr lang="en-GB" sz="4100" b="0" i="0" u="none" strike="noStrike" dirty="0">
                <a:effectLst/>
                <a:latin typeface="Söhne"/>
              </a:rPr>
            </a:br>
            <a:endParaRPr lang="en-US" sz="4100" dirty="0"/>
          </a:p>
        </p:txBody>
      </p:sp>
    </p:spTree>
    <p:extLst>
      <p:ext uri="{BB962C8B-B14F-4D97-AF65-F5344CB8AC3E}">
        <p14:creationId xmlns:p14="http://schemas.microsoft.com/office/powerpoint/2010/main" val="15090898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C1285-3DCD-7F36-DCEF-894507828D06}"/>
              </a:ext>
            </a:extLst>
          </p:cNvPr>
          <p:cNvSpPr>
            <a:spLocks noGrp="1"/>
          </p:cNvSpPr>
          <p:nvPr>
            <p:ph idx="1"/>
          </p:nvPr>
        </p:nvSpPr>
        <p:spPr/>
        <p:txBody>
          <a:bodyPr>
            <a:normAutofit/>
          </a:bodyPr>
          <a:lstStyle/>
          <a:p>
            <a:pPr algn="l"/>
            <a:r>
              <a:rPr lang="en-GB" sz="1400" b="0" i="0" u="none" strike="noStrike" dirty="0">
                <a:solidFill>
                  <a:srgbClr val="0D0D0D"/>
                </a:solidFill>
                <a:effectLst/>
                <a:latin typeface="Söhne"/>
              </a:rPr>
              <a:t>Postoperative Management and Rehabilitation: Following surgical repair of a liberal tear, early mobilization and physical therapy are crucial for optimal recovery. Physical therapy helps improve range of motion, strength, and joint stability while minimizing the risk of complications such as stiffness or muscle weakness</a:t>
            </a:r>
          </a:p>
          <a:p>
            <a:pPr algn="l"/>
            <a:r>
              <a:rPr lang="en-GB" sz="1400" b="0" i="0" u="none" strike="noStrike" dirty="0">
                <a:solidFill>
                  <a:srgbClr val="0D0D0D"/>
                </a:solidFill>
                <a:effectLst/>
                <a:latin typeface="Söhne"/>
              </a:rPr>
              <a:t>Expected Recovery Timeline: The recovery timeline for liberal tear surgery varies depending on the severity of the tear and the surgical approach used. Generally, individuals can expect gradual improvement in symptoms over several weeks to months. Full recovery may take several months, with some individuals requiring ongoing rehabilitation to </a:t>
            </a:r>
            <a:r>
              <a:rPr lang="en-GB" sz="1400" b="0" i="0" u="none" strike="noStrike" dirty="0" err="1">
                <a:solidFill>
                  <a:srgbClr val="0D0D0D"/>
                </a:solidFill>
                <a:effectLst/>
                <a:latin typeface="Söhne"/>
              </a:rPr>
              <a:t>optimize</a:t>
            </a:r>
            <a:r>
              <a:rPr lang="en-GB" sz="1400" b="0" i="0" u="none" strike="noStrike" dirty="0">
                <a:solidFill>
                  <a:srgbClr val="0D0D0D"/>
                </a:solidFill>
                <a:effectLst/>
                <a:latin typeface="Söhne"/>
              </a:rPr>
              <a:t> outcomes</a:t>
            </a:r>
          </a:p>
        </p:txBody>
      </p:sp>
      <p:sp>
        <p:nvSpPr>
          <p:cNvPr id="4" name="Title 1">
            <a:extLst>
              <a:ext uri="{FF2B5EF4-FFF2-40B4-BE49-F238E27FC236}">
                <a16:creationId xmlns:a16="http://schemas.microsoft.com/office/drawing/2014/main" id="{1DB743D8-9CA4-83D8-4687-F453EEB5BF38}"/>
              </a:ext>
            </a:extLst>
          </p:cNvPr>
          <p:cNvSpPr>
            <a:spLocks noGrp="1"/>
          </p:cNvSpPr>
          <p:nvPr>
            <p:ph type="title"/>
          </p:nvPr>
        </p:nvSpPr>
        <p:spPr>
          <a:xfrm>
            <a:off x="1915884" y="748090"/>
            <a:ext cx="17322803" cy="2680910"/>
          </a:xfrm>
        </p:spPr>
        <p:txBody>
          <a:bodyPr>
            <a:normAutofit/>
          </a:bodyPr>
          <a:lstStyle/>
          <a:p>
            <a:r>
              <a:rPr lang="en-GB" sz="4100" b="0" i="0" u="none" strike="noStrike" dirty="0">
                <a:effectLst/>
                <a:latin typeface="Söhne"/>
              </a:rPr>
              <a:t>Immediate Signs and Symptoms and Time Frame</a:t>
            </a:r>
            <a:br>
              <a:rPr lang="en-GB" sz="4100" b="0" i="0" u="none" strike="noStrike" dirty="0">
                <a:effectLst/>
                <a:latin typeface="Söhne"/>
              </a:rPr>
            </a:br>
            <a:endParaRPr lang="en-US" sz="4100" dirty="0"/>
          </a:p>
        </p:txBody>
      </p:sp>
    </p:spTree>
    <p:extLst>
      <p:ext uri="{BB962C8B-B14F-4D97-AF65-F5344CB8AC3E}">
        <p14:creationId xmlns:p14="http://schemas.microsoft.com/office/powerpoint/2010/main" val="1137706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51E6F-AB54-003A-C78D-7770EDE4A54A}"/>
              </a:ext>
            </a:extLst>
          </p:cNvPr>
          <p:cNvSpPr>
            <a:spLocks noGrp="1"/>
          </p:cNvSpPr>
          <p:nvPr>
            <p:ph type="title"/>
          </p:nvPr>
        </p:nvSpPr>
        <p:spPr/>
        <p:txBody>
          <a:bodyPr/>
          <a:lstStyle/>
          <a:p>
            <a:r>
              <a:rPr lang="en-GB" b="0" i="0" u="none" strike="noStrike" dirty="0">
                <a:solidFill>
                  <a:srgbClr val="0D0D0D"/>
                </a:solidFill>
                <a:effectLst/>
                <a:latin typeface="Söhne"/>
              </a:rPr>
              <a:t>Summary of Liberal Tear</a:t>
            </a:r>
            <a:endParaRPr lang="en-US" dirty="0"/>
          </a:p>
        </p:txBody>
      </p:sp>
      <p:sp>
        <p:nvSpPr>
          <p:cNvPr id="3" name="Content Placeholder 2">
            <a:extLst>
              <a:ext uri="{FF2B5EF4-FFF2-40B4-BE49-F238E27FC236}">
                <a16:creationId xmlns:a16="http://schemas.microsoft.com/office/drawing/2014/main" id="{6924034D-310A-72FD-05AE-0DB5BBD7016E}"/>
              </a:ext>
            </a:extLst>
          </p:cNvPr>
          <p:cNvSpPr>
            <a:spLocks noGrp="1"/>
          </p:cNvSpPr>
          <p:nvPr>
            <p:ph idx="1"/>
          </p:nvPr>
        </p:nvSpPr>
        <p:spPr>
          <a:xfrm>
            <a:off x="1510145" y="1638300"/>
            <a:ext cx="9601200" cy="3581400"/>
          </a:xfrm>
        </p:spPr>
        <p:txBody>
          <a:bodyPr>
            <a:normAutofit fontScale="70000" lnSpcReduction="20000"/>
          </a:bodyPr>
          <a:lstStyle/>
          <a:p>
            <a:pPr algn="l">
              <a:buFont typeface="+mj-lt"/>
              <a:buAutoNum type="arabicPeriod"/>
            </a:pPr>
            <a:r>
              <a:rPr lang="en-GB" b="0" i="0" u="none" strike="noStrike" dirty="0">
                <a:solidFill>
                  <a:srgbClr val="0D0D0D"/>
                </a:solidFill>
                <a:effectLst/>
                <a:latin typeface="Söhne"/>
              </a:rPr>
              <a:t>Aetiology: Liberal tears, particularly in the context of labral tears in the shoulder joint, can result from various factors including traumatic events, degenerative changes, genetics, and poor biomechanics. Risk factors such as repetitive stress, overuse, aging, and structural abnormalities contribute to the development of liberal tears.</a:t>
            </a:r>
          </a:p>
          <a:p>
            <a:pPr algn="l">
              <a:buFont typeface="+mj-lt"/>
              <a:buAutoNum type="arabicPeriod"/>
            </a:pPr>
            <a:r>
              <a:rPr lang="en-GB" b="0" i="0" u="none" strike="noStrike" dirty="0">
                <a:solidFill>
                  <a:srgbClr val="0D0D0D"/>
                </a:solidFill>
                <a:effectLst/>
                <a:latin typeface="Söhne"/>
              </a:rPr>
              <a:t>Mechanism of Injury: Liberal tears involve excessive stretching or tearing of soft tissues such as ligaments, tendons, or muscles. Traumatic events or degenerative changes can lead to tears, with factors such as force magnitude, direction, and tissue condition influencing tear severity.</a:t>
            </a:r>
          </a:p>
          <a:p>
            <a:pPr algn="l">
              <a:buFont typeface="+mj-lt"/>
              <a:buAutoNum type="arabicPeriod"/>
            </a:pPr>
            <a:r>
              <a:rPr lang="en-GB" b="0" i="0" u="none" strike="noStrike" dirty="0">
                <a:solidFill>
                  <a:srgbClr val="0D0D0D"/>
                </a:solidFill>
                <a:effectLst/>
                <a:latin typeface="Söhne"/>
              </a:rPr>
              <a:t>Immediate Signs and Symptoms: Individuals with liberal tears typically experience pain, swelling, tenderness, and instability around the affected joint. Restricted range of motion and weakness may also be present, indicating a potential tear.</a:t>
            </a:r>
          </a:p>
          <a:p>
            <a:pPr algn="l">
              <a:buFont typeface="+mj-lt"/>
              <a:buAutoNum type="arabicPeriod"/>
            </a:pPr>
            <a:r>
              <a:rPr lang="en-GB" b="0" i="0" u="none" strike="noStrike" dirty="0">
                <a:solidFill>
                  <a:srgbClr val="0D0D0D"/>
                </a:solidFill>
                <a:effectLst/>
                <a:latin typeface="Söhne"/>
              </a:rPr>
              <a:t>Considerations for Surgical Intervention and Recovery: Severe liberal tears causing joint instability or significant functional impairment may require surgical intervention. Postoperative management and rehabilitation, including early mobilization and physical therapy, are crucial for optimal recovery.</a:t>
            </a:r>
          </a:p>
          <a:p>
            <a:pPr algn="l">
              <a:buFont typeface="+mj-lt"/>
              <a:buAutoNum type="arabicPeriod"/>
            </a:pPr>
            <a:r>
              <a:rPr lang="en-GB" b="0" i="0" u="none" strike="noStrike" dirty="0">
                <a:solidFill>
                  <a:srgbClr val="0D0D0D"/>
                </a:solidFill>
                <a:effectLst/>
                <a:latin typeface="Söhne"/>
              </a:rPr>
              <a:t>Emphasis on the Significance of Prompt Diagnosis and Appropriate Management: Early intervention is essential to prevent further damage and facilitate optimal recovery from liberal tears. Prompt diagnosis, appropriate treatment, and rehabilitation strategies are key to achieving </a:t>
            </a:r>
            <a:r>
              <a:rPr lang="en-GB" b="0" i="0" u="none" strike="noStrike" dirty="0" err="1">
                <a:solidFill>
                  <a:srgbClr val="0D0D0D"/>
                </a:solidFill>
                <a:effectLst/>
                <a:latin typeface="Söhne"/>
              </a:rPr>
              <a:t>favorable</a:t>
            </a:r>
            <a:r>
              <a:rPr lang="en-GB" b="0" i="0" u="none" strike="noStrike" dirty="0">
                <a:solidFill>
                  <a:srgbClr val="0D0D0D"/>
                </a:solidFill>
                <a:effectLst/>
                <a:latin typeface="Söhne"/>
              </a:rPr>
              <a:t> outcomes.</a:t>
            </a:r>
          </a:p>
          <a:p>
            <a:pPr marL="0" indent="0" algn="l">
              <a:buNone/>
            </a:pPr>
            <a:endParaRPr lang="en-GB" b="0" i="0" u="none" strike="noStrike" dirty="0">
              <a:solidFill>
                <a:srgbClr val="0D0D0D"/>
              </a:solidFill>
              <a:effectLst/>
              <a:latin typeface="Söhne"/>
            </a:endParaRPr>
          </a:p>
        </p:txBody>
      </p:sp>
    </p:spTree>
    <p:extLst>
      <p:ext uri="{BB962C8B-B14F-4D97-AF65-F5344CB8AC3E}">
        <p14:creationId xmlns:p14="http://schemas.microsoft.com/office/powerpoint/2010/main" val="366887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217E-55D6-1597-AD2A-06D0AD241D3E}"/>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6E60879E-EAAA-3A3D-8757-126FB7C63C9C}"/>
              </a:ext>
            </a:extLst>
          </p:cNvPr>
          <p:cNvSpPr>
            <a:spLocks noGrp="1"/>
          </p:cNvSpPr>
          <p:nvPr>
            <p:ph idx="1"/>
          </p:nvPr>
        </p:nvSpPr>
        <p:spPr>
          <a:xfrm>
            <a:off x="1371600" y="1704109"/>
            <a:ext cx="9601200" cy="4163291"/>
          </a:xfrm>
        </p:spPr>
        <p:txBody>
          <a:bodyPr>
            <a:normAutofit fontScale="62500" lnSpcReduction="20000"/>
          </a:bodyPr>
          <a:lstStyle/>
          <a:p>
            <a:r>
              <a:rPr lang="en-GB" b="0" i="0" u="none" strike="noStrike" dirty="0">
                <a:solidFill>
                  <a:srgbClr val="0D0D0D"/>
                </a:solidFill>
                <a:effectLst/>
                <a:latin typeface="Söhne"/>
              </a:rPr>
              <a:t>[1]Andrews, J. R., Carson Jr, W. G., &amp; McLeod Jr, W. D. (1985). Glenoid </a:t>
            </a:r>
            <a:r>
              <a:rPr lang="en-GB" b="0" i="0" u="none" strike="noStrike" dirty="0" err="1">
                <a:solidFill>
                  <a:srgbClr val="0D0D0D"/>
                </a:solidFill>
                <a:effectLst/>
                <a:latin typeface="Söhne"/>
              </a:rPr>
              <a:t>labrum</a:t>
            </a:r>
            <a:r>
              <a:rPr lang="en-GB" b="0" i="0" u="none" strike="noStrike" dirty="0">
                <a:solidFill>
                  <a:srgbClr val="0D0D0D"/>
                </a:solidFill>
                <a:effectLst/>
                <a:latin typeface="Söhne"/>
              </a:rPr>
              <a:t> tears related to the long head of the biceps. The American Journal of Sports Medicine, 13(5), 337-341. [2] </a:t>
            </a:r>
            <a:r>
              <a:rPr lang="en-GB" b="0" i="0" u="none" strike="noStrike" dirty="0" err="1">
                <a:solidFill>
                  <a:srgbClr val="0D0D0D"/>
                </a:solidFill>
                <a:effectLst/>
                <a:latin typeface="Söhne"/>
              </a:rPr>
              <a:t>Brockmeier</a:t>
            </a:r>
            <a:r>
              <a:rPr lang="en-GB" b="0" i="0" u="none" strike="noStrike" dirty="0">
                <a:solidFill>
                  <a:srgbClr val="0D0D0D"/>
                </a:solidFill>
                <a:effectLst/>
                <a:latin typeface="Söhne"/>
              </a:rPr>
              <a:t>, S. F., </a:t>
            </a:r>
            <a:r>
              <a:rPr lang="en-GB" b="0" i="0" u="none" strike="noStrike" dirty="0" err="1">
                <a:solidFill>
                  <a:srgbClr val="0D0D0D"/>
                </a:solidFill>
                <a:effectLst/>
                <a:latin typeface="Söhne"/>
              </a:rPr>
              <a:t>Voos</a:t>
            </a:r>
            <a:r>
              <a:rPr lang="en-GB" b="0" i="0" u="none" strike="noStrike" dirty="0">
                <a:solidFill>
                  <a:srgbClr val="0D0D0D"/>
                </a:solidFill>
                <a:effectLst/>
                <a:latin typeface="Söhne"/>
              </a:rPr>
              <a:t>, J. E., Williams, R. J., &amp; </a:t>
            </a:r>
            <a:r>
              <a:rPr lang="en-GB" b="0" i="0" u="none" strike="noStrike" dirty="0" err="1">
                <a:solidFill>
                  <a:srgbClr val="0D0D0D"/>
                </a:solidFill>
                <a:effectLst/>
                <a:latin typeface="Söhne"/>
              </a:rPr>
              <a:t>Altchek</a:t>
            </a:r>
            <a:r>
              <a:rPr lang="en-GB" b="0" i="0" u="none" strike="noStrike" dirty="0">
                <a:solidFill>
                  <a:srgbClr val="0D0D0D"/>
                </a:solidFill>
                <a:effectLst/>
                <a:latin typeface="Söhne"/>
              </a:rPr>
              <a:t>, D. W. (2009).</a:t>
            </a:r>
          </a:p>
          <a:p>
            <a:r>
              <a:rPr lang="en-GB" b="0" i="0" u="none" strike="noStrike" dirty="0">
                <a:solidFill>
                  <a:srgbClr val="0D0D0D"/>
                </a:solidFill>
                <a:effectLst/>
                <a:latin typeface="Söhne"/>
              </a:rPr>
              <a:t> Outcomes after arthroscopic repair of type-II SLAP lesions. Journal of Bone and Joint Surgery-American Volume, 91(7), 1595-1603. [3] Kuhn, J. E., &amp; Helmer, T. T. (2002).</a:t>
            </a:r>
          </a:p>
          <a:p>
            <a:r>
              <a:rPr lang="en-GB" b="0" i="0" u="none" strike="noStrike" dirty="0">
                <a:solidFill>
                  <a:srgbClr val="0D0D0D"/>
                </a:solidFill>
                <a:effectLst/>
                <a:latin typeface="Söhne"/>
              </a:rPr>
              <a:t> Conservative treatment of SLAP tears: Are we there yet? Arthroscopy: The Journal of Arthroscopic &amp; Related Surgery, 18(9), 941-943. [4] Burkhart, S. S., Morgan, C. D., &amp; </a:t>
            </a:r>
            <a:r>
              <a:rPr lang="en-GB" b="0" i="0" u="none" strike="noStrike" dirty="0" err="1">
                <a:solidFill>
                  <a:srgbClr val="0D0D0D"/>
                </a:solidFill>
                <a:effectLst/>
                <a:latin typeface="Söhne"/>
              </a:rPr>
              <a:t>Kibler</a:t>
            </a:r>
            <a:r>
              <a:rPr lang="en-GB" b="0" i="0" u="none" strike="noStrike" dirty="0">
                <a:solidFill>
                  <a:srgbClr val="0D0D0D"/>
                </a:solidFill>
                <a:effectLst/>
                <a:latin typeface="Söhne"/>
              </a:rPr>
              <a:t>, W. B. (2003). </a:t>
            </a:r>
          </a:p>
          <a:p>
            <a:r>
              <a:rPr lang="en-GB" b="0" i="0" u="none" strike="noStrike" dirty="0">
                <a:solidFill>
                  <a:srgbClr val="0D0D0D"/>
                </a:solidFill>
                <a:effectLst/>
                <a:latin typeface="Söhne"/>
              </a:rPr>
              <a:t>The disabled throwing shoulder: spectrum of pathology Part III: The SICK scapula, scapular dyskinesis, the kinetic chain, and rehabilitation. Arthroscopy: The Journal of Arthroscopic &amp; Related Surgery, 19(6), 641-661.</a:t>
            </a:r>
          </a:p>
          <a:p>
            <a:r>
              <a:rPr lang="en-GB" b="0" i="0" u="none" strike="noStrike" dirty="0">
                <a:solidFill>
                  <a:srgbClr val="0D0D0D"/>
                </a:solidFill>
                <a:effectLst/>
                <a:latin typeface="Söhne"/>
              </a:rPr>
              <a:t>Kuhn, J. E., &amp; Helmer, T. T. (2002). Conservative treatment of SLAP tears: Are we there yet? Arthroscopy: The Journal of Arthroscopic &amp; Related Surgery, 18(9), 941-943. </a:t>
            </a:r>
          </a:p>
          <a:p>
            <a:r>
              <a:rPr lang="en-GB" b="0" i="0" u="none" strike="noStrike" dirty="0">
                <a:solidFill>
                  <a:srgbClr val="0D0D0D"/>
                </a:solidFill>
                <a:effectLst/>
                <a:latin typeface="Söhne"/>
              </a:rPr>
              <a:t> Cools, A. M., </a:t>
            </a:r>
            <a:r>
              <a:rPr lang="en-GB" b="0" i="0" u="none" strike="noStrike" dirty="0" err="1">
                <a:solidFill>
                  <a:srgbClr val="0D0D0D"/>
                </a:solidFill>
                <a:effectLst/>
                <a:latin typeface="Söhne"/>
              </a:rPr>
              <a:t>Witvrouw</a:t>
            </a:r>
            <a:r>
              <a:rPr lang="en-GB" b="0" i="0" u="none" strike="noStrike" dirty="0">
                <a:solidFill>
                  <a:srgbClr val="0D0D0D"/>
                </a:solidFill>
                <a:effectLst/>
                <a:latin typeface="Söhne"/>
              </a:rPr>
              <a:t>, E. E., </a:t>
            </a:r>
            <a:r>
              <a:rPr lang="en-GB" b="0" i="0" u="none" strike="noStrike" dirty="0" err="1">
                <a:solidFill>
                  <a:srgbClr val="0D0D0D"/>
                </a:solidFill>
                <a:effectLst/>
                <a:latin typeface="Söhne"/>
              </a:rPr>
              <a:t>Declercq</a:t>
            </a:r>
            <a:r>
              <a:rPr lang="en-GB" b="0" i="0" u="none" strike="noStrike" dirty="0">
                <a:solidFill>
                  <a:srgbClr val="0D0D0D"/>
                </a:solidFill>
                <a:effectLst/>
                <a:latin typeface="Söhne"/>
              </a:rPr>
              <a:t>, G. A., </a:t>
            </a:r>
            <a:r>
              <a:rPr lang="en-GB" b="0" i="0" u="none" strike="noStrike" dirty="0" err="1">
                <a:solidFill>
                  <a:srgbClr val="0D0D0D"/>
                </a:solidFill>
                <a:effectLst/>
                <a:latin typeface="Söhne"/>
              </a:rPr>
              <a:t>Danneels</a:t>
            </a:r>
            <a:r>
              <a:rPr lang="en-GB" b="0" i="0" u="none" strike="noStrike" dirty="0">
                <a:solidFill>
                  <a:srgbClr val="0D0D0D"/>
                </a:solidFill>
                <a:effectLst/>
                <a:latin typeface="Söhne"/>
              </a:rPr>
              <a:t>, L. A., &amp; Cambier, D. C. (2004). Scapular muscle recruitment patterns: trapezius muscle latency with and without impingement symptoms. The American Journal of Sports Medicine, 32(2), 337-343</a:t>
            </a:r>
          </a:p>
          <a:p>
            <a:r>
              <a:rPr lang="en-GB" b="0" i="0" u="none" strike="noStrike" dirty="0">
                <a:solidFill>
                  <a:srgbClr val="0D0D0D"/>
                </a:solidFill>
                <a:effectLst/>
                <a:latin typeface="Söhne"/>
              </a:rPr>
              <a:t>Burkhart, S. S., Morgan, C. D., &amp; </a:t>
            </a:r>
            <a:r>
              <a:rPr lang="en-GB" b="0" i="0" u="none" strike="noStrike" dirty="0" err="1">
                <a:solidFill>
                  <a:srgbClr val="0D0D0D"/>
                </a:solidFill>
                <a:effectLst/>
                <a:latin typeface="Söhne"/>
              </a:rPr>
              <a:t>Kibler</a:t>
            </a:r>
            <a:r>
              <a:rPr lang="en-GB" b="0" i="0" u="none" strike="noStrike" dirty="0">
                <a:solidFill>
                  <a:srgbClr val="0D0D0D"/>
                </a:solidFill>
                <a:effectLst/>
                <a:latin typeface="Söhne"/>
              </a:rPr>
              <a:t>, W. B. (2003). The disabled throwing shoulder: spectrum of pathology Part III: The SICK scapula, scapular dyskinesis, the kinetic chain, and rehabilitation. </a:t>
            </a:r>
            <a:r>
              <a:rPr lang="en-GB" b="0" i="1" u="none" strike="noStrike" dirty="0">
                <a:solidFill>
                  <a:srgbClr val="0D0D0D"/>
                </a:solidFill>
                <a:effectLst/>
                <a:latin typeface="Söhne"/>
              </a:rPr>
              <a:t>Arthroscopy: The Journal of Arthroscopic &amp; Related Surgery, 19</a:t>
            </a:r>
            <a:r>
              <a:rPr lang="en-GB" b="0" i="0" u="none" strike="noStrike" dirty="0">
                <a:solidFill>
                  <a:srgbClr val="0D0D0D"/>
                </a:solidFill>
                <a:effectLst/>
                <a:latin typeface="Söhne"/>
              </a:rPr>
              <a:t>(6), 641-661.</a:t>
            </a:r>
          </a:p>
          <a:p>
            <a:r>
              <a:rPr lang="en-GB" b="0" i="0" u="none" strike="noStrike" dirty="0">
                <a:solidFill>
                  <a:srgbClr val="0D0D0D"/>
                </a:solidFill>
                <a:effectLst/>
                <a:latin typeface="Söhne"/>
              </a:rPr>
              <a:t>Owens, B. D., &amp; Campbell, S. E. (2013). Arthroscopic anatomy and surgical techniques for percutaneous repair of the Achilles tendon. </a:t>
            </a:r>
            <a:r>
              <a:rPr lang="en-GB" b="0" i="1" u="none" strike="noStrike" dirty="0">
                <a:solidFill>
                  <a:srgbClr val="0D0D0D"/>
                </a:solidFill>
                <a:effectLst/>
                <a:latin typeface="Söhne"/>
              </a:rPr>
              <a:t>Journal of Bone and Joint Surgery-American Volume, 95</a:t>
            </a:r>
            <a:r>
              <a:rPr lang="en-GB" b="0" i="0" u="none" strike="noStrike" dirty="0">
                <a:solidFill>
                  <a:srgbClr val="0D0D0D"/>
                </a:solidFill>
                <a:effectLst/>
                <a:latin typeface="Söhne"/>
              </a:rPr>
              <a:t>(23), 2116-2124.</a:t>
            </a:r>
          </a:p>
          <a:p>
            <a:endParaRPr lang="en-US" dirty="0"/>
          </a:p>
          <a:p>
            <a:endParaRPr lang="en-US" dirty="0"/>
          </a:p>
        </p:txBody>
      </p:sp>
    </p:spTree>
    <p:extLst>
      <p:ext uri="{BB962C8B-B14F-4D97-AF65-F5344CB8AC3E}">
        <p14:creationId xmlns:p14="http://schemas.microsoft.com/office/powerpoint/2010/main" val="36830906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295" name="Group 12294">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2296"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2297"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12299" name="Rectangle 12298">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26791-57E4-E1D5-F0E8-BD38922C60EF}"/>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4700" cap="all"/>
              <a:t>Piriformis syndrome </a:t>
            </a:r>
            <a:br>
              <a:rPr lang="en-US" sz="4700" cap="all"/>
            </a:br>
            <a:endParaRPr lang="en-US" sz="4700" cap="all"/>
          </a:p>
        </p:txBody>
      </p:sp>
      <p:sp>
        <p:nvSpPr>
          <p:cNvPr id="12301"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12303"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12290" name="Picture 2" descr="Piriformis Syndrome - Sports Medicine Information">
            <a:extLst>
              <a:ext uri="{FF2B5EF4-FFF2-40B4-BE49-F238E27FC236}">
                <a16:creationId xmlns:a16="http://schemas.microsoft.com/office/drawing/2014/main" id="{E7F292D8-FFF0-35E1-7BA7-4325A2D679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9023" y="1409119"/>
            <a:ext cx="5659222" cy="4238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9456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DE8C2-D06B-65A9-7F80-FBAF91714258}"/>
              </a:ext>
            </a:extLst>
          </p:cNvPr>
          <p:cNvSpPr>
            <a:spLocks noGrp="1"/>
          </p:cNvSpPr>
          <p:nvPr>
            <p:ph type="title"/>
          </p:nvPr>
        </p:nvSpPr>
        <p:spPr>
          <a:xfrm>
            <a:off x="1371600" y="685800"/>
            <a:ext cx="3282695" cy="1485900"/>
          </a:xfrm>
        </p:spPr>
        <p:txBody>
          <a:bodyPr>
            <a:normAutofit/>
          </a:bodyPr>
          <a:lstStyle/>
          <a:p>
            <a:r>
              <a:rPr lang="en-GB" b="0" i="0" u="none" strike="noStrike">
                <a:effectLst/>
                <a:latin typeface="Söhne"/>
              </a:rPr>
              <a:t>The causative factors </a:t>
            </a:r>
            <a:endParaRPr lang="en-US" dirty="0"/>
          </a:p>
        </p:txBody>
      </p:sp>
      <p:sp>
        <p:nvSpPr>
          <p:cNvPr id="4" name="Content Placeholder 2">
            <a:extLst>
              <a:ext uri="{FF2B5EF4-FFF2-40B4-BE49-F238E27FC236}">
                <a16:creationId xmlns:a16="http://schemas.microsoft.com/office/drawing/2014/main" id="{458FA852-8B14-67CD-21F8-24715805DE7D}"/>
              </a:ext>
            </a:extLst>
          </p:cNvPr>
          <p:cNvSpPr>
            <a:spLocks noGrp="1"/>
          </p:cNvSpPr>
          <p:nvPr>
            <p:ph idx="1"/>
          </p:nvPr>
        </p:nvSpPr>
        <p:spPr>
          <a:xfrm>
            <a:off x="1371600" y="2286000"/>
            <a:ext cx="3282694" cy="3581400"/>
          </a:xfrm>
        </p:spPr>
        <p:txBody>
          <a:bodyPr>
            <a:noAutofit/>
          </a:bodyPr>
          <a:lstStyle/>
          <a:p>
            <a:r>
              <a:rPr lang="en-GB" sz="1100" b="0" i="0" u="none" strike="noStrike" dirty="0">
                <a:effectLst/>
                <a:latin typeface="Söhne"/>
              </a:rPr>
              <a:t>The aetiology of </a:t>
            </a:r>
            <a:r>
              <a:rPr lang="en-GB" sz="1100" b="0" i="0" u="none" strike="noStrike" dirty="0" err="1">
                <a:effectLst/>
                <a:latin typeface="Söhne"/>
              </a:rPr>
              <a:t>Piriformis</a:t>
            </a:r>
            <a:r>
              <a:rPr lang="en-GB" sz="1100" b="0" i="0" u="none" strike="noStrike" dirty="0">
                <a:effectLst/>
                <a:latin typeface="Söhne"/>
              </a:rPr>
              <a:t> syndrome, a condition </a:t>
            </a:r>
            <a:r>
              <a:rPr lang="en-GB" sz="1100" b="0" i="0" u="none" strike="noStrike" dirty="0" err="1">
                <a:effectLst/>
                <a:latin typeface="Söhne"/>
              </a:rPr>
              <a:t>characterized</a:t>
            </a:r>
            <a:r>
              <a:rPr lang="en-GB" sz="1100" b="0" i="0" u="none" strike="noStrike" dirty="0">
                <a:effectLst/>
                <a:latin typeface="Söhne"/>
              </a:rPr>
              <a:t> by pain, tingling, or numbness in the buttocks due to compression of the sciatic nerve by the </a:t>
            </a:r>
            <a:r>
              <a:rPr lang="en-GB" sz="1100" b="0" i="0" u="none" strike="noStrike" dirty="0" err="1">
                <a:effectLst/>
                <a:latin typeface="Söhne"/>
              </a:rPr>
              <a:t>piriformis</a:t>
            </a:r>
            <a:r>
              <a:rPr lang="en-GB" sz="1100" b="0" i="0" u="none" strike="noStrike" dirty="0">
                <a:effectLst/>
                <a:latin typeface="Söhne"/>
              </a:rPr>
              <a:t> muscle, is multifactorial. Several factors contribute to the development of this syndrome. These include anatomical variations such as a tight or hypertrophied </a:t>
            </a:r>
            <a:r>
              <a:rPr lang="en-GB" sz="1100" b="0" i="0" u="none" strike="noStrike" dirty="0" err="1">
                <a:effectLst/>
                <a:latin typeface="Söhne"/>
              </a:rPr>
              <a:t>piriformis</a:t>
            </a:r>
            <a:r>
              <a:rPr lang="en-GB" sz="1100" b="0" i="0" u="none" strike="noStrike" dirty="0">
                <a:effectLst/>
                <a:latin typeface="Söhne"/>
              </a:rPr>
              <a:t> muscle, variations in the course of the sciatic nerve in relation to the </a:t>
            </a:r>
            <a:r>
              <a:rPr lang="en-GB" sz="1100" b="0" i="0" u="none" strike="noStrike" dirty="0" err="1">
                <a:effectLst/>
                <a:latin typeface="Söhne"/>
              </a:rPr>
              <a:t>piriformis</a:t>
            </a:r>
            <a:r>
              <a:rPr lang="en-GB" sz="1100" b="0" i="0" u="none" strike="noStrike" dirty="0">
                <a:effectLst/>
                <a:latin typeface="Söhne"/>
              </a:rPr>
              <a:t> muscle, and anatomical anomalies such as a split </a:t>
            </a:r>
            <a:r>
              <a:rPr lang="en-GB" sz="1100" b="0" i="0" u="none" strike="noStrike" dirty="0" err="1">
                <a:effectLst/>
                <a:latin typeface="Söhne"/>
              </a:rPr>
              <a:t>piriformis</a:t>
            </a:r>
            <a:r>
              <a:rPr lang="en-GB" sz="1100" b="0" i="0" u="none" strike="noStrike" dirty="0">
                <a:effectLst/>
                <a:latin typeface="Söhne"/>
              </a:rPr>
              <a:t> muscle or a bifid </a:t>
            </a:r>
            <a:r>
              <a:rPr lang="en-GB" sz="1100" b="0" i="0" u="none" strike="noStrike" dirty="0" err="1">
                <a:effectLst/>
                <a:latin typeface="Söhne"/>
              </a:rPr>
              <a:t>piriformis</a:t>
            </a:r>
            <a:r>
              <a:rPr lang="en-GB" sz="1100" b="0" i="0" u="none" strike="noStrike" dirty="0">
                <a:effectLst/>
                <a:latin typeface="Söhne"/>
              </a:rPr>
              <a:t> tendon (Smith, 2019).</a:t>
            </a:r>
          </a:p>
          <a:p>
            <a:r>
              <a:rPr lang="en-GB" sz="1100" b="0" i="0" u="none" strike="noStrike" dirty="0">
                <a:effectLst/>
                <a:latin typeface="Söhne"/>
              </a:rPr>
              <a:t> Additionally, overuse or repetitive activities involving the hip and buttock muscles, trauma such as direct impact or injury to the buttock region, and </a:t>
            </a:r>
            <a:r>
              <a:rPr lang="en-GB" sz="1100" b="0" i="0" u="none" strike="noStrike" dirty="0" err="1">
                <a:effectLst/>
                <a:latin typeface="Söhne"/>
              </a:rPr>
              <a:t>biomechanical</a:t>
            </a:r>
            <a:r>
              <a:rPr lang="en-GB" sz="1100" b="0" i="0" u="none" strike="noStrike" dirty="0">
                <a:effectLst/>
                <a:latin typeface="Söhne"/>
              </a:rPr>
              <a:t> abnormalities such as pelvic asymmetry or leg length discrepancy can also predispose individuals to </a:t>
            </a:r>
            <a:r>
              <a:rPr lang="en-GB" sz="1100" b="0" i="0" u="none" strike="noStrike" dirty="0" err="1">
                <a:effectLst/>
                <a:latin typeface="Söhne"/>
              </a:rPr>
              <a:t>Piriformis</a:t>
            </a:r>
            <a:r>
              <a:rPr lang="en-GB" sz="1100" b="0" i="0" u="none" strike="noStrike" dirty="0">
                <a:effectLst/>
                <a:latin typeface="Söhne"/>
              </a:rPr>
              <a:t> syndrome (</a:t>
            </a:r>
            <a:r>
              <a:rPr lang="en-GB" sz="1100" b="0" i="0" u="none" strike="noStrike" dirty="0" err="1">
                <a:effectLst/>
                <a:latin typeface="Söhne"/>
              </a:rPr>
              <a:t>Foye</a:t>
            </a:r>
            <a:r>
              <a:rPr lang="en-GB" sz="1100" b="0" i="0" u="none" strike="noStrike" dirty="0">
                <a:effectLst/>
                <a:latin typeface="Söhne"/>
              </a:rPr>
              <a:t> &amp; Patel, 2017). </a:t>
            </a:r>
          </a:p>
          <a:p>
            <a:r>
              <a:rPr lang="en-GB" sz="1100" b="0" i="0" u="none" strike="noStrike" dirty="0">
                <a:effectLst/>
                <a:latin typeface="Söhne"/>
              </a:rPr>
              <a:t>Furthermore, conditions such as sacroiliac joint dysfunction or lumbar spine pathology may contribute to </a:t>
            </a:r>
            <a:r>
              <a:rPr lang="en-GB" sz="1100" b="0" i="0" u="none" strike="noStrike" dirty="0" err="1">
                <a:effectLst/>
                <a:latin typeface="Söhne"/>
              </a:rPr>
              <a:t>Piriformis</a:t>
            </a:r>
            <a:r>
              <a:rPr lang="en-GB" sz="1100" b="0" i="0" u="none" strike="noStrike" dirty="0">
                <a:effectLst/>
                <a:latin typeface="Söhne"/>
              </a:rPr>
              <a:t> syndrome by altering the biomechanics of the pelvic region and exacerbating compression of the sciatic nerve (Lewis et al., 2019). </a:t>
            </a:r>
            <a:endParaRPr lang="en-US" sz="1100" dirty="0"/>
          </a:p>
        </p:txBody>
      </p:sp>
      <p:pic>
        <p:nvPicPr>
          <p:cNvPr id="13314" name="Picture 2" descr="Causes of Piriformis Syndrome | Spine-health">
            <a:extLst>
              <a:ext uri="{FF2B5EF4-FFF2-40B4-BE49-F238E27FC236}">
                <a16:creationId xmlns:a16="http://schemas.microsoft.com/office/drawing/2014/main" id="{7E56B132-753F-B31D-9F81-BA1A19C2918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31467" y="1444201"/>
            <a:ext cx="6517065" cy="3649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4208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93E7-7C91-B157-1918-A32E1175E9EE}"/>
              </a:ext>
            </a:extLst>
          </p:cNvPr>
          <p:cNvSpPr>
            <a:spLocks noGrp="1"/>
          </p:cNvSpPr>
          <p:nvPr>
            <p:ph type="title"/>
          </p:nvPr>
        </p:nvSpPr>
        <p:spPr>
          <a:xfrm>
            <a:off x="1371600" y="685800"/>
            <a:ext cx="3282695" cy="1485900"/>
          </a:xfrm>
        </p:spPr>
        <p:txBody>
          <a:bodyPr>
            <a:normAutofit/>
          </a:bodyPr>
          <a:lstStyle/>
          <a:p>
            <a:r>
              <a:rPr lang="en-GB" b="0" i="0" u="none" strike="noStrike">
                <a:effectLst/>
                <a:latin typeface="Söhne"/>
              </a:rPr>
              <a:t>The causative factors </a:t>
            </a:r>
            <a:endParaRPr lang="en-US" dirty="0"/>
          </a:p>
        </p:txBody>
      </p:sp>
      <p:sp>
        <p:nvSpPr>
          <p:cNvPr id="3" name="Content Placeholder 2">
            <a:extLst>
              <a:ext uri="{FF2B5EF4-FFF2-40B4-BE49-F238E27FC236}">
                <a16:creationId xmlns:a16="http://schemas.microsoft.com/office/drawing/2014/main" id="{11EF4194-6247-261B-48B2-BE0F848D9937}"/>
              </a:ext>
            </a:extLst>
          </p:cNvPr>
          <p:cNvSpPr>
            <a:spLocks noGrp="1"/>
          </p:cNvSpPr>
          <p:nvPr>
            <p:ph idx="1"/>
          </p:nvPr>
        </p:nvSpPr>
        <p:spPr>
          <a:xfrm>
            <a:off x="1371600" y="2286000"/>
            <a:ext cx="3282694" cy="3581400"/>
          </a:xfrm>
        </p:spPr>
        <p:txBody>
          <a:bodyPr>
            <a:normAutofit/>
          </a:bodyPr>
          <a:lstStyle/>
          <a:p>
            <a:pPr>
              <a:buFont typeface="+mj-lt"/>
              <a:buAutoNum type="arabicPeriod"/>
            </a:pPr>
            <a:r>
              <a:rPr lang="en-GB" sz="1000" b="1" i="0" u="none" strike="noStrike">
                <a:effectLst/>
                <a:latin typeface="Söhne"/>
              </a:rPr>
              <a:t>Anatomy</a:t>
            </a:r>
            <a:r>
              <a:rPr lang="en-GB" sz="1000" b="0" i="0" u="none" strike="noStrike">
                <a:effectLst/>
                <a:latin typeface="Söhne"/>
              </a:rPr>
              <a:t>: In some individuals, the sciatic nerve may pass through the piriformis muscle or be in close proximity to it. Variations in anatomy can increase the likelihood of irritation or compression of the nerve by the muscle.</a:t>
            </a:r>
          </a:p>
          <a:p>
            <a:pPr>
              <a:buFont typeface="+mj-lt"/>
              <a:buAutoNum type="arabicPeriod"/>
            </a:pPr>
            <a:r>
              <a:rPr lang="en-GB" sz="1000" b="1" i="0" u="none" strike="noStrike">
                <a:effectLst/>
                <a:latin typeface="Söhne"/>
              </a:rPr>
              <a:t>Muscle abnormalities</a:t>
            </a:r>
            <a:r>
              <a:rPr lang="en-GB" sz="1000" b="0" i="0" u="none" strike="noStrike">
                <a:effectLst/>
                <a:latin typeface="Söhne"/>
              </a:rPr>
              <a:t>: Dysfunction or abnormalities in the piriformis muscle, such as tightness, spasms, or inflammation, can lead to compression of the sciatic nerve.</a:t>
            </a:r>
          </a:p>
          <a:p>
            <a:pPr>
              <a:buFont typeface="+mj-lt"/>
              <a:buAutoNum type="arabicPeriod"/>
            </a:pPr>
            <a:r>
              <a:rPr lang="en-GB" sz="1000" b="1" i="0" u="none" strike="noStrike">
                <a:effectLst/>
                <a:latin typeface="Söhne"/>
              </a:rPr>
              <a:t>Trauma or injury</a:t>
            </a:r>
            <a:r>
              <a:rPr lang="en-GB" sz="1000" b="0" i="0" u="none" strike="noStrike">
                <a:effectLst/>
                <a:latin typeface="Söhne"/>
              </a:rPr>
              <a:t>: Direct trauma to the buttocks, such as a fall or blow to the area, can cause inflammation or damage to the piriformis muscle, leading to compression of the sciatic nerve.</a:t>
            </a:r>
          </a:p>
          <a:p>
            <a:pPr>
              <a:buFont typeface="+mj-lt"/>
              <a:buAutoNum type="arabicPeriod"/>
            </a:pPr>
            <a:r>
              <a:rPr lang="en-GB" sz="1000" b="1" i="0" u="none" strike="noStrike">
                <a:effectLst/>
                <a:latin typeface="Söhne"/>
              </a:rPr>
              <a:t>Overuse or repetitive activities</a:t>
            </a:r>
            <a:r>
              <a:rPr lang="en-GB" sz="1000" b="0" i="0" u="none" strike="noStrike">
                <a:effectLst/>
                <a:latin typeface="Söhne"/>
              </a:rPr>
              <a:t>: Activities that involve repetitive or prolonged contraction of the piriformis muscle, such as running, cycling, or sitting for extended periods, may lead to muscle tightness and irritation of the sciatic nerve.</a:t>
            </a:r>
          </a:p>
          <a:p>
            <a:endParaRPr lang="en-US" sz="1000"/>
          </a:p>
        </p:txBody>
      </p:sp>
      <p:pic>
        <p:nvPicPr>
          <p:cNvPr id="14338" name="Picture 2" descr="Causes of Piriformis Syndrome | Spine-health">
            <a:extLst>
              <a:ext uri="{FF2B5EF4-FFF2-40B4-BE49-F238E27FC236}">
                <a16:creationId xmlns:a16="http://schemas.microsoft.com/office/drawing/2014/main" id="{F268F849-089C-A593-DDAE-8636BB241F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31467" y="1397525"/>
            <a:ext cx="6517065" cy="3742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93267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E00347E-85DF-87E4-A82B-431CDDA47EB6}"/>
              </a:ext>
            </a:extLst>
          </p:cNvPr>
          <p:cNvSpPr>
            <a:spLocks noGrp="1"/>
          </p:cNvSpPr>
          <p:nvPr>
            <p:ph type="title"/>
          </p:nvPr>
        </p:nvSpPr>
        <p:spPr>
          <a:xfrm>
            <a:off x="784743" y="685800"/>
            <a:ext cx="5793475" cy="1485900"/>
          </a:xfrm>
        </p:spPr>
        <p:txBody>
          <a:bodyPr>
            <a:normAutofit/>
          </a:bodyPr>
          <a:lstStyle/>
          <a:p>
            <a:r>
              <a:rPr lang="en-GB" b="0" i="0" u="none" strike="noStrike">
                <a:effectLst/>
                <a:latin typeface="Söhne"/>
              </a:rPr>
              <a:t>The causative factors </a:t>
            </a:r>
            <a:endParaRPr lang="en-US" dirty="0"/>
          </a:p>
        </p:txBody>
      </p:sp>
      <p:sp>
        <p:nvSpPr>
          <p:cNvPr id="3" name="Content Placeholder 2">
            <a:extLst>
              <a:ext uri="{FF2B5EF4-FFF2-40B4-BE49-F238E27FC236}">
                <a16:creationId xmlns:a16="http://schemas.microsoft.com/office/drawing/2014/main" id="{8FF16C32-E756-6847-8B67-05986A505B11}"/>
              </a:ext>
            </a:extLst>
          </p:cNvPr>
          <p:cNvSpPr>
            <a:spLocks noGrp="1"/>
          </p:cNvSpPr>
          <p:nvPr>
            <p:ph idx="1"/>
          </p:nvPr>
        </p:nvSpPr>
        <p:spPr>
          <a:xfrm>
            <a:off x="784743" y="2286000"/>
            <a:ext cx="5793475" cy="3581400"/>
          </a:xfrm>
        </p:spPr>
        <p:txBody>
          <a:bodyPr>
            <a:normAutofit/>
          </a:bodyPr>
          <a:lstStyle/>
          <a:p>
            <a:pPr>
              <a:buFont typeface="+mj-lt"/>
              <a:buAutoNum type="arabicPeriod"/>
            </a:pPr>
            <a:r>
              <a:rPr lang="en-GB" sz="1400" b="1" i="0" u="none" strike="noStrike">
                <a:effectLst/>
                <a:latin typeface="Söhne"/>
              </a:rPr>
              <a:t>Muscle imbalances</a:t>
            </a:r>
            <a:r>
              <a:rPr lang="en-GB" sz="1400" b="0" i="0" u="none" strike="noStrike">
                <a:effectLst/>
                <a:latin typeface="Söhne"/>
              </a:rPr>
              <a:t>: Imbalances in the muscles surrounding the hip and pelvis, including the piriformis muscle, can alter biomechanics and increase the risk of piriformis syndrome.</a:t>
            </a:r>
          </a:p>
          <a:p>
            <a:pPr>
              <a:buFont typeface="+mj-lt"/>
              <a:buAutoNum type="arabicPeriod"/>
            </a:pPr>
            <a:r>
              <a:rPr lang="en-GB" sz="1400" b="1" i="0" u="none" strike="noStrike">
                <a:effectLst/>
                <a:latin typeface="Söhne"/>
              </a:rPr>
              <a:t>Sitting for long periods</a:t>
            </a:r>
            <a:r>
              <a:rPr lang="en-GB" sz="1400" b="0" i="0" u="none" strike="noStrike">
                <a:effectLst/>
                <a:latin typeface="Söhne"/>
              </a:rPr>
              <a:t>: Prolonged sitting can contribute to tightness and stiffness in the piriformis muscle, increasing the likelihood of compression of the sciatic nerve.</a:t>
            </a:r>
          </a:p>
          <a:p>
            <a:pPr>
              <a:buFont typeface="+mj-lt"/>
              <a:buAutoNum type="arabicPeriod"/>
            </a:pPr>
            <a:r>
              <a:rPr lang="en-GB" sz="1400" b="1" i="0" u="none" strike="noStrike">
                <a:effectLst/>
                <a:latin typeface="Söhne"/>
              </a:rPr>
              <a:t>Spinal conditions</a:t>
            </a:r>
            <a:r>
              <a:rPr lang="en-GB" sz="1400" b="0" i="0" u="none" strike="noStrike">
                <a:effectLst/>
                <a:latin typeface="Söhne"/>
              </a:rPr>
              <a:t>: Conditions affecting the lumbar spine, such as disc herniation, spinal stenosis, or sacroiliac joint dysfunction, can irritate or compress the sciatic nerve, potentially leading to symptoms similar to piriformis syndrome.</a:t>
            </a:r>
          </a:p>
          <a:p>
            <a:pPr>
              <a:buFont typeface="+mj-lt"/>
              <a:buAutoNum type="arabicPeriod"/>
            </a:pPr>
            <a:r>
              <a:rPr lang="en-GB" sz="1400" b="1" i="0" u="none" strike="noStrike">
                <a:effectLst/>
                <a:latin typeface="Söhne"/>
              </a:rPr>
              <a:t>Genetics</a:t>
            </a:r>
            <a:r>
              <a:rPr lang="en-GB" sz="1400" b="0" i="0" u="none" strike="noStrike">
                <a:effectLst/>
                <a:latin typeface="Söhne"/>
              </a:rPr>
              <a:t>: Some individuals may have a genetic predisposition to piriformis syndrome or anatomical variations that increase their susceptibility to compression of the sciatic nerve by the piriformis muscle.</a:t>
            </a:r>
          </a:p>
          <a:p>
            <a:endParaRPr lang="en-US" sz="1400" dirty="0"/>
          </a:p>
        </p:txBody>
      </p:sp>
      <p:sp>
        <p:nvSpPr>
          <p:cNvPr id="15369" name="Rectangle 15368">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5362" name="Picture 2" descr="Piriformis Syndrome Symptoms, Causes and Treatment - Dr. Axe">
            <a:extLst>
              <a:ext uri="{FF2B5EF4-FFF2-40B4-BE49-F238E27FC236}">
                <a16:creationId xmlns:a16="http://schemas.microsoft.com/office/drawing/2014/main" id="{F9939624-9796-D9AB-A5DD-56E883DC6B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35"/>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7420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E3CE2-B3BC-EAAF-FF10-591904563F24}"/>
              </a:ext>
            </a:extLst>
          </p:cNvPr>
          <p:cNvSpPr>
            <a:spLocks noGrp="1"/>
          </p:cNvSpPr>
          <p:nvPr>
            <p:ph type="title"/>
          </p:nvPr>
        </p:nvSpPr>
        <p:spPr>
          <a:xfrm>
            <a:off x="784743" y="685800"/>
            <a:ext cx="5793475" cy="1485900"/>
          </a:xfrm>
        </p:spPr>
        <p:txBody>
          <a:bodyPr>
            <a:normAutofit/>
          </a:bodyPr>
          <a:lstStyle/>
          <a:p>
            <a:r>
              <a:rPr lang="en-GB">
                <a:effectLst/>
                <a:latin typeface="Arial" panose="020B0604020202020204" pitchFamily="34" charset="0"/>
                <a:ea typeface="Times New Roman" panose="02020603050405020304" pitchFamily="18" charset="0"/>
              </a:rPr>
              <a:t>The mechanism of injury </a:t>
            </a:r>
            <a:endParaRPr lang="en-US" dirty="0"/>
          </a:p>
        </p:txBody>
      </p:sp>
      <p:sp>
        <p:nvSpPr>
          <p:cNvPr id="3" name="Content Placeholder 2">
            <a:extLst>
              <a:ext uri="{FF2B5EF4-FFF2-40B4-BE49-F238E27FC236}">
                <a16:creationId xmlns:a16="http://schemas.microsoft.com/office/drawing/2014/main" id="{99496452-F0FF-0A06-FFF4-87986F6B470C}"/>
              </a:ext>
            </a:extLst>
          </p:cNvPr>
          <p:cNvSpPr>
            <a:spLocks noGrp="1"/>
          </p:cNvSpPr>
          <p:nvPr>
            <p:ph idx="1"/>
          </p:nvPr>
        </p:nvSpPr>
        <p:spPr>
          <a:xfrm>
            <a:off x="784743" y="2286000"/>
            <a:ext cx="5793475" cy="3581400"/>
          </a:xfrm>
        </p:spPr>
        <p:txBody>
          <a:bodyPr>
            <a:normAutofit/>
          </a:bodyPr>
          <a:lstStyle/>
          <a:p>
            <a:r>
              <a:rPr lang="en-GB" sz="1400" b="0" i="0" u="none" strike="noStrike">
                <a:effectLst/>
                <a:latin typeface="Söhne"/>
              </a:rPr>
              <a:t>The mechanism of injury in piriformis syndrome typically involves a combination of factors that lead to irritation or compression of the sciatic nerve by the piriformis muscle. This process can occur through various hazardous movements or activities, such as trauma, overuse, or muscle imbalances.</a:t>
            </a:r>
          </a:p>
          <a:p>
            <a:pPr>
              <a:buFont typeface="+mj-lt"/>
              <a:buAutoNum type="arabicPeriod"/>
            </a:pPr>
            <a:r>
              <a:rPr lang="en-GB" sz="1400" b="1" i="0" u="none" strike="noStrike">
                <a:effectLst/>
                <a:latin typeface="Söhne"/>
              </a:rPr>
              <a:t>Direct trauma</a:t>
            </a:r>
            <a:r>
              <a:rPr lang="en-GB" sz="1400" b="0" i="0" u="none" strike="noStrike">
                <a:effectLst/>
                <a:latin typeface="Söhne"/>
              </a:rPr>
              <a:t>: Piriformis syndrome can result from direct trauma to the buttocks region, such as a fall or a blow to the area. This trauma can cause inflammation or damage to the piriformis muscle, leading to compression of the sciatic nerve.</a:t>
            </a:r>
          </a:p>
          <a:p>
            <a:pPr>
              <a:buFont typeface="+mj-lt"/>
              <a:buAutoNum type="arabicPeriod"/>
            </a:pPr>
            <a:r>
              <a:rPr lang="en-GB" sz="1400" b="1" i="0" u="none" strike="noStrike">
                <a:effectLst/>
                <a:latin typeface="Söhne"/>
              </a:rPr>
              <a:t>Overuse and repetitive activities</a:t>
            </a:r>
            <a:r>
              <a:rPr lang="en-GB" sz="1400" b="0" i="0" u="none" strike="noStrike">
                <a:effectLst/>
                <a:latin typeface="Söhne"/>
              </a:rPr>
              <a:t>: Engaging in repetitive or prolonged activities that involve contraction of the piriformis muscle can contribute to muscle tightness and irritation of the sciatic nerve. Activities like running, cycling, or prolonged sitting can exacerbate this condition.</a:t>
            </a:r>
          </a:p>
          <a:p>
            <a:endParaRPr lang="en-US" sz="1400" dirty="0"/>
          </a:p>
        </p:txBody>
      </p:sp>
      <p:sp>
        <p:nvSpPr>
          <p:cNvPr id="16393" name="Rectangle 16392">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6386" name="Picture 2" descr="Physical Medicine and Rehabilitation for Piriformis Syndrome Clinical  Presentation: History, Physical, Causes">
            <a:extLst>
              <a:ext uri="{FF2B5EF4-FFF2-40B4-BE49-F238E27FC236}">
                <a16:creationId xmlns:a16="http://schemas.microsoft.com/office/drawing/2014/main" id="{D87453BD-3240-A4FF-22A2-FDB342972A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228" r="4067" b="-1"/>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17420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758A6-CD67-05BA-0AF5-DCA2D3A19B38}"/>
              </a:ext>
            </a:extLst>
          </p:cNvPr>
          <p:cNvSpPr>
            <a:spLocks noGrp="1"/>
          </p:cNvSpPr>
          <p:nvPr>
            <p:ph type="title"/>
          </p:nvPr>
        </p:nvSpPr>
        <p:spPr>
          <a:xfrm>
            <a:off x="784743" y="685800"/>
            <a:ext cx="5793475" cy="1485900"/>
          </a:xfrm>
        </p:spPr>
        <p:txBody>
          <a:bodyPr>
            <a:normAutofit/>
          </a:bodyPr>
          <a:lstStyle/>
          <a:p>
            <a:r>
              <a:rPr lang="en-GB">
                <a:effectLst/>
                <a:latin typeface="Arial" panose="020B0604020202020204" pitchFamily="34" charset="0"/>
                <a:ea typeface="Times New Roman" panose="02020603050405020304" pitchFamily="18" charset="0"/>
              </a:rPr>
              <a:t>The mechanism of injury </a:t>
            </a:r>
            <a:endParaRPr lang="en-US" dirty="0"/>
          </a:p>
        </p:txBody>
      </p:sp>
      <p:sp>
        <p:nvSpPr>
          <p:cNvPr id="3" name="Content Placeholder 2">
            <a:extLst>
              <a:ext uri="{FF2B5EF4-FFF2-40B4-BE49-F238E27FC236}">
                <a16:creationId xmlns:a16="http://schemas.microsoft.com/office/drawing/2014/main" id="{E7EE137E-5935-5B00-0C9D-B5732E785369}"/>
              </a:ext>
            </a:extLst>
          </p:cNvPr>
          <p:cNvSpPr>
            <a:spLocks noGrp="1"/>
          </p:cNvSpPr>
          <p:nvPr>
            <p:ph idx="1"/>
          </p:nvPr>
        </p:nvSpPr>
        <p:spPr>
          <a:xfrm>
            <a:off x="784743" y="2286000"/>
            <a:ext cx="5793475" cy="3581400"/>
          </a:xfrm>
        </p:spPr>
        <p:txBody>
          <a:bodyPr>
            <a:normAutofit/>
          </a:bodyPr>
          <a:lstStyle/>
          <a:p>
            <a:pPr marL="0" indent="0">
              <a:buNone/>
            </a:pPr>
            <a:r>
              <a:rPr lang="en-GB" sz="1900" b="1" i="0" u="none" strike="noStrike">
                <a:effectLst/>
                <a:latin typeface="Söhne"/>
              </a:rPr>
              <a:t>Muscle imbalances</a:t>
            </a:r>
            <a:r>
              <a:rPr lang="en-GB" sz="1900" b="0" i="0" u="none" strike="noStrike">
                <a:effectLst/>
                <a:latin typeface="Söhne"/>
              </a:rPr>
              <a:t>: Imbalances in the muscles surrounding the hip and pelvis can alter biomechanics and increase pressure on the piriformis muscle, leading to compression of the sciatic nerve. Weakness or tightness in certain muscle groups may exacerbate this imbalance, further contributing to piriformis syndrome.</a:t>
            </a:r>
          </a:p>
          <a:p>
            <a:pPr marL="0" indent="0">
              <a:buNone/>
            </a:pPr>
            <a:r>
              <a:rPr lang="en-GB" sz="1900" b="1" i="0" u="none" strike="noStrike">
                <a:effectLst/>
                <a:latin typeface="Söhne"/>
              </a:rPr>
              <a:t>Sitting for long periods</a:t>
            </a:r>
            <a:r>
              <a:rPr lang="en-GB" sz="1900" b="0" i="0" u="none" strike="noStrike">
                <a:effectLst/>
                <a:latin typeface="Söhne"/>
              </a:rPr>
              <a:t>: Prolonged sitting, especially with poor posture, can exacerbate piriformis syndrome by causing tightness and stiffness in the piriformis muscle. This prolonged pressure on the muscle can lead to compression of the sciatic nerve and the development of symptoms.</a:t>
            </a:r>
          </a:p>
          <a:p>
            <a:endParaRPr lang="en-US" sz="1900"/>
          </a:p>
        </p:txBody>
      </p:sp>
      <p:sp>
        <p:nvSpPr>
          <p:cNvPr id="17417" name="Rectangle 17416">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7410" name="Picture 2" descr="Piriformis Muscles Syndrome - Knee &amp; Sports - Orthobullets">
            <a:extLst>
              <a:ext uri="{FF2B5EF4-FFF2-40B4-BE49-F238E27FC236}">
                <a16:creationId xmlns:a16="http://schemas.microsoft.com/office/drawing/2014/main" id="{3E20DF2A-6996-186E-7E06-A9606826BD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13" r="9076" b="1"/>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3603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07392-DF43-94C3-D88B-C68D3FF8893E}"/>
              </a:ext>
            </a:extLst>
          </p:cNvPr>
          <p:cNvSpPr>
            <a:spLocks noGrp="1"/>
          </p:cNvSpPr>
          <p:nvPr>
            <p:ph type="title"/>
          </p:nvPr>
        </p:nvSpPr>
        <p:spPr>
          <a:xfrm>
            <a:off x="784743" y="685800"/>
            <a:ext cx="5793475" cy="1485900"/>
          </a:xfrm>
        </p:spPr>
        <p:txBody>
          <a:bodyPr>
            <a:normAutofit/>
          </a:bodyPr>
          <a:lstStyle/>
          <a:p>
            <a:r>
              <a:rPr lang="en-US" dirty="0"/>
              <a:t>Signs and symptoms </a:t>
            </a:r>
          </a:p>
        </p:txBody>
      </p:sp>
      <p:sp>
        <p:nvSpPr>
          <p:cNvPr id="3" name="Content Placeholder 2">
            <a:extLst>
              <a:ext uri="{FF2B5EF4-FFF2-40B4-BE49-F238E27FC236}">
                <a16:creationId xmlns:a16="http://schemas.microsoft.com/office/drawing/2014/main" id="{56700705-986D-F1FF-D9CC-A8DE1E2AA01A}"/>
              </a:ext>
            </a:extLst>
          </p:cNvPr>
          <p:cNvSpPr>
            <a:spLocks noGrp="1"/>
          </p:cNvSpPr>
          <p:nvPr>
            <p:ph idx="1"/>
          </p:nvPr>
        </p:nvSpPr>
        <p:spPr>
          <a:xfrm>
            <a:off x="784743" y="2286000"/>
            <a:ext cx="5793475" cy="3581400"/>
          </a:xfrm>
        </p:spPr>
        <p:txBody>
          <a:bodyPr>
            <a:normAutofit/>
          </a:bodyPr>
          <a:lstStyle/>
          <a:p>
            <a:pPr marL="0" indent="0">
              <a:buNone/>
            </a:pPr>
            <a:r>
              <a:rPr lang="en-GB" sz="1100" b="0" i="0" u="none" strike="noStrike">
                <a:effectLst/>
                <a:latin typeface="Söhne"/>
              </a:rPr>
              <a:t>The signs and symptoms of piriformis syndrome can vary in severity and presentation. Immediate signs and symptoms typically include:</a:t>
            </a:r>
          </a:p>
          <a:p>
            <a:pPr>
              <a:buFont typeface="+mj-lt"/>
              <a:buAutoNum type="arabicPeriod"/>
            </a:pPr>
            <a:r>
              <a:rPr lang="en-GB" sz="1100" b="1" i="0" u="none" strike="noStrike">
                <a:effectLst/>
                <a:latin typeface="Söhne"/>
              </a:rPr>
              <a:t>Buttock pain</a:t>
            </a:r>
            <a:r>
              <a:rPr lang="en-GB" sz="1100" b="0" i="0" u="none" strike="noStrike">
                <a:effectLst/>
                <a:latin typeface="Söhne"/>
              </a:rPr>
              <a:t>: Pain in one or both buttocks is a common symptom of piriformis syndrome. The pain may be dull or sharp and may radiate down the back of the thigh.</a:t>
            </a:r>
          </a:p>
          <a:p>
            <a:pPr>
              <a:buFont typeface="+mj-lt"/>
              <a:buAutoNum type="arabicPeriod"/>
            </a:pPr>
            <a:r>
              <a:rPr lang="en-GB" sz="1100" b="1" i="0" u="none" strike="noStrike">
                <a:effectLst/>
                <a:latin typeface="Söhne"/>
              </a:rPr>
              <a:t>Sciatic nerve symptoms</a:t>
            </a:r>
            <a:r>
              <a:rPr lang="en-GB" sz="1100" b="0" i="0" u="none" strike="noStrike">
                <a:effectLst/>
                <a:latin typeface="Söhne"/>
              </a:rPr>
              <a:t>: Irritation or compression of the sciatic nerve by the piriformis muscle can lead to symptoms such as tingling, numbness, or a burning sensation in the buttocks and down the back of the leg. This pain may worsen with certain activities or movements.</a:t>
            </a:r>
          </a:p>
          <a:p>
            <a:pPr>
              <a:buFont typeface="+mj-lt"/>
              <a:buAutoNum type="arabicPeriod"/>
            </a:pPr>
            <a:r>
              <a:rPr lang="en-GB" sz="1100" b="1" i="0" u="none" strike="noStrike">
                <a:effectLst/>
                <a:latin typeface="Söhne"/>
              </a:rPr>
              <a:t>Muscle tightness or spasms</a:t>
            </a:r>
            <a:r>
              <a:rPr lang="en-GB" sz="1100" b="0" i="0" u="none" strike="noStrike">
                <a:effectLst/>
                <a:latin typeface="Söhne"/>
              </a:rPr>
              <a:t>: Tightness or spasms in the piriformis muscle may accompany buttock pain and sciatic nerve symptoms. This tightness can exacerbate compression of the sciatic nerve and contribute to symptoms.</a:t>
            </a:r>
          </a:p>
          <a:p>
            <a:pPr>
              <a:buFont typeface="+mj-lt"/>
              <a:buAutoNum type="arabicPeriod"/>
            </a:pPr>
            <a:r>
              <a:rPr lang="en-GB" sz="1100" b="1" i="0" u="none" strike="noStrike">
                <a:effectLst/>
                <a:latin typeface="Söhne"/>
              </a:rPr>
              <a:t>Difficulty sitting or walking</a:t>
            </a:r>
            <a:r>
              <a:rPr lang="en-GB" sz="1100" b="0" i="0" u="none" strike="noStrike">
                <a:effectLst/>
                <a:latin typeface="Söhne"/>
              </a:rPr>
              <a:t>: Individuals with piriformis syndrome may experience discomfort or pain when sitting for long periods or walking, particularly uphill or on uneven surfaces.</a:t>
            </a:r>
          </a:p>
          <a:p>
            <a:pPr>
              <a:buFont typeface="+mj-lt"/>
              <a:buAutoNum type="arabicPeriod"/>
            </a:pPr>
            <a:r>
              <a:rPr lang="en-GB" sz="1100" b="1" i="0" u="none" strike="noStrike">
                <a:effectLst/>
                <a:latin typeface="Söhne"/>
              </a:rPr>
              <a:t>Pain with specific movements</a:t>
            </a:r>
            <a:r>
              <a:rPr lang="en-GB" sz="1100" b="0" i="0" u="none" strike="noStrike">
                <a:effectLst/>
                <a:latin typeface="Söhne"/>
              </a:rPr>
              <a:t>: Certain movements, such as climbing stairs, squatting, or sitting cross-legged, may exacerbate symptoms of piriformis syndrome.</a:t>
            </a:r>
          </a:p>
          <a:p>
            <a:endParaRPr lang="en-US" sz="1100"/>
          </a:p>
        </p:txBody>
      </p:sp>
      <p:sp>
        <p:nvSpPr>
          <p:cNvPr id="18441" name="Rectangle 1844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8434" name="Picture 2" descr="Piriformis Syndrome: Symptoms, Causes and Treatment">
            <a:extLst>
              <a:ext uri="{FF2B5EF4-FFF2-40B4-BE49-F238E27FC236}">
                <a16:creationId xmlns:a16="http://schemas.microsoft.com/office/drawing/2014/main" id="{6AABDB42-121E-F6D2-893B-53752F6F7E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75" r="11992"/>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340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463" name="Rectangle 19462">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CB1FE-8AE4-73A5-1DB0-F4703352A0D5}"/>
              </a:ext>
            </a:extLst>
          </p:cNvPr>
          <p:cNvSpPr>
            <a:spLocks noGrp="1"/>
          </p:cNvSpPr>
          <p:nvPr>
            <p:ph type="title"/>
          </p:nvPr>
        </p:nvSpPr>
        <p:spPr>
          <a:xfrm>
            <a:off x="784743" y="685800"/>
            <a:ext cx="5793475" cy="1485900"/>
          </a:xfrm>
        </p:spPr>
        <p:txBody>
          <a:bodyPr>
            <a:normAutofit/>
          </a:bodyPr>
          <a:lstStyle/>
          <a:p>
            <a:r>
              <a:rPr lang="en-US" dirty="0"/>
              <a:t>Sign and symptoms </a:t>
            </a:r>
          </a:p>
        </p:txBody>
      </p:sp>
      <p:sp>
        <p:nvSpPr>
          <p:cNvPr id="3" name="Content Placeholder 2">
            <a:extLst>
              <a:ext uri="{FF2B5EF4-FFF2-40B4-BE49-F238E27FC236}">
                <a16:creationId xmlns:a16="http://schemas.microsoft.com/office/drawing/2014/main" id="{8BB075AA-FA5A-A691-F5EA-B406A60356D6}"/>
              </a:ext>
            </a:extLst>
          </p:cNvPr>
          <p:cNvSpPr>
            <a:spLocks noGrp="1"/>
          </p:cNvSpPr>
          <p:nvPr>
            <p:ph idx="1"/>
          </p:nvPr>
        </p:nvSpPr>
        <p:spPr>
          <a:xfrm>
            <a:off x="784743" y="2286000"/>
            <a:ext cx="5793475" cy="3581400"/>
          </a:xfrm>
        </p:spPr>
        <p:txBody>
          <a:bodyPr>
            <a:normAutofit/>
          </a:bodyPr>
          <a:lstStyle/>
          <a:p>
            <a:r>
              <a:rPr lang="en-GB" sz="1100" b="0" i="0" u="none" strike="noStrike" dirty="0">
                <a:effectLst/>
                <a:latin typeface="Söhne"/>
              </a:rPr>
              <a:t> Regarding the time frame, the duration and progression of symptoms in Piriformis syndrome can vary among individuals. Some patients may experience acute episodes of pain that resolve with conservative treatments such as physical therapy, stretching exercises, and anti-inflammatory medications. However, for others, symptoms may become chronic and persist for several months or even years, leading to significant functional impairment and decreased quality of life (</a:t>
            </a:r>
            <a:r>
              <a:rPr lang="en-GB" sz="1100" b="0" i="0" u="none" strike="noStrike" dirty="0" err="1">
                <a:effectLst/>
                <a:latin typeface="Söhne"/>
              </a:rPr>
              <a:t>Benzon</a:t>
            </a:r>
            <a:r>
              <a:rPr lang="en-GB" sz="1100" b="0" i="0" u="none" strike="noStrike" dirty="0">
                <a:effectLst/>
                <a:latin typeface="Söhne"/>
              </a:rPr>
              <a:t> et al., 2017).</a:t>
            </a:r>
          </a:p>
          <a:p>
            <a:pPr marL="0" indent="0">
              <a:buNone/>
            </a:pPr>
            <a:endParaRPr lang="en-GB" sz="1100" b="0" i="0" u="none" strike="noStrike" dirty="0">
              <a:effectLst/>
              <a:latin typeface="Söhne"/>
            </a:endParaRPr>
          </a:p>
          <a:p>
            <a:r>
              <a:rPr lang="en-GB" sz="1100" b="0" i="0" u="none" strike="noStrike" dirty="0">
                <a:effectLst/>
                <a:latin typeface="Söhne"/>
              </a:rPr>
              <a:t> Surgical intervention for Piriformis syndrome is typically considered when conservative measures fail to provide adequate relief or when there is evidence of structural abnormalities contributing to sciatic nerve compression. Surgical options may include release or decompression of the piriformis muscle, neurolysis of the sciatic nerve, or removal of any anatomical variations causing nerve impingement (Shirley et al., 2020). However, it's important to note that surgical management is usually reserved for refractory cases and carries inherent risks, including infection, nerve damage, and prolonged recovery time.</a:t>
            </a:r>
          </a:p>
          <a:p>
            <a:pPr marL="0" indent="0">
              <a:buNone/>
            </a:pPr>
            <a:br>
              <a:rPr lang="en-GB" sz="1100" dirty="0"/>
            </a:br>
            <a:endParaRPr lang="en-US" sz="1100" dirty="0"/>
          </a:p>
        </p:txBody>
      </p:sp>
      <p:sp>
        <p:nvSpPr>
          <p:cNvPr id="19465" name="Rectangle 19464">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9458" name="Picture 2" descr="Piriformis Syndrome - Back Care Clinic">
            <a:extLst>
              <a:ext uri="{FF2B5EF4-FFF2-40B4-BE49-F238E27FC236}">
                <a16:creationId xmlns:a16="http://schemas.microsoft.com/office/drawing/2014/main" id="{F44B4626-8F6B-73DC-6186-0A46CA640D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8" r="357" b="-1"/>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847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F8659-1527-301E-6188-726C244EC508}"/>
              </a:ext>
            </a:extLst>
          </p:cNvPr>
          <p:cNvSpPr>
            <a:spLocks noGrp="1"/>
          </p:cNvSpPr>
          <p:nvPr>
            <p:ph type="title"/>
          </p:nvPr>
        </p:nvSpPr>
        <p:spPr>
          <a:xfrm>
            <a:off x="784743" y="685800"/>
            <a:ext cx="5793475" cy="1485900"/>
          </a:xfrm>
        </p:spPr>
        <p:txBody>
          <a:bodyPr>
            <a:normAutofit/>
          </a:bodyPr>
          <a:lstStyle/>
          <a:p>
            <a:r>
              <a:rPr lang="en-US" dirty="0"/>
              <a:t>Summary </a:t>
            </a:r>
          </a:p>
        </p:txBody>
      </p:sp>
      <p:sp>
        <p:nvSpPr>
          <p:cNvPr id="3" name="Content Placeholder 2">
            <a:extLst>
              <a:ext uri="{FF2B5EF4-FFF2-40B4-BE49-F238E27FC236}">
                <a16:creationId xmlns:a16="http://schemas.microsoft.com/office/drawing/2014/main" id="{78E2CA0A-67EE-671E-C669-2AA9590B7ADE}"/>
              </a:ext>
            </a:extLst>
          </p:cNvPr>
          <p:cNvSpPr>
            <a:spLocks noGrp="1"/>
          </p:cNvSpPr>
          <p:nvPr>
            <p:ph idx="1"/>
          </p:nvPr>
        </p:nvSpPr>
        <p:spPr>
          <a:xfrm>
            <a:off x="784743" y="2286000"/>
            <a:ext cx="5793475" cy="3581400"/>
          </a:xfrm>
        </p:spPr>
        <p:txBody>
          <a:bodyPr>
            <a:normAutofit/>
          </a:bodyPr>
          <a:lstStyle/>
          <a:p>
            <a:r>
              <a:rPr lang="en-GB" sz="1300" b="0" i="0" u="none" strike="noStrike">
                <a:effectLst/>
                <a:latin typeface="Söhne"/>
              </a:rPr>
              <a:t>Piriformis syndrome is a condition characterized by pain, numbness, and tingling in the buttocks, often radiating down the back of the thigh, due to compression of the sciatic nerve by the piriformis muscle. </a:t>
            </a:r>
          </a:p>
          <a:p>
            <a:r>
              <a:rPr lang="en-GB" sz="1300" b="0" i="0" u="none" strike="noStrike">
                <a:effectLst/>
                <a:latin typeface="Söhne"/>
              </a:rPr>
              <a:t>The syndrome can result from various factors such as anatomical variations, overuse or repetitive activities, trauma, and biomechanical abnormalities. Symptoms may worsen with prolonged sitting or certain movements involving hip rotation.</a:t>
            </a:r>
          </a:p>
          <a:p>
            <a:r>
              <a:rPr lang="en-GB" sz="1300" b="0" i="0" u="none" strike="noStrike">
                <a:effectLst/>
                <a:latin typeface="Söhne"/>
              </a:rPr>
              <a:t> Diagnosis is primarily based on clinical presentation, physical examination, and exclusion of other possible causes of sciatic nerve compression. Treatment typically begins with conservative measures including physical therapy, stretching exercises, and anti-inflammatory medications.</a:t>
            </a:r>
          </a:p>
          <a:p>
            <a:r>
              <a:rPr lang="en-GB" sz="1300" b="0" i="0" u="none" strike="noStrike">
                <a:effectLst/>
                <a:latin typeface="Söhne"/>
              </a:rPr>
              <a:t> However, for refractory cases, surgical intervention may be considered to release or decompress the piriformis muscle or sciatic nerve. Overall, Piriformis syndrome can significantly impair daily functioning and quality of life, requiring careful management to alleviate symptoms and improve patient outcomes.</a:t>
            </a:r>
            <a:endParaRPr lang="en-US" sz="130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descr="Close-up unopened pill packets">
            <a:extLst>
              <a:ext uri="{FF2B5EF4-FFF2-40B4-BE49-F238E27FC236}">
                <a16:creationId xmlns:a16="http://schemas.microsoft.com/office/drawing/2014/main" id="{B3B6FC13-A81A-A670-F6F1-FB07DB2632AA}"/>
              </a:ext>
            </a:extLst>
          </p:cNvPr>
          <p:cNvPicPr>
            <a:picLocks noChangeAspect="1"/>
          </p:cNvPicPr>
          <p:nvPr/>
        </p:nvPicPr>
        <p:blipFill rotWithShape="1">
          <a:blip r:embed="rId2"/>
          <a:srcRect l="31072" r="25020"/>
          <a:stretch/>
        </p:blipFill>
        <p:spPr>
          <a:xfrm>
            <a:off x="7612260" y="10"/>
            <a:ext cx="4579739" cy="6857990"/>
          </a:xfrm>
          <a:prstGeom prst="rect">
            <a:avLst/>
          </a:prstGeom>
        </p:spPr>
      </p:pic>
    </p:spTree>
    <p:extLst>
      <p:ext uri="{BB962C8B-B14F-4D97-AF65-F5344CB8AC3E}">
        <p14:creationId xmlns:p14="http://schemas.microsoft.com/office/powerpoint/2010/main" val="14180158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2B594-EEEB-0F3B-EF67-F75C201DB083}"/>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C1A5DD5-CF77-4A76-980B-C681FC464BD2}"/>
              </a:ext>
            </a:extLst>
          </p:cNvPr>
          <p:cNvSpPr>
            <a:spLocks noGrp="1"/>
          </p:cNvSpPr>
          <p:nvPr>
            <p:ph idx="1"/>
          </p:nvPr>
        </p:nvSpPr>
        <p:spPr/>
        <p:txBody>
          <a:bodyPr/>
          <a:lstStyle/>
          <a:p>
            <a:pPr algn="l">
              <a:buFont typeface="Arial" panose="020B0604020202020204" pitchFamily="34" charset="0"/>
              <a:buChar char="•"/>
            </a:pPr>
            <a:r>
              <a:rPr lang="en-GB" b="0" i="0" u="none" strike="noStrike" dirty="0">
                <a:solidFill>
                  <a:srgbClr val="0D0D0D"/>
                </a:solidFill>
                <a:effectLst/>
                <a:latin typeface="Söhne"/>
              </a:rPr>
              <a:t>Smith, A. D. (2019). Piriformis syndrome. In </a:t>
            </a:r>
            <a:r>
              <a:rPr lang="en-GB" b="0" i="0" u="none" strike="noStrike" dirty="0" err="1">
                <a:solidFill>
                  <a:srgbClr val="0D0D0D"/>
                </a:solidFill>
                <a:effectLst/>
                <a:latin typeface="Söhne"/>
              </a:rPr>
              <a:t>StatPearls</a:t>
            </a:r>
            <a:r>
              <a:rPr lang="en-GB" b="0" i="0" u="none" strike="noStrike" dirty="0">
                <a:solidFill>
                  <a:srgbClr val="0D0D0D"/>
                </a:solidFill>
                <a:effectLst/>
                <a:latin typeface="Söhne"/>
              </a:rPr>
              <a:t> [Internet]. </a:t>
            </a:r>
            <a:r>
              <a:rPr lang="en-GB" b="0" i="0" u="none" strike="noStrike" dirty="0" err="1">
                <a:solidFill>
                  <a:srgbClr val="0D0D0D"/>
                </a:solidFill>
                <a:effectLst/>
                <a:latin typeface="Söhne"/>
              </a:rPr>
              <a:t>StatPearls</a:t>
            </a:r>
            <a:r>
              <a:rPr lang="en-GB" b="0" i="0" u="none" strike="noStrike" dirty="0">
                <a:solidFill>
                  <a:srgbClr val="0D0D0D"/>
                </a:solidFill>
                <a:effectLst/>
                <a:latin typeface="Söhne"/>
              </a:rPr>
              <a:t> Publishing.</a:t>
            </a:r>
          </a:p>
          <a:p>
            <a:pPr algn="l">
              <a:buFont typeface="Arial" panose="020B0604020202020204" pitchFamily="34" charset="0"/>
              <a:buChar char="•"/>
            </a:pPr>
            <a:r>
              <a:rPr lang="en-GB" b="0" i="0" u="none" strike="noStrike" dirty="0">
                <a:solidFill>
                  <a:srgbClr val="0D0D0D"/>
                </a:solidFill>
                <a:effectLst/>
                <a:latin typeface="Söhne"/>
              </a:rPr>
              <a:t>Foye, P. M., &amp; Patel, S. (2017). Piriformis syndrome. In Essentials of Pain Medicine (Fourth Edition) (pp. 548-551). Elsevier.</a:t>
            </a:r>
          </a:p>
          <a:p>
            <a:pPr algn="l">
              <a:buFont typeface="Arial" panose="020B0604020202020204" pitchFamily="34" charset="0"/>
              <a:buChar char="•"/>
            </a:pPr>
            <a:r>
              <a:rPr lang="en-GB" b="0" i="0" u="none" strike="noStrike" dirty="0">
                <a:solidFill>
                  <a:srgbClr val="0D0D0D"/>
                </a:solidFill>
                <a:effectLst/>
                <a:latin typeface="Söhne"/>
              </a:rPr>
              <a:t>Lewis, C., </a:t>
            </a:r>
            <a:r>
              <a:rPr lang="en-GB" b="0" i="0" u="none" strike="noStrike" dirty="0" err="1">
                <a:solidFill>
                  <a:srgbClr val="0D0D0D"/>
                </a:solidFill>
                <a:effectLst/>
                <a:latin typeface="Söhne"/>
              </a:rPr>
              <a:t>Cavallini</a:t>
            </a:r>
            <a:r>
              <a:rPr lang="en-GB" b="0" i="0" u="none" strike="noStrike" dirty="0">
                <a:solidFill>
                  <a:srgbClr val="0D0D0D"/>
                </a:solidFill>
                <a:effectLst/>
                <a:latin typeface="Söhne"/>
              </a:rPr>
              <a:t>, A., </a:t>
            </a:r>
            <a:r>
              <a:rPr lang="en-GB" b="0" i="0" u="none" strike="noStrike" dirty="0" err="1">
                <a:solidFill>
                  <a:srgbClr val="0D0D0D"/>
                </a:solidFill>
                <a:effectLst/>
                <a:latin typeface="Söhne"/>
              </a:rPr>
              <a:t>Perrini</a:t>
            </a:r>
            <a:r>
              <a:rPr lang="en-GB" b="0" i="0" u="none" strike="noStrike" dirty="0">
                <a:solidFill>
                  <a:srgbClr val="0D0D0D"/>
                </a:solidFill>
                <a:effectLst/>
                <a:latin typeface="Söhne"/>
              </a:rPr>
              <a:t>, P., &amp; De Palma, L. (2019). Piriformis Syndrome: A Review of Current Knowledge. In Frontiers in Surgery (Vol. 6, p. 18). Frontiers Media SA</a:t>
            </a:r>
          </a:p>
          <a:p>
            <a:pPr algn="l">
              <a:buFont typeface="Arial" panose="020B0604020202020204" pitchFamily="34" charset="0"/>
              <a:buChar char="•"/>
            </a:pPr>
            <a:r>
              <a:rPr lang="en-GB" b="0" i="0" u="none" strike="noStrike" dirty="0">
                <a:solidFill>
                  <a:srgbClr val="0D0D0D"/>
                </a:solidFill>
                <a:effectLst/>
                <a:latin typeface="Söhne"/>
              </a:rPr>
              <a:t>Shirley, M. D., &amp; Russell, R. D. (2020). Piriformis Syndrome. In </a:t>
            </a:r>
            <a:r>
              <a:rPr lang="en-GB" b="0" i="0" u="none" strike="noStrike" dirty="0" err="1">
                <a:solidFill>
                  <a:srgbClr val="0D0D0D"/>
                </a:solidFill>
                <a:effectLst/>
                <a:latin typeface="Söhne"/>
              </a:rPr>
              <a:t>StatPearls</a:t>
            </a:r>
            <a:r>
              <a:rPr lang="en-GB" b="0" i="0" u="none" strike="noStrike" dirty="0">
                <a:solidFill>
                  <a:srgbClr val="0D0D0D"/>
                </a:solidFill>
                <a:effectLst/>
                <a:latin typeface="Söhne"/>
              </a:rPr>
              <a:t> [Internet]. </a:t>
            </a:r>
            <a:r>
              <a:rPr lang="en-GB" b="0" i="0" u="none" strike="noStrike" dirty="0" err="1">
                <a:solidFill>
                  <a:srgbClr val="0D0D0D"/>
                </a:solidFill>
                <a:effectLst/>
                <a:latin typeface="Söhne"/>
              </a:rPr>
              <a:t>StatPearls</a:t>
            </a:r>
            <a:r>
              <a:rPr lang="en-GB" b="0" i="0" u="none" strike="noStrike" dirty="0">
                <a:solidFill>
                  <a:srgbClr val="0D0D0D"/>
                </a:solidFill>
                <a:effectLst/>
                <a:latin typeface="Söhne"/>
              </a:rPr>
              <a:t> Publishing.</a:t>
            </a:r>
          </a:p>
          <a:p>
            <a:pPr algn="l">
              <a:buFont typeface="Arial" panose="020B0604020202020204" pitchFamily="34" charset="0"/>
              <a:buChar char="•"/>
            </a:pPr>
            <a:r>
              <a:rPr lang="en-GB" b="0" i="0" u="none" strike="noStrike" dirty="0" err="1">
                <a:solidFill>
                  <a:srgbClr val="0D0D0D"/>
                </a:solidFill>
                <a:effectLst/>
                <a:latin typeface="Söhne"/>
              </a:rPr>
              <a:t>Benzon</a:t>
            </a:r>
            <a:r>
              <a:rPr lang="en-GB" b="0" i="0" u="none" strike="noStrike" dirty="0">
                <a:solidFill>
                  <a:srgbClr val="0D0D0D"/>
                </a:solidFill>
                <a:effectLst/>
                <a:latin typeface="Söhne"/>
              </a:rPr>
              <a:t>, H. T., </a:t>
            </a:r>
            <a:r>
              <a:rPr lang="en-GB" b="0" i="0" u="none" strike="noStrike" dirty="0" err="1">
                <a:solidFill>
                  <a:srgbClr val="0D0D0D"/>
                </a:solidFill>
                <a:effectLst/>
                <a:latin typeface="Söhne"/>
              </a:rPr>
              <a:t>Rathmell</a:t>
            </a:r>
            <a:r>
              <a:rPr lang="en-GB" b="0" i="0" u="none" strike="noStrike" dirty="0">
                <a:solidFill>
                  <a:srgbClr val="0D0D0D"/>
                </a:solidFill>
                <a:effectLst/>
                <a:latin typeface="Söhne"/>
              </a:rPr>
              <a:t>, J. P., &amp; Wu, C. L. (2017). Piriformis Syndrome. In Practical Management of Pain (Fifth Edition) (pp. 533-537). Elsevier</a:t>
            </a:r>
          </a:p>
          <a:p>
            <a:pPr algn="l">
              <a:buFont typeface="Arial" panose="020B0604020202020204" pitchFamily="34" charset="0"/>
              <a:buChar char="•"/>
            </a:pPr>
            <a:endParaRPr lang="en-GB" b="0" i="0" u="none" strike="noStrike" dirty="0">
              <a:solidFill>
                <a:srgbClr val="0D0D0D"/>
              </a:solidFill>
              <a:effectLst/>
              <a:latin typeface="Söhne"/>
            </a:endParaRPr>
          </a:p>
          <a:p>
            <a:endParaRPr lang="en-US" dirty="0"/>
          </a:p>
        </p:txBody>
      </p:sp>
    </p:spTree>
    <p:extLst>
      <p:ext uri="{BB962C8B-B14F-4D97-AF65-F5344CB8AC3E}">
        <p14:creationId xmlns:p14="http://schemas.microsoft.com/office/powerpoint/2010/main" val="38882159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{BA525D19-7D47-E942-99CB-740CC5F85E64}tf10001072</Template>
  <TotalTime>20128</TotalTime>
  <Words>4807</Words>
  <Application>Microsoft Office PowerPoint</Application>
  <PresentationFormat>Widescreen</PresentationFormat>
  <Paragraphs>184</Paragraphs>
  <Slides>33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Söhne</vt:lpstr>
      <vt:lpstr>Arial</vt:lpstr>
      <vt:lpstr>Calibri</vt:lpstr>
      <vt:lpstr>Franklin Gothic Book</vt:lpstr>
      <vt:lpstr>Crop</vt:lpstr>
      <vt:lpstr>Sports exercise injury’s</vt:lpstr>
      <vt:lpstr>medial collateral ligament tear  </vt:lpstr>
      <vt:lpstr> The causative factors (aetiology) </vt:lpstr>
      <vt:lpstr>PowerPoint Presentation</vt:lpstr>
      <vt:lpstr>PowerPoint Presentation</vt:lpstr>
      <vt:lpstr>The mechanism of the injury </vt:lpstr>
      <vt:lpstr>The immediate signs and symptoms and time frame including surgery </vt:lpstr>
      <vt:lpstr>PowerPoint Presentation</vt:lpstr>
      <vt:lpstr>Recovery time </vt:lpstr>
      <vt:lpstr>References </vt:lpstr>
      <vt:lpstr> Labral tear at the shoulder</vt:lpstr>
      <vt:lpstr> The Causative Factors (Aetiology) </vt:lpstr>
      <vt:lpstr> The Causative Factors (Aetiology) </vt:lpstr>
      <vt:lpstr> The Causative Factors (Aetiology) </vt:lpstr>
      <vt:lpstr> The Causative Factors (Aetiology) </vt:lpstr>
      <vt:lpstr>Exploring the Mechanism of Liberal Tear </vt:lpstr>
      <vt:lpstr>Exploring the Mechanism of Liberal Tear </vt:lpstr>
      <vt:lpstr>Exploring the Mechanism of Liberal Tear </vt:lpstr>
      <vt:lpstr>Immediate Signs and Symptoms and Time Frame </vt:lpstr>
      <vt:lpstr>Immediate Signs and Symptoms and Time Frame </vt:lpstr>
      <vt:lpstr>Immediate Signs and Symptoms and Time Frame </vt:lpstr>
      <vt:lpstr>Summary of Liberal Tear</vt:lpstr>
      <vt:lpstr>References </vt:lpstr>
      <vt:lpstr>Piriformis syndrome  </vt:lpstr>
      <vt:lpstr>The causative factors </vt:lpstr>
      <vt:lpstr>The causative factors </vt:lpstr>
      <vt:lpstr>The causative factors </vt:lpstr>
      <vt:lpstr>The mechanism of injury </vt:lpstr>
      <vt:lpstr>The mechanism of injury </vt:lpstr>
      <vt:lpstr>Signs and symptoms </vt:lpstr>
      <vt:lpstr>Sign and symptoms </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exercise injury’s</dc:title>
  <dc:creator>Ryan Powell (2305986)</dc:creator>
  <cp:lastModifiedBy>Sian Bowen</cp:lastModifiedBy>
  <cp:revision>4</cp:revision>
  <dcterms:created xsi:type="dcterms:W3CDTF">2024-02-22T21:17:53Z</dcterms:created>
  <dcterms:modified xsi:type="dcterms:W3CDTF">2024-03-15T15:01:54Z</dcterms:modified>
</cp:coreProperties>
</file>