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9" r:id="rId2"/>
    <p:sldId id="257" r:id="rId3"/>
  </p:sldIdLst>
  <p:sldSz cx="12192000" cy="6858000"/>
  <p:notesSz cx="6858000" cy="9144000"/>
  <p:custDataLst>
    <p:tags r:id="rId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0819" autoAdjust="0"/>
  </p:normalViewPr>
  <p:slideViewPr>
    <p:cSldViewPr snapToGrid="0">
      <p:cViewPr varScale="1">
        <p:scale>
          <a:sx n="63" d="100"/>
          <a:sy n="63" d="100"/>
        </p:scale>
        <p:origin x="764"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tags" Target="tags/tag1.xml"/><Relationship Id="rId4" Type="http://schemas.openxmlformats.org/officeDocument/2006/relationships/notesMaster" Target="notesMasters/notesMaster1.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D867A8-1B9B-4D2C-B396-7F8C7275BE96}" type="datetimeFigureOut">
              <a:rPr lang="en-GB" smtClean="0"/>
              <a:t>20/11/2024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6D476A-4912-4914-8AD9-34C58D9270A5}" type="slidenum">
              <a:rPr lang="en-GB" smtClean="0"/>
              <a:t>‹#›</a:t>
            </a:fld>
            <a:endParaRPr lang="en-GB"/>
          </a:p>
        </p:txBody>
      </p:sp>
    </p:spTree>
    <p:extLst>
      <p:ext uri="{BB962C8B-B14F-4D97-AF65-F5344CB8AC3E}">
        <p14:creationId xmlns:p14="http://schemas.microsoft.com/office/powerpoint/2010/main" val="3961868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333F3ADE-8BD9-4F0A-BCFC-8A93F3C8AE2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12161BFA-987F-46F4-B4E2-C7B93151A1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eaLnBrk="1" hangingPunct="1">
              <a:spcBef>
                <a:spcPct val="0"/>
              </a:spcBef>
            </a:pPr>
            <a:endParaRPr lang="en-US" altLang="en-US" sz="9600" dirty="0">
              <a:solidFill>
                <a:srgbClr val="000000"/>
              </a:solidFill>
            </a:endParaRPr>
          </a:p>
          <a:p>
            <a:pPr algn="just" eaLnBrk="1" hangingPunct="1">
              <a:spcBef>
                <a:spcPct val="0"/>
              </a:spcBef>
            </a:pPr>
            <a:endParaRPr lang="en-US" altLang="en-US" sz="9600" dirty="0">
              <a:solidFill>
                <a:srgbClr val="000000"/>
              </a:solidFill>
            </a:endParaRPr>
          </a:p>
          <a:p>
            <a:pPr eaLnBrk="1" hangingPunct="1">
              <a:spcBef>
                <a:spcPct val="0"/>
              </a:spcBef>
            </a:pPr>
            <a:endParaRPr lang="en-US" altLang="en-US" sz="9600" dirty="0">
              <a:solidFill>
                <a:srgbClr val="000000"/>
              </a:solidFill>
            </a:endParaRPr>
          </a:p>
          <a:p>
            <a:pPr eaLnBrk="1" hangingPunct="1">
              <a:spcBef>
                <a:spcPct val="0"/>
              </a:spcBef>
            </a:pPr>
            <a:endParaRPr lang="en-US" altLang="en-US" sz="9600" dirty="0">
              <a:solidFill>
                <a:srgbClr val="000000"/>
              </a:solidFill>
            </a:endParaRPr>
          </a:p>
        </p:txBody>
      </p:sp>
      <p:sp>
        <p:nvSpPr>
          <p:cNvPr id="4100" name="Slide Number Placeholder 3">
            <a:extLst>
              <a:ext uri="{FF2B5EF4-FFF2-40B4-BE49-F238E27FC236}">
                <a16:creationId xmlns:a16="http://schemas.microsoft.com/office/drawing/2014/main" id="{ED248555-0BD2-47DF-A90B-1B2B31FCA4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EA59AD23-5541-4C45-BE1D-91E918C7BFBC}" type="slidenum">
              <a:rPr lang="en-US" altLang="en-US"/>
              <a:pPr>
                <a:spcBef>
                  <a:spcPct val="0"/>
                </a:spcBef>
              </a:pPr>
              <a:t>2</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5E495-0AF0-F521-C258-A0A9E1D716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D8762D-DAD4-76A8-E98D-00C8CC5D99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93FF32-9132-9DD4-30A3-8495F3CA52B3}"/>
              </a:ext>
            </a:extLst>
          </p:cNvPr>
          <p:cNvSpPr>
            <a:spLocks noGrp="1"/>
          </p:cNvSpPr>
          <p:nvPr>
            <p:ph type="dt" sz="half" idx="10"/>
          </p:nvPr>
        </p:nvSpPr>
        <p:spPr/>
        <p:txBody>
          <a:bodyPr/>
          <a:lstStyle/>
          <a:p>
            <a:fld id="{4EF61489-77E3-4F9A-9B6D-9B1AE3BF83E4}" type="datetimeFigureOut">
              <a:rPr lang="en-GB" smtClean="0"/>
              <a:t>20/11/2024</a:t>
            </a:fld>
            <a:endParaRPr lang="en-GB"/>
          </a:p>
        </p:txBody>
      </p:sp>
      <p:sp>
        <p:nvSpPr>
          <p:cNvPr id="5" name="Footer Placeholder 4">
            <a:extLst>
              <a:ext uri="{FF2B5EF4-FFF2-40B4-BE49-F238E27FC236}">
                <a16:creationId xmlns:a16="http://schemas.microsoft.com/office/drawing/2014/main" id="{0A4D5421-ED53-3FF2-360F-F00CE64975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3503D7-B16D-AAEF-0605-C5E216F4BA40}"/>
              </a:ext>
            </a:extLst>
          </p:cNvPr>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3809984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F0AE2-4FB7-713C-BAB0-36C262923E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266B23-4316-912C-70B3-6690CD6F503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48A046-63E2-BB91-14A2-201B1E0F6821}"/>
              </a:ext>
            </a:extLst>
          </p:cNvPr>
          <p:cNvSpPr>
            <a:spLocks noGrp="1"/>
          </p:cNvSpPr>
          <p:nvPr>
            <p:ph type="dt" sz="half" idx="10"/>
          </p:nvPr>
        </p:nvSpPr>
        <p:spPr/>
        <p:txBody>
          <a:bodyPr/>
          <a:lstStyle/>
          <a:p>
            <a:fld id="{4EF61489-77E3-4F9A-9B6D-9B1AE3BF83E4}" type="datetimeFigureOut">
              <a:rPr lang="en-GB" smtClean="0"/>
              <a:t>20/11/2024</a:t>
            </a:fld>
            <a:endParaRPr lang="en-GB"/>
          </a:p>
        </p:txBody>
      </p:sp>
      <p:sp>
        <p:nvSpPr>
          <p:cNvPr id="5" name="Footer Placeholder 4">
            <a:extLst>
              <a:ext uri="{FF2B5EF4-FFF2-40B4-BE49-F238E27FC236}">
                <a16:creationId xmlns:a16="http://schemas.microsoft.com/office/drawing/2014/main" id="{54E55B2E-9994-F749-16C0-B88567AA2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1CEC70-10DE-FAA1-B83D-04FC54A6CBA3}"/>
              </a:ext>
            </a:extLst>
          </p:cNvPr>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1936417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38D02-52C3-5483-C888-F41BB0395C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91C7CE-4EE8-BFFE-13DA-D1DD465015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835B6E-B391-842B-EF97-76DB0AEF04CB}"/>
              </a:ext>
            </a:extLst>
          </p:cNvPr>
          <p:cNvSpPr>
            <a:spLocks noGrp="1"/>
          </p:cNvSpPr>
          <p:nvPr>
            <p:ph type="dt" sz="half" idx="10"/>
          </p:nvPr>
        </p:nvSpPr>
        <p:spPr/>
        <p:txBody>
          <a:bodyPr/>
          <a:lstStyle/>
          <a:p>
            <a:fld id="{4EF61489-77E3-4F9A-9B6D-9B1AE3BF83E4}" type="datetimeFigureOut">
              <a:rPr lang="en-GB" smtClean="0"/>
              <a:t>20/11/2024</a:t>
            </a:fld>
            <a:endParaRPr lang="en-GB"/>
          </a:p>
        </p:txBody>
      </p:sp>
      <p:sp>
        <p:nvSpPr>
          <p:cNvPr id="5" name="Footer Placeholder 4">
            <a:extLst>
              <a:ext uri="{FF2B5EF4-FFF2-40B4-BE49-F238E27FC236}">
                <a16:creationId xmlns:a16="http://schemas.microsoft.com/office/drawing/2014/main" id="{A41D12E0-4534-4B5C-FD1D-340ACA9123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037389-0745-E0B9-F1BB-BE30893A3C59}"/>
              </a:ext>
            </a:extLst>
          </p:cNvPr>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2163025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AB7A1-8780-0244-2A20-039893B551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209756-F8C1-A946-4EEA-498862AD7E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DE3034-4F8B-6FC2-0849-EBF7422FCE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FF4C70-C74B-4C3E-8048-4D5E27E45F13}"/>
              </a:ext>
            </a:extLst>
          </p:cNvPr>
          <p:cNvSpPr>
            <a:spLocks noGrp="1"/>
          </p:cNvSpPr>
          <p:nvPr>
            <p:ph type="dt" sz="half" idx="10"/>
          </p:nvPr>
        </p:nvSpPr>
        <p:spPr/>
        <p:txBody>
          <a:bodyPr/>
          <a:lstStyle/>
          <a:p>
            <a:fld id="{4EF61489-77E3-4F9A-9B6D-9B1AE3BF83E4}" type="datetimeFigureOut">
              <a:rPr lang="en-GB" smtClean="0"/>
              <a:t>20/11/2024</a:t>
            </a:fld>
            <a:endParaRPr lang="en-GB"/>
          </a:p>
        </p:txBody>
      </p:sp>
      <p:sp>
        <p:nvSpPr>
          <p:cNvPr id="6" name="Footer Placeholder 5">
            <a:extLst>
              <a:ext uri="{FF2B5EF4-FFF2-40B4-BE49-F238E27FC236}">
                <a16:creationId xmlns:a16="http://schemas.microsoft.com/office/drawing/2014/main" id="{C6AF753F-2263-C452-D6BA-16FD5C96DD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8F8E30-BAEF-F87D-A81F-DB48B6EBA10C}"/>
              </a:ext>
            </a:extLst>
          </p:cNvPr>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1442080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2D332-6C10-BCFF-1F70-2360F71A66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A5C3BE-2E2D-C5D9-C448-A0E0DBBC19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C3E2C1-2408-DFA5-9DEC-0E67DD42C4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363B12-852D-71CB-1D5B-619AE245AF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501FEC-2D36-B5B4-91B7-2B6B22C2AE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9EA3A4-FD86-8ACD-C9E7-622C0B7EC4CB}"/>
              </a:ext>
            </a:extLst>
          </p:cNvPr>
          <p:cNvSpPr>
            <a:spLocks noGrp="1"/>
          </p:cNvSpPr>
          <p:nvPr>
            <p:ph type="dt" sz="half" idx="10"/>
          </p:nvPr>
        </p:nvSpPr>
        <p:spPr/>
        <p:txBody>
          <a:bodyPr/>
          <a:lstStyle/>
          <a:p>
            <a:fld id="{4EF61489-77E3-4F9A-9B6D-9B1AE3BF83E4}" type="datetimeFigureOut">
              <a:rPr lang="en-GB" smtClean="0"/>
              <a:t>20/11/2024</a:t>
            </a:fld>
            <a:endParaRPr lang="en-GB"/>
          </a:p>
        </p:txBody>
      </p:sp>
      <p:sp>
        <p:nvSpPr>
          <p:cNvPr id="8" name="Footer Placeholder 7">
            <a:extLst>
              <a:ext uri="{FF2B5EF4-FFF2-40B4-BE49-F238E27FC236}">
                <a16:creationId xmlns:a16="http://schemas.microsoft.com/office/drawing/2014/main" id="{F1B18A8F-B57B-21AB-AA66-9F7029D817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0F122ED-3E3A-6403-5BA8-71DCF8DA53A2}"/>
              </a:ext>
            </a:extLst>
          </p:cNvPr>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3565798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0A774-C002-9204-C61A-3617461B91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B8D0EF-130B-FE1A-D281-19E7CB7DF15C}"/>
              </a:ext>
            </a:extLst>
          </p:cNvPr>
          <p:cNvSpPr>
            <a:spLocks noGrp="1"/>
          </p:cNvSpPr>
          <p:nvPr>
            <p:ph type="dt" sz="half" idx="10"/>
          </p:nvPr>
        </p:nvSpPr>
        <p:spPr/>
        <p:txBody>
          <a:bodyPr/>
          <a:lstStyle/>
          <a:p>
            <a:fld id="{4EF61489-77E3-4F9A-9B6D-9B1AE3BF83E4}" type="datetimeFigureOut">
              <a:rPr lang="en-GB" smtClean="0"/>
              <a:t>20/11/2024</a:t>
            </a:fld>
            <a:endParaRPr lang="en-GB"/>
          </a:p>
        </p:txBody>
      </p:sp>
      <p:sp>
        <p:nvSpPr>
          <p:cNvPr id="4" name="Footer Placeholder 3">
            <a:extLst>
              <a:ext uri="{FF2B5EF4-FFF2-40B4-BE49-F238E27FC236}">
                <a16:creationId xmlns:a16="http://schemas.microsoft.com/office/drawing/2014/main" id="{C791DD9F-09AB-9AA9-E442-FEFB9F702F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3158F2-F1A7-2B81-5EE5-2F905D9AE63A}"/>
              </a:ext>
            </a:extLst>
          </p:cNvPr>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3244579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8FDDD4-9E09-46E8-5F5B-D6958482C886}"/>
              </a:ext>
            </a:extLst>
          </p:cNvPr>
          <p:cNvSpPr>
            <a:spLocks noGrp="1"/>
          </p:cNvSpPr>
          <p:nvPr>
            <p:ph type="dt" sz="half" idx="10"/>
          </p:nvPr>
        </p:nvSpPr>
        <p:spPr/>
        <p:txBody>
          <a:bodyPr/>
          <a:lstStyle/>
          <a:p>
            <a:fld id="{4EF61489-77E3-4F9A-9B6D-9B1AE3BF83E4}" type="datetimeFigureOut">
              <a:rPr lang="en-GB" smtClean="0"/>
              <a:t>20/11/2024</a:t>
            </a:fld>
            <a:endParaRPr lang="en-GB"/>
          </a:p>
        </p:txBody>
      </p:sp>
      <p:sp>
        <p:nvSpPr>
          <p:cNvPr id="3" name="Footer Placeholder 2">
            <a:extLst>
              <a:ext uri="{FF2B5EF4-FFF2-40B4-BE49-F238E27FC236}">
                <a16:creationId xmlns:a16="http://schemas.microsoft.com/office/drawing/2014/main" id="{E6D63619-F42D-86D6-0FB6-9386C8645CB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070C2E-3035-B24A-83EB-8ED2102240B7}"/>
              </a:ext>
            </a:extLst>
          </p:cNvPr>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950317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A836D-DD5A-BCE2-D89F-5DF3F39274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18849E-39B4-D213-79BC-5B3ED46119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7895EC-7887-FE68-5596-61B9613FB3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44589D-3A78-2DCD-304C-A89E3D080A4F}"/>
              </a:ext>
            </a:extLst>
          </p:cNvPr>
          <p:cNvSpPr>
            <a:spLocks noGrp="1"/>
          </p:cNvSpPr>
          <p:nvPr>
            <p:ph type="dt" sz="half" idx="10"/>
          </p:nvPr>
        </p:nvSpPr>
        <p:spPr/>
        <p:txBody>
          <a:bodyPr/>
          <a:lstStyle/>
          <a:p>
            <a:fld id="{4EF61489-77E3-4F9A-9B6D-9B1AE3BF83E4}" type="datetimeFigureOut">
              <a:rPr lang="en-GB" smtClean="0"/>
              <a:t>20/11/2024</a:t>
            </a:fld>
            <a:endParaRPr lang="en-GB"/>
          </a:p>
        </p:txBody>
      </p:sp>
      <p:sp>
        <p:nvSpPr>
          <p:cNvPr id="6" name="Footer Placeholder 5">
            <a:extLst>
              <a:ext uri="{FF2B5EF4-FFF2-40B4-BE49-F238E27FC236}">
                <a16:creationId xmlns:a16="http://schemas.microsoft.com/office/drawing/2014/main" id="{89E392E2-12A4-5AE3-CDED-5C8A2C00C1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B438BB-B716-FF21-BE52-DDAEF5A947C3}"/>
              </a:ext>
            </a:extLst>
          </p:cNvPr>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4051041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ACBCC-845F-7481-D6A0-FE2FC1A9ED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B7B706-8BB4-BBDE-100E-4430B34414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F1196F-6B03-2770-6B3E-8C454B11B1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646AE6-6806-CB53-55C9-2B88E3229F7D}"/>
              </a:ext>
            </a:extLst>
          </p:cNvPr>
          <p:cNvSpPr>
            <a:spLocks noGrp="1"/>
          </p:cNvSpPr>
          <p:nvPr>
            <p:ph type="dt" sz="half" idx="10"/>
          </p:nvPr>
        </p:nvSpPr>
        <p:spPr/>
        <p:txBody>
          <a:bodyPr/>
          <a:lstStyle/>
          <a:p>
            <a:fld id="{4EF61489-77E3-4F9A-9B6D-9B1AE3BF83E4}" type="datetimeFigureOut">
              <a:rPr lang="en-GB" smtClean="0"/>
              <a:t>20/11/2024</a:t>
            </a:fld>
            <a:endParaRPr lang="en-GB"/>
          </a:p>
        </p:txBody>
      </p:sp>
      <p:sp>
        <p:nvSpPr>
          <p:cNvPr id="6" name="Footer Placeholder 5">
            <a:extLst>
              <a:ext uri="{FF2B5EF4-FFF2-40B4-BE49-F238E27FC236}">
                <a16:creationId xmlns:a16="http://schemas.microsoft.com/office/drawing/2014/main" id="{F7504410-A322-A639-FBDE-8D6B875A2B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B20C64-11B2-A518-F577-DF57942387B1}"/>
              </a:ext>
            </a:extLst>
          </p:cNvPr>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2180432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ED8F6-EB9D-9686-5E7D-0CD883E078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9CA96F-AA11-1E72-DB5F-B03A2D08CF1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4A2A25-B854-3136-ABDD-EECF14569C88}"/>
              </a:ext>
            </a:extLst>
          </p:cNvPr>
          <p:cNvSpPr>
            <a:spLocks noGrp="1"/>
          </p:cNvSpPr>
          <p:nvPr>
            <p:ph type="dt" sz="half" idx="10"/>
          </p:nvPr>
        </p:nvSpPr>
        <p:spPr/>
        <p:txBody>
          <a:bodyPr/>
          <a:lstStyle/>
          <a:p>
            <a:fld id="{4EF61489-77E3-4F9A-9B6D-9B1AE3BF83E4}" type="datetimeFigureOut">
              <a:rPr lang="en-GB" smtClean="0"/>
              <a:t>20/11/2024</a:t>
            </a:fld>
            <a:endParaRPr lang="en-GB"/>
          </a:p>
        </p:txBody>
      </p:sp>
      <p:sp>
        <p:nvSpPr>
          <p:cNvPr id="5" name="Footer Placeholder 4">
            <a:extLst>
              <a:ext uri="{FF2B5EF4-FFF2-40B4-BE49-F238E27FC236}">
                <a16:creationId xmlns:a16="http://schemas.microsoft.com/office/drawing/2014/main" id="{97B90010-1A13-F21A-4276-9091A16C5D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E74626-DF90-EE1B-0672-6486A902ADCA}"/>
              </a:ext>
            </a:extLst>
          </p:cNvPr>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2602424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790380-ACB2-C6C8-7928-F5EC79EA41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133AF1-8F0A-1748-5AA0-A68BB03C20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D7874D-69F8-C2C8-0BB5-F9549A4F4BE8}"/>
              </a:ext>
            </a:extLst>
          </p:cNvPr>
          <p:cNvSpPr>
            <a:spLocks noGrp="1"/>
          </p:cNvSpPr>
          <p:nvPr>
            <p:ph type="dt" sz="half" idx="10"/>
          </p:nvPr>
        </p:nvSpPr>
        <p:spPr/>
        <p:txBody>
          <a:bodyPr/>
          <a:lstStyle/>
          <a:p>
            <a:fld id="{4EF61489-77E3-4F9A-9B6D-9B1AE3BF83E4}" type="datetimeFigureOut">
              <a:rPr lang="en-GB" smtClean="0"/>
              <a:t>20/11/2024</a:t>
            </a:fld>
            <a:endParaRPr lang="en-GB"/>
          </a:p>
        </p:txBody>
      </p:sp>
      <p:sp>
        <p:nvSpPr>
          <p:cNvPr id="5" name="Footer Placeholder 4">
            <a:extLst>
              <a:ext uri="{FF2B5EF4-FFF2-40B4-BE49-F238E27FC236}">
                <a16:creationId xmlns:a16="http://schemas.microsoft.com/office/drawing/2014/main" id="{515858F6-2F33-2FE9-668D-F4635D3F0E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60882F-3CE4-7CB5-C45A-6D416EDB684F}"/>
              </a:ext>
            </a:extLst>
          </p:cNvPr>
          <p:cNvSpPr>
            <a:spLocks noGrp="1"/>
          </p:cNvSpPr>
          <p:nvPr>
            <p:ph type="sldNum" sz="quarter" idx="12"/>
          </p:nvPr>
        </p:nvSpPr>
        <p:spPr/>
        <p:txBody>
          <a:bodyPr/>
          <a:lstStyle/>
          <a:p>
            <a:fld id="{2E0115A6-7C86-4265-8E82-04C2CC602420}" type="slidenum">
              <a:rPr lang="en-GB" smtClean="0"/>
              <a:t>‹#›</a:t>
            </a:fld>
            <a:endParaRPr lang="en-GB"/>
          </a:p>
        </p:txBody>
      </p:sp>
    </p:spTree>
    <p:extLst>
      <p:ext uri="{BB962C8B-B14F-4D97-AF65-F5344CB8AC3E}">
        <p14:creationId xmlns:p14="http://schemas.microsoft.com/office/powerpoint/2010/main" val="1909958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8B8A51-84F1-1DE5-3A6D-918DD09D0F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3D0FA9-57F1-4E3E-5E86-6173DFC6E3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7692C3-0643-3D75-C9EB-AD1D182F42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F61489-77E3-4F9A-9B6D-9B1AE3BF83E4}" type="datetimeFigureOut">
              <a:rPr lang="en-GB" smtClean="0"/>
              <a:t>20/11/2024</a:t>
            </a:fld>
            <a:endParaRPr lang="en-GB"/>
          </a:p>
        </p:txBody>
      </p:sp>
      <p:sp>
        <p:nvSpPr>
          <p:cNvPr id="5" name="Footer Placeholder 4">
            <a:extLst>
              <a:ext uri="{FF2B5EF4-FFF2-40B4-BE49-F238E27FC236}">
                <a16:creationId xmlns:a16="http://schemas.microsoft.com/office/drawing/2014/main" id="{3F6669B4-EA7D-5674-1743-37640ECE84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6636A2C-E1D4-9981-BEEC-1257835BB8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0115A6-7C86-4265-8E82-04C2CC602420}" type="slidenum">
              <a:rPr lang="en-GB" smtClean="0"/>
              <a:t>‹#›</a:t>
            </a:fld>
            <a:endParaRPr lang="en-GB"/>
          </a:p>
        </p:txBody>
      </p:sp>
    </p:spTree>
    <p:extLst>
      <p:ext uri="{BB962C8B-B14F-4D97-AF65-F5344CB8AC3E}">
        <p14:creationId xmlns:p14="http://schemas.microsoft.com/office/powerpoint/2010/main" val="2894349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52F15-5A47-312E-A410-B6DADDD58523}"/>
              </a:ext>
            </a:extLst>
          </p:cNvPr>
          <p:cNvSpPr>
            <a:spLocks noGrp="1"/>
          </p:cNvSpPr>
          <p:nvPr>
            <p:ph type="title"/>
          </p:nvPr>
        </p:nvSpPr>
        <p:spPr>
          <a:xfrm>
            <a:off x="526665" y="372139"/>
            <a:ext cx="11232943" cy="3606564"/>
          </a:xfrm>
        </p:spPr>
        <p:txBody>
          <a:bodyPr>
            <a:noAutofit/>
          </a:bodyPr>
          <a:lstStyle/>
          <a:p>
            <a:pPr algn="ctr"/>
            <a:r>
              <a:rPr lang="en-GB" sz="2400" b="1" dirty="0"/>
              <a:t>Module: </a:t>
            </a:r>
            <a:r>
              <a:rPr lang="en-GB" sz="2400" dirty="0"/>
              <a:t>Digital Skills</a:t>
            </a:r>
            <a:br>
              <a:rPr lang="en-GB" sz="2400" dirty="0"/>
            </a:br>
            <a:r>
              <a:rPr lang="en-GB" sz="2400" b="1" dirty="0"/>
              <a:t>Module code: </a:t>
            </a:r>
            <a:r>
              <a:rPr lang="en-GB" sz="2400" dirty="0"/>
              <a:t>LCLM4002</a:t>
            </a:r>
            <a:br>
              <a:rPr lang="en-GB" sz="2400" dirty="0"/>
            </a:br>
            <a:r>
              <a:rPr lang="en-GB" sz="2400" b="1" dirty="0"/>
              <a:t>Lecturer: </a:t>
            </a:r>
            <a:r>
              <a:rPr lang="en-GB" sz="2400" dirty="0"/>
              <a:t>Koushik Modak</a:t>
            </a:r>
            <a:br>
              <a:rPr lang="en-GB" sz="2400" dirty="0"/>
            </a:br>
            <a:r>
              <a:rPr lang="en-GB" sz="2400" b="1" dirty="0"/>
              <a:t>Assignment Title: </a:t>
            </a:r>
            <a:r>
              <a:rPr lang="en-GB" sz="2400" dirty="0"/>
              <a:t>Task 2 – Informative Poster</a:t>
            </a:r>
            <a:br>
              <a:rPr lang="en-GB" sz="2400" dirty="0"/>
            </a:br>
            <a:r>
              <a:rPr lang="en-GB" sz="2400" b="1" dirty="0"/>
              <a:t>Student name: </a:t>
            </a:r>
            <a:r>
              <a:rPr lang="en-GB" sz="2400" dirty="0"/>
              <a:t>Mr Noor Miah</a:t>
            </a:r>
            <a:br>
              <a:rPr lang="en-GB" sz="2400" b="1" dirty="0"/>
            </a:br>
            <a:r>
              <a:rPr lang="en-GB" sz="2400" b="1" dirty="0"/>
              <a:t>Student ID number: </a:t>
            </a:r>
            <a:r>
              <a:rPr lang="en-GB" sz="2400" dirty="0"/>
              <a:t>2416058</a:t>
            </a:r>
            <a:br>
              <a:rPr lang="en-GB" sz="2400" dirty="0"/>
            </a:br>
            <a:br>
              <a:rPr lang="en-GB" sz="2400" b="1" dirty="0"/>
            </a:br>
            <a:endParaRPr lang="en-GB" sz="2400" b="1" dirty="0"/>
          </a:p>
        </p:txBody>
      </p:sp>
      <p:pic>
        <p:nvPicPr>
          <p:cNvPr id="3" name="Picture 2">
            <a:extLst>
              <a:ext uri="{FF2B5EF4-FFF2-40B4-BE49-F238E27FC236}">
                <a16:creationId xmlns:a16="http://schemas.microsoft.com/office/drawing/2014/main" id="{C7EB8B1F-D9BF-FC15-D101-80B464E696B8}"/>
              </a:ext>
            </a:extLst>
          </p:cNvPr>
          <p:cNvPicPr>
            <a:picLocks noChangeAspect="1"/>
          </p:cNvPicPr>
          <p:nvPr/>
        </p:nvPicPr>
        <p:blipFill>
          <a:blip r:embed="rId2"/>
          <a:stretch>
            <a:fillRect/>
          </a:stretch>
        </p:blipFill>
        <p:spPr>
          <a:xfrm>
            <a:off x="3391786" y="3065396"/>
            <a:ext cx="5194448" cy="3237385"/>
          </a:xfrm>
          <a:prstGeom prst="rect">
            <a:avLst/>
          </a:prstGeom>
        </p:spPr>
      </p:pic>
    </p:spTree>
    <p:extLst>
      <p:ext uri="{BB962C8B-B14F-4D97-AF65-F5344CB8AC3E}">
        <p14:creationId xmlns:p14="http://schemas.microsoft.com/office/powerpoint/2010/main" val="439244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F941183B-4ED7-4517-8BB3-845AC4308584}"/>
              </a:ext>
            </a:extLst>
          </p:cNvPr>
          <p:cNvSpPr txBox="1"/>
          <p:nvPr/>
        </p:nvSpPr>
        <p:spPr>
          <a:xfrm>
            <a:off x="3648460" y="636202"/>
            <a:ext cx="2229761" cy="224229"/>
          </a:xfrm>
          <a:prstGeom prst="rect">
            <a:avLst/>
          </a:prstGeom>
          <a:noFill/>
        </p:spPr>
        <p:txBody>
          <a:bodyPr wrap="square" rtlCol="0">
            <a:spAutoFit/>
          </a:bodyPr>
          <a:lstStyle/>
          <a:p>
            <a:r>
              <a:rPr lang="en-GB" sz="857" b="1" u="sng" dirty="0">
                <a:solidFill>
                  <a:schemeClr val="accent1">
                    <a:lumMod val="75000"/>
                  </a:schemeClr>
                </a:solidFill>
                <a:latin typeface="Avenir Heavy"/>
              </a:rPr>
              <a:t> </a:t>
            </a:r>
            <a:r>
              <a:rPr lang="en-GB" sz="857" b="1" u="sng" dirty="0">
                <a:solidFill>
                  <a:srgbClr val="FF0000"/>
                </a:solidFill>
                <a:latin typeface="Avenir Heavy"/>
              </a:rPr>
              <a:t> </a:t>
            </a:r>
          </a:p>
        </p:txBody>
      </p:sp>
      <p:sp>
        <p:nvSpPr>
          <p:cNvPr id="23" name="TextBox 22">
            <a:extLst>
              <a:ext uri="{FF2B5EF4-FFF2-40B4-BE49-F238E27FC236}">
                <a16:creationId xmlns:a16="http://schemas.microsoft.com/office/drawing/2014/main" id="{D4761BCA-1CA5-45D8-ADBB-32D36A7281FE}"/>
              </a:ext>
            </a:extLst>
          </p:cNvPr>
          <p:cNvSpPr txBox="1"/>
          <p:nvPr/>
        </p:nvSpPr>
        <p:spPr>
          <a:xfrm>
            <a:off x="6973602" y="643734"/>
            <a:ext cx="1844604" cy="224229"/>
          </a:xfrm>
          <a:prstGeom prst="rect">
            <a:avLst/>
          </a:prstGeom>
          <a:solidFill>
            <a:schemeClr val="bg1"/>
          </a:solidFill>
        </p:spPr>
        <p:txBody>
          <a:bodyPr wrap="square" rtlCol="0">
            <a:spAutoFit/>
          </a:bodyPr>
          <a:lstStyle/>
          <a:p>
            <a:pPr algn="ctr"/>
            <a:endParaRPr lang="en-US" sz="857" b="1" u="sng" dirty="0">
              <a:solidFill>
                <a:schemeClr val="accent1"/>
              </a:solidFill>
              <a:latin typeface="Avenir Heavy"/>
            </a:endParaRPr>
          </a:p>
        </p:txBody>
      </p:sp>
      <p:sp>
        <p:nvSpPr>
          <p:cNvPr id="35" name="TextBox 34">
            <a:extLst>
              <a:ext uri="{FF2B5EF4-FFF2-40B4-BE49-F238E27FC236}">
                <a16:creationId xmlns:a16="http://schemas.microsoft.com/office/drawing/2014/main" id="{7F4EE728-042F-403D-B380-45DAF772A544}"/>
              </a:ext>
            </a:extLst>
          </p:cNvPr>
          <p:cNvSpPr txBox="1"/>
          <p:nvPr/>
        </p:nvSpPr>
        <p:spPr>
          <a:xfrm>
            <a:off x="3477590" y="4327990"/>
            <a:ext cx="2700441" cy="200248"/>
          </a:xfrm>
          <a:prstGeom prst="rect">
            <a:avLst/>
          </a:prstGeom>
          <a:noFill/>
        </p:spPr>
        <p:txBody>
          <a:bodyPr wrap="square" rtlCol="0">
            <a:spAutoFit/>
          </a:bodyPr>
          <a:lstStyle/>
          <a:p>
            <a:pPr algn="just">
              <a:lnSpc>
                <a:spcPct val="107000"/>
              </a:lnSpc>
              <a:spcAft>
                <a:spcPts val="171"/>
              </a:spcAft>
            </a:pPr>
            <a:r>
              <a:rPr lang="en-GB" sz="686" b="1" i="1" dirty="0">
                <a:solidFill>
                  <a:schemeClr val="accent1">
                    <a:lumMod val="75000"/>
                  </a:schemeClr>
                </a:solidFill>
                <a:latin typeface="Avenir Heavy"/>
                <a:ea typeface="Calibri" panose="020F0502020204030204" pitchFamily="34" charset="0"/>
                <a:cs typeface="Times New Roman" panose="02020603050405020304" pitchFamily="18" charset="0"/>
              </a:rPr>
              <a:t>  </a:t>
            </a:r>
            <a:endParaRPr lang="en-GB" sz="686" dirty="0">
              <a:latin typeface="Avenir Heavy"/>
              <a:ea typeface="Calibri" panose="020F0502020204030204" pitchFamily="34" charset="0"/>
              <a:cs typeface="Times New Roman" panose="02020603050405020304" pitchFamily="18" charset="0"/>
            </a:endParaRPr>
          </a:p>
        </p:txBody>
      </p:sp>
      <p:sp>
        <p:nvSpPr>
          <p:cNvPr id="36" name="TextBox 35">
            <a:extLst>
              <a:ext uri="{FF2B5EF4-FFF2-40B4-BE49-F238E27FC236}">
                <a16:creationId xmlns:a16="http://schemas.microsoft.com/office/drawing/2014/main" id="{C8B44932-5384-49D7-8D09-8DCF1F2BA01F}"/>
              </a:ext>
            </a:extLst>
          </p:cNvPr>
          <p:cNvSpPr txBox="1"/>
          <p:nvPr/>
        </p:nvSpPr>
        <p:spPr>
          <a:xfrm>
            <a:off x="3435093" y="4087201"/>
            <a:ext cx="2498203" cy="367024"/>
          </a:xfrm>
          <a:prstGeom prst="rect">
            <a:avLst/>
          </a:prstGeom>
          <a:noFill/>
        </p:spPr>
        <p:txBody>
          <a:bodyPr wrap="square" rtlCol="0">
            <a:spAutoFit/>
          </a:bodyPr>
          <a:lstStyle/>
          <a:p>
            <a:pPr algn="just">
              <a:lnSpc>
                <a:spcPct val="107000"/>
              </a:lnSpc>
              <a:spcAft>
                <a:spcPts val="171"/>
              </a:spcAft>
            </a:pPr>
            <a:endParaRPr lang="en-GB" sz="857" b="1" i="1" dirty="0">
              <a:solidFill>
                <a:schemeClr val="accent1">
                  <a:lumMod val="75000"/>
                </a:schemeClr>
              </a:solidFill>
              <a:latin typeface="Avenir Heavy"/>
              <a:ea typeface="Calibri" panose="020F0502020204030204" pitchFamily="34" charset="0"/>
              <a:cs typeface="Times New Roman" panose="02020603050405020304" pitchFamily="18" charset="0"/>
            </a:endParaRPr>
          </a:p>
          <a:p>
            <a:pPr algn="just">
              <a:lnSpc>
                <a:spcPct val="107000"/>
              </a:lnSpc>
              <a:spcAft>
                <a:spcPts val="171"/>
              </a:spcAft>
            </a:pPr>
            <a:endParaRPr lang="en-GB" sz="686" dirty="0">
              <a:solidFill>
                <a:schemeClr val="accent1">
                  <a:lumMod val="75000"/>
                </a:schemeClr>
              </a:solidFill>
              <a:latin typeface="Avenir Heavy"/>
              <a:ea typeface="Calibri" panose="020F0502020204030204" pitchFamily="34" charset="0"/>
              <a:cs typeface="Times New Roman" panose="02020603050405020304" pitchFamily="18" charset="0"/>
            </a:endParaRPr>
          </a:p>
        </p:txBody>
      </p:sp>
      <p:sp>
        <p:nvSpPr>
          <p:cNvPr id="40" name="TextBox 39">
            <a:extLst>
              <a:ext uri="{FF2B5EF4-FFF2-40B4-BE49-F238E27FC236}">
                <a16:creationId xmlns:a16="http://schemas.microsoft.com/office/drawing/2014/main" id="{9224AA92-1BDE-48E1-A218-EAA6F2022529}"/>
              </a:ext>
            </a:extLst>
          </p:cNvPr>
          <p:cNvSpPr txBox="1"/>
          <p:nvPr/>
        </p:nvSpPr>
        <p:spPr>
          <a:xfrm>
            <a:off x="3441073" y="2939765"/>
            <a:ext cx="2437148" cy="382477"/>
          </a:xfrm>
          <a:prstGeom prst="rect">
            <a:avLst/>
          </a:prstGeom>
          <a:noFill/>
        </p:spPr>
        <p:txBody>
          <a:bodyPr wrap="square" rtlCol="0">
            <a:spAutoFit/>
          </a:bodyPr>
          <a:lstStyle/>
          <a:p>
            <a:r>
              <a:rPr lang="en-US" sz="857" b="1" dirty="0">
                <a:solidFill>
                  <a:schemeClr val="accent1">
                    <a:lumMod val="75000"/>
                  </a:schemeClr>
                </a:solidFill>
                <a:latin typeface="Helvetica" panose="020B0604020202020204" pitchFamily="34" charset="0"/>
              </a:rPr>
              <a:t>  </a:t>
            </a:r>
            <a:endParaRPr lang="en-GB" sz="857" b="1" dirty="0">
              <a:solidFill>
                <a:schemeClr val="accent1">
                  <a:lumMod val="75000"/>
                </a:schemeClr>
              </a:solidFill>
              <a:latin typeface="Helvetica" panose="020B0604020202020204" pitchFamily="34" charset="0"/>
            </a:endParaRPr>
          </a:p>
          <a:p>
            <a:endParaRPr lang="en-GB" sz="514" b="1" i="1" dirty="0">
              <a:solidFill>
                <a:schemeClr val="accent1">
                  <a:lumMod val="75000"/>
                </a:schemeClr>
              </a:solidFill>
              <a:latin typeface="Helvetica" panose="020B0604020202020204" pitchFamily="34" charset="0"/>
            </a:endParaRPr>
          </a:p>
          <a:p>
            <a:endParaRPr lang="en-GB" sz="514" b="1" i="1" dirty="0">
              <a:solidFill>
                <a:schemeClr val="accent1">
                  <a:lumMod val="75000"/>
                </a:schemeClr>
              </a:solidFill>
              <a:latin typeface="Helvetica" panose="020B0604020202020204" pitchFamily="34" charset="0"/>
            </a:endParaRPr>
          </a:p>
        </p:txBody>
      </p:sp>
      <p:sp>
        <p:nvSpPr>
          <p:cNvPr id="41" name="TextBox 40">
            <a:extLst>
              <a:ext uri="{FF2B5EF4-FFF2-40B4-BE49-F238E27FC236}">
                <a16:creationId xmlns:a16="http://schemas.microsoft.com/office/drawing/2014/main" id="{46F96CC3-53EA-41E4-9100-778F164F4396}"/>
              </a:ext>
            </a:extLst>
          </p:cNvPr>
          <p:cNvSpPr txBox="1"/>
          <p:nvPr/>
        </p:nvSpPr>
        <p:spPr>
          <a:xfrm>
            <a:off x="3477589" y="2150090"/>
            <a:ext cx="2660716" cy="353558"/>
          </a:xfrm>
          <a:prstGeom prst="rect">
            <a:avLst/>
          </a:prstGeom>
          <a:noFill/>
        </p:spPr>
        <p:txBody>
          <a:bodyPr wrap="square" rtlCol="0">
            <a:spAutoFit/>
          </a:bodyPr>
          <a:lstStyle/>
          <a:p>
            <a:pPr algn="just">
              <a:lnSpc>
                <a:spcPct val="107000"/>
              </a:lnSpc>
              <a:spcAft>
                <a:spcPts val="171"/>
              </a:spcAft>
            </a:pPr>
            <a:r>
              <a:rPr lang="en-GB" sz="600" b="1" i="1" dirty="0">
                <a:solidFill>
                  <a:schemeClr val="accent1">
                    <a:lumMod val="75000"/>
                  </a:schemeClr>
                </a:solidFill>
                <a:latin typeface="Avenir Heavy"/>
                <a:ea typeface="Calibri" panose="020F0502020204030204" pitchFamily="34" charset="0"/>
                <a:cs typeface="Times New Roman" panose="02020603050405020304" pitchFamily="18" charset="0"/>
              </a:rPr>
              <a:t> </a:t>
            </a:r>
            <a:r>
              <a:rPr lang="en-GB" sz="857" b="1" dirty="0">
                <a:solidFill>
                  <a:schemeClr val="accent1">
                    <a:lumMod val="75000"/>
                  </a:schemeClr>
                </a:solidFill>
                <a:latin typeface="Avenir Heavy"/>
                <a:ea typeface="Calibri" panose="020F0502020204030204" pitchFamily="34" charset="0"/>
                <a:cs typeface="Times New Roman" panose="02020603050405020304" pitchFamily="18" charset="0"/>
              </a:rPr>
              <a:t>   </a:t>
            </a:r>
          </a:p>
          <a:p>
            <a:pPr algn="just">
              <a:lnSpc>
                <a:spcPct val="107000"/>
              </a:lnSpc>
              <a:spcAft>
                <a:spcPts val="171"/>
              </a:spcAft>
            </a:pPr>
            <a:endParaRPr lang="en-GB" sz="600" dirty="0">
              <a:latin typeface="Avenir Heavy"/>
            </a:endParaRPr>
          </a:p>
        </p:txBody>
      </p:sp>
      <p:sp>
        <p:nvSpPr>
          <p:cNvPr id="42" name="TextBox 41">
            <a:extLst>
              <a:ext uri="{FF2B5EF4-FFF2-40B4-BE49-F238E27FC236}">
                <a16:creationId xmlns:a16="http://schemas.microsoft.com/office/drawing/2014/main" id="{F437A91F-8D9A-499C-92E5-ADD911EFFA51}"/>
              </a:ext>
            </a:extLst>
          </p:cNvPr>
          <p:cNvSpPr txBox="1"/>
          <p:nvPr/>
        </p:nvSpPr>
        <p:spPr>
          <a:xfrm>
            <a:off x="3491609" y="1713973"/>
            <a:ext cx="2646696" cy="309124"/>
          </a:xfrm>
          <a:prstGeom prst="rect">
            <a:avLst/>
          </a:prstGeom>
          <a:noFill/>
        </p:spPr>
        <p:txBody>
          <a:bodyPr wrap="square" rtlCol="0">
            <a:spAutoFit/>
          </a:bodyPr>
          <a:lstStyle/>
          <a:p>
            <a:pPr algn="just">
              <a:lnSpc>
                <a:spcPct val="107000"/>
              </a:lnSpc>
              <a:spcAft>
                <a:spcPts val="171"/>
              </a:spcAft>
            </a:pPr>
            <a:endParaRPr lang="en-GB" sz="600" dirty="0">
              <a:solidFill>
                <a:schemeClr val="accent1">
                  <a:lumMod val="75000"/>
                </a:schemeClr>
              </a:solidFill>
              <a:latin typeface="Avenir Heavy"/>
              <a:ea typeface="Calibri" panose="020F0502020204030204" pitchFamily="34" charset="0"/>
              <a:cs typeface="Times New Roman" panose="02020603050405020304" pitchFamily="18" charset="0"/>
            </a:endParaRPr>
          </a:p>
          <a:p>
            <a:pPr algn="just"/>
            <a:endParaRPr lang="en-GB" sz="600" dirty="0">
              <a:latin typeface="Avenir Heavy"/>
            </a:endParaRPr>
          </a:p>
        </p:txBody>
      </p:sp>
      <p:sp>
        <p:nvSpPr>
          <p:cNvPr id="43" name="TextBox 42">
            <a:extLst>
              <a:ext uri="{FF2B5EF4-FFF2-40B4-BE49-F238E27FC236}">
                <a16:creationId xmlns:a16="http://schemas.microsoft.com/office/drawing/2014/main" id="{C60AB813-F544-4D5C-A80B-F86F0C8AD50C}"/>
              </a:ext>
            </a:extLst>
          </p:cNvPr>
          <p:cNvSpPr txBox="1"/>
          <p:nvPr/>
        </p:nvSpPr>
        <p:spPr>
          <a:xfrm>
            <a:off x="3449914" y="991189"/>
            <a:ext cx="2688391" cy="435119"/>
          </a:xfrm>
          <a:prstGeom prst="rect">
            <a:avLst/>
          </a:prstGeom>
          <a:noFill/>
        </p:spPr>
        <p:txBody>
          <a:bodyPr wrap="square" rtlCol="0">
            <a:spAutoFit/>
          </a:bodyPr>
          <a:lstStyle/>
          <a:p>
            <a:pPr algn="just">
              <a:lnSpc>
                <a:spcPct val="107000"/>
              </a:lnSpc>
              <a:spcAft>
                <a:spcPts val="171"/>
              </a:spcAft>
            </a:pPr>
            <a:r>
              <a:rPr lang="en-US" sz="600" b="1" i="1" dirty="0">
                <a:solidFill>
                  <a:schemeClr val="accent1">
                    <a:lumMod val="75000"/>
                  </a:schemeClr>
                </a:solidFill>
                <a:latin typeface="Helvetica" panose="020B0604020202020204" pitchFamily="34" charset="0"/>
                <a:cs typeface="Times New Roman" panose="02020603050405020304" pitchFamily="18" charset="0"/>
              </a:rPr>
              <a:t> </a:t>
            </a:r>
          </a:p>
          <a:p>
            <a:pPr algn="just">
              <a:lnSpc>
                <a:spcPct val="107000"/>
              </a:lnSpc>
              <a:spcAft>
                <a:spcPts val="171"/>
              </a:spcAft>
            </a:pPr>
            <a:endParaRPr lang="en-US" sz="600" b="1" i="1" dirty="0">
              <a:solidFill>
                <a:schemeClr val="accent1">
                  <a:lumMod val="75000"/>
                </a:schemeClr>
              </a:solidFill>
              <a:latin typeface="Helvetica" panose="020B0604020202020204" pitchFamily="34" charset="0"/>
              <a:cs typeface="Times New Roman" panose="02020603050405020304" pitchFamily="18" charset="0"/>
            </a:endParaRPr>
          </a:p>
          <a:p>
            <a:pPr algn="just">
              <a:lnSpc>
                <a:spcPct val="107000"/>
              </a:lnSpc>
              <a:spcAft>
                <a:spcPts val="171"/>
              </a:spcAft>
            </a:pPr>
            <a:r>
              <a:rPr lang="en-US" sz="600" b="1" i="1" dirty="0">
                <a:solidFill>
                  <a:schemeClr val="accent1">
                    <a:lumMod val="75000"/>
                  </a:schemeClr>
                </a:solidFill>
                <a:latin typeface="Helvetica" panose="020B0604020202020204" pitchFamily="34" charset="0"/>
                <a:cs typeface="Times New Roman" panose="02020603050405020304" pitchFamily="18" charset="0"/>
              </a:rPr>
              <a:t> </a:t>
            </a:r>
            <a:endParaRPr lang="en-GB" sz="600" dirty="0"/>
          </a:p>
        </p:txBody>
      </p:sp>
      <p:sp>
        <p:nvSpPr>
          <p:cNvPr id="37" name="TextBox 36">
            <a:extLst>
              <a:ext uri="{FF2B5EF4-FFF2-40B4-BE49-F238E27FC236}">
                <a16:creationId xmlns:a16="http://schemas.microsoft.com/office/drawing/2014/main" id="{18E3D4B9-4D50-4DC8-9766-3799961DC0C1}"/>
              </a:ext>
            </a:extLst>
          </p:cNvPr>
          <p:cNvSpPr txBox="1"/>
          <p:nvPr/>
        </p:nvSpPr>
        <p:spPr>
          <a:xfrm>
            <a:off x="9170937" y="296160"/>
            <a:ext cx="2260407" cy="2572243"/>
          </a:xfrm>
          <a:prstGeom prst="rect">
            <a:avLst/>
          </a:prstGeom>
          <a:noFill/>
        </p:spPr>
        <p:txBody>
          <a:bodyPr wrap="square" rtlCol="0">
            <a:spAutoFit/>
          </a:bodyPr>
          <a:lstStyle/>
          <a:p>
            <a:pPr algn="just"/>
            <a:endParaRPr lang="en-GB" sz="943" b="1" u="sng" dirty="0">
              <a:solidFill>
                <a:schemeClr val="accent1">
                  <a:lumMod val="75000"/>
                </a:schemeClr>
              </a:solidFill>
              <a:latin typeface="Avenir Heavy"/>
            </a:endParaRPr>
          </a:p>
          <a:p>
            <a:pPr algn="just"/>
            <a:endParaRPr lang="en-GB" sz="943" b="1" u="sng" dirty="0">
              <a:solidFill>
                <a:schemeClr val="accent1">
                  <a:lumMod val="75000"/>
                </a:schemeClr>
              </a:solidFill>
              <a:latin typeface="Avenir Heavy"/>
            </a:endParaRPr>
          </a:p>
          <a:p>
            <a:pPr algn="just"/>
            <a:endParaRPr lang="en-GB" sz="943" b="1" u="sng" dirty="0">
              <a:solidFill>
                <a:schemeClr val="accent1">
                  <a:lumMod val="75000"/>
                </a:schemeClr>
              </a:solidFill>
              <a:latin typeface="Avenir Heavy"/>
            </a:endParaRPr>
          </a:p>
          <a:p>
            <a:pPr algn="just"/>
            <a:endParaRPr lang="en-GB" sz="943" dirty="0">
              <a:latin typeface="Avenir Heavy"/>
            </a:endParaRPr>
          </a:p>
          <a:p>
            <a:pPr algn="just"/>
            <a:endParaRPr lang="en-GB" sz="943" dirty="0">
              <a:latin typeface="Avenir Heavy"/>
            </a:endParaRPr>
          </a:p>
          <a:p>
            <a:pPr algn="just"/>
            <a:r>
              <a:rPr lang="en-GB" sz="857" b="1" u="sng" dirty="0">
                <a:solidFill>
                  <a:schemeClr val="accent1">
                    <a:lumMod val="75000"/>
                  </a:schemeClr>
                </a:solidFill>
                <a:latin typeface="Avenir Heavy"/>
              </a:rPr>
              <a:t>  </a:t>
            </a:r>
            <a:endParaRPr lang="en-GB" sz="857" b="1" dirty="0">
              <a:solidFill>
                <a:schemeClr val="accent1">
                  <a:lumMod val="75000"/>
                </a:schemeClr>
              </a:solidFill>
              <a:latin typeface="Avenir Heavy"/>
            </a:endParaRPr>
          </a:p>
          <a:p>
            <a:pPr algn="just"/>
            <a:endParaRPr lang="en-GB" sz="943" dirty="0">
              <a:latin typeface="Avenir Heavy"/>
            </a:endParaRPr>
          </a:p>
          <a:p>
            <a:pPr algn="just"/>
            <a:endParaRPr lang="en-GB" sz="943" dirty="0">
              <a:latin typeface="Avenir Heavy"/>
            </a:endParaRPr>
          </a:p>
          <a:p>
            <a:pPr algn="just"/>
            <a:endParaRPr lang="en-GB" sz="943" dirty="0">
              <a:latin typeface="Avenir Heavy"/>
            </a:endParaRPr>
          </a:p>
          <a:p>
            <a:pPr algn="just"/>
            <a:endParaRPr lang="en-GB" sz="943" dirty="0">
              <a:latin typeface="Avenir Heavy"/>
            </a:endParaRPr>
          </a:p>
          <a:p>
            <a:pPr algn="just"/>
            <a:endParaRPr lang="en-GB" sz="943" dirty="0">
              <a:latin typeface="Avenir Heavy"/>
            </a:endParaRPr>
          </a:p>
          <a:p>
            <a:pPr algn="just"/>
            <a:endParaRPr lang="en-GB" sz="943" dirty="0">
              <a:latin typeface="Avenir Heavy"/>
            </a:endParaRPr>
          </a:p>
          <a:p>
            <a:pPr algn="just"/>
            <a:endParaRPr lang="en-GB" sz="943" dirty="0">
              <a:latin typeface="Avenir Heavy"/>
            </a:endParaRPr>
          </a:p>
          <a:p>
            <a:pPr algn="just"/>
            <a:endParaRPr lang="en-GB" sz="943" dirty="0">
              <a:latin typeface="Avenir Heavy"/>
            </a:endParaRPr>
          </a:p>
          <a:p>
            <a:pPr algn="just"/>
            <a:endParaRPr lang="en-GB" sz="600" b="1" u="sng" dirty="0">
              <a:solidFill>
                <a:schemeClr val="accent1">
                  <a:lumMod val="75000"/>
                </a:schemeClr>
              </a:solidFill>
              <a:latin typeface="Avenir Heavy"/>
            </a:endParaRPr>
          </a:p>
          <a:p>
            <a:pPr algn="just"/>
            <a:endParaRPr lang="en-GB" sz="600" b="1" u="sng" dirty="0">
              <a:solidFill>
                <a:schemeClr val="accent1">
                  <a:lumMod val="75000"/>
                </a:schemeClr>
              </a:solidFill>
              <a:latin typeface="Avenir Heavy"/>
            </a:endParaRPr>
          </a:p>
          <a:p>
            <a:pPr algn="just"/>
            <a:endParaRPr lang="en-GB" sz="600" b="1" u="sng" dirty="0">
              <a:solidFill>
                <a:schemeClr val="accent1">
                  <a:lumMod val="75000"/>
                </a:schemeClr>
              </a:solidFill>
              <a:latin typeface="Avenir Heavy"/>
            </a:endParaRPr>
          </a:p>
          <a:p>
            <a:pPr algn="just"/>
            <a:endParaRPr lang="en-GB" sz="600" b="1" u="sng" dirty="0">
              <a:solidFill>
                <a:schemeClr val="accent1">
                  <a:lumMod val="75000"/>
                </a:schemeClr>
              </a:solidFill>
              <a:latin typeface="Avenir Heavy"/>
            </a:endParaRPr>
          </a:p>
          <a:p>
            <a:pPr algn="just"/>
            <a:endParaRPr lang="en-GB" sz="600" b="1" u="sng" dirty="0">
              <a:solidFill>
                <a:schemeClr val="accent1">
                  <a:lumMod val="75000"/>
                </a:schemeClr>
              </a:solidFill>
              <a:latin typeface="Avenir Heavy"/>
            </a:endParaRPr>
          </a:p>
        </p:txBody>
      </p:sp>
      <p:sp>
        <p:nvSpPr>
          <p:cNvPr id="28" name="Text Box 7">
            <a:extLst>
              <a:ext uri="{FF2B5EF4-FFF2-40B4-BE49-F238E27FC236}">
                <a16:creationId xmlns:a16="http://schemas.microsoft.com/office/drawing/2014/main" id="{C081C8AA-3B1F-DB5B-2CBD-D3C924188107}"/>
              </a:ext>
            </a:extLst>
          </p:cNvPr>
          <p:cNvSpPr txBox="1">
            <a:spLocks noChangeArrowheads="1"/>
          </p:cNvSpPr>
          <p:nvPr/>
        </p:nvSpPr>
        <p:spPr bwMode="auto">
          <a:xfrm>
            <a:off x="6178031" y="1097398"/>
            <a:ext cx="5640090" cy="4347438"/>
          </a:xfrm>
          <a:prstGeom prst="rect">
            <a:avLst/>
          </a:prstGeom>
          <a:solidFill>
            <a:schemeClr val="bg1"/>
          </a:solidFill>
          <a:ln w="38100">
            <a:solidFill>
              <a:srgbClr val="000000"/>
            </a:solidFill>
            <a:round/>
            <a:headEnd/>
            <a:tailEnd/>
          </a:ln>
        </p:spPr>
        <p:txBody>
          <a:bodyPr lIns="195943" tIns="97971" rIns="195943" bIns="195943"/>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algn="ctr" eaLnBrk="1" hangingPunct="1">
              <a:spcBef>
                <a:spcPct val="50000"/>
              </a:spcBef>
              <a:buFontTx/>
              <a:buNone/>
            </a:pPr>
            <a:endParaRPr lang="en-US" altLang="en-US" sz="1200" b="1" u="sng" dirty="0">
              <a:solidFill>
                <a:schemeClr val="accent1"/>
              </a:solidFill>
              <a:latin typeface="Avenir Heavy"/>
            </a:endParaRPr>
          </a:p>
        </p:txBody>
      </p:sp>
      <p:sp>
        <p:nvSpPr>
          <p:cNvPr id="31" name="Text Box 7">
            <a:extLst>
              <a:ext uri="{FF2B5EF4-FFF2-40B4-BE49-F238E27FC236}">
                <a16:creationId xmlns:a16="http://schemas.microsoft.com/office/drawing/2014/main" id="{589FA4DE-E295-9506-8554-1FA97BC6B5C9}"/>
              </a:ext>
            </a:extLst>
          </p:cNvPr>
          <p:cNvSpPr txBox="1">
            <a:spLocks noChangeArrowheads="1"/>
          </p:cNvSpPr>
          <p:nvPr/>
        </p:nvSpPr>
        <p:spPr bwMode="auto">
          <a:xfrm>
            <a:off x="6178031" y="5631229"/>
            <a:ext cx="5640090" cy="1128793"/>
          </a:xfrm>
          <a:prstGeom prst="rect">
            <a:avLst/>
          </a:prstGeom>
          <a:solidFill>
            <a:schemeClr val="bg1"/>
          </a:solidFill>
          <a:ln w="38100">
            <a:solidFill>
              <a:srgbClr val="000000"/>
            </a:solidFill>
            <a:round/>
            <a:headEnd/>
            <a:tailEnd/>
          </a:ln>
        </p:spPr>
        <p:txBody>
          <a:bodyPr lIns="195943" tIns="97971" rIns="195943" bIns="195943"/>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algn="ctr" eaLnBrk="1" hangingPunct="1">
              <a:spcBef>
                <a:spcPct val="50000"/>
              </a:spcBef>
              <a:buFontTx/>
              <a:buNone/>
            </a:pPr>
            <a:r>
              <a:rPr lang="en-US" altLang="en-US" sz="1000" b="1" u="sng" dirty="0">
                <a:latin typeface="Arial" panose="020B0604020202020204" pitchFamily="34" charset="0"/>
                <a:cs typeface="Arial" panose="020B0604020202020204" pitchFamily="34" charset="0"/>
              </a:rPr>
              <a:t>References</a:t>
            </a:r>
            <a:r>
              <a:rPr lang="en-US" altLang="en-US" sz="500" b="1" u="sng" dirty="0">
                <a:solidFill>
                  <a:schemeClr val="accent1"/>
                </a:solidFill>
                <a:latin typeface="Avenir Heavy"/>
              </a:rPr>
              <a:t> </a:t>
            </a:r>
          </a:p>
          <a:p>
            <a:pPr algn="just" eaLnBrk="1" hangingPunct="1">
              <a:spcBef>
                <a:spcPct val="50000"/>
              </a:spcBef>
              <a:buFontTx/>
              <a:buNone/>
            </a:pPr>
            <a:r>
              <a:rPr lang="en-US" altLang="en-US" sz="800" dirty="0">
                <a:latin typeface="Arial" panose="020B0604020202020204" pitchFamily="34" charset="0"/>
                <a:cs typeface="Arial" panose="020B0604020202020204" pitchFamily="34" charset="0"/>
              </a:rPr>
              <a:t>David, A. (2020) ‘Digital Safety, security and Citizenship’, Digital Literacy Skills for FE Teachers, pp. 100–116. </a:t>
            </a:r>
          </a:p>
          <a:p>
            <a:pPr algn="just" eaLnBrk="1" hangingPunct="1">
              <a:spcBef>
                <a:spcPct val="50000"/>
              </a:spcBef>
              <a:buFontTx/>
              <a:buNone/>
            </a:pPr>
            <a:r>
              <a:rPr lang="en-US" altLang="en-US" sz="800" dirty="0" err="1">
                <a:latin typeface="Arial" panose="020B0604020202020204" pitchFamily="34" charset="0"/>
                <a:cs typeface="Arial" panose="020B0604020202020204" pitchFamily="34" charset="0"/>
              </a:rPr>
              <a:t>Orgeret</a:t>
            </a:r>
            <a:r>
              <a:rPr lang="en-US" altLang="en-US" sz="800" dirty="0">
                <a:latin typeface="Arial" panose="020B0604020202020204" pitchFamily="34" charset="0"/>
                <a:cs typeface="Arial" panose="020B0604020202020204" pitchFamily="34" charset="0"/>
              </a:rPr>
              <a:t>, K.S., Westlund, O. and </a:t>
            </a:r>
            <a:r>
              <a:rPr lang="en-US" altLang="en-US" sz="800" dirty="0" err="1">
                <a:latin typeface="Arial" panose="020B0604020202020204" pitchFamily="34" charset="0"/>
                <a:cs typeface="Arial" panose="020B0604020202020204" pitchFamily="34" charset="0"/>
              </a:rPr>
              <a:t>Krøvel</a:t>
            </a:r>
            <a:r>
              <a:rPr lang="en-US" altLang="en-US" sz="800" dirty="0">
                <a:latin typeface="Arial" panose="020B0604020202020204" pitchFamily="34" charset="0"/>
                <a:cs typeface="Arial" panose="020B0604020202020204" pitchFamily="34" charset="0"/>
              </a:rPr>
              <a:t>, R. (2024) ‘Introduction: Digital threats, professional fragilities, and Safety Cultures’, Journalism and Safety, pp. 1–13. </a:t>
            </a:r>
          </a:p>
          <a:p>
            <a:pPr algn="ctr" eaLnBrk="1" hangingPunct="1">
              <a:spcBef>
                <a:spcPct val="50000"/>
              </a:spcBef>
              <a:buFontTx/>
              <a:buNone/>
            </a:pPr>
            <a:endParaRPr lang="en-US" altLang="en-US" sz="500" dirty="0">
              <a:solidFill>
                <a:schemeClr val="accent1"/>
              </a:solidFill>
              <a:latin typeface="Arial" panose="020B0604020202020204" pitchFamily="34" charset="0"/>
              <a:cs typeface="Arial" panose="020B0604020202020204" pitchFamily="34" charset="0"/>
            </a:endParaRPr>
          </a:p>
        </p:txBody>
      </p:sp>
      <p:sp>
        <p:nvSpPr>
          <p:cNvPr id="32" name="Text Box 7">
            <a:extLst>
              <a:ext uri="{FF2B5EF4-FFF2-40B4-BE49-F238E27FC236}">
                <a16:creationId xmlns:a16="http://schemas.microsoft.com/office/drawing/2014/main" id="{0F426312-CCBF-4380-DE73-C50E062DBA5D}"/>
              </a:ext>
            </a:extLst>
          </p:cNvPr>
          <p:cNvSpPr txBox="1">
            <a:spLocks noChangeArrowheads="1"/>
          </p:cNvSpPr>
          <p:nvPr/>
        </p:nvSpPr>
        <p:spPr bwMode="auto">
          <a:xfrm>
            <a:off x="638948" y="1037215"/>
            <a:ext cx="5370296" cy="1112875"/>
          </a:xfrm>
          <a:prstGeom prst="rect">
            <a:avLst/>
          </a:prstGeom>
          <a:solidFill>
            <a:schemeClr val="bg1"/>
          </a:solidFill>
          <a:ln w="38100">
            <a:solidFill>
              <a:srgbClr val="000000"/>
            </a:solidFill>
            <a:round/>
            <a:headEnd/>
            <a:tailEnd/>
          </a:ln>
        </p:spPr>
        <p:txBody>
          <a:bodyPr lIns="195943" tIns="97971" rIns="195943" bIns="195943"/>
          <a:lstStyle>
            <a:lvl1pPr>
              <a:spcBef>
                <a:spcPct val="20000"/>
              </a:spcBef>
              <a:buChar char="•"/>
              <a:tabLst>
                <a:tab pos="500063" algn="l"/>
              </a:tabLst>
              <a:defRPr sz="14300">
                <a:solidFill>
                  <a:schemeClr val="tx1"/>
                </a:solidFill>
                <a:latin typeface="Times New Roman" panose="02020603050405020304" pitchFamily="18" charset="0"/>
                <a:ea typeface="MS PGothic" panose="020B0600070205080204" pitchFamily="34" charset="-128"/>
              </a:defRPr>
            </a:lvl1pPr>
            <a:lvl2pPr marL="742950" indent="-285750">
              <a:spcBef>
                <a:spcPct val="20000"/>
              </a:spcBef>
              <a:buChar char="–"/>
              <a:tabLst>
                <a:tab pos="500063" algn="l"/>
              </a:tabLst>
              <a:defRPr sz="12500">
                <a:solidFill>
                  <a:schemeClr val="tx1"/>
                </a:solidFill>
                <a:latin typeface="Times New Roman" panose="02020603050405020304" pitchFamily="18" charset="0"/>
                <a:ea typeface="MS PGothic" panose="020B0600070205080204" pitchFamily="34" charset="-128"/>
              </a:defRPr>
            </a:lvl2pPr>
            <a:lvl3pPr marL="1143000" indent="-228600">
              <a:spcBef>
                <a:spcPct val="20000"/>
              </a:spcBef>
              <a:buChar char="•"/>
              <a:tabLst>
                <a:tab pos="500063" algn="l"/>
              </a:tabLst>
              <a:defRPr sz="10700">
                <a:solidFill>
                  <a:schemeClr val="tx1"/>
                </a:solidFill>
                <a:latin typeface="Times New Roman" panose="02020603050405020304" pitchFamily="18" charset="0"/>
                <a:ea typeface="MS PGothic" panose="020B0600070205080204" pitchFamily="34" charset="-128"/>
              </a:defRPr>
            </a:lvl3pPr>
            <a:lvl4pPr marL="16002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4pPr>
            <a:lvl5pPr marL="2057400" indent="-228600">
              <a:spcBef>
                <a:spcPct val="20000"/>
              </a:spcBef>
              <a:buChar char="»"/>
              <a:tabLst>
                <a:tab pos="500063" algn="l"/>
              </a:tabLst>
              <a:defRPr sz="89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20000"/>
              </a:spcBef>
              <a:spcAft>
                <a:spcPct val="0"/>
              </a:spcAft>
              <a:buChar char="»"/>
              <a:tabLst>
                <a:tab pos="500063" algn="l"/>
              </a:tabLst>
              <a:defRPr sz="8900">
                <a:solidFill>
                  <a:schemeClr val="tx1"/>
                </a:solidFill>
                <a:latin typeface="Times New Roman" panose="02020603050405020304" pitchFamily="18" charset="0"/>
                <a:ea typeface="MS PGothic" panose="020B0600070205080204" pitchFamily="34" charset="-128"/>
              </a:defRPr>
            </a:lvl9pPr>
          </a:lstStyle>
          <a:p>
            <a:pPr marL="0" marR="0" algn="ctr">
              <a:lnSpc>
                <a:spcPct val="150000"/>
              </a:lnSpc>
              <a:buNone/>
            </a:pPr>
            <a:r>
              <a:rPr lang="en-GB" sz="1000" b="1" u="sng" kern="100" dirty="0">
                <a:effectLst/>
                <a:latin typeface="Arial" panose="020B0604020202020204" pitchFamily="34" charset="0"/>
                <a:ea typeface="Calibri" panose="020F0502020204030204" pitchFamily="34" charset="0"/>
                <a:cs typeface="Arial" panose="020B0604020202020204" pitchFamily="34" charset="0"/>
              </a:rPr>
              <a:t>What is Basic Digital Safety?</a:t>
            </a:r>
            <a:endParaRPr lang="en-GB" sz="1000" u="sng" kern="100" dirty="0">
              <a:effectLst/>
              <a:latin typeface="Arial" panose="020B0604020202020204" pitchFamily="34" charset="0"/>
              <a:ea typeface="Calibri" panose="020F0502020204030204" pitchFamily="34" charset="0"/>
              <a:cs typeface="Arial" panose="020B0604020202020204" pitchFamily="34" charset="0"/>
            </a:endParaRPr>
          </a:p>
          <a:p>
            <a:pPr algn="ctr">
              <a:spcBef>
                <a:spcPct val="50000"/>
              </a:spcBef>
              <a:buNone/>
            </a:pPr>
            <a:endParaRPr lang="en-US" sz="100" b="1" dirty="0">
              <a:latin typeface="Arial" panose="020B0604020202020204" pitchFamily="34" charset="0"/>
              <a:ea typeface="Humnst777 BT"/>
              <a:cs typeface="Arial" panose="020B0604020202020204" pitchFamily="34" charset="0"/>
            </a:endParaRPr>
          </a:p>
          <a:p>
            <a:pPr marL="171450" indent="-171450" algn="just">
              <a:spcBef>
                <a:spcPct val="50000"/>
              </a:spcBef>
            </a:pPr>
            <a:r>
              <a:rPr lang="en-US" sz="800" dirty="0">
                <a:latin typeface="Arial" panose="020B0604020202020204" pitchFamily="34" charset="0"/>
                <a:ea typeface="Humnst777 BT"/>
                <a:cs typeface="Arial" panose="020B0604020202020204" pitchFamily="34" charset="0"/>
              </a:rPr>
              <a:t>In the modern day Basic digital safety is the fundamental and primary practice of protecting an individuals  personal data, information, online devices, online identity from being cyber attacked and threatened (</a:t>
            </a:r>
            <a:r>
              <a:rPr lang="en-US" sz="800" dirty="0" err="1">
                <a:latin typeface="Arial" panose="020B0604020202020204" pitchFamily="34" charset="0"/>
                <a:ea typeface="Humnst777 BT"/>
                <a:cs typeface="Arial" panose="020B0604020202020204" pitchFamily="34" charset="0"/>
              </a:rPr>
              <a:t>Orgeret</a:t>
            </a:r>
            <a:r>
              <a:rPr lang="en-US" sz="800" dirty="0">
                <a:latin typeface="Arial" panose="020B0604020202020204" pitchFamily="34" charset="0"/>
                <a:ea typeface="Humnst777 BT"/>
                <a:cs typeface="Arial" panose="020B0604020202020204" pitchFamily="34" charset="0"/>
              </a:rPr>
              <a:t> et al., 2024). It is a cybercity practice to identify, assess and mitigate risks of online activities. It is crucial to ensure digital safety at the workplace is protected privately through confidential data of every employees, customers and businesses involved. </a:t>
            </a:r>
            <a:endParaRPr lang="en-GB" sz="800" dirty="0">
              <a:latin typeface="Arial" panose="020B0604020202020204" pitchFamily="34" charset="0"/>
              <a:ea typeface="Humnst777 BT"/>
              <a:cs typeface="Arial" panose="020B0604020202020204" pitchFamily="34" charset="0"/>
            </a:endParaRPr>
          </a:p>
          <a:p>
            <a:pPr algn="just" eaLnBrk="1" hangingPunct="1">
              <a:spcBef>
                <a:spcPct val="50000"/>
              </a:spcBef>
              <a:buFontTx/>
              <a:buNone/>
            </a:pPr>
            <a:endParaRPr lang="en-GB" sz="700" b="1" dirty="0">
              <a:effectLst/>
              <a:ea typeface="Humnst777 BT"/>
              <a:cs typeface="Times New Roman" panose="02020603050405020304" pitchFamily="18" charset="0"/>
            </a:endParaRPr>
          </a:p>
        </p:txBody>
      </p:sp>
      <p:pic>
        <p:nvPicPr>
          <p:cNvPr id="3" name="Picture 2">
            <a:extLst>
              <a:ext uri="{FF2B5EF4-FFF2-40B4-BE49-F238E27FC236}">
                <a16:creationId xmlns:a16="http://schemas.microsoft.com/office/drawing/2014/main" id="{F56442BF-7C1F-BC1B-0340-CA0D15701A61}"/>
              </a:ext>
            </a:extLst>
          </p:cNvPr>
          <p:cNvPicPr>
            <a:picLocks noChangeAspect="1"/>
          </p:cNvPicPr>
          <p:nvPr/>
        </p:nvPicPr>
        <p:blipFill>
          <a:blip r:embed="rId3"/>
          <a:stretch>
            <a:fillRect/>
          </a:stretch>
        </p:blipFill>
        <p:spPr>
          <a:xfrm>
            <a:off x="646413" y="2277083"/>
            <a:ext cx="5400506" cy="4495595"/>
          </a:xfrm>
          <a:prstGeom prst="rect">
            <a:avLst/>
          </a:prstGeom>
        </p:spPr>
      </p:pic>
      <p:sp>
        <p:nvSpPr>
          <p:cNvPr id="7" name="TextBox 6">
            <a:extLst>
              <a:ext uri="{FF2B5EF4-FFF2-40B4-BE49-F238E27FC236}">
                <a16:creationId xmlns:a16="http://schemas.microsoft.com/office/drawing/2014/main" id="{55CAAE58-408D-4432-FA9E-D0D7F10F0864}"/>
              </a:ext>
            </a:extLst>
          </p:cNvPr>
          <p:cNvSpPr txBox="1"/>
          <p:nvPr/>
        </p:nvSpPr>
        <p:spPr>
          <a:xfrm>
            <a:off x="6452156" y="1226770"/>
            <a:ext cx="4979188" cy="1785104"/>
          </a:xfrm>
          <a:prstGeom prst="rect">
            <a:avLst/>
          </a:prstGeom>
          <a:noFill/>
        </p:spPr>
        <p:txBody>
          <a:bodyPr wrap="square">
            <a:spAutoFit/>
          </a:bodyPr>
          <a:lstStyle/>
          <a:p>
            <a:pPr marL="0" marR="0" algn="ctr">
              <a:lnSpc>
                <a:spcPct val="150000"/>
              </a:lnSpc>
            </a:pPr>
            <a:r>
              <a:rPr lang="en-GB" sz="1000" b="1" u="sng" kern="100" dirty="0">
                <a:effectLst/>
                <a:latin typeface="Arial" panose="020B0604020202020204" pitchFamily="34" charset="0"/>
                <a:ea typeface="Calibri" panose="020F0502020204030204" pitchFamily="34" charset="0"/>
                <a:cs typeface="Arial" panose="020B0604020202020204" pitchFamily="34" charset="0"/>
              </a:rPr>
              <a:t>Importance of digital safety at workplace </a:t>
            </a:r>
          </a:p>
          <a:p>
            <a:pPr marL="0" marR="0" algn="ctr">
              <a:lnSpc>
                <a:spcPct val="150000"/>
              </a:lnSpc>
            </a:pPr>
            <a:endParaRPr lang="en-GB" sz="1000" b="1" u="sng" kern="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just">
              <a:buFont typeface="Arial" panose="020B0604020202020204" pitchFamily="34" charset="0"/>
              <a:buChar char="•"/>
            </a:pPr>
            <a:r>
              <a:rPr lang="en-US" sz="800" b="1" dirty="0">
                <a:effectLst/>
                <a:latin typeface="Arial" panose="020B0604020202020204" pitchFamily="34" charset="0"/>
                <a:ea typeface="Humnst777 BT"/>
                <a:cs typeface="Arial" panose="020B0604020202020204" pitchFamily="34" charset="0"/>
              </a:rPr>
              <a:t>Protection of confidential data:</a:t>
            </a:r>
          </a:p>
          <a:p>
            <a:pPr marL="171450" indent="-171450" algn="just">
              <a:buFont typeface="Wingdings" panose="05000000000000000000" pitchFamily="2" charset="2"/>
              <a:buChar char="Ø"/>
            </a:pPr>
            <a:r>
              <a:rPr lang="en-US" sz="800" dirty="0">
                <a:effectLst/>
                <a:latin typeface="Arial" panose="020B0604020202020204" pitchFamily="34" charset="0"/>
                <a:ea typeface="Humnst777 BT"/>
                <a:cs typeface="Arial" panose="020B0604020202020204" pitchFamily="34" charset="0"/>
              </a:rPr>
              <a:t>Digital safety allows companies to protect private and confidential data of employees, customers, businesses from data theft and cyber -attacks (David, 2020).  </a:t>
            </a:r>
          </a:p>
          <a:p>
            <a:pPr marL="171450" indent="-171450" algn="just">
              <a:buFont typeface="Arial" panose="020B0604020202020204" pitchFamily="34" charset="0"/>
              <a:buChar char="•"/>
            </a:pPr>
            <a:r>
              <a:rPr lang="en-US" sz="800" b="1" dirty="0">
                <a:effectLst/>
                <a:latin typeface="Arial" panose="020B0604020202020204" pitchFamily="34" charset="0"/>
                <a:ea typeface="Humnst777 BT"/>
                <a:cs typeface="Arial" panose="020B0604020202020204" pitchFamily="34" charset="0"/>
              </a:rPr>
              <a:t>Preventing data loss and </a:t>
            </a:r>
            <a:r>
              <a:rPr lang="en-US" sz="800" b="1" dirty="0" err="1">
                <a:effectLst/>
                <a:latin typeface="Arial" panose="020B0604020202020204" pitchFamily="34" charset="0"/>
                <a:ea typeface="Humnst777 BT"/>
                <a:cs typeface="Arial" panose="020B0604020202020204" pitchFamily="34" charset="0"/>
              </a:rPr>
              <a:t>unauthorised</a:t>
            </a:r>
            <a:r>
              <a:rPr lang="en-US" sz="800" b="1" dirty="0">
                <a:effectLst/>
                <a:latin typeface="Arial" panose="020B0604020202020204" pitchFamily="34" charset="0"/>
                <a:ea typeface="Humnst777 BT"/>
                <a:cs typeface="Arial" panose="020B0604020202020204" pitchFamily="34" charset="0"/>
              </a:rPr>
              <a:t> access:</a:t>
            </a:r>
          </a:p>
          <a:p>
            <a:pPr marL="171450" indent="-171450" algn="just">
              <a:buFont typeface="Wingdings" panose="05000000000000000000" pitchFamily="2" charset="2"/>
              <a:buChar char="Ø"/>
            </a:pPr>
            <a:r>
              <a:rPr lang="en-US" sz="800" dirty="0">
                <a:effectLst/>
                <a:latin typeface="Arial" panose="020B0604020202020204" pitchFamily="34" charset="0"/>
                <a:ea typeface="Humnst777 BT"/>
                <a:cs typeface="Arial" panose="020B0604020202020204" pitchFamily="34" charset="0"/>
              </a:rPr>
              <a:t>Digital safety establishes a strong security system to prevent third party and </a:t>
            </a:r>
            <a:r>
              <a:rPr lang="en-US" sz="800" dirty="0" err="1">
                <a:effectLst/>
                <a:latin typeface="Arial" panose="020B0604020202020204" pitchFamily="34" charset="0"/>
                <a:ea typeface="Humnst777 BT"/>
                <a:cs typeface="Arial" panose="020B0604020202020204" pitchFamily="34" charset="0"/>
              </a:rPr>
              <a:t>unauthorised</a:t>
            </a:r>
            <a:r>
              <a:rPr lang="en-US" sz="800" dirty="0">
                <a:effectLst/>
                <a:latin typeface="Arial" panose="020B0604020202020204" pitchFamily="34" charset="0"/>
                <a:ea typeface="Humnst777 BT"/>
                <a:cs typeface="Arial" panose="020B0604020202020204" pitchFamily="34" charset="0"/>
              </a:rPr>
              <a:t> access to the private data of the businesses. It also prevents data loss (</a:t>
            </a:r>
            <a:r>
              <a:rPr lang="en-US" sz="800" dirty="0" err="1">
                <a:effectLst/>
                <a:latin typeface="Arial" panose="020B0604020202020204" pitchFamily="34" charset="0"/>
                <a:ea typeface="Humnst777 BT"/>
                <a:cs typeface="Arial" panose="020B0604020202020204" pitchFamily="34" charset="0"/>
              </a:rPr>
              <a:t>Orgeret</a:t>
            </a:r>
            <a:r>
              <a:rPr lang="en-US" sz="800" dirty="0">
                <a:effectLst/>
                <a:latin typeface="Arial" panose="020B0604020202020204" pitchFamily="34" charset="0"/>
                <a:ea typeface="Humnst777 BT"/>
                <a:cs typeface="Arial" panose="020B0604020202020204" pitchFamily="34" charset="0"/>
              </a:rPr>
              <a:t> et al., 2024). </a:t>
            </a:r>
          </a:p>
          <a:p>
            <a:pPr marL="171450" indent="-171450" algn="just">
              <a:buFont typeface="Wingdings" panose="05000000000000000000" pitchFamily="2" charset="2"/>
              <a:buChar char="§"/>
            </a:pPr>
            <a:r>
              <a:rPr lang="en-US" sz="800" b="1" dirty="0">
                <a:effectLst/>
                <a:latin typeface="Arial" panose="020B0604020202020204" pitchFamily="34" charset="0"/>
                <a:ea typeface="Humnst777 BT"/>
                <a:cs typeface="Arial" panose="020B0604020202020204" pitchFamily="34" charset="0"/>
              </a:rPr>
              <a:t>Ensuring a safe working environment:</a:t>
            </a:r>
          </a:p>
          <a:p>
            <a:pPr marL="171450" indent="-171450" algn="just">
              <a:buFont typeface="Wingdings" panose="05000000000000000000" pitchFamily="2" charset="2"/>
              <a:buChar char="Ø"/>
            </a:pPr>
            <a:r>
              <a:rPr lang="en-US" sz="800" dirty="0">
                <a:effectLst/>
                <a:latin typeface="Arial" panose="020B0604020202020204" pitchFamily="34" charset="0"/>
                <a:ea typeface="Humnst777 BT"/>
                <a:cs typeface="Arial" panose="020B0604020202020204" pitchFamily="34" charset="0"/>
              </a:rPr>
              <a:t>Digital safety provides a safe working environment for employees to work without any risk of online and cyber-attacks (David, 2020). </a:t>
            </a:r>
          </a:p>
          <a:p>
            <a:pPr algn="ctr"/>
            <a:endParaRPr lang="en-GB" sz="800" b="1" dirty="0">
              <a:effectLst/>
              <a:latin typeface="Times New Roman" panose="02020603050405020304" pitchFamily="18" charset="0"/>
              <a:ea typeface="Humnst777 BT"/>
              <a:cs typeface="Times New Roman" panose="02020603050405020304" pitchFamily="18" charset="0"/>
            </a:endParaRPr>
          </a:p>
        </p:txBody>
      </p:sp>
      <p:sp>
        <p:nvSpPr>
          <p:cNvPr id="9" name="Rectangle: Rounded Corners 8">
            <a:extLst>
              <a:ext uri="{FF2B5EF4-FFF2-40B4-BE49-F238E27FC236}">
                <a16:creationId xmlns:a16="http://schemas.microsoft.com/office/drawing/2014/main" id="{7E48BC7C-57E4-0834-30E1-30E3AAF1E2B7}"/>
              </a:ext>
            </a:extLst>
          </p:cNvPr>
          <p:cNvSpPr/>
          <p:nvPr/>
        </p:nvSpPr>
        <p:spPr>
          <a:xfrm>
            <a:off x="406896" y="74437"/>
            <a:ext cx="11467361" cy="798866"/>
          </a:xfrm>
          <a:prstGeom prst="roundRect">
            <a:avLst>
              <a:gd name="adj" fmla="val 50000"/>
            </a:avLst>
          </a:prstGeom>
          <a:solidFill>
            <a:schemeClr val="bg1"/>
          </a:solidFill>
        </p:spPr>
        <p:style>
          <a:lnRef idx="1">
            <a:schemeClr val="accent4"/>
          </a:lnRef>
          <a:fillRef idx="2">
            <a:schemeClr val="accent4"/>
          </a:fillRef>
          <a:effectRef idx="1">
            <a:schemeClr val="accent4"/>
          </a:effectRef>
          <a:fontRef idx="minor">
            <a:schemeClr val="dk1"/>
          </a:fontRef>
        </p:style>
        <p:txBody>
          <a:bodyPr rtlCol="0" anchor="t"/>
          <a:lstStyle/>
          <a:p>
            <a:pPr algn="ctr"/>
            <a:r>
              <a:rPr lang="en-GB" sz="1600" b="1" dirty="0">
                <a:solidFill>
                  <a:schemeClr val="bg1"/>
                </a:solidFill>
                <a:latin typeface="Arial" panose="020B0604020202020204" pitchFamily="34" charset="0"/>
                <a:cs typeface="Arial" panose="020B0604020202020204" pitchFamily="34" charset="0"/>
              </a:rPr>
              <a:t>	</a:t>
            </a:r>
            <a:endParaRPr lang="en-GB" sz="1200" b="1" dirty="0">
              <a:solidFill>
                <a:schemeClr val="bg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8AB5950D-5DB8-7D06-9B1E-831955C0287D}"/>
              </a:ext>
            </a:extLst>
          </p:cNvPr>
          <p:cNvSpPr txBox="1"/>
          <p:nvPr/>
        </p:nvSpPr>
        <p:spPr>
          <a:xfrm>
            <a:off x="886469" y="2269542"/>
            <a:ext cx="5017796" cy="2785378"/>
          </a:xfrm>
          <a:prstGeom prst="rect">
            <a:avLst/>
          </a:prstGeom>
          <a:noFill/>
        </p:spPr>
        <p:txBody>
          <a:bodyPr wrap="square">
            <a:spAutoFit/>
          </a:bodyPr>
          <a:lstStyle/>
          <a:p>
            <a:pPr marL="0" marR="0" algn="just">
              <a:spcBef>
                <a:spcPts val="0"/>
              </a:spcBef>
              <a:spcAft>
                <a:spcPts val="0"/>
              </a:spcAft>
            </a:pPr>
            <a:endParaRPr lang="en-GB" sz="5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spcBef>
                <a:spcPts val="0"/>
              </a:spcBef>
              <a:spcAft>
                <a:spcPts val="0"/>
              </a:spcAft>
            </a:pPr>
            <a:r>
              <a:rPr lang="en-US" sz="1000" b="1" u="sng" dirty="0">
                <a:latin typeface="Arial" panose="020B0604020202020204" pitchFamily="34" charset="0"/>
                <a:ea typeface="Calibri" panose="020F0502020204030204" pitchFamily="34" charset="0"/>
                <a:cs typeface="Arial" panose="020B0604020202020204" pitchFamily="34" charset="0"/>
              </a:rPr>
              <a:t>Ways to ensure digital safety works at workplace. </a:t>
            </a:r>
          </a:p>
          <a:p>
            <a:pPr marL="0" marR="0" algn="ctr">
              <a:spcBef>
                <a:spcPts val="0"/>
              </a:spcBef>
              <a:spcAft>
                <a:spcPts val="0"/>
              </a:spcAft>
            </a:pPr>
            <a:endParaRPr lang="en-GB" sz="1000" b="1" u="sng" dirty="0">
              <a:latin typeface="Arial" panose="020B0604020202020204" pitchFamily="34" charset="0"/>
              <a:ea typeface="Calibri" panose="020F0502020204030204" pitchFamily="34" charset="0"/>
              <a:cs typeface="Arial" panose="020B0604020202020204" pitchFamily="34" charset="0"/>
            </a:endParaRPr>
          </a:p>
          <a:p>
            <a:pPr marL="171450" marR="0" indent="-171450" algn="just">
              <a:spcBef>
                <a:spcPts val="0"/>
              </a:spcBef>
              <a:spcAft>
                <a:spcPts val="0"/>
              </a:spcAft>
              <a:buFont typeface="Arial" panose="020B0604020202020204" pitchFamily="34" charset="0"/>
              <a:buChar char="•"/>
            </a:pPr>
            <a:r>
              <a:rPr lang="en-US" sz="800" b="1" dirty="0">
                <a:effectLst/>
                <a:latin typeface="Arial" panose="020B0604020202020204" pitchFamily="34" charset="0"/>
                <a:ea typeface="Calibri" panose="020F0502020204030204" pitchFamily="34" charset="0"/>
                <a:cs typeface="Arial" panose="020B0604020202020204" pitchFamily="34" charset="0"/>
              </a:rPr>
              <a:t>Using strong passwords and 2-step verification:</a:t>
            </a:r>
          </a:p>
          <a:p>
            <a:pPr marL="171450" marR="0" indent="-171450" algn="just">
              <a:spcBef>
                <a:spcPts val="0"/>
              </a:spcBef>
              <a:spcAft>
                <a:spcPts val="0"/>
              </a:spcAft>
              <a:buFont typeface="Wingdings" panose="05000000000000000000" pitchFamily="2" charset="2"/>
              <a:buChar char="Ø"/>
            </a:pPr>
            <a:r>
              <a:rPr lang="en-US" sz="800" dirty="0">
                <a:effectLst/>
                <a:latin typeface="Arial" panose="020B0604020202020204" pitchFamily="34" charset="0"/>
                <a:ea typeface="Calibri" panose="020F0502020204030204" pitchFamily="34" charset="0"/>
                <a:cs typeface="Arial" panose="020B0604020202020204" pitchFamily="34" charset="0"/>
              </a:rPr>
              <a:t>Businesses need to set up strong passwords and 2 way steps verification to prevent third party's from accessing in the data storage (David, 2020). It will reduce the risk of cyber-attacks in the confidential data of the businesses. </a:t>
            </a:r>
          </a:p>
          <a:p>
            <a:pPr marL="171450" marR="0" indent="-171450" algn="just">
              <a:spcBef>
                <a:spcPts val="0"/>
              </a:spcBef>
              <a:spcAft>
                <a:spcPts val="0"/>
              </a:spcAft>
              <a:buFont typeface="Arial" panose="020B0604020202020204" pitchFamily="34" charset="0"/>
              <a:buChar char="•"/>
            </a:pPr>
            <a:r>
              <a:rPr lang="en-US" sz="800" b="1" dirty="0">
                <a:effectLst/>
                <a:latin typeface="Arial" panose="020B0604020202020204" pitchFamily="34" charset="0"/>
                <a:ea typeface="Calibri" panose="020F0502020204030204" pitchFamily="34" charset="0"/>
                <a:cs typeface="Arial" panose="020B0604020202020204" pitchFamily="34" charset="0"/>
              </a:rPr>
              <a:t>Enabling automatic updates of software and devices:</a:t>
            </a:r>
          </a:p>
          <a:p>
            <a:pPr marL="171450" marR="0" indent="-171450" algn="just">
              <a:spcBef>
                <a:spcPts val="0"/>
              </a:spcBef>
              <a:spcAft>
                <a:spcPts val="0"/>
              </a:spcAft>
              <a:buFont typeface="Wingdings" panose="05000000000000000000" pitchFamily="2" charset="2"/>
              <a:buChar char="Ø"/>
            </a:pPr>
            <a:r>
              <a:rPr lang="en-US" sz="800" dirty="0">
                <a:effectLst/>
                <a:latin typeface="Arial" panose="020B0604020202020204" pitchFamily="34" charset="0"/>
                <a:ea typeface="Calibri" panose="020F0502020204030204" pitchFamily="34" charset="0"/>
                <a:cs typeface="Arial" panose="020B0604020202020204" pitchFamily="34" charset="0"/>
              </a:rPr>
              <a:t>In the workplace, businesses have to enable automatic updating system to all the digital devices and online software and tools. It will keep the devices and software up-to-date and reduce the risk of cyber-attacks (</a:t>
            </a:r>
            <a:r>
              <a:rPr lang="en-US" sz="800" dirty="0" err="1">
                <a:effectLst/>
                <a:latin typeface="Arial" panose="020B0604020202020204" pitchFamily="34" charset="0"/>
                <a:ea typeface="Calibri" panose="020F0502020204030204" pitchFamily="34" charset="0"/>
                <a:cs typeface="Arial" panose="020B0604020202020204" pitchFamily="34" charset="0"/>
              </a:rPr>
              <a:t>Orgeret</a:t>
            </a:r>
            <a:r>
              <a:rPr lang="en-US" sz="800" dirty="0">
                <a:effectLst/>
                <a:latin typeface="Arial" panose="020B0604020202020204" pitchFamily="34" charset="0"/>
                <a:ea typeface="Calibri" panose="020F0502020204030204" pitchFamily="34" charset="0"/>
                <a:cs typeface="Arial" panose="020B0604020202020204" pitchFamily="34" charset="0"/>
              </a:rPr>
              <a:t> et al., 2024). </a:t>
            </a:r>
          </a:p>
          <a:p>
            <a:pPr marL="171450" marR="0" indent="-171450" algn="just">
              <a:spcBef>
                <a:spcPts val="0"/>
              </a:spcBef>
              <a:spcAft>
                <a:spcPts val="0"/>
              </a:spcAft>
              <a:buFont typeface="Arial" panose="020B0604020202020204" pitchFamily="34" charset="0"/>
              <a:buChar char="•"/>
            </a:pPr>
            <a:r>
              <a:rPr lang="en-US" sz="800" b="1" dirty="0">
                <a:effectLst/>
                <a:latin typeface="Arial" panose="020B0604020202020204" pitchFamily="34" charset="0"/>
                <a:ea typeface="Calibri" panose="020F0502020204030204" pitchFamily="34" charset="0"/>
                <a:cs typeface="Arial" panose="020B0604020202020204" pitchFamily="34" charset="0"/>
              </a:rPr>
              <a:t>Employee training:</a:t>
            </a:r>
          </a:p>
          <a:p>
            <a:pPr marL="171450" marR="0" indent="-171450" algn="just">
              <a:spcBef>
                <a:spcPts val="0"/>
              </a:spcBef>
              <a:spcAft>
                <a:spcPts val="0"/>
              </a:spcAft>
              <a:buFont typeface="Wingdings" panose="05000000000000000000" pitchFamily="2" charset="2"/>
              <a:buChar char="Ø"/>
            </a:pPr>
            <a:r>
              <a:rPr lang="en-US" sz="800" dirty="0">
                <a:effectLst/>
                <a:latin typeface="Arial" panose="020B0604020202020204" pitchFamily="34" charset="0"/>
                <a:ea typeface="Calibri" panose="020F0502020204030204" pitchFamily="34" charset="0"/>
                <a:cs typeface="Arial" panose="020B0604020202020204" pitchFamily="34" charset="0"/>
              </a:rPr>
              <a:t>Businesses have to provide adequate training to </a:t>
            </a:r>
            <a:r>
              <a:rPr lang="en-US" sz="800" dirty="0">
                <a:latin typeface="Arial" panose="020B0604020202020204" pitchFamily="34" charset="0"/>
                <a:ea typeface="Calibri" panose="020F0502020204030204" pitchFamily="34" charset="0"/>
                <a:cs typeface="Arial" panose="020B0604020202020204" pitchFamily="34" charset="0"/>
              </a:rPr>
              <a:t>all</a:t>
            </a:r>
            <a:r>
              <a:rPr lang="en-US" sz="800" dirty="0">
                <a:effectLst/>
                <a:latin typeface="Arial" panose="020B0604020202020204" pitchFamily="34" charset="0"/>
                <a:ea typeface="Calibri" panose="020F0502020204030204" pitchFamily="34" charset="0"/>
                <a:cs typeface="Arial" panose="020B0604020202020204" pitchFamily="34" charset="0"/>
              </a:rPr>
              <a:t> employees and staff about basic digital safety. It will enhance the understanding of employees to use online devices, software and tools properly (David, 2020). It will reduce the risk of online threats. </a:t>
            </a:r>
          </a:p>
          <a:p>
            <a:pPr marL="171450" marR="0" indent="-171450" algn="just">
              <a:spcBef>
                <a:spcPts val="0"/>
              </a:spcBef>
              <a:spcAft>
                <a:spcPts val="0"/>
              </a:spcAft>
              <a:buFont typeface="Arial" panose="020B0604020202020204" pitchFamily="34" charset="0"/>
              <a:buChar char="•"/>
            </a:pPr>
            <a:r>
              <a:rPr lang="en-US" sz="800" b="1" dirty="0">
                <a:effectLst/>
                <a:latin typeface="Arial" panose="020B0604020202020204" pitchFamily="34" charset="0"/>
                <a:ea typeface="Calibri" panose="020F0502020204030204" pitchFamily="34" charset="0"/>
                <a:cs typeface="Arial" panose="020B0604020202020204" pitchFamily="34" charset="0"/>
              </a:rPr>
              <a:t>Back up data:</a:t>
            </a:r>
          </a:p>
          <a:p>
            <a:pPr marL="171450" marR="0" indent="-171450" algn="just">
              <a:spcBef>
                <a:spcPts val="0"/>
              </a:spcBef>
              <a:spcAft>
                <a:spcPts val="0"/>
              </a:spcAft>
              <a:buFont typeface="Wingdings" panose="05000000000000000000" pitchFamily="2" charset="2"/>
              <a:buChar char="Ø"/>
            </a:pPr>
            <a:r>
              <a:rPr lang="en-US" sz="800" dirty="0">
                <a:effectLst/>
                <a:latin typeface="Arial" panose="020B0604020202020204" pitchFamily="34" charset="0"/>
                <a:ea typeface="Calibri" panose="020F0502020204030204" pitchFamily="34" charset="0"/>
                <a:cs typeface="Arial" panose="020B0604020202020204" pitchFamily="34" charset="0"/>
              </a:rPr>
              <a:t>Businesses also need to keep a backup strategy to prevent data loss after any cyber-attack. It will allow businesses to prevent data loss (</a:t>
            </a:r>
            <a:r>
              <a:rPr lang="en-US" sz="800" dirty="0" err="1">
                <a:effectLst/>
                <a:latin typeface="Arial" panose="020B0604020202020204" pitchFamily="34" charset="0"/>
                <a:ea typeface="Calibri" panose="020F0502020204030204" pitchFamily="34" charset="0"/>
                <a:cs typeface="Arial" panose="020B0604020202020204" pitchFamily="34" charset="0"/>
              </a:rPr>
              <a:t>Orgeret</a:t>
            </a:r>
            <a:r>
              <a:rPr lang="en-US" sz="800" dirty="0">
                <a:effectLst/>
                <a:latin typeface="Arial" panose="020B0604020202020204" pitchFamily="34" charset="0"/>
                <a:ea typeface="Calibri" panose="020F0502020204030204" pitchFamily="34" charset="0"/>
                <a:cs typeface="Arial" panose="020B0604020202020204" pitchFamily="34" charset="0"/>
              </a:rPr>
              <a:t> et al., 2024). </a:t>
            </a:r>
          </a:p>
          <a:p>
            <a:pPr marL="0" marR="0" algn="just">
              <a:spcBef>
                <a:spcPts val="0"/>
              </a:spcBef>
              <a:spcAft>
                <a:spcPts val="0"/>
              </a:spcAft>
            </a:pPr>
            <a:endParaRPr lang="en-GB" sz="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0"/>
              </a:spcBef>
              <a:spcAft>
                <a:spcPts val="0"/>
              </a:spcAft>
            </a:pPr>
            <a:endParaRPr lang="en-GB" sz="400"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0"/>
              </a:spcBef>
              <a:spcAft>
                <a:spcPts val="0"/>
              </a:spcAft>
            </a:pPr>
            <a:endParaRPr lang="en-GB" sz="400"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0"/>
              </a:spcBef>
              <a:spcAft>
                <a:spcPts val="0"/>
              </a:spcAft>
            </a:pPr>
            <a:endParaRPr lang="en-GB" sz="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0"/>
              </a:spcBef>
              <a:spcAft>
                <a:spcPts val="0"/>
              </a:spcAft>
            </a:pPr>
            <a:endParaRPr lang="en-GB" sz="4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spcBef>
                <a:spcPts val="0"/>
              </a:spcBef>
              <a:spcAft>
                <a:spcPts val="0"/>
              </a:spcAft>
            </a:pPr>
            <a:r>
              <a:rPr lang="en-GB" sz="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400" dirty="0">
              <a:effectLst/>
              <a:latin typeface="Times New Roman" panose="02020603050405020304" pitchFamily="18" charset="0"/>
              <a:ea typeface="Calibri" panose="020F0502020204030204" pitchFamily="34" charset="0"/>
              <a:cs typeface="Arial" panose="020B0604020202020204" pitchFamily="34" charset="0"/>
            </a:endParaRPr>
          </a:p>
          <a:p>
            <a:pPr algn="ctr" eaLnBrk="1" hangingPunct="1">
              <a:spcBef>
                <a:spcPct val="50000"/>
              </a:spcBef>
              <a:buFontTx/>
              <a:buNone/>
            </a:pPr>
            <a:endParaRPr lang="en-US" altLang="en-US" sz="400" u="sng" dirty="0">
              <a:solidFill>
                <a:schemeClr val="accent1"/>
              </a:solidFill>
              <a:latin typeface="Avenir Heavy"/>
            </a:endParaRPr>
          </a:p>
        </p:txBody>
      </p:sp>
      <p:pic>
        <p:nvPicPr>
          <p:cNvPr id="8" name="Picture 7">
            <a:extLst>
              <a:ext uri="{FF2B5EF4-FFF2-40B4-BE49-F238E27FC236}">
                <a16:creationId xmlns:a16="http://schemas.microsoft.com/office/drawing/2014/main" id="{3C81B796-2E08-0CDB-9560-3C7EE4749939}"/>
              </a:ext>
            </a:extLst>
          </p:cNvPr>
          <p:cNvPicPr>
            <a:picLocks noChangeAspect="1"/>
          </p:cNvPicPr>
          <p:nvPr/>
        </p:nvPicPr>
        <p:blipFill>
          <a:blip r:embed="rId4"/>
          <a:stretch>
            <a:fillRect/>
          </a:stretch>
        </p:blipFill>
        <p:spPr>
          <a:xfrm>
            <a:off x="6831572" y="2911457"/>
            <a:ext cx="4333008" cy="2031902"/>
          </a:xfrm>
          <a:prstGeom prst="rect">
            <a:avLst/>
          </a:prstGeom>
        </p:spPr>
      </p:pic>
      <p:sp>
        <p:nvSpPr>
          <p:cNvPr id="13" name="TextBox 12">
            <a:extLst>
              <a:ext uri="{FF2B5EF4-FFF2-40B4-BE49-F238E27FC236}">
                <a16:creationId xmlns:a16="http://schemas.microsoft.com/office/drawing/2014/main" id="{F0B9D78B-E274-BD57-18D0-985BD6516786}"/>
              </a:ext>
            </a:extLst>
          </p:cNvPr>
          <p:cNvSpPr txBox="1"/>
          <p:nvPr/>
        </p:nvSpPr>
        <p:spPr>
          <a:xfrm>
            <a:off x="7857786" y="4986413"/>
            <a:ext cx="2626302" cy="215444"/>
          </a:xfrm>
          <a:prstGeom prst="rect">
            <a:avLst/>
          </a:prstGeom>
          <a:noFill/>
        </p:spPr>
        <p:txBody>
          <a:bodyPr wrap="square">
            <a:spAutoFit/>
          </a:bodyPr>
          <a:lstStyle/>
          <a:p>
            <a:pPr algn="ctr"/>
            <a:r>
              <a:rPr lang="en-GB" sz="800" dirty="0">
                <a:latin typeface="Arial" panose="020B0604020202020204" pitchFamily="34" charset="0"/>
                <a:cs typeface="Arial" panose="020B0604020202020204" pitchFamily="34" charset="0"/>
              </a:rPr>
              <a:t>Source: (David, 2020).</a:t>
            </a:r>
          </a:p>
        </p:txBody>
      </p:sp>
      <p:pic>
        <p:nvPicPr>
          <p:cNvPr id="16" name="Picture 15">
            <a:extLst>
              <a:ext uri="{FF2B5EF4-FFF2-40B4-BE49-F238E27FC236}">
                <a16:creationId xmlns:a16="http://schemas.microsoft.com/office/drawing/2014/main" id="{39B9AD80-8BD0-9FF6-CEFA-8F692BE0B3FC}"/>
              </a:ext>
            </a:extLst>
          </p:cNvPr>
          <p:cNvPicPr>
            <a:picLocks noChangeAspect="1"/>
          </p:cNvPicPr>
          <p:nvPr/>
        </p:nvPicPr>
        <p:blipFill>
          <a:blip r:embed="rId5"/>
          <a:stretch>
            <a:fillRect/>
          </a:stretch>
        </p:blipFill>
        <p:spPr>
          <a:xfrm>
            <a:off x="1799792" y="4612564"/>
            <a:ext cx="3383633" cy="1807740"/>
          </a:xfrm>
          <a:prstGeom prst="rect">
            <a:avLst/>
          </a:prstGeom>
        </p:spPr>
      </p:pic>
      <p:sp>
        <p:nvSpPr>
          <p:cNvPr id="19" name="TextBox 18">
            <a:extLst>
              <a:ext uri="{FF2B5EF4-FFF2-40B4-BE49-F238E27FC236}">
                <a16:creationId xmlns:a16="http://schemas.microsoft.com/office/drawing/2014/main" id="{3F3B6224-3F4A-4CC6-DCB6-7EE186E9ACA0}"/>
              </a:ext>
            </a:extLst>
          </p:cNvPr>
          <p:cNvSpPr txBox="1"/>
          <p:nvPr/>
        </p:nvSpPr>
        <p:spPr>
          <a:xfrm>
            <a:off x="2548899" y="6423029"/>
            <a:ext cx="1885417" cy="215444"/>
          </a:xfrm>
          <a:prstGeom prst="rect">
            <a:avLst/>
          </a:prstGeom>
          <a:noFill/>
        </p:spPr>
        <p:txBody>
          <a:bodyPr wrap="square">
            <a:spAutoFit/>
          </a:bodyPr>
          <a:lstStyle/>
          <a:p>
            <a:pPr algn="ctr"/>
            <a:r>
              <a:rPr lang="en-GB" sz="800" dirty="0">
                <a:latin typeface="Arial" panose="020B0604020202020204" pitchFamily="34" charset="0"/>
                <a:cs typeface="Arial" panose="020B0604020202020204" pitchFamily="34" charset="0"/>
              </a:rPr>
              <a:t>Source: (</a:t>
            </a:r>
            <a:r>
              <a:rPr lang="en-GB" sz="800" dirty="0" err="1">
                <a:latin typeface="Arial" panose="020B0604020202020204" pitchFamily="34" charset="0"/>
                <a:cs typeface="Arial" panose="020B0604020202020204" pitchFamily="34" charset="0"/>
              </a:rPr>
              <a:t>Orgeret</a:t>
            </a:r>
            <a:r>
              <a:rPr lang="en-GB" sz="800" dirty="0">
                <a:latin typeface="Arial" panose="020B0604020202020204" pitchFamily="34" charset="0"/>
                <a:cs typeface="Arial" panose="020B0604020202020204" pitchFamily="34" charset="0"/>
              </a:rPr>
              <a:t> et al., 2024).</a:t>
            </a:r>
          </a:p>
        </p:txBody>
      </p:sp>
      <p:sp>
        <p:nvSpPr>
          <p:cNvPr id="2" name="TextBox 1">
            <a:extLst>
              <a:ext uri="{FF2B5EF4-FFF2-40B4-BE49-F238E27FC236}">
                <a16:creationId xmlns:a16="http://schemas.microsoft.com/office/drawing/2014/main" id="{39F164C5-ADD1-EA39-F823-6EA0C0EE7F47}"/>
              </a:ext>
            </a:extLst>
          </p:cNvPr>
          <p:cNvSpPr txBox="1"/>
          <p:nvPr/>
        </p:nvSpPr>
        <p:spPr>
          <a:xfrm>
            <a:off x="717861" y="208110"/>
            <a:ext cx="2163862" cy="646331"/>
          </a:xfrm>
          <a:prstGeom prst="rect">
            <a:avLst/>
          </a:prstGeom>
          <a:noFill/>
        </p:spPr>
        <p:txBody>
          <a:bodyPr wrap="none" rtlCol="0">
            <a:spAutoFit/>
          </a:bodyPr>
          <a:lstStyle/>
          <a:p>
            <a:r>
              <a:rPr lang="en-GB" dirty="0"/>
              <a:t>Mr Noor Miah</a:t>
            </a:r>
          </a:p>
          <a:p>
            <a:r>
              <a:rPr lang="en-GB" dirty="0"/>
              <a:t>Student ID: 2416058</a:t>
            </a:r>
          </a:p>
        </p:txBody>
      </p:sp>
      <p:sp>
        <p:nvSpPr>
          <p:cNvPr id="5" name="TextBox 4">
            <a:extLst>
              <a:ext uri="{FF2B5EF4-FFF2-40B4-BE49-F238E27FC236}">
                <a16:creationId xmlns:a16="http://schemas.microsoft.com/office/drawing/2014/main" id="{F246FDDA-3DA0-C0E5-3711-6CFA10ED5BAF}"/>
              </a:ext>
            </a:extLst>
          </p:cNvPr>
          <p:cNvSpPr txBox="1"/>
          <p:nvPr/>
        </p:nvSpPr>
        <p:spPr>
          <a:xfrm>
            <a:off x="4434316" y="267407"/>
            <a:ext cx="3423470" cy="369332"/>
          </a:xfrm>
          <a:prstGeom prst="rect">
            <a:avLst/>
          </a:prstGeom>
          <a:noFill/>
        </p:spPr>
        <p:txBody>
          <a:bodyPr wrap="square" rtlCol="0">
            <a:spAutoFit/>
          </a:bodyPr>
          <a:lstStyle/>
          <a:p>
            <a:pPr algn="ctr"/>
            <a:r>
              <a:rPr lang="en-GB" b="1" dirty="0"/>
              <a:t>Basic Digital Safety</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94f2d7a-1bbf-4ef9-9f17-78f6c421dc2a"/>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541</TotalTime>
  <Words>529</Words>
  <Application>Microsoft Office PowerPoint</Application>
  <PresentationFormat>Widescreen</PresentationFormat>
  <Paragraphs>65</Paragraphs>
  <Slides>2</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vt:i4>
      </vt:variant>
    </vt:vector>
  </HeadingPairs>
  <TitlesOfParts>
    <vt:vector size="11" baseType="lpstr">
      <vt:lpstr>Arial</vt:lpstr>
      <vt:lpstr>Avenir Heavy</vt:lpstr>
      <vt:lpstr>Calibri</vt:lpstr>
      <vt:lpstr>Calibri Light</vt:lpstr>
      <vt:lpstr>Helvetica</vt:lpstr>
      <vt:lpstr>Humnst777 BT</vt:lpstr>
      <vt:lpstr>Times New Roman</vt:lpstr>
      <vt:lpstr>Wingdings</vt:lpstr>
      <vt:lpstr>Office Theme</vt:lpstr>
      <vt:lpstr>Module: Digital Skills Module code: LCLM4002 Lecturer: Koushik Modak Assignment Title: Task 2 – Informative Poster Student name: Mr Noor Miah Student ID number: 2416058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noor miah</cp:lastModifiedBy>
  <cp:revision>9</cp:revision>
  <dcterms:created xsi:type="dcterms:W3CDTF">2022-06-24T11:54:01Z</dcterms:created>
  <dcterms:modified xsi:type="dcterms:W3CDTF">2024-11-20T21:35:43Z</dcterms:modified>
</cp:coreProperties>
</file>