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96D07-8095-EF59-49EF-E42A1193D274}" v="2702" dt="2022-09-18T16:57:08.565"/>
    <p1510:client id="{20C58CA6-E521-97E3-E198-1150C58B6AFA}" v="87" dt="2022-09-19T16:24:27.105"/>
    <p1510:client id="{2BF7CD56-894A-2048-29FD-0861D81205D8}" v="42" dt="2022-09-19T17:04:27.071"/>
    <p1510:client id="{2C5A1A05-27C0-B061-A60D-7102A2F180FD}" v="580" dt="2022-09-18T20:30:33.275"/>
    <p1510:client id="{3D56A87C-EC5F-C9A6-2E76-465C4285A3C8}" v="1330" dt="2022-09-19T11:26:25.649"/>
    <p1510:client id="{5D25434A-FF96-5711-0D0D-7D939FE4CE3C}" v="112" dt="2022-09-22T19:09:06.651"/>
    <p1510:client id="{8D894ED7-294F-4702-AA2D-4FD9DC6232E4}" v="1024" dt="2022-09-15T21:39:35.928"/>
    <p1510:client id="{9A0D7324-7063-0215-9A81-0BBC737AFFEC}" v="39" dt="2022-09-28T18:20:46.285"/>
    <p1510:client id="{9B0207CA-78DB-EF0B-4A0B-90FEBB0FF791}" v="84" dt="2022-09-26T20:08:54.704"/>
    <p1510:client id="{AD14B089-6341-B04F-81E8-352E7A57BB63}" v="447" dt="2022-09-26T21:00:45.909"/>
    <p1510:client id="{D56FF952-7BCF-36E4-19FC-0778E8A2DEC0}" v="20" dt="2022-09-18T17:00:57.561"/>
    <p1510:client id="{DA52BA99-B000-0D49-D726-6EAB39E94DEB}" v="1713" dt="2022-09-17T15:23:53.236"/>
    <p1510:client id="{FBDE29E8-5C15-6D8F-3F02-30D7238CEA0F}" v="133" dt="2022-09-27T18:59:33.2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telle Gauci (2200562)" userId="S::2200562@student.uwtsd.ac.uk::930f7e35-325e-46f5-af0a-2101a621c845" providerId="AD" clId="Web-{FBDE29E8-5C15-6D8F-3F02-30D7238CEA0F}"/>
    <pc:docChg chg="modSld">
      <pc:chgData name="Chantelle Gauci (2200562)" userId="S::2200562@student.uwtsd.ac.uk::930f7e35-325e-46f5-af0a-2101a621c845" providerId="AD" clId="Web-{FBDE29E8-5C15-6D8F-3F02-30D7238CEA0F}" dt="2022-09-27T18:59:33.211" v="132" actId="20577"/>
      <pc:docMkLst>
        <pc:docMk/>
      </pc:docMkLst>
      <pc:sldChg chg="modSp">
        <pc:chgData name="Chantelle Gauci (2200562)" userId="S::2200562@student.uwtsd.ac.uk::930f7e35-325e-46f5-af0a-2101a621c845" providerId="AD" clId="Web-{FBDE29E8-5C15-6D8F-3F02-30D7238CEA0F}" dt="2022-09-27T18:59:33.211" v="132" actId="20577"/>
        <pc:sldMkLst>
          <pc:docMk/>
          <pc:sldMk cId="1489480569" sldId="257"/>
        </pc:sldMkLst>
        <pc:spChg chg="mod">
          <ac:chgData name="Chantelle Gauci (2200562)" userId="S::2200562@student.uwtsd.ac.uk::930f7e35-325e-46f5-af0a-2101a621c845" providerId="AD" clId="Web-{FBDE29E8-5C15-6D8F-3F02-30D7238CEA0F}" dt="2022-09-27T18:59:33.211" v="132" actId="20577"/>
          <ac:spMkLst>
            <pc:docMk/>
            <pc:sldMk cId="1489480569" sldId="257"/>
            <ac:spMk id="3" creationId="{C8EEA8B0-CCFE-BFEB-79C4-D05ADB235D56}"/>
          </ac:spMkLst>
        </pc:spChg>
      </pc:sldChg>
    </pc:docChg>
  </pc:docChgLst>
  <pc:docChgLst>
    <pc:chgData name="Chantelle Gauci (2200562)" userId="S::2200562@student.uwtsd.ac.uk::930f7e35-325e-46f5-af0a-2101a621c845" providerId="AD" clId="Web-{9A0D7324-7063-0215-9A81-0BBC737AFFEC}"/>
    <pc:docChg chg="modSld">
      <pc:chgData name="Chantelle Gauci (2200562)" userId="S::2200562@student.uwtsd.ac.uk::930f7e35-325e-46f5-af0a-2101a621c845" providerId="AD" clId="Web-{9A0D7324-7063-0215-9A81-0BBC737AFFEC}" dt="2022-09-28T18:20:46.285" v="37" actId="20577"/>
      <pc:docMkLst>
        <pc:docMk/>
      </pc:docMkLst>
      <pc:sldChg chg="modSp">
        <pc:chgData name="Chantelle Gauci (2200562)" userId="S::2200562@student.uwtsd.ac.uk::930f7e35-325e-46f5-af0a-2101a621c845" providerId="AD" clId="Web-{9A0D7324-7063-0215-9A81-0BBC737AFFEC}" dt="2022-09-28T18:20:46.285" v="37" actId="20577"/>
        <pc:sldMkLst>
          <pc:docMk/>
          <pc:sldMk cId="109857222" sldId="256"/>
        </pc:sldMkLst>
        <pc:spChg chg="mod">
          <ac:chgData name="Chantelle Gauci (2200562)" userId="S::2200562@student.uwtsd.ac.uk::930f7e35-325e-46f5-af0a-2101a621c845" providerId="AD" clId="Web-{9A0D7324-7063-0215-9A81-0BBC737AFFEC}" dt="2022-09-28T18:18:54.564" v="25" actId="20577"/>
          <ac:spMkLst>
            <pc:docMk/>
            <pc:sldMk cId="109857222" sldId="256"/>
            <ac:spMk id="9" creationId="{7B98027C-9977-85FC-0D37-545E38944191}"/>
          </ac:spMkLst>
        </pc:spChg>
        <pc:spChg chg="mod">
          <ac:chgData name="Chantelle Gauci (2200562)" userId="S::2200562@student.uwtsd.ac.uk::930f7e35-325e-46f5-af0a-2101a621c845" providerId="AD" clId="Web-{9A0D7324-7063-0215-9A81-0BBC737AFFEC}" dt="2022-09-28T18:20:46.285" v="37" actId="20577"/>
          <ac:spMkLst>
            <pc:docMk/>
            <pc:sldMk cId="109857222" sldId="256"/>
            <ac:spMk id="10" creationId="{66265F19-F7D1-BDF1-8A99-3906309A0C5F}"/>
          </ac:spMkLst>
        </pc:spChg>
      </pc:sldChg>
      <pc:sldChg chg="modSp">
        <pc:chgData name="Chantelle Gauci (2200562)" userId="S::2200562@student.uwtsd.ac.uk::930f7e35-325e-46f5-af0a-2101a621c845" providerId="AD" clId="Web-{9A0D7324-7063-0215-9A81-0BBC737AFFEC}" dt="2022-09-27T19:34:46.062" v="1" actId="20577"/>
        <pc:sldMkLst>
          <pc:docMk/>
          <pc:sldMk cId="1489480569" sldId="257"/>
        </pc:sldMkLst>
        <pc:spChg chg="mod">
          <ac:chgData name="Chantelle Gauci (2200562)" userId="S::2200562@student.uwtsd.ac.uk::930f7e35-325e-46f5-af0a-2101a621c845" providerId="AD" clId="Web-{9A0D7324-7063-0215-9A81-0BBC737AFFEC}" dt="2022-09-27T19:34:46.062" v="1" actId="20577"/>
          <ac:spMkLst>
            <pc:docMk/>
            <pc:sldMk cId="1489480569" sldId="257"/>
            <ac:spMk id="2" creationId="{1636DAA4-600E-3846-7B38-D053A3F0210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9510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5781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2819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1451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73214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4091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4370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72653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8902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860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0490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154141166"/>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www.monash.edu/learnhq/enhance-yourthinking/criticalthinking/what-is-criticalthinking" TargetMode="External"/><Relationship Id="rId3" Type="http://schemas.openxmlformats.org/officeDocument/2006/relationships/hyperlink" Target="https://www.essaycompany.com/blog/why-is-referencing-important-in-academic-writing" TargetMode="External"/><Relationship Id="rId7" Type="http://schemas.openxmlformats.org/officeDocument/2006/relationships/hyperlink" Target="https://www.makemyassignments.com/blog/types-of-referencing-styles/" TargetMode="External"/><Relationship Id="rId2" Type="http://schemas.openxmlformats.org/officeDocument/2006/relationships/hyperlink" Target="https://biznewske.com/daid-kolb-learning-style-inventory/" TargetMode="External"/><Relationship Id="rId1" Type="http://schemas.openxmlformats.org/officeDocument/2006/relationships/slideLayout" Target="../slideLayouts/slideLayout2.xml"/><Relationship Id="rId6" Type="http://schemas.openxmlformats.org/officeDocument/2006/relationships/hyperlink" Target="https://literacypathway.com/critical-thinking-skills" TargetMode="External"/><Relationship Id="rId5" Type="http://schemas.openxmlformats.org/officeDocument/2006/relationships/hyperlink" Target="https://thinking/obalschoolorg/the-importance-of-student-reflection" TargetMode="External"/><Relationship Id="rId10" Type="http://schemas.openxmlformats.org/officeDocument/2006/relationships/hyperlink" Target="https://www.kent.ac.uk/ai/students/whatisreferencing.html" TargetMode="External"/><Relationship Id="rId4" Type="http://schemas.openxmlformats.org/officeDocument/2006/relationships/hyperlink" Target="https://www.imperial.ac.uk/admin-services/library/learning-support/reference-mangemnet/what-is-referencing/" TargetMode="External"/><Relationship Id="rId9" Type="http://schemas.openxmlformats.org/officeDocument/2006/relationships/hyperlink" Target="https://www.oercommons.org/courseware/lesson/670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3863" y="141954"/>
            <a:ext cx="6116272" cy="623870"/>
          </a:xfrm>
          <a:solidFill>
            <a:srgbClr val="FFFF00"/>
          </a:solidFill>
          <a:ln>
            <a:noFill/>
          </a:ln>
        </p:spPr>
        <p:txBody>
          <a:bodyPr>
            <a:noAutofit/>
          </a:bodyPr>
          <a:lstStyle/>
          <a:p>
            <a:r>
              <a:rPr lang="en-GB" sz="1400" b="1" dirty="0">
                <a:cs typeface="Calibri Light"/>
              </a:rPr>
              <a:t>Chantelle Gauci (220562) ECGE4005PC </a:t>
            </a:r>
            <a:br>
              <a:rPr lang="en-GB" sz="1400" b="1" dirty="0">
                <a:cs typeface="Calibri Light"/>
              </a:rPr>
            </a:br>
            <a:r>
              <a:rPr lang="en-GB" sz="1400" b="1" dirty="0">
                <a:cs typeface="Calibri Light"/>
              </a:rPr>
              <a:t>What is critical thinking?</a:t>
            </a:r>
            <a:endParaRPr lang="en-US" dirty="0"/>
          </a:p>
        </p:txBody>
      </p:sp>
      <p:sp>
        <p:nvSpPr>
          <p:cNvPr id="9" name="Rectangle: Rounded Corners 8">
            <a:extLst>
              <a:ext uri="{FF2B5EF4-FFF2-40B4-BE49-F238E27FC236}">
                <a16:creationId xmlns:a16="http://schemas.microsoft.com/office/drawing/2014/main" id="{7B98027C-9977-85FC-0D37-545E38944191}"/>
              </a:ext>
            </a:extLst>
          </p:cNvPr>
          <p:cNvSpPr/>
          <p:nvPr/>
        </p:nvSpPr>
        <p:spPr>
          <a:xfrm>
            <a:off x="2433236" y="813799"/>
            <a:ext cx="6109202" cy="187759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1200">
              <a:solidFill>
                <a:schemeClr val="tx1"/>
              </a:solidFill>
              <a:latin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ctr"/>
            <a:r>
              <a:rPr lang="en-GB" sz="1200" dirty="0">
                <a:solidFill>
                  <a:schemeClr val="tx1"/>
                </a:solidFill>
                <a:latin typeface="Calibri"/>
                <a:cs typeface="Calibri"/>
              </a:rPr>
              <a:t>Image </a:t>
            </a:r>
            <a:r>
              <a:rPr lang="en-GB" sz="1200" dirty="0" err="1">
                <a:solidFill>
                  <a:schemeClr val="tx1"/>
                </a:solidFill>
                <a:latin typeface="Calibri"/>
                <a:cs typeface="Calibri"/>
              </a:rPr>
              <a:t>oercommons</a:t>
            </a:r>
            <a:r>
              <a:rPr lang="en-GB" sz="1200" dirty="0">
                <a:solidFill>
                  <a:schemeClr val="tx1"/>
                </a:solidFill>
                <a:latin typeface="Calibri"/>
                <a:cs typeface="Calibri"/>
              </a:rPr>
              <a:t> Google  search</a:t>
            </a:r>
          </a:p>
          <a:p>
            <a:pPr algn="just"/>
            <a:endParaRPr lang="en-GB" sz="900" dirty="0">
              <a:solidFill>
                <a:schemeClr val="tx1"/>
              </a:solidFill>
              <a:latin typeface="Calibri"/>
              <a:cs typeface="Calibri"/>
            </a:endParaRPr>
          </a:p>
          <a:p>
            <a:pPr algn="just"/>
            <a:r>
              <a:rPr lang="en-GB" sz="900" dirty="0">
                <a:solidFill>
                  <a:schemeClr val="tx1"/>
                </a:solidFill>
                <a:latin typeface="Calibri"/>
              </a:rPr>
              <a:t>Critical thinking is having the ability to think clearly and understand the reasoning relationship between ideas. It gives you a better understanding of your motivations and goals, being able to focus on the most important things and apply it to your personal life will impact your situation and promote personal growth and success.</a:t>
            </a:r>
            <a:endParaRPr lang="en-GB" sz="900" dirty="0">
              <a:solidFill>
                <a:schemeClr val="tx1"/>
              </a:solidFill>
              <a:cs typeface="Calibri"/>
            </a:endParaRPr>
          </a:p>
        </p:txBody>
      </p:sp>
      <p:pic>
        <p:nvPicPr>
          <p:cNvPr id="6" name="Picture 6" descr="Diagram&#10;&#10;Description automatically generated">
            <a:extLst>
              <a:ext uri="{FF2B5EF4-FFF2-40B4-BE49-F238E27FC236}">
                <a16:creationId xmlns:a16="http://schemas.microsoft.com/office/drawing/2014/main" id="{ADDFBBF6-0A2C-C04F-0811-DC17761071F9}"/>
              </a:ext>
            </a:extLst>
          </p:cNvPr>
          <p:cNvPicPr>
            <a:picLocks noChangeAspect="1"/>
          </p:cNvPicPr>
          <p:nvPr/>
        </p:nvPicPr>
        <p:blipFill>
          <a:blip r:embed="rId2"/>
          <a:stretch>
            <a:fillRect/>
          </a:stretch>
        </p:blipFill>
        <p:spPr>
          <a:xfrm>
            <a:off x="4735529" y="943203"/>
            <a:ext cx="1517111" cy="819595"/>
          </a:xfrm>
          <a:prstGeom prst="rect">
            <a:avLst/>
          </a:prstGeom>
        </p:spPr>
      </p:pic>
      <p:sp>
        <p:nvSpPr>
          <p:cNvPr id="10" name="Rectangle: Rounded Corners 9">
            <a:extLst>
              <a:ext uri="{FF2B5EF4-FFF2-40B4-BE49-F238E27FC236}">
                <a16:creationId xmlns:a16="http://schemas.microsoft.com/office/drawing/2014/main" id="{66265F19-F7D1-BDF1-8A99-3906309A0C5F}"/>
              </a:ext>
            </a:extLst>
          </p:cNvPr>
          <p:cNvSpPr/>
          <p:nvPr/>
        </p:nvSpPr>
        <p:spPr>
          <a:xfrm>
            <a:off x="142635" y="2850551"/>
            <a:ext cx="2391552" cy="3932032"/>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ea typeface="Segoe UI"/>
                <a:cs typeface="Segoe UI"/>
              </a:rPr>
              <a:t>2. Time management</a:t>
            </a:r>
            <a:r>
              <a:rPr lang="en-US" sz="900" dirty="0">
                <a:solidFill>
                  <a:schemeClr val="tx1"/>
                </a:solidFill>
                <a:latin typeface="Calibri"/>
                <a:ea typeface="Segoe UI"/>
                <a:cs typeface="Segoe UI"/>
              </a:rPr>
              <a:t>​</a:t>
            </a:r>
          </a:p>
          <a:p>
            <a:r>
              <a:rPr lang="en-GB" sz="900" dirty="0">
                <a:solidFill>
                  <a:schemeClr val="tx1"/>
                </a:solidFill>
                <a:latin typeface="Calibri"/>
                <a:ea typeface="Segoe UI"/>
                <a:cs typeface="Segoe UI"/>
              </a:rPr>
              <a:t>Cottrell (2011) suggests the more time you put into the several pieces of reading materials, the logic of the subject, arrange and fine tune your piece of work the more likely you are to succeed in your studies. Having good  time management skills will have a huge impact on you becoming a successful student. To have good time management skills  there are lot of things you need to consider, you need to have a structure, discover what you need to do, illuminate what is most important, agree to a time schedule and stick at it, prioritise what needs to be down first, set a plan of action and most importantly manage distractions as best as possible. Time management is valuable to achieving my goals, as much as skills and knowledge is a big part of success time also plays an important part, being conscious of your time and having the </a:t>
            </a:r>
            <a:r>
              <a:rPr lang="en-GB" sz="900">
                <a:solidFill>
                  <a:schemeClr val="tx1"/>
                </a:solidFill>
                <a:latin typeface="Calibri"/>
                <a:ea typeface="Segoe UI"/>
                <a:cs typeface="Segoe UI"/>
              </a:rPr>
              <a:t>potential to manage it will help you develop more qualities. </a:t>
            </a:r>
            <a:endParaRPr lang="en-GB" sz="900">
              <a:solidFill>
                <a:schemeClr val="tx1"/>
              </a:solidFill>
              <a:cs typeface="Segoe UI"/>
            </a:endParaRPr>
          </a:p>
        </p:txBody>
      </p:sp>
      <p:sp>
        <p:nvSpPr>
          <p:cNvPr id="11" name="Rectangle: Rounded Corners 10">
            <a:extLst>
              <a:ext uri="{FF2B5EF4-FFF2-40B4-BE49-F238E27FC236}">
                <a16:creationId xmlns:a16="http://schemas.microsoft.com/office/drawing/2014/main" id="{3FFE7439-9407-AB3E-4B8C-77116236478A}"/>
              </a:ext>
            </a:extLst>
          </p:cNvPr>
          <p:cNvSpPr/>
          <p:nvPr/>
        </p:nvSpPr>
        <p:spPr>
          <a:xfrm>
            <a:off x="142998" y="74794"/>
            <a:ext cx="2283123" cy="2688278"/>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ea typeface="Segoe UI"/>
                <a:cs typeface="Segoe UI"/>
              </a:rPr>
              <a:t>1. Note taking</a:t>
            </a:r>
            <a:r>
              <a:rPr lang="en-US" sz="900" dirty="0">
                <a:solidFill>
                  <a:schemeClr val="tx1"/>
                </a:solidFill>
                <a:latin typeface="Calibri"/>
                <a:ea typeface="Segoe UI"/>
                <a:cs typeface="Segoe UI"/>
              </a:rPr>
              <a:t>​</a:t>
            </a:r>
          </a:p>
          <a:p>
            <a:r>
              <a:rPr lang="en-GB" sz="900" dirty="0">
                <a:solidFill>
                  <a:schemeClr val="tx1"/>
                </a:solidFill>
                <a:latin typeface="Calibri"/>
                <a:ea typeface="Segoe UI"/>
                <a:cs typeface="Segoe UI"/>
              </a:rPr>
              <a:t>According to Blackburn (2022) "note taking is a precious life skill". Effective note taking will help you achieve your target. Note taking keeps your brain stay active, supports your memory, improves your comprehension and is a great resource when coming to write your assignments. </a:t>
            </a:r>
          </a:p>
          <a:p>
            <a:r>
              <a:rPr lang="en-GB" sz="900" dirty="0">
                <a:solidFill>
                  <a:schemeClr val="tx1"/>
                </a:solidFill>
                <a:latin typeface="Calibri"/>
                <a:ea typeface="Segoe UI"/>
                <a:cs typeface="Segoe UI"/>
              </a:rPr>
              <a:t>(Day, 2018, p.81) points out " the best notes can be transformative, involving capturing aspects of the original material and shaping them into something of greater value". </a:t>
            </a:r>
          </a:p>
          <a:p>
            <a:r>
              <a:rPr lang="en-GB" sz="900" dirty="0">
                <a:solidFill>
                  <a:schemeClr val="tx1"/>
                </a:solidFill>
                <a:latin typeface="Calibri"/>
                <a:ea typeface="Segoe UI"/>
                <a:cs typeface="Segoe UI"/>
              </a:rPr>
              <a:t>Note taking during lectures are vital as you will never miss a point, increases your attention, improves organisation skills, encourages active learning and condenses information. </a:t>
            </a:r>
            <a:endParaRPr lang="en-GB" sz="900">
              <a:solidFill>
                <a:schemeClr val="tx1"/>
              </a:solidFill>
              <a:cs typeface="Segoe UI"/>
            </a:endParaRPr>
          </a:p>
        </p:txBody>
      </p:sp>
      <p:sp>
        <p:nvSpPr>
          <p:cNvPr id="12" name="Rectangle: Rounded Corners 11">
            <a:extLst>
              <a:ext uri="{FF2B5EF4-FFF2-40B4-BE49-F238E27FC236}">
                <a16:creationId xmlns:a16="http://schemas.microsoft.com/office/drawing/2014/main" id="{86CA46D5-9ADA-0E96-44D0-3A6A2C286B3A}"/>
              </a:ext>
            </a:extLst>
          </p:cNvPr>
          <p:cNvSpPr/>
          <p:nvPr/>
        </p:nvSpPr>
        <p:spPr>
          <a:xfrm>
            <a:off x="8586698" y="72282"/>
            <a:ext cx="3249282" cy="4068790"/>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ctr"/>
            <a:endParaRPr lang="en-GB" sz="900" dirty="0">
              <a:solidFill>
                <a:schemeClr val="tx1"/>
              </a:solidFill>
              <a:latin typeface="Calibri"/>
              <a:ea typeface="Segoe UI"/>
              <a:cs typeface="Segoe UI"/>
            </a:endParaRPr>
          </a:p>
          <a:p>
            <a:pPr algn="ctr"/>
            <a:endParaRPr lang="en-GB" sz="900" dirty="0">
              <a:solidFill>
                <a:schemeClr val="tx1"/>
              </a:solidFill>
              <a:latin typeface="Calibri"/>
              <a:ea typeface="Segoe UI"/>
              <a:cs typeface="Segoe UI"/>
            </a:endParaRPr>
          </a:p>
          <a:p>
            <a:pPr algn="ctr"/>
            <a:endParaRPr lang="en-GB" sz="900" dirty="0">
              <a:solidFill>
                <a:schemeClr val="tx1"/>
              </a:solidFill>
              <a:latin typeface="Calibri"/>
              <a:ea typeface="Segoe UI"/>
              <a:cs typeface="Segoe UI"/>
            </a:endParaRPr>
          </a:p>
          <a:p>
            <a:pPr algn="ctr"/>
            <a:r>
              <a:rPr lang="en-GB" sz="900" dirty="0">
                <a:solidFill>
                  <a:schemeClr val="tx1"/>
                </a:solidFill>
                <a:latin typeface="Calibri"/>
                <a:ea typeface="Segoe UI"/>
                <a:cs typeface="Segoe UI"/>
              </a:rPr>
              <a:t>Image Google search</a:t>
            </a:r>
            <a:r>
              <a:rPr lang="en-GB" sz="900" dirty="0">
                <a:solidFill>
                  <a:schemeClr val="tx1"/>
                </a:solidFill>
                <a:ea typeface="+mn-lt"/>
                <a:cs typeface="Segoe UI"/>
              </a:rPr>
              <a:t> </a:t>
            </a:r>
            <a:r>
              <a:rPr lang="en-GB" sz="900" dirty="0">
                <a:solidFill>
                  <a:schemeClr val="tx1"/>
                </a:solidFill>
                <a:ea typeface="+mn-lt"/>
                <a:cs typeface="+mn-lt"/>
              </a:rPr>
              <a:t>biznewske.com/</a:t>
            </a:r>
            <a:r>
              <a:rPr lang="en-GB" sz="900" dirty="0" err="1">
                <a:solidFill>
                  <a:schemeClr val="tx1"/>
                </a:solidFill>
                <a:ea typeface="+mn-lt"/>
                <a:cs typeface="+mn-lt"/>
              </a:rPr>
              <a:t>david</a:t>
            </a:r>
            <a:r>
              <a:rPr lang="en-GB" sz="900" dirty="0">
                <a:solidFill>
                  <a:schemeClr val="tx1"/>
                </a:solidFill>
                <a:ea typeface="+mn-lt"/>
                <a:cs typeface="+mn-lt"/>
              </a:rPr>
              <a:t>-</a:t>
            </a:r>
            <a:r>
              <a:rPr lang="en-GB" sz="900" dirty="0" err="1">
                <a:solidFill>
                  <a:schemeClr val="tx1"/>
                </a:solidFill>
                <a:ea typeface="+mn-lt"/>
                <a:cs typeface="+mn-lt"/>
              </a:rPr>
              <a:t>kolb</a:t>
            </a:r>
            <a:r>
              <a:rPr lang="en-GB" sz="900" dirty="0">
                <a:solidFill>
                  <a:schemeClr val="tx1"/>
                </a:solidFill>
                <a:ea typeface="+mn-lt"/>
                <a:cs typeface="+mn-lt"/>
              </a:rPr>
              <a:t>-learning-style-inventory</a:t>
            </a:r>
            <a:endParaRPr lang="en-GB">
              <a:solidFill>
                <a:schemeClr val="tx1"/>
              </a:solidFill>
            </a:endParaRPr>
          </a:p>
          <a:p>
            <a:pPr algn="just"/>
            <a:endParaRPr lang="en-GB" sz="900" b="1" dirty="0">
              <a:solidFill>
                <a:schemeClr val="tx1"/>
              </a:solidFill>
              <a:latin typeface="Calibri"/>
              <a:ea typeface="Segoe UI"/>
              <a:cs typeface="Segoe UI"/>
            </a:endParaRPr>
          </a:p>
          <a:p>
            <a:pPr algn="just"/>
            <a:r>
              <a:rPr lang="en-GB" sz="900" b="1" dirty="0">
                <a:solidFill>
                  <a:schemeClr val="tx1"/>
                </a:solidFill>
                <a:latin typeface="Calibri"/>
                <a:ea typeface="Segoe UI"/>
                <a:cs typeface="Segoe UI"/>
              </a:rPr>
              <a:t>3. Reflection </a:t>
            </a:r>
            <a:r>
              <a:rPr lang="en-GB" sz="900" dirty="0">
                <a:solidFill>
                  <a:schemeClr val="tx1"/>
                </a:solidFill>
                <a:latin typeface="Calibri"/>
                <a:ea typeface="Segoe UI"/>
                <a:cs typeface="Segoe UI"/>
              </a:rPr>
              <a:t>is a powerful skill that supports your growth mindset and encourages you to see the importance of your learning journey, identify what went well and what may need changing.</a:t>
            </a:r>
            <a:r>
              <a:rPr lang="en-US" sz="900" dirty="0">
                <a:solidFill>
                  <a:schemeClr val="tx1"/>
                </a:solidFill>
                <a:latin typeface="Calibri"/>
                <a:ea typeface="Segoe UI"/>
                <a:cs typeface="Segoe UI"/>
              </a:rPr>
              <a:t>​</a:t>
            </a:r>
            <a:endParaRPr lang="en-US" sz="900">
              <a:solidFill>
                <a:schemeClr val="tx1"/>
              </a:solidFill>
              <a:cs typeface="Calibri"/>
            </a:endParaRPr>
          </a:p>
          <a:p>
            <a:pPr algn="just"/>
            <a:r>
              <a:rPr lang="en-GB" sz="900" dirty="0">
                <a:solidFill>
                  <a:schemeClr val="tx1"/>
                </a:solidFill>
                <a:latin typeface="Calibri"/>
                <a:ea typeface="Segoe UI"/>
                <a:cs typeface="Segoe UI"/>
              </a:rPr>
              <a:t>Reflection gives you the opportunity to decide on solutions and strategies to improve your studies. According to David Kolb learning theory there are four stages of learning cycle. </a:t>
            </a:r>
            <a:endParaRPr lang="en-GB" sz="900" dirty="0">
              <a:solidFill>
                <a:schemeClr val="tx1"/>
              </a:solidFill>
              <a:latin typeface="Calibri"/>
              <a:ea typeface="Segoe UI"/>
              <a:cs typeface="Calibri"/>
            </a:endParaRPr>
          </a:p>
          <a:p>
            <a:pPr algn="just"/>
            <a:r>
              <a:rPr lang="en-GB" sz="900" dirty="0">
                <a:solidFill>
                  <a:schemeClr val="tx1"/>
                </a:solidFill>
                <a:latin typeface="Calibri"/>
                <a:ea typeface="Segoe UI"/>
                <a:cs typeface="Segoe UI"/>
              </a:rPr>
              <a:t>"concrete experience, reflective observation, abstract conceptualisation and active experiment" (Kolb,2022) </a:t>
            </a:r>
            <a:endParaRPr lang="en-GB" sz="900" dirty="0">
              <a:solidFill>
                <a:schemeClr val="tx1"/>
              </a:solidFill>
              <a:latin typeface="Calibri"/>
              <a:ea typeface="Segoe UI"/>
              <a:cs typeface="Calibri"/>
            </a:endParaRPr>
          </a:p>
          <a:p>
            <a:pPr algn="just"/>
            <a:r>
              <a:rPr lang="en-GB" sz="900" dirty="0">
                <a:solidFill>
                  <a:schemeClr val="tx1"/>
                </a:solidFill>
                <a:latin typeface="Calibri"/>
                <a:ea typeface="Segoe UI"/>
                <a:cs typeface="Segoe UI"/>
              </a:rPr>
              <a:t>Kolb believes as we gain an understanding of something we go through an educational rotation to recognise what is required from the involvement and strive to approach a theory or model of what is discovered</a:t>
            </a:r>
            <a:r>
              <a:rPr lang="en-GB" sz="900" dirty="0">
                <a:latin typeface="Calibri"/>
                <a:ea typeface="Segoe UI"/>
                <a:cs typeface="Segoe UI"/>
              </a:rPr>
              <a:t>.</a:t>
            </a:r>
            <a:r>
              <a:rPr lang="en-US" sz="900" dirty="0">
                <a:latin typeface="Calibri"/>
                <a:ea typeface="Segoe UI"/>
                <a:cs typeface="Segoe UI"/>
              </a:rPr>
              <a:t>​ </a:t>
            </a:r>
            <a:r>
              <a:rPr lang="en-US" sz="900" dirty="0">
                <a:solidFill>
                  <a:schemeClr val="tx1"/>
                </a:solidFill>
                <a:latin typeface="Calibri"/>
                <a:ea typeface="Segoe UI"/>
                <a:cs typeface="Segoe UI"/>
              </a:rPr>
              <a:t>(Carlton, 2013) points out "reflection authorizes students to participate in critical and reflective thinking.</a:t>
            </a:r>
            <a:endParaRPr lang="en-GB" sz="900">
              <a:solidFill>
                <a:schemeClr val="tx1"/>
              </a:solidFill>
              <a:cs typeface="Calibri"/>
            </a:endParaRPr>
          </a:p>
        </p:txBody>
      </p:sp>
      <p:pic>
        <p:nvPicPr>
          <p:cNvPr id="7" name="Picture 7" descr="Diagram&#10;&#10;Description automatically generated">
            <a:extLst>
              <a:ext uri="{FF2B5EF4-FFF2-40B4-BE49-F238E27FC236}">
                <a16:creationId xmlns:a16="http://schemas.microsoft.com/office/drawing/2014/main" id="{52240F51-FE26-9BD3-6372-D1ECA54A96EC}"/>
              </a:ext>
            </a:extLst>
          </p:cNvPr>
          <p:cNvPicPr>
            <a:picLocks noChangeAspect="1"/>
          </p:cNvPicPr>
          <p:nvPr/>
        </p:nvPicPr>
        <p:blipFill>
          <a:blip r:embed="rId3"/>
          <a:stretch>
            <a:fillRect/>
          </a:stretch>
        </p:blipFill>
        <p:spPr>
          <a:xfrm>
            <a:off x="9109076" y="144493"/>
            <a:ext cx="2345144" cy="1274102"/>
          </a:xfrm>
          <a:prstGeom prst="rect">
            <a:avLst/>
          </a:prstGeom>
        </p:spPr>
      </p:pic>
      <p:sp>
        <p:nvSpPr>
          <p:cNvPr id="15" name="TextBox 14">
            <a:extLst>
              <a:ext uri="{FF2B5EF4-FFF2-40B4-BE49-F238E27FC236}">
                <a16:creationId xmlns:a16="http://schemas.microsoft.com/office/drawing/2014/main" id="{30BE4A7E-7F2E-0483-2F03-F0AFEC1DAD50}"/>
              </a:ext>
            </a:extLst>
          </p:cNvPr>
          <p:cNvSpPr txBox="1"/>
          <p:nvPr/>
        </p:nvSpPr>
        <p:spPr>
          <a:xfrm>
            <a:off x="7355890" y="4285746"/>
            <a:ext cx="4627279" cy="2031325"/>
          </a:xfrm>
          <a:prstGeom prst="rect">
            <a:avLst/>
          </a:prstGeom>
          <a:solidFill>
            <a:schemeClr val="accent4">
              <a:lumMod val="40000"/>
              <a:lumOff val="6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900" b="1" dirty="0">
                <a:latin typeface="Calibri"/>
                <a:ea typeface="Segoe UI"/>
                <a:cs typeface="Segoe UI"/>
              </a:rPr>
              <a:t>Conclusion</a:t>
            </a:r>
            <a:r>
              <a:rPr lang="en-US" sz="900" b="1" dirty="0">
                <a:latin typeface="Calibri"/>
                <a:ea typeface="Segoe UI"/>
                <a:cs typeface="Segoe UI"/>
              </a:rPr>
              <a:t>​</a:t>
            </a:r>
            <a:endParaRPr lang="en-US" sz="900" b="1" dirty="0">
              <a:cs typeface="Calibri" panose="020F0502020204030204"/>
            </a:endParaRPr>
          </a:p>
          <a:p>
            <a:r>
              <a:rPr lang="en-US" sz="900" b="1" dirty="0">
                <a:latin typeface="Calibri"/>
                <a:ea typeface="Segoe UI"/>
                <a:cs typeface="Segoe UI"/>
              </a:rPr>
              <a:t>Critical thinking is a way of thinking of how you cross examine, inspect, explain , assess and make good sense of what you have read, researched and composed in your writing.</a:t>
            </a:r>
          </a:p>
          <a:p>
            <a:pPr rtl="0"/>
            <a:r>
              <a:rPr lang="en-GB" sz="900" b="1" dirty="0">
                <a:latin typeface="Calibri"/>
                <a:ea typeface="Segoe UI"/>
                <a:cs typeface="Segoe UI"/>
              </a:rPr>
              <a:t>Critical thinking is a way of approaching a situation, being able to think carefully and deconstruct to help make the best decision.</a:t>
            </a:r>
          </a:p>
          <a:p>
            <a:endParaRPr lang="en-GB" sz="900">
              <a:ea typeface="+mn-lt"/>
              <a:cs typeface="Segoe UI"/>
            </a:endParaRPr>
          </a:p>
          <a:p>
            <a:endParaRPr lang="en-GB" sz="900">
              <a:ea typeface="+mn-lt"/>
              <a:cs typeface="Segoe UI"/>
            </a:endParaRPr>
          </a:p>
          <a:p>
            <a:endParaRPr lang="en-GB" sz="900">
              <a:ea typeface="+mn-lt"/>
              <a:cs typeface="Segoe UI"/>
            </a:endParaRPr>
          </a:p>
          <a:p>
            <a:pPr algn="ctr"/>
            <a:endParaRPr lang="en-GB" sz="900">
              <a:ea typeface="+mn-lt"/>
              <a:cs typeface="+mn-lt"/>
            </a:endParaRPr>
          </a:p>
          <a:p>
            <a:pPr algn="ctr"/>
            <a:endParaRPr lang="en-GB" sz="900">
              <a:ea typeface="+mn-lt"/>
              <a:cs typeface="+mn-lt"/>
            </a:endParaRPr>
          </a:p>
          <a:p>
            <a:pPr algn="ctr"/>
            <a:endParaRPr lang="en-GB" sz="900">
              <a:ea typeface="+mn-lt"/>
              <a:cs typeface="+mn-lt"/>
            </a:endParaRPr>
          </a:p>
          <a:p>
            <a:pPr algn="ctr"/>
            <a:endParaRPr lang="en-GB" sz="900">
              <a:ea typeface="+mn-lt"/>
              <a:cs typeface="+mn-lt"/>
            </a:endParaRPr>
          </a:p>
          <a:p>
            <a:pPr algn="ctr"/>
            <a:r>
              <a:rPr lang="en-GB" sz="900" dirty="0">
                <a:ea typeface="+mn-lt"/>
                <a:cs typeface="+mn-lt"/>
              </a:rPr>
              <a:t> Image </a:t>
            </a:r>
            <a:r>
              <a:rPr lang="en-GB" sz="900" dirty="0" err="1">
                <a:ea typeface="+mn-lt"/>
                <a:cs typeface="+mn-lt"/>
              </a:rPr>
              <a:t>Literacypathway</a:t>
            </a:r>
            <a:r>
              <a:rPr lang="en-GB" sz="900" dirty="0">
                <a:ea typeface="+mn-lt"/>
                <a:cs typeface="+mn-lt"/>
              </a:rPr>
              <a:t> Google search</a:t>
            </a:r>
          </a:p>
          <a:p>
            <a:pPr algn="ctr"/>
            <a:r>
              <a:rPr lang="en-GB" sz="900" dirty="0">
                <a:ea typeface="+mn-lt"/>
                <a:cs typeface="+mn-lt"/>
              </a:rPr>
              <a:t>                                                                                                                                                                    </a:t>
            </a:r>
            <a:endParaRPr lang="en-GB" sz="900" dirty="0">
              <a:cs typeface="Calibri"/>
            </a:endParaRPr>
          </a:p>
        </p:txBody>
      </p:sp>
      <p:pic>
        <p:nvPicPr>
          <p:cNvPr id="16" name="Picture 13" descr="Diagram&#10;&#10;Description automatically generated">
            <a:extLst>
              <a:ext uri="{FF2B5EF4-FFF2-40B4-BE49-F238E27FC236}">
                <a16:creationId xmlns:a16="http://schemas.microsoft.com/office/drawing/2014/main" id="{1A66D597-47EA-08C0-5CB9-CD0E8A0D6F8E}"/>
              </a:ext>
            </a:extLst>
          </p:cNvPr>
          <p:cNvPicPr>
            <a:picLocks noChangeAspect="1"/>
          </p:cNvPicPr>
          <p:nvPr/>
        </p:nvPicPr>
        <p:blipFill>
          <a:blip r:embed="rId4"/>
          <a:stretch>
            <a:fillRect/>
          </a:stretch>
        </p:blipFill>
        <p:spPr>
          <a:xfrm>
            <a:off x="9217611" y="5200292"/>
            <a:ext cx="1075428" cy="701617"/>
          </a:xfrm>
          <a:prstGeom prst="rect">
            <a:avLst/>
          </a:prstGeom>
        </p:spPr>
      </p:pic>
      <p:sp>
        <p:nvSpPr>
          <p:cNvPr id="3" name="Rectangle: Rounded Corners 2">
            <a:extLst>
              <a:ext uri="{FF2B5EF4-FFF2-40B4-BE49-F238E27FC236}">
                <a16:creationId xmlns:a16="http://schemas.microsoft.com/office/drawing/2014/main" id="{444B9C68-8DC8-8797-A2E2-D7EEDE7EE72C}"/>
              </a:ext>
            </a:extLst>
          </p:cNvPr>
          <p:cNvSpPr/>
          <p:nvPr/>
        </p:nvSpPr>
        <p:spPr>
          <a:xfrm>
            <a:off x="2621280" y="2754484"/>
            <a:ext cx="4713885" cy="3696857"/>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cs typeface="Segoe UI"/>
              </a:rPr>
              <a:t>4. Referencing </a:t>
            </a:r>
            <a:r>
              <a:rPr lang="en-US" sz="900" dirty="0">
                <a:solidFill>
                  <a:schemeClr val="tx1"/>
                </a:solidFill>
                <a:latin typeface="Calibri"/>
                <a:cs typeface="Segoe UI"/>
              </a:rPr>
              <a:t>​</a:t>
            </a:r>
            <a:endParaRPr lang="en-US"/>
          </a:p>
          <a:p>
            <a:r>
              <a:rPr lang="en-GB" sz="900" dirty="0">
                <a:solidFill>
                  <a:schemeClr val="tx1"/>
                </a:solidFill>
                <a:latin typeface="Calibri"/>
                <a:cs typeface="Segoe UI"/>
              </a:rPr>
              <a:t>(Harvard reference guide, 2022,p.3) states "refencing is acknowledging your original source in your assignment and connecting your "citations to your reference list".</a:t>
            </a:r>
            <a:r>
              <a:rPr lang="en-US" sz="900" dirty="0">
                <a:solidFill>
                  <a:schemeClr val="tx1"/>
                </a:solidFill>
                <a:latin typeface="Calibri"/>
                <a:cs typeface="Segoe UI"/>
              </a:rPr>
              <a:t>​ </a:t>
            </a:r>
            <a:endParaRPr lang="en-GB" dirty="0">
              <a:solidFill>
                <a:schemeClr val="tx1"/>
              </a:solidFill>
            </a:endParaRPr>
          </a:p>
          <a:p>
            <a:r>
              <a:rPr lang="en-GB" sz="900" dirty="0">
                <a:solidFill>
                  <a:schemeClr val="tx1"/>
                </a:solidFill>
                <a:latin typeface="Calibri"/>
                <a:cs typeface="Segoe UI"/>
              </a:rPr>
              <a:t>Reference in writing is creating a reference list of the sources you have used in your academic writing to back up what you have read, written and included in your assignment. Referencing is a valuable  tool for students during their academic studies. </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There are many different ways of refencing and how to use it. Any piece of information you have used from any source such as books, journals, articles, discussions, websites and ted talks needs to be cited and referenced.​</a:t>
            </a:r>
            <a:endParaRPr lang="en-GB">
              <a:solidFill>
                <a:schemeClr val="tx1"/>
              </a:solidFill>
            </a:endParaRPr>
          </a:p>
          <a:p>
            <a:r>
              <a:rPr lang="en-GB" sz="900" dirty="0">
                <a:solidFill>
                  <a:schemeClr val="tx1"/>
                </a:solidFill>
                <a:latin typeface="Calibri"/>
                <a:cs typeface="Segoe UI"/>
              </a:rPr>
              <a:t> It is vital you reference every piece of your writing to ensure you are paraphrasing correctly and not claiming other authors work as your own.​</a:t>
            </a:r>
            <a:endParaRPr lang="en-GB"/>
          </a:p>
          <a:p>
            <a:r>
              <a:rPr lang="en-GB" sz="900" dirty="0">
                <a:solidFill>
                  <a:schemeClr val="tx1"/>
                </a:solidFill>
                <a:latin typeface="Calibri"/>
                <a:cs typeface="Segoe UI"/>
              </a:rPr>
              <a:t>you need to cite every piece of material you have used such as books, graphs, data, journals, websites, theories, images and quotations. By doing so your academic writing will become more authentic.</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Referencing strengthens the presentation of your work and proves your writing is well established and enlightened by relevant academic reading.</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During my studies I will be using the Harvard refence style. There are 2 parts of refencing citing and creating a reference list.  According to </a:t>
            </a:r>
            <a:r>
              <a:rPr lang="en-GB" sz="900" dirty="0" err="1">
                <a:solidFill>
                  <a:schemeClr val="tx1"/>
                </a:solidFill>
                <a:latin typeface="Calibri"/>
                <a:cs typeface="Segoe UI"/>
              </a:rPr>
              <a:t>Day,T</a:t>
            </a:r>
            <a:r>
              <a:rPr lang="en-GB" sz="900" dirty="0">
                <a:solidFill>
                  <a:schemeClr val="tx1"/>
                </a:solidFill>
                <a:latin typeface="Calibri"/>
                <a:cs typeface="Segoe UI"/>
              </a:rPr>
              <a:t> (2018, p.145) " citing is the use of a note in the text to reference the reader to the source of information".  By creating a refence list it will help the reader to locate the original source. </a:t>
            </a:r>
            <a:endParaRPr lang="en-GB" sz="900">
              <a:solidFill>
                <a:schemeClr val="tx1"/>
              </a:solidFill>
              <a:latin typeface="Calibri"/>
              <a:cs typeface="Calibri"/>
            </a:endParaRPr>
          </a:p>
          <a:p>
            <a:r>
              <a:rPr lang="en-GB" sz="900" dirty="0">
                <a:solidFill>
                  <a:schemeClr val="tx1"/>
                </a:solidFill>
                <a:latin typeface="Calibri"/>
                <a:cs typeface="Segoe UI"/>
              </a:rPr>
              <a:t>My refence list will be in alphabetical order, back up any sources and any quotations I have included in my academic writing.</a:t>
            </a:r>
            <a:endParaRPr lang="en-GB" sz="900">
              <a:solidFill>
                <a:schemeClr val="tx1"/>
              </a:solidFill>
              <a:cs typeface="Calibri"/>
            </a:endParaRPr>
          </a:p>
        </p:txBody>
      </p:sp>
      <p:pic>
        <p:nvPicPr>
          <p:cNvPr id="5" name="Picture 7" descr="Text&#10;&#10;Description automatically generated">
            <a:extLst>
              <a:ext uri="{FF2B5EF4-FFF2-40B4-BE49-F238E27FC236}">
                <a16:creationId xmlns:a16="http://schemas.microsoft.com/office/drawing/2014/main" id="{3D741A85-788E-3170-7799-8EBE721557B5}"/>
              </a:ext>
            </a:extLst>
          </p:cNvPr>
          <p:cNvPicPr>
            <a:picLocks noChangeAspect="1"/>
          </p:cNvPicPr>
          <p:nvPr/>
        </p:nvPicPr>
        <p:blipFill>
          <a:blip r:embed="rId5"/>
          <a:stretch>
            <a:fillRect/>
          </a:stretch>
        </p:blipFill>
        <p:spPr>
          <a:xfrm>
            <a:off x="7353300" y="3043420"/>
            <a:ext cx="1196340" cy="969279"/>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500"/>
                                        <p:tgtEl>
                                          <p:spTgt spid="12"/>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1000" fill="hold"/>
                                        <p:tgtEl>
                                          <p:spTgt spid="7"/>
                                        </p:tgtEl>
                                        <p:attrNameLst>
                                          <p:attrName>ppt_w</p:attrName>
                                        </p:attrNameLst>
                                      </p:cBhvr>
                                      <p:tavLst>
                                        <p:tav tm="0">
                                          <p:val>
                                            <p:fltVal val="0"/>
                                          </p:val>
                                        </p:tav>
                                        <p:tav tm="100000">
                                          <p:val>
                                            <p:strVal val="#ppt_w"/>
                                          </p:val>
                                        </p:tav>
                                      </p:tavLst>
                                    </p:anim>
                                    <p:anim calcmode="lin" valueType="num">
                                      <p:cBhvr>
                                        <p:cTn id="36" dur="1000" fill="hold"/>
                                        <p:tgtEl>
                                          <p:spTgt spid="7"/>
                                        </p:tgtEl>
                                        <p:attrNameLst>
                                          <p:attrName>ppt_h</p:attrName>
                                        </p:attrNameLst>
                                      </p:cBhvr>
                                      <p:tavLst>
                                        <p:tav tm="0">
                                          <p:val>
                                            <p:fltVal val="0"/>
                                          </p:val>
                                        </p:tav>
                                        <p:tav tm="100000">
                                          <p:val>
                                            <p:strVal val="#ppt_h"/>
                                          </p:val>
                                        </p:tav>
                                      </p:tavLst>
                                    </p:anim>
                                    <p:anim calcmode="lin" valueType="num">
                                      <p:cBhvr>
                                        <p:cTn id="37" dur="1000" fill="hold"/>
                                        <p:tgtEl>
                                          <p:spTgt spid="7"/>
                                        </p:tgtEl>
                                        <p:attrNameLst>
                                          <p:attrName>style.rotation</p:attrName>
                                        </p:attrNameLst>
                                      </p:cBhvr>
                                      <p:tavLst>
                                        <p:tav tm="0">
                                          <p:val>
                                            <p:fltVal val="90"/>
                                          </p:val>
                                        </p:tav>
                                        <p:tav tm="100000">
                                          <p:val>
                                            <p:fltVal val="0"/>
                                          </p:val>
                                        </p:tav>
                                      </p:tavLst>
                                    </p:anim>
                                    <p:animEffect transition="in" filter="fade">
                                      <p:cBhvr>
                                        <p:cTn id="38" dur="10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7" presetClass="entr" presetSubtype="10" fill="hold" nodeType="click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500"/>
                                        <p:tgtEl>
                                          <p:spTgt spid="15"/>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mph" presetSubtype="0" fill="hold" nodeType="clickEffect">
                                  <p:stCondLst>
                                    <p:cond delay="0"/>
                                  </p:stCondLst>
                                  <p:childTnLst>
                                    <p:animScale>
                                      <p:cBhvr>
                                        <p:cTn id="58" dur="2000" fill="hold"/>
                                        <p:tgtEl>
                                          <p:spTgt spid="1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P spid="11" grpId="0" animBg="1"/>
      <p:bldP spid="12" grpId="0" animBg="1"/>
      <p:bldP spid="15" grpId="0" animBg="1"/>
      <p:bldP spid="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6DAA4-600E-3846-7B38-D053A3F0210C}"/>
              </a:ext>
            </a:extLst>
          </p:cNvPr>
          <p:cNvSpPr>
            <a:spLocks noGrp="1"/>
          </p:cNvSpPr>
          <p:nvPr>
            <p:ph type="title"/>
          </p:nvPr>
        </p:nvSpPr>
        <p:spPr>
          <a:xfrm>
            <a:off x="686834" y="1153572"/>
            <a:ext cx="3200400" cy="4461163"/>
          </a:xfrm>
        </p:spPr>
        <p:txBody>
          <a:bodyPr>
            <a:normAutofit/>
          </a:bodyPr>
          <a:lstStyle/>
          <a:p>
            <a:r>
              <a:rPr lang="en-GB" sz="2400" b="1" dirty="0">
                <a:solidFill>
                  <a:srgbClr val="FFFFFF"/>
                </a:solidFill>
              </a:rPr>
              <a:t>Chantelle Gauci, 2200562, </a:t>
            </a:r>
            <a:r>
              <a:rPr lang="en-GB" sz="2400" b="1" dirty="0">
                <a:solidFill>
                  <a:srgbClr val="FFFFFF"/>
                </a:solidFill>
                <a:ea typeface="+mj-lt"/>
                <a:cs typeface="+mj-lt"/>
              </a:rPr>
              <a:t>ECGE4005PC</a:t>
            </a:r>
            <a:br>
              <a:rPr lang="en-GB" sz="2400" b="1" dirty="0">
                <a:ea typeface="+mj-lt"/>
                <a:cs typeface="+mj-lt"/>
              </a:rPr>
            </a:br>
            <a:endParaRPr lang="en-GB" sz="2400" b="1">
              <a:solidFill>
                <a:srgbClr val="FFFFFF"/>
              </a:solidFill>
              <a:cs typeface="Calibri Light" panose="020F0302020204030204"/>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EEA8B0-CCFE-BFEB-79C4-D05ADB235D56}"/>
              </a:ext>
            </a:extLst>
          </p:cNvPr>
          <p:cNvSpPr>
            <a:spLocks noGrp="1"/>
          </p:cNvSpPr>
          <p:nvPr>
            <p:ph idx="1"/>
          </p:nvPr>
        </p:nvSpPr>
        <p:spPr>
          <a:xfrm>
            <a:off x="4076410" y="69427"/>
            <a:ext cx="7423525" cy="6783317"/>
          </a:xfrm>
        </p:spPr>
        <p:txBody>
          <a:bodyPr vert="horz" lIns="91440" tIns="45720" rIns="91440" bIns="45720" rtlCol="0" anchor="ctr">
            <a:noAutofit/>
          </a:bodyPr>
          <a:lstStyle/>
          <a:p>
            <a:pPr marL="0" indent="0">
              <a:buNone/>
            </a:pPr>
            <a:endParaRPr lang="en-GB" sz="700" b="1" dirty="0">
              <a:cs typeface="Calibri"/>
            </a:endParaRPr>
          </a:p>
          <a:p>
            <a:pPr marL="0" indent="0">
              <a:buNone/>
            </a:pPr>
            <a:endParaRPr lang="en-GB" sz="700" b="1" dirty="0">
              <a:cs typeface="Calibri"/>
            </a:endParaRPr>
          </a:p>
          <a:p>
            <a:pPr marL="0" indent="0">
              <a:buNone/>
            </a:pPr>
            <a:endParaRPr lang="en-GB" sz="700" b="1" dirty="0">
              <a:cs typeface="Calibri"/>
            </a:endParaRPr>
          </a:p>
          <a:p>
            <a:pPr marL="0" indent="0">
              <a:lnSpc>
                <a:spcPct val="150000"/>
              </a:lnSpc>
              <a:buNone/>
            </a:pPr>
            <a:endParaRPr lang="en-GB" sz="1000" b="1" dirty="0">
              <a:ea typeface="Calibri"/>
              <a:cs typeface="Calibri"/>
            </a:endParaRPr>
          </a:p>
          <a:p>
            <a:pPr marL="0" indent="0">
              <a:lnSpc>
                <a:spcPct val="150000"/>
              </a:lnSpc>
              <a:buNone/>
            </a:pPr>
            <a:r>
              <a:rPr lang="en-GB" sz="1000" b="1" dirty="0">
                <a:cs typeface="Calibri"/>
              </a:rPr>
              <a:t>References</a:t>
            </a:r>
            <a:endParaRPr lang="en-GB" sz="1000">
              <a:ea typeface="Calibri"/>
              <a:cs typeface="Calibri"/>
            </a:endParaRPr>
          </a:p>
          <a:p>
            <a:pPr marL="0" indent="0">
              <a:lnSpc>
                <a:spcPct val="150000"/>
              </a:lnSpc>
              <a:buNone/>
            </a:pPr>
            <a:r>
              <a:rPr lang="en-GB" sz="1000" dirty="0">
                <a:cs typeface="Calibri"/>
              </a:rPr>
              <a:t>Cottrell, S. (2019) Study skills handbook. 5th </a:t>
            </a:r>
            <a:r>
              <a:rPr lang="en-GB" sz="1000" dirty="0" err="1">
                <a:cs typeface="Calibri"/>
              </a:rPr>
              <a:t>edn</a:t>
            </a:r>
            <a:r>
              <a:rPr lang="en-GB" sz="1000" dirty="0">
                <a:cs typeface="Calibri"/>
              </a:rPr>
              <a:t>. London: </a:t>
            </a:r>
            <a:r>
              <a:rPr lang="en-GB" sz="1000" dirty="0" err="1">
                <a:cs typeface="Calibri"/>
              </a:rPr>
              <a:t>Redglobe</a:t>
            </a:r>
            <a:r>
              <a:rPr lang="en-GB" sz="1000" dirty="0">
                <a:cs typeface="Calibri"/>
              </a:rPr>
              <a:t> Press.</a:t>
            </a:r>
            <a:endParaRPr lang="en-GB" sz="1000">
              <a:ea typeface="Calibri"/>
              <a:cs typeface="Calibri"/>
            </a:endParaRPr>
          </a:p>
          <a:p>
            <a:pPr marL="0" indent="0">
              <a:lnSpc>
                <a:spcPct val="150000"/>
              </a:lnSpc>
              <a:buNone/>
            </a:pPr>
            <a:r>
              <a:rPr lang="en-GB" sz="1000" dirty="0">
                <a:cs typeface="Calibri"/>
              </a:rPr>
              <a:t>(Cottrell, S.2019, pg. 127-128)</a:t>
            </a:r>
            <a:endParaRPr lang="en-GB" sz="1000">
              <a:ea typeface="Calibri"/>
              <a:cs typeface="Calibri"/>
            </a:endParaRPr>
          </a:p>
          <a:p>
            <a:pPr marL="0" indent="0">
              <a:lnSpc>
                <a:spcPct val="150000"/>
              </a:lnSpc>
              <a:buNone/>
            </a:pPr>
            <a:r>
              <a:rPr lang="en-GB" sz="1000" dirty="0" err="1">
                <a:cs typeface="Calibri"/>
              </a:rPr>
              <a:t>Kolb,D</a:t>
            </a:r>
            <a:r>
              <a:rPr lang="en-GB" sz="1000" dirty="0">
                <a:cs typeface="Calibri"/>
              </a:rPr>
              <a:t>. (2022) [</a:t>
            </a:r>
            <a:r>
              <a:rPr lang="en-GB" sz="1000" i="1" dirty="0">
                <a:cs typeface="Calibri"/>
              </a:rPr>
              <a:t>David Kolb learning cycle]. </a:t>
            </a:r>
            <a:r>
              <a:rPr lang="en-GB" sz="1000" dirty="0">
                <a:cs typeface="Calibri"/>
              </a:rPr>
              <a:t>Available </a:t>
            </a:r>
            <a:r>
              <a:rPr lang="en-GB" sz="1000" dirty="0">
                <a:cs typeface="Calibri"/>
                <a:hlinkClick r:id="rId2"/>
              </a:rPr>
              <a:t>https://biznewske.com/daid-kolb-learning-style-inventory/</a:t>
            </a:r>
            <a:r>
              <a:rPr lang="en-GB" sz="1000" dirty="0">
                <a:cs typeface="Calibri"/>
              </a:rPr>
              <a:t> (Accessed 18.9.22)</a:t>
            </a:r>
            <a:endParaRPr lang="en-GB" sz="1000">
              <a:ea typeface="Calibri"/>
              <a:cs typeface="Calibri"/>
            </a:endParaRPr>
          </a:p>
          <a:p>
            <a:pPr marL="0" indent="0">
              <a:lnSpc>
                <a:spcPct val="150000"/>
              </a:lnSpc>
              <a:buNone/>
            </a:pPr>
            <a:r>
              <a:rPr lang="en-GB" sz="1000" dirty="0">
                <a:ea typeface="+mn-lt"/>
                <a:cs typeface="+mn-lt"/>
              </a:rPr>
              <a:t>Essay company (2018)</a:t>
            </a:r>
            <a:r>
              <a:rPr lang="en-GB" sz="1000" i="1" dirty="0">
                <a:ea typeface="+mn-lt"/>
                <a:cs typeface="+mn-lt"/>
              </a:rPr>
              <a:t> ' why is referencing important in academic writing?' </a:t>
            </a:r>
            <a:r>
              <a:rPr lang="en-GB" sz="1000" dirty="0">
                <a:ea typeface="+mn-lt"/>
                <a:cs typeface="+mn-lt"/>
              </a:rPr>
              <a:t>Available </a:t>
            </a:r>
            <a:r>
              <a:rPr lang="en-GB" sz="1000" dirty="0">
                <a:ea typeface="+mn-lt"/>
                <a:cs typeface="+mn-lt"/>
                <a:hlinkClick r:id="rId3"/>
              </a:rPr>
              <a:t>https://www.essaycompany.com/blog/why-is-referencing-important-in-academic</a:t>
            </a:r>
            <a:r>
              <a:rPr lang="en-GB" sz="1000" i="1" dirty="0">
                <a:ea typeface="+mn-lt"/>
                <a:cs typeface="+mn-lt"/>
                <a:hlinkClick r:id="rId3"/>
              </a:rPr>
              <a:t>-</a:t>
            </a:r>
            <a:r>
              <a:rPr lang="en-GB" sz="1000" dirty="0">
                <a:ea typeface="+mn-lt"/>
                <a:cs typeface="+mn-lt"/>
                <a:hlinkClick r:id="rId3"/>
              </a:rPr>
              <a:t>writing</a:t>
            </a:r>
            <a:r>
              <a:rPr lang="en-GB" sz="1000" dirty="0">
                <a:ea typeface="+mn-lt"/>
                <a:cs typeface="+mn-lt"/>
              </a:rPr>
              <a:t> (Accessed 18.09.22)</a:t>
            </a:r>
            <a:endParaRPr lang="en-GB" sz="1000">
              <a:ea typeface="Calibri"/>
              <a:cs typeface="Calibri"/>
            </a:endParaRPr>
          </a:p>
          <a:p>
            <a:pPr marL="0" indent="0">
              <a:lnSpc>
                <a:spcPct val="150000"/>
              </a:lnSpc>
              <a:buNone/>
            </a:pPr>
            <a:r>
              <a:rPr lang="en-GB" sz="1000" dirty="0">
                <a:ea typeface="+mn-lt"/>
                <a:cs typeface="+mn-lt"/>
              </a:rPr>
              <a:t>University of Wales Trinity Saint David (no date)</a:t>
            </a:r>
            <a:r>
              <a:rPr lang="en-GB" sz="1000" i="1" dirty="0">
                <a:ea typeface="+mn-lt"/>
                <a:cs typeface="+mn-lt"/>
              </a:rPr>
              <a:t> Referencing handbook</a:t>
            </a:r>
            <a:r>
              <a:rPr lang="en-GB" sz="1000" dirty="0">
                <a:ea typeface="+mn-lt"/>
                <a:cs typeface="+mn-lt"/>
              </a:rPr>
              <a:t>: Harvard. Version 1.2. </a:t>
            </a:r>
            <a:r>
              <a:rPr lang="en-GB" sz="1000" dirty="0" err="1">
                <a:ea typeface="+mn-lt"/>
                <a:cs typeface="+mn-lt"/>
              </a:rPr>
              <a:t>Wales:UWTSD</a:t>
            </a:r>
            <a:r>
              <a:rPr lang="en-GB" sz="1000" dirty="0">
                <a:ea typeface="+mn-lt"/>
                <a:cs typeface="+mn-lt"/>
              </a:rPr>
              <a:t>.</a:t>
            </a:r>
            <a:endParaRPr lang="en-GB" sz="1000" i="1" dirty="0">
              <a:ea typeface="+mn-lt"/>
              <a:cs typeface="+mn-lt"/>
            </a:endParaRPr>
          </a:p>
          <a:p>
            <a:pPr marL="0" indent="0">
              <a:lnSpc>
                <a:spcPct val="150000"/>
              </a:lnSpc>
              <a:buNone/>
            </a:pPr>
            <a:r>
              <a:rPr lang="en-GB" sz="1000" dirty="0" err="1">
                <a:ea typeface="+mn-lt"/>
                <a:cs typeface="+mn-lt"/>
              </a:rPr>
              <a:t>Day,T</a:t>
            </a:r>
            <a:r>
              <a:rPr lang="en-GB" sz="1000" dirty="0">
                <a:ea typeface="+mn-lt"/>
                <a:cs typeface="+mn-lt"/>
              </a:rPr>
              <a:t>. (2018)</a:t>
            </a:r>
            <a:r>
              <a:rPr lang="en-GB" sz="1000" i="1" dirty="0">
                <a:ea typeface="+mn-lt"/>
                <a:cs typeface="+mn-lt"/>
              </a:rPr>
              <a:t> Success in Academic Writing.</a:t>
            </a:r>
            <a:r>
              <a:rPr lang="en-GB" sz="1000" dirty="0">
                <a:ea typeface="+mn-lt"/>
                <a:cs typeface="+mn-lt"/>
              </a:rPr>
              <a:t>2nd </a:t>
            </a:r>
            <a:r>
              <a:rPr lang="en-GB" sz="1000" dirty="0" err="1">
                <a:ea typeface="+mn-lt"/>
                <a:cs typeface="+mn-lt"/>
              </a:rPr>
              <a:t>edn</a:t>
            </a:r>
            <a:r>
              <a:rPr lang="en-GB" sz="1000" dirty="0">
                <a:ea typeface="+mn-lt"/>
                <a:cs typeface="+mn-lt"/>
              </a:rPr>
              <a:t>. </a:t>
            </a:r>
            <a:r>
              <a:rPr lang="en-GB" sz="1000" dirty="0" err="1">
                <a:ea typeface="+mn-lt"/>
                <a:cs typeface="+mn-lt"/>
              </a:rPr>
              <a:t>Basingstoke,Hampshire</a:t>
            </a:r>
            <a:r>
              <a:rPr lang="en-GB" sz="1000" dirty="0">
                <a:ea typeface="+mn-lt"/>
                <a:cs typeface="+mn-lt"/>
              </a:rPr>
              <a:t>: Bloomsbury Publishing Plc.</a:t>
            </a:r>
          </a:p>
          <a:p>
            <a:pPr marL="0" indent="0">
              <a:lnSpc>
                <a:spcPct val="150000"/>
              </a:lnSpc>
              <a:buNone/>
            </a:pPr>
            <a:r>
              <a:rPr lang="en-GB" sz="1000" dirty="0">
                <a:ea typeface="+mn-lt"/>
                <a:cs typeface="+mn-lt"/>
              </a:rPr>
              <a:t>Imperial services (no year) </a:t>
            </a:r>
            <a:r>
              <a:rPr lang="en-GB" sz="1000" i="1" dirty="0">
                <a:ea typeface="+mn-lt"/>
                <a:cs typeface="+mn-lt"/>
              </a:rPr>
              <a:t>'what is referencing' </a:t>
            </a:r>
            <a:r>
              <a:rPr lang="en-GB" sz="1000" dirty="0">
                <a:ea typeface="+mn-lt"/>
                <a:cs typeface="+mn-lt"/>
                <a:hlinkClick r:id="rId4"/>
              </a:rPr>
              <a:t>https://www.imperial.ac.uk/admin-services/library/learning-support/reference-mangemnet/what-is-referencing/</a:t>
            </a:r>
            <a:r>
              <a:rPr lang="en-GB" sz="1000" dirty="0">
                <a:ea typeface="+mn-lt"/>
                <a:cs typeface="+mn-lt"/>
              </a:rPr>
              <a:t> ( Accessed 18.09.22).</a:t>
            </a:r>
            <a:endParaRPr lang="en-GB" sz="1000">
              <a:ea typeface="Calibri"/>
              <a:cs typeface="Calibri" panose="020F0502020204030204"/>
            </a:endParaRPr>
          </a:p>
          <a:p>
            <a:pPr marL="0" indent="0">
              <a:lnSpc>
                <a:spcPct val="150000"/>
              </a:lnSpc>
              <a:buNone/>
            </a:pPr>
            <a:r>
              <a:rPr lang="en-GB" sz="1000" dirty="0">
                <a:ea typeface="+mn-lt"/>
                <a:cs typeface="+mn-lt"/>
              </a:rPr>
              <a:t>Lee Carlton ( 2013) T</a:t>
            </a:r>
            <a:r>
              <a:rPr lang="en-GB" sz="1000" i="1" dirty="0">
                <a:ea typeface="+mn-lt"/>
                <a:cs typeface="+mn-lt"/>
              </a:rPr>
              <a:t>he importance of reflection</a:t>
            </a:r>
            <a:r>
              <a:rPr lang="en-GB" sz="1000" dirty="0">
                <a:ea typeface="+mn-lt"/>
                <a:cs typeface="+mn-lt"/>
              </a:rPr>
              <a:t>. Available </a:t>
            </a:r>
            <a:r>
              <a:rPr lang="en-GB" sz="1000" dirty="0">
                <a:ea typeface="+mn-lt"/>
                <a:cs typeface="+mn-lt"/>
                <a:hlinkClick r:id="rId5"/>
              </a:rPr>
              <a:t>https://thinking/obalschoolorg/the-importance-of-student-reflection</a:t>
            </a:r>
            <a:r>
              <a:rPr lang="en-GB" sz="1000" dirty="0">
                <a:ea typeface="+mn-lt"/>
                <a:cs typeface="+mn-lt"/>
              </a:rPr>
              <a:t>  (Accessed 18.09.22) </a:t>
            </a:r>
            <a:endParaRPr lang="en-GB" sz="1000">
              <a:ea typeface="Calibri"/>
              <a:cs typeface="Calibri"/>
            </a:endParaRPr>
          </a:p>
          <a:p>
            <a:pPr marL="0" indent="0">
              <a:lnSpc>
                <a:spcPct val="150000"/>
              </a:lnSpc>
              <a:buNone/>
            </a:pPr>
            <a:r>
              <a:rPr lang="en-GB" sz="1000" dirty="0" err="1">
                <a:ea typeface="+mn-lt"/>
                <a:cs typeface="+mn-lt"/>
              </a:rPr>
              <a:t>Leanring</a:t>
            </a:r>
            <a:r>
              <a:rPr lang="en-GB" sz="1000" dirty="0">
                <a:ea typeface="+mn-lt"/>
                <a:cs typeface="+mn-lt"/>
              </a:rPr>
              <a:t> pathway (January 20. 2022)</a:t>
            </a:r>
            <a:r>
              <a:rPr lang="en-GB" sz="1000" i="1" dirty="0">
                <a:ea typeface="+mn-lt"/>
                <a:cs typeface="+mn-lt"/>
              </a:rPr>
              <a:t> 'critical thinking'. </a:t>
            </a:r>
            <a:r>
              <a:rPr lang="en-GB" sz="1000" dirty="0">
                <a:ea typeface="+mn-lt"/>
                <a:cs typeface="+mn-lt"/>
              </a:rPr>
              <a:t>Available </a:t>
            </a:r>
            <a:r>
              <a:rPr lang="en-GB" sz="1000" dirty="0">
                <a:ea typeface="+mn-lt"/>
                <a:cs typeface="+mn-lt"/>
                <a:hlinkClick r:id="rId6"/>
              </a:rPr>
              <a:t>https://literacypathway.com/critical-thinking-skills</a:t>
            </a:r>
            <a:r>
              <a:rPr lang="en-GB" sz="1000" dirty="0">
                <a:ea typeface="+mn-lt"/>
                <a:cs typeface="+mn-lt"/>
              </a:rPr>
              <a:t> (Accessed 17.09.22)</a:t>
            </a:r>
            <a:endParaRPr lang="en-GB" sz="1000">
              <a:ea typeface="Calibri"/>
              <a:cs typeface="Calibri"/>
            </a:endParaRPr>
          </a:p>
          <a:p>
            <a:pPr marL="0" indent="0">
              <a:lnSpc>
                <a:spcPct val="150000"/>
              </a:lnSpc>
              <a:buNone/>
            </a:pPr>
            <a:r>
              <a:rPr lang="en-GB" sz="1000" dirty="0">
                <a:ea typeface="+mn-lt"/>
                <a:cs typeface="+mn-lt"/>
              </a:rPr>
              <a:t>Make my assignments (2022)</a:t>
            </a:r>
            <a:r>
              <a:rPr lang="en-GB" sz="1000" i="1" dirty="0">
                <a:ea typeface="+mn-lt"/>
                <a:cs typeface="+mn-lt"/>
              </a:rPr>
              <a:t> 'referencing styles'</a:t>
            </a:r>
            <a:r>
              <a:rPr lang="en-GB" sz="1000" dirty="0">
                <a:ea typeface="+mn-lt"/>
                <a:cs typeface="+mn-lt"/>
              </a:rPr>
              <a:t> </a:t>
            </a:r>
            <a:r>
              <a:rPr lang="en-GB" sz="1000" dirty="0">
                <a:ea typeface="+mn-lt"/>
                <a:cs typeface="+mn-lt"/>
                <a:hlinkClick r:id="rId7"/>
              </a:rPr>
              <a:t>https://www.makemyassignments.com/blog/types-of-referencing-styles/</a:t>
            </a:r>
            <a:r>
              <a:rPr lang="en-GB" sz="1000" dirty="0">
                <a:ea typeface="+mn-lt"/>
                <a:cs typeface="+mn-lt"/>
              </a:rPr>
              <a:t>  (Accessed 18.09.22)</a:t>
            </a:r>
            <a:endParaRPr lang="en-GB" sz="1000">
              <a:ea typeface="Calibri"/>
              <a:cs typeface="Calibri"/>
            </a:endParaRPr>
          </a:p>
          <a:p>
            <a:pPr marL="0" indent="0">
              <a:lnSpc>
                <a:spcPct val="150000"/>
              </a:lnSpc>
              <a:buNone/>
            </a:pPr>
            <a:r>
              <a:rPr lang="en-GB" sz="1000" dirty="0">
                <a:ea typeface="+mn-lt"/>
                <a:cs typeface="+mn-lt"/>
              </a:rPr>
              <a:t>Monash Education (2022) </a:t>
            </a:r>
            <a:r>
              <a:rPr lang="en-GB" sz="1000" i="1" dirty="0">
                <a:ea typeface="+mn-lt"/>
                <a:cs typeface="+mn-lt"/>
              </a:rPr>
              <a:t>'what is critical thinking?' </a:t>
            </a:r>
            <a:r>
              <a:rPr lang="en-GB" sz="1000" dirty="0">
                <a:ea typeface="+mn-lt"/>
                <a:cs typeface="+mn-lt"/>
              </a:rPr>
              <a:t>Available </a:t>
            </a:r>
            <a:r>
              <a:rPr lang="en-GB" sz="1000" dirty="0">
                <a:ea typeface="+mn-lt"/>
                <a:cs typeface="+mn-lt"/>
                <a:hlinkClick r:id="rId8"/>
              </a:rPr>
              <a:t>www.monash.edu/learnhq/enhance-yourthinking/criticalthinking/what-is-criticalthinking</a:t>
            </a:r>
            <a:r>
              <a:rPr lang="en-GB" sz="1000" dirty="0">
                <a:ea typeface="+mn-lt"/>
                <a:cs typeface="+mn-lt"/>
              </a:rPr>
              <a:t>. (Accessed 18.09.22) </a:t>
            </a:r>
            <a:endParaRPr lang="en-GB" sz="1000">
              <a:ea typeface="Calibri"/>
              <a:cs typeface="Calibri"/>
            </a:endParaRPr>
          </a:p>
          <a:p>
            <a:pPr marL="0" indent="0">
              <a:lnSpc>
                <a:spcPct val="150000"/>
              </a:lnSpc>
              <a:buNone/>
            </a:pPr>
            <a:r>
              <a:rPr lang="en-GB" sz="1000" dirty="0">
                <a:cs typeface="Calibri"/>
              </a:rPr>
              <a:t>Nick Blackburn(2012)</a:t>
            </a:r>
            <a:r>
              <a:rPr lang="en-GB" sz="1000" i="1" dirty="0">
                <a:cs typeface="Calibri"/>
              </a:rPr>
              <a:t>Why is note taking important. </a:t>
            </a:r>
            <a:r>
              <a:rPr lang="en-GB" sz="1000" dirty="0">
                <a:cs typeface="Calibri"/>
              </a:rPr>
              <a:t>Available</a:t>
            </a:r>
            <a:r>
              <a:rPr lang="en-GB" sz="1000" i="1" dirty="0">
                <a:cs typeface="Calibri"/>
              </a:rPr>
              <a:t> </a:t>
            </a:r>
            <a:r>
              <a:rPr lang="en-GB" sz="1000" dirty="0">
                <a:ea typeface="+mn-lt"/>
                <a:cs typeface="+mn-lt"/>
              </a:rPr>
              <a:t>https//:nickblackburn.com/blog/why-is-note-taking-important</a:t>
            </a:r>
            <a:r>
              <a:rPr lang="en-GB" sz="1000" dirty="0">
                <a:cs typeface="Calibri"/>
              </a:rPr>
              <a:t>.</a:t>
            </a:r>
            <a:r>
              <a:rPr lang="en-GB" sz="1000" i="1" dirty="0">
                <a:cs typeface="Calibri"/>
              </a:rPr>
              <a:t> </a:t>
            </a:r>
            <a:r>
              <a:rPr lang="en-GB" sz="1000" dirty="0">
                <a:cs typeface="Calibri"/>
              </a:rPr>
              <a:t>(Accessed:17.09.22).</a:t>
            </a:r>
            <a:endParaRPr lang="en-GB" sz="1000">
              <a:ea typeface="Calibri"/>
              <a:cs typeface="Calibri"/>
            </a:endParaRPr>
          </a:p>
          <a:p>
            <a:pPr marL="0" indent="0">
              <a:lnSpc>
                <a:spcPct val="150000"/>
              </a:lnSpc>
              <a:buNone/>
            </a:pPr>
            <a:r>
              <a:rPr lang="en-GB" sz="1000" dirty="0" err="1">
                <a:cs typeface="Calibri"/>
              </a:rPr>
              <a:t>Oercommons</a:t>
            </a:r>
            <a:r>
              <a:rPr lang="en-GB" sz="1000" dirty="0">
                <a:cs typeface="Calibri"/>
              </a:rPr>
              <a:t>(2007) [Critical thinking]. Available </a:t>
            </a:r>
            <a:r>
              <a:rPr lang="en-GB" sz="1000" dirty="0">
                <a:cs typeface="Calibri"/>
                <a:hlinkClick r:id="rId9"/>
              </a:rPr>
              <a:t>https://www.oercommons.org/courseware/lesson/67059</a:t>
            </a:r>
            <a:r>
              <a:rPr lang="en-GB" sz="1000" dirty="0">
                <a:cs typeface="Calibri"/>
              </a:rPr>
              <a:t> </a:t>
            </a:r>
            <a:endParaRPr lang="en-GB" sz="1000">
              <a:ea typeface="Calibri"/>
              <a:cs typeface="Calibri"/>
            </a:endParaRPr>
          </a:p>
          <a:p>
            <a:pPr marL="0" indent="0">
              <a:lnSpc>
                <a:spcPct val="150000"/>
              </a:lnSpc>
              <a:buNone/>
            </a:pPr>
            <a:r>
              <a:rPr lang="en-GB" sz="1000" dirty="0">
                <a:cs typeface="Calibri"/>
              </a:rPr>
              <a:t>University of Kent (2012)</a:t>
            </a:r>
            <a:r>
              <a:rPr lang="en-GB" sz="1000" i="1" dirty="0">
                <a:cs typeface="Calibri"/>
              </a:rPr>
              <a:t> 'what is referencing'  Available </a:t>
            </a:r>
            <a:r>
              <a:rPr lang="en-GB" sz="1000" dirty="0">
                <a:cs typeface="Calibri"/>
                <a:hlinkClick r:id="rId10"/>
              </a:rPr>
              <a:t>https://www.kent.ac.uk/ai/students/whatisreferencing.html</a:t>
            </a:r>
            <a:r>
              <a:rPr lang="en-GB" sz="1000" dirty="0">
                <a:cs typeface="Calibri"/>
              </a:rPr>
              <a:t> </a:t>
            </a:r>
            <a:endParaRPr lang="en-GB" sz="1000" i="1">
              <a:ea typeface="Calibri" panose="020F0502020204030204"/>
              <a:cs typeface="Calibri"/>
            </a:endParaRPr>
          </a:p>
          <a:p>
            <a:pPr marL="0" indent="0">
              <a:lnSpc>
                <a:spcPct val="150000"/>
              </a:lnSpc>
              <a:buNone/>
            </a:pPr>
            <a:r>
              <a:rPr lang="en-GB" sz="1000" dirty="0">
                <a:cs typeface="Calibri"/>
              </a:rPr>
              <a:t>J, Emden. and Becker, L. (2016) Presentation skills for Students. 3rd </a:t>
            </a:r>
            <a:r>
              <a:rPr lang="en-GB" sz="1000" dirty="0" err="1">
                <a:cs typeface="Calibri"/>
              </a:rPr>
              <a:t>edn</a:t>
            </a:r>
            <a:r>
              <a:rPr lang="en-GB" sz="1000" dirty="0">
                <a:cs typeface="Calibri"/>
              </a:rPr>
              <a:t>. London: Palgrave.</a:t>
            </a:r>
          </a:p>
          <a:p>
            <a:pPr marL="0" indent="0">
              <a:buNone/>
            </a:pPr>
            <a:endParaRPr lang="en-GB" sz="800" dirty="0">
              <a:cs typeface="Calibri"/>
            </a:endParaRPr>
          </a:p>
          <a:p>
            <a:pPr marL="0" indent="0">
              <a:buNone/>
            </a:pPr>
            <a:endParaRPr lang="en-GB" sz="700">
              <a:cs typeface="Calibri"/>
            </a:endParaRPr>
          </a:p>
          <a:p>
            <a:pPr marL="0" indent="0">
              <a:buNone/>
            </a:pPr>
            <a:endParaRPr lang="en-GB" sz="700">
              <a:cs typeface="Calibri"/>
            </a:endParaRPr>
          </a:p>
          <a:p>
            <a:pPr marL="0" indent="0">
              <a:buNone/>
            </a:pPr>
            <a:endParaRPr lang="en-GB" sz="700">
              <a:cs typeface="Calibri"/>
            </a:endParaRPr>
          </a:p>
          <a:p>
            <a:pPr marL="0" indent="0">
              <a:buNone/>
            </a:pPr>
            <a:endParaRPr lang="en-GB" sz="700">
              <a:cs typeface="Calibri"/>
            </a:endParaRPr>
          </a:p>
        </p:txBody>
      </p:sp>
    </p:spTree>
    <p:extLst>
      <p:ext uri="{BB962C8B-B14F-4D97-AF65-F5344CB8AC3E}">
        <p14:creationId xmlns:p14="http://schemas.microsoft.com/office/powerpoint/2010/main" val="14894805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Chantelle Gauci (220562) ECGE4005PC  What is critical thinking?</vt:lpstr>
      <vt:lpstr>Chantelle Gauci, 2200562, ECGE4005PC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997</cp:revision>
  <dcterms:created xsi:type="dcterms:W3CDTF">2022-09-15T21:02:21Z</dcterms:created>
  <dcterms:modified xsi:type="dcterms:W3CDTF">2022-09-28T18:20:46Z</dcterms:modified>
</cp:coreProperties>
</file>