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29" y="8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Amdana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i</a:t>
            </a:r>
            <a:endParaRPr lang="en-GB" sz="1200" b="1" u="sng" dirty="0" smtClean="0"/>
          </a:p>
          <a:p>
            <a:r>
              <a:rPr lang="en-GB" sz="1200" b="1" u="sng" dirty="0" smtClean="0"/>
              <a:t>About Me </a:t>
            </a:r>
          </a:p>
          <a:p>
            <a:endParaRPr lang="en-GB" sz="1400" b="1" u="sng" dirty="0"/>
          </a:p>
          <a:p>
            <a:endParaRPr lang="en-GB" sz="1400" b="1" u="sng" dirty="0" smtClean="0"/>
          </a:p>
          <a:p>
            <a:endParaRPr lang="en-GB" sz="1400" b="1" u="sng" dirty="0"/>
          </a:p>
          <a:p>
            <a:endParaRPr lang="en-GB" sz="1400" b="1" u="sng" dirty="0" smtClean="0"/>
          </a:p>
          <a:p>
            <a:endParaRPr lang="en-GB" sz="1400" b="1" u="sng" dirty="0"/>
          </a:p>
          <a:p>
            <a:endParaRPr lang="en-GB" sz="1400" b="1" u="sng" dirty="0" smtClean="0"/>
          </a:p>
          <a:p>
            <a:endParaRPr lang="en-GB" sz="1200" dirty="0" smtClean="0"/>
          </a:p>
          <a:p>
            <a:r>
              <a:rPr lang="en-GB" sz="1200" dirty="0" smtClean="0"/>
              <a:t>Highly </a:t>
            </a:r>
            <a:r>
              <a:rPr lang="en-GB" sz="1200" dirty="0"/>
              <a:t>motivated Fine Art </a:t>
            </a:r>
            <a:r>
              <a:rPr lang="en-GB" sz="1200" dirty="0" smtClean="0"/>
              <a:t>Tutor, </a:t>
            </a:r>
            <a:r>
              <a:rPr lang="en-GB" sz="1200" dirty="0"/>
              <a:t>with a recent PhD (Fine Art) from the University of Wales in </a:t>
            </a:r>
            <a:r>
              <a:rPr lang="en-GB" sz="1200" dirty="0" smtClean="0"/>
              <a:t>Aberystwyth. </a:t>
            </a:r>
            <a:endParaRPr lang="en-GB" sz="1200" dirty="0"/>
          </a:p>
          <a:p>
            <a:r>
              <a:rPr lang="en-GB" sz="1200" dirty="0"/>
              <a:t>W</a:t>
            </a:r>
            <a:r>
              <a:rPr lang="en-GB" sz="1200" dirty="0" smtClean="0"/>
              <a:t>orked </a:t>
            </a:r>
            <a:r>
              <a:rPr lang="en-GB" sz="1200" dirty="0" smtClean="0"/>
              <a:t>nationally and internationally as a </a:t>
            </a:r>
            <a:r>
              <a:rPr lang="en-GB" sz="1200" dirty="0"/>
              <a:t>Visiting Lecture, Tutor and Cover </a:t>
            </a:r>
            <a:r>
              <a:rPr lang="en-GB" sz="1200" dirty="0" smtClean="0"/>
              <a:t>Supervisor, as well as managing international sales </a:t>
            </a:r>
            <a:r>
              <a:rPr lang="en-GB" sz="1200" dirty="0"/>
              <a:t>and </a:t>
            </a:r>
            <a:r>
              <a:rPr lang="en-GB" sz="1200" dirty="0" smtClean="0"/>
              <a:t>marketing. </a:t>
            </a:r>
            <a:endParaRPr lang="en-GB" sz="12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424" y="0"/>
            <a:ext cx="3505504" cy="346065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347206" y="-38689"/>
            <a:ext cx="34887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teaching experiences </a:t>
            </a:r>
          </a:p>
          <a:p>
            <a:endParaRPr lang="en-GB" sz="1200" dirty="0" smtClean="0"/>
          </a:p>
          <a:p>
            <a:r>
              <a:rPr lang="en-GB" sz="1200" dirty="0" smtClean="0"/>
              <a:t>.</a:t>
            </a:r>
            <a:r>
              <a:rPr lang="en-GB" sz="1200" dirty="0"/>
              <a:t> </a:t>
            </a:r>
            <a:r>
              <a:rPr lang="en-GB" sz="1200" dirty="0" smtClean="0"/>
              <a:t>Recently run on-line </a:t>
            </a:r>
            <a:r>
              <a:rPr lang="en-GB" sz="1200" dirty="0"/>
              <a:t>courses and workshops in collaboration with Beijing </a:t>
            </a:r>
            <a:r>
              <a:rPr lang="en-GB" sz="1200" dirty="0" smtClean="0"/>
              <a:t>Culture </a:t>
            </a:r>
            <a:r>
              <a:rPr lang="en-GB" sz="1200" dirty="0"/>
              <a:t>&amp; Media (a UN supported Organisation). </a:t>
            </a:r>
            <a:endParaRPr lang="en-GB" sz="1200" dirty="0" smtClean="0"/>
          </a:p>
          <a:p>
            <a:r>
              <a:rPr lang="en-GB" sz="1200" dirty="0"/>
              <a:t>. </a:t>
            </a:r>
            <a:r>
              <a:rPr lang="en-GB" sz="1200" dirty="0" smtClean="0"/>
              <a:t>Visiting </a:t>
            </a:r>
            <a:r>
              <a:rPr lang="en-GB" sz="1200" dirty="0"/>
              <a:t>Lecturer to the Academy of Fine Arts in Helsinki, Finland. Through this work, I delivered lectures, artist talks and run workshops in Printmaking, Graphic Art, laser technique and Artist </a:t>
            </a:r>
            <a:r>
              <a:rPr lang="en-GB" sz="1200" dirty="0" smtClean="0"/>
              <a:t>Book, </a:t>
            </a:r>
            <a:r>
              <a:rPr lang="en-GB" sz="1200" dirty="0"/>
              <a:t>as well as Book Illustration. </a:t>
            </a:r>
            <a:endParaRPr lang="en-GB" sz="1200" dirty="0" smtClean="0"/>
          </a:p>
          <a:p>
            <a:r>
              <a:rPr lang="en-GB" sz="1200" dirty="0"/>
              <a:t>. </a:t>
            </a:r>
            <a:r>
              <a:rPr lang="en-GB" sz="1200" dirty="0" smtClean="0"/>
              <a:t>Lecturer </a:t>
            </a:r>
            <a:r>
              <a:rPr lang="en-GB" sz="1200" dirty="0"/>
              <a:t>Assistant at the School of Art in Aberystwyth University. </a:t>
            </a:r>
            <a:r>
              <a:rPr lang="en-GB" sz="1200" dirty="0" smtClean="0"/>
              <a:t>voluntary </a:t>
            </a:r>
            <a:r>
              <a:rPr lang="en-GB" sz="1200" dirty="0"/>
              <a:t>work I have run many workshops in Japanese/ Chinese traditional water-based woodblock print, wood engraving, screen print, typography, lithography, laser cutting, and artist </a:t>
            </a:r>
            <a:r>
              <a:rPr lang="en-GB" sz="1200" dirty="0" smtClean="0"/>
              <a:t>book.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59" y="3593331"/>
            <a:ext cx="5607495" cy="32257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r>
              <a:rPr lang="en-GB" sz="1100" dirty="0"/>
              <a:t>I enjoy working with young </a:t>
            </a:r>
            <a:r>
              <a:rPr lang="en-GB" sz="1100" dirty="0" smtClean="0"/>
              <a:t>children, </a:t>
            </a:r>
            <a:r>
              <a:rPr lang="en-GB" sz="1100" dirty="0"/>
              <a:t>and this would be a great opportunity to enhance my teaching experience in order to gain a </a:t>
            </a:r>
            <a:r>
              <a:rPr lang="en-GB" sz="1100" dirty="0" smtClean="0"/>
              <a:t>recognised </a:t>
            </a:r>
            <a:r>
              <a:rPr lang="en-GB" sz="1100" dirty="0"/>
              <a:t>teaching </a:t>
            </a:r>
            <a:r>
              <a:rPr lang="en-GB" sz="1100" dirty="0" smtClean="0"/>
              <a:t>qualification status.</a:t>
            </a:r>
          </a:p>
          <a:p>
            <a:r>
              <a:rPr lang="en-GB" sz="1100" dirty="0"/>
              <a:t>I have years of international teaching experience in various countries and academia, with the ability to speak various languages (including Arabic and Mandarin) and I can provide high quality of teaching, learning, tutoring, assessment and scholarship across taught modules in particular to the discipline area of Graphic </a:t>
            </a:r>
            <a:r>
              <a:rPr lang="en-GB" sz="1100" dirty="0" smtClean="0"/>
              <a:t>Art.</a:t>
            </a:r>
          </a:p>
          <a:p>
            <a:r>
              <a:rPr lang="en-GB" sz="1100" dirty="0"/>
              <a:t>I worked as an Art &amp; Design teacher for 3 years in Royal Saudi School in China where I delivered teaching drawing and painting to foundation and secondary students; I have also planned and developed courses and </a:t>
            </a:r>
            <a:r>
              <a:rPr lang="en-GB" sz="1100" dirty="0" smtClean="0"/>
              <a:t>curriculum.</a:t>
            </a:r>
          </a:p>
          <a:p>
            <a:pPr marL="228600" indent="-228600">
              <a:buFontTx/>
              <a:buAutoNum type="arabicParenR"/>
            </a:pPr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0"/>
            <a:ext cx="3716630" cy="353091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546169" y="55609"/>
            <a:ext cx="350550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/>
              <a:t>I am a firm believer in the fact that a teacher should be both an approachable and influential figure to students and allow them to endeavour to reach their </a:t>
            </a:r>
            <a:r>
              <a:rPr lang="en-GB" sz="1200" dirty="0" smtClean="0"/>
              <a:t>potential.</a:t>
            </a:r>
          </a:p>
          <a:p>
            <a:r>
              <a:rPr lang="en-GB" sz="1200" dirty="0"/>
              <a:t>My ethos in my teaching is to provide students with pastoral support, encourage them to be independent learners and take on responsibility for what they are </a:t>
            </a:r>
            <a:r>
              <a:rPr lang="en-GB" sz="1200" dirty="0" smtClean="0"/>
              <a:t>learning.</a:t>
            </a:r>
          </a:p>
          <a:p>
            <a:r>
              <a:rPr lang="en-GB" sz="1200" dirty="0"/>
              <a:t>I believe that teaching is a noble mission that extends beyond imparting of knowledge, skills, or information; as it is also a combination of </a:t>
            </a:r>
            <a:r>
              <a:rPr lang="en-GB" sz="1200" dirty="0" smtClean="0"/>
              <a:t>Art </a:t>
            </a:r>
            <a:r>
              <a:rPr lang="en-GB" sz="1200" dirty="0"/>
              <a:t>and </a:t>
            </a:r>
            <a:r>
              <a:rPr lang="en-GB" sz="1200" dirty="0" smtClean="0"/>
              <a:t>Science</a:t>
            </a:r>
            <a:r>
              <a:rPr lang="en-GB" sz="1200" dirty="0"/>
              <a:t>; in other words, the teacher has to be creative, </a:t>
            </a:r>
            <a:r>
              <a:rPr lang="en-GB" sz="1200" dirty="0" err="1"/>
              <a:t>skillful</a:t>
            </a:r>
            <a:r>
              <a:rPr lang="en-GB" sz="1200" dirty="0"/>
              <a:t>, facilitator and sensitive to the students’ </a:t>
            </a:r>
            <a:r>
              <a:rPr lang="en-GB" sz="1200" dirty="0" smtClean="0"/>
              <a:t>reaction and anticipated questions.</a:t>
            </a:r>
            <a:endParaRPr lang="en-GB" sz="1200" dirty="0"/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593619"/>
            <a:ext cx="2451418" cy="322550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100" dirty="0"/>
              <a:t>Art and Design</a:t>
            </a:r>
          </a:p>
          <a:p>
            <a:r>
              <a:rPr lang="en-GB" sz="1100" dirty="0"/>
              <a:t>Fine Art</a:t>
            </a:r>
          </a:p>
          <a:p>
            <a:r>
              <a:rPr lang="en-GB" sz="1100" dirty="0"/>
              <a:t>Arabic </a:t>
            </a:r>
            <a:r>
              <a:rPr lang="en-GB" sz="1100" dirty="0" smtClean="0"/>
              <a:t>Language</a:t>
            </a:r>
          </a:p>
          <a:p>
            <a:r>
              <a:rPr lang="en-GB" sz="1100" dirty="0" smtClean="0"/>
              <a:t>D &amp; T</a:t>
            </a:r>
            <a:endParaRPr lang="en-GB" sz="11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523" y="3568965"/>
            <a:ext cx="3505504" cy="324949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281141" y="3523293"/>
            <a:ext cx="348878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100" dirty="0" smtClean="0"/>
              <a:t>.</a:t>
            </a:r>
            <a:r>
              <a:rPr lang="en-GB" sz="1100" dirty="0"/>
              <a:t> </a:t>
            </a:r>
            <a:r>
              <a:rPr lang="en-GB" sz="1100" dirty="0" smtClean="0"/>
              <a:t>PhD thesis </a:t>
            </a:r>
            <a:r>
              <a:rPr lang="en-GB" sz="1100" dirty="0"/>
              <a:t>entitled: ‘From Orient to Occident: Synthesising Eastern and Western Symbols in Traditional and Contemporary Digital Graphic Techniques’. Through this research, I have examined and practised both traditional and contemporary (Eastern and Western) approaches to Fine Art and Visual </a:t>
            </a:r>
            <a:r>
              <a:rPr lang="en-GB" sz="1100" dirty="0" smtClean="0"/>
              <a:t>Culture.</a:t>
            </a:r>
          </a:p>
          <a:p>
            <a:r>
              <a:rPr lang="en-GB" sz="1100" dirty="0"/>
              <a:t>. </a:t>
            </a:r>
            <a:r>
              <a:rPr lang="en-GB" sz="1100" dirty="0" smtClean="0"/>
              <a:t>Participated </a:t>
            </a:r>
            <a:r>
              <a:rPr lang="en-GB" sz="1100" dirty="0"/>
              <a:t>in the Residencies Reflected </a:t>
            </a:r>
            <a:r>
              <a:rPr lang="en-GB" sz="1100" dirty="0" smtClean="0"/>
              <a:t>Symposium, </a:t>
            </a:r>
            <a:r>
              <a:rPr lang="en-GB" sz="1100" dirty="0"/>
              <a:t>Academy of Fine </a:t>
            </a:r>
            <a:r>
              <a:rPr lang="en-GB" sz="1100" dirty="0" smtClean="0"/>
              <a:t>Arts, Helsinki</a:t>
            </a:r>
            <a:r>
              <a:rPr lang="en-GB" sz="1100" dirty="0"/>
              <a:t>, Finland. </a:t>
            </a:r>
            <a:endParaRPr lang="en-GB" sz="1100" dirty="0" smtClean="0"/>
          </a:p>
          <a:p>
            <a:r>
              <a:rPr lang="en-GB" sz="1100" dirty="0" smtClean="0"/>
              <a:t>Participated in </a:t>
            </a:r>
            <a:r>
              <a:rPr lang="en-GB" sz="1100" dirty="0"/>
              <a:t>the Southern Graphics Council Conference (San Francisco, 2014), IMPACT 8 – the International Printmaking Conference (Dundee 2013) and ‘Printing the Political’ symposium hosted by Wrexham Regional Print Centre (2013). </a:t>
            </a:r>
            <a:r>
              <a:rPr lang="en-GB" sz="1200" dirty="0"/>
              <a:t/>
            </a:r>
            <a:br>
              <a:rPr lang="en-GB" sz="1200" dirty="0"/>
            </a:br>
            <a:endParaRPr lang="en-GB" sz="1200" dirty="0" smtClean="0"/>
          </a:p>
        </p:txBody>
      </p:sp>
      <p:pic>
        <p:nvPicPr>
          <p:cNvPr id="1026" name="Picture 2" descr="C:\Users\ousam\Desktop\Sam Doc\BC_Chamber_Bradford-8.6.18-002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2" t="10687" r="30417" b="39366"/>
          <a:stretch/>
        </p:blipFill>
        <p:spPr bwMode="auto">
          <a:xfrm>
            <a:off x="5624509" y="253470"/>
            <a:ext cx="1319880" cy="163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176</TotalTime>
  <Words>564</Words>
  <Application>Microsoft Office PowerPoint</Application>
  <PresentationFormat>Custom</PresentationFormat>
  <Paragraphs>42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ousama lazkani</cp:lastModifiedBy>
  <cp:revision>14</cp:revision>
  <dcterms:created xsi:type="dcterms:W3CDTF">2019-09-05T20:58:34Z</dcterms:created>
  <dcterms:modified xsi:type="dcterms:W3CDTF">2019-09-30T18:46:32Z</dcterms:modified>
</cp:coreProperties>
</file>