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4" r:id="rId3"/>
    <p:sldId id="257" r:id="rId4"/>
    <p:sldId id="258" r:id="rId5"/>
    <p:sldId id="266" r:id="rId6"/>
    <p:sldId id="259" r:id="rId7"/>
    <p:sldId id="260" r:id="rId8"/>
    <p:sldId id="261" r:id="rId9"/>
    <p:sldId id="262" r:id="rId10"/>
    <p:sldId id="263"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varScale="1">
        <p:scale>
          <a:sx n="113" d="100"/>
          <a:sy n="113" d="100"/>
        </p:scale>
        <p:origin x="2244" y="11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1D8BD707-D9CF-40AE-B4C6-C98DA3205C09}" type="datetimeFigureOut">
              <a:rPr lang="en-US" smtClean="0"/>
              <a:pPr/>
              <a:t>10/22/2023</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1D8BD707-D9CF-40AE-B4C6-C98DA3205C09}" type="datetimeFigureOut">
              <a:rPr lang="en-US" smtClean="0"/>
              <a:pPr/>
              <a:t>10/22/2023</a:t>
            </a:fld>
            <a:endParaRPr lang="en-US"/>
          </a:p>
        </p:txBody>
      </p:sp>
      <p:sp>
        <p:nvSpPr>
          <p:cNvPr id="9" name="Slide Number Placeholder 8"/>
          <p:cNvSpPr>
            <a:spLocks noGrp="1"/>
          </p:cNvSpPr>
          <p:nvPr>
            <p:ph type="sldNum" sz="quarter" idx="15"/>
          </p:nvPr>
        </p:nvSpPr>
        <p:spPr/>
        <p:txBody>
          <a:bodyPr rtlCol="0"/>
          <a:lstStyle/>
          <a:p>
            <a:fld id="{B6F15528-21DE-4FAA-801E-634DDDAF4B2B}"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D8BD707-D9CF-40AE-B4C6-C98DA3205C09}" type="datetimeFigureOut">
              <a:rPr lang="en-US" smtClean="0"/>
              <a:pPr/>
              <a:t>10/22/2023</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1D8BD707-D9CF-40AE-B4C6-C98DA3205C09}" type="datetimeFigureOut">
              <a:rPr lang="en-US" smtClean="0"/>
              <a:pPr/>
              <a:t>10/22/2023</a:t>
            </a:fld>
            <a:endParaRPr lang="en-US"/>
          </a:p>
        </p:txBody>
      </p:sp>
      <p:sp>
        <p:nvSpPr>
          <p:cNvPr id="7" name="Slide Number Placeholder 6"/>
          <p:cNvSpPr>
            <a:spLocks noGrp="1"/>
          </p:cNvSpPr>
          <p:nvPr>
            <p:ph type="sldNum" sz="quarter" idx="11"/>
          </p:nvPr>
        </p:nvSpPr>
        <p:spPr/>
        <p:txBody>
          <a:bodyPr rtlCol="0"/>
          <a:lstStyle/>
          <a:p>
            <a:fld id="{B6F15528-21DE-4FAA-801E-634DDDAF4B2B}"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1D8BD707-D9CF-40AE-B4C6-C98DA3205C09}" type="datetimeFigureOut">
              <a:rPr lang="en-US" smtClean="0"/>
              <a:pPr/>
              <a:t>10/22/2023</a:t>
            </a:fld>
            <a:endParaRPr lang="en-US"/>
          </a:p>
        </p:txBody>
      </p:sp>
      <p:sp>
        <p:nvSpPr>
          <p:cNvPr id="22" name="Slide Number Placeholder 21"/>
          <p:cNvSpPr>
            <a:spLocks noGrp="1"/>
          </p:cNvSpPr>
          <p:nvPr>
            <p:ph type="sldNum" sz="quarter" idx="15"/>
          </p:nvPr>
        </p:nvSpPr>
        <p:spPr/>
        <p:txBody>
          <a:bodyPr rtlCol="0"/>
          <a:lstStyle/>
          <a:p>
            <a:fld id="{B6F15528-21DE-4FAA-801E-634DDDAF4B2B}"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8BD707-D9CF-40AE-B4C6-C98DA3205C09}" type="datetimeFigureOut">
              <a:rPr lang="en-US" smtClean="0"/>
              <a:pPr/>
              <a:t>10/22/2023</a:t>
            </a:fld>
            <a:endParaRPr lang="en-US"/>
          </a:p>
        </p:txBody>
      </p:sp>
      <p:sp>
        <p:nvSpPr>
          <p:cNvPr id="18" name="Slide Number Placeholder 17"/>
          <p:cNvSpPr>
            <a:spLocks noGrp="1"/>
          </p:cNvSpPr>
          <p:nvPr>
            <p:ph type="sldNum" sz="quarter" idx="11"/>
          </p:nvPr>
        </p:nvSpPr>
        <p:spPr/>
        <p:txBody>
          <a:bodyPr rtlCol="0"/>
          <a:lstStyle/>
          <a:p>
            <a:fld id="{B6F15528-21DE-4FAA-801E-634DDDAF4B2B}"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8BD707-D9CF-40AE-B4C6-C98DA3205C09}" type="datetimeFigureOut">
              <a:rPr lang="en-US" smtClean="0"/>
              <a:pPr/>
              <a:t>10/22/2023</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hg.com/hotelindigo/hotels/gb/en/newcastle-upon-tyne/nclin/hoteldetail"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evelopment.ihg.com/hotel-brands/hotel-indigo"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development.ihg.com/hotel-brands/hotel-indigo"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os.toasttab.com/resources/fine-dining"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chester.hotelindigo.com/rooms/" TargetMode="Externa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exeter.hotelindigo.com/spa/"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bwm.at/en/projects/hotel-indigo-vienna/" TargetMode="External"/><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hyperlink" Target="https://www.travelweekly.com/Hotels/London/Hotel-Indigo-London-Paddington-p4273713" TargetMode="Externa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hyperlink" Target="https://hotelindigoyork.co.uk/" TargetMode="External"/><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hyperlink" Target="https://durham.hotelindigo.com/" TargetMode="Externa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hyperlink" Target="https://www.thecollector.com/top-art-galleries-nyc-new-york/"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2600" y="914400"/>
            <a:ext cx="7391400" cy="2656362"/>
          </a:xfrm>
        </p:spPr>
        <p:txBody>
          <a:bodyPr>
            <a:normAutofit fontScale="90000"/>
          </a:bodyPr>
          <a:lstStyle/>
          <a:p>
            <a:r>
              <a:rPr lang="en-US" sz="3200" dirty="0">
                <a:latin typeface="Bookman Old Style" pitchFamily="18" charset="0"/>
              </a:rPr>
              <a:t>The role and importance of quality service, hospitality, and guest services within the hotel Industry</a:t>
            </a:r>
            <a:br>
              <a:rPr lang="en-US" sz="3200" dirty="0">
                <a:latin typeface="Bookman Old Style" pitchFamily="18" charset="0"/>
              </a:rPr>
            </a:br>
            <a:br>
              <a:rPr lang="en-US" sz="3200" dirty="0">
                <a:latin typeface="Bookman Old Style" pitchFamily="18" charset="0"/>
              </a:rPr>
            </a:br>
            <a:r>
              <a:rPr lang="en-US" sz="3200" dirty="0">
                <a:latin typeface="Bookman Old Style" pitchFamily="18" charset="0"/>
              </a:rPr>
              <a:t>           </a:t>
            </a:r>
            <a:br>
              <a:rPr lang="en-US" sz="3200" dirty="0">
                <a:latin typeface="Bookman Old Style" pitchFamily="18" charset="0"/>
              </a:rPr>
            </a:br>
            <a:r>
              <a:rPr lang="en-US" sz="3200" dirty="0">
                <a:latin typeface="Bookman Old Style" pitchFamily="18" charset="0"/>
              </a:rPr>
              <a:t>                           (Hotel Indigo)</a:t>
            </a:r>
            <a:endParaRPr lang="en-US" dirty="0">
              <a:latin typeface="Bookman Old Style" pitchFamily="18" charset="0"/>
            </a:endParaRPr>
          </a:p>
        </p:txBody>
      </p:sp>
      <p:sp>
        <p:nvSpPr>
          <p:cNvPr id="3" name="Subtitle 2"/>
          <p:cNvSpPr>
            <a:spLocks noGrp="1"/>
          </p:cNvSpPr>
          <p:nvPr>
            <p:ph type="subTitle" idx="1"/>
          </p:nvPr>
        </p:nvSpPr>
        <p:spPr>
          <a:xfrm>
            <a:off x="5105400" y="5257800"/>
            <a:ext cx="3733800" cy="1371600"/>
          </a:xfrm>
        </p:spPr>
        <p:txBody>
          <a:bodyPr>
            <a:normAutofit fontScale="70000" lnSpcReduction="20000"/>
          </a:bodyPr>
          <a:lstStyle/>
          <a:p>
            <a:r>
              <a:rPr lang="en-US" dirty="0"/>
              <a:t>Hospitality and Guest Services(BMIH4003)</a:t>
            </a:r>
          </a:p>
          <a:p>
            <a:r>
              <a:rPr lang="en-US" dirty="0"/>
              <a:t>Lecturer: Charlotte Joyner</a:t>
            </a:r>
          </a:p>
          <a:p>
            <a:r>
              <a:rPr lang="en-US" dirty="0" err="1"/>
              <a:t>Ionut</a:t>
            </a:r>
            <a:r>
              <a:rPr lang="en-US" dirty="0"/>
              <a:t>-Gabriel Gheorghe</a:t>
            </a:r>
          </a:p>
          <a:p>
            <a:r>
              <a:rPr lang="en-US" dirty="0"/>
              <a:t>Student ID:2222508</a:t>
            </a:r>
          </a:p>
          <a:p>
            <a:r>
              <a:rPr lang="en-US" dirty="0"/>
              <a:t>22/October/2023</a:t>
            </a:r>
          </a:p>
        </p:txBody>
      </p:sp>
      <p:pic>
        <p:nvPicPr>
          <p:cNvPr id="10241" name="Picture 1"/>
          <p:cNvPicPr>
            <a:picLocks noChangeAspect="1" noChangeArrowheads="1"/>
          </p:cNvPicPr>
          <p:nvPr/>
        </p:nvPicPr>
        <p:blipFill>
          <a:blip r:embed="rId2"/>
          <a:srcRect/>
          <a:stretch>
            <a:fillRect/>
          </a:stretch>
        </p:blipFill>
        <p:spPr bwMode="auto">
          <a:xfrm>
            <a:off x="533400" y="2819400"/>
            <a:ext cx="4371975" cy="2790825"/>
          </a:xfrm>
          <a:prstGeom prst="rect">
            <a:avLst/>
          </a:prstGeom>
          <a:noFill/>
          <a:ln w="9525">
            <a:noFill/>
            <a:miter lim="800000"/>
            <a:headEnd/>
            <a:tailEnd/>
          </a:ln>
          <a:effectLst>
            <a:outerShdw blurRad="50800" dist="38100" dir="10800000" algn="r" rotWithShape="0">
              <a:prstClr val="black">
                <a:alpha val="40000"/>
              </a:prstClr>
            </a:outerShdw>
          </a:effectLst>
          <a:scene3d>
            <a:camera prst="perspectiveRight"/>
            <a:lightRig rig="threePt" dir="t"/>
          </a:scene3d>
        </p:spPr>
      </p:pic>
      <p:sp>
        <p:nvSpPr>
          <p:cNvPr id="5" name="Content Placeholder 2"/>
          <p:cNvSpPr txBox="1">
            <a:spLocks/>
          </p:cNvSpPr>
          <p:nvPr/>
        </p:nvSpPr>
        <p:spPr>
          <a:xfrm>
            <a:off x="609600" y="5715000"/>
            <a:ext cx="990600" cy="304800"/>
          </a:xfrm>
          <a:prstGeom prst="rect">
            <a:avLst/>
          </a:prstGeom>
        </p:spPr>
        <p:txBody>
          <a:bodyPr vert="horz">
            <a:normAutofit/>
          </a:bodyPr>
          <a:lstStyle/>
          <a:p>
            <a:pPr marL="274320" marR="0" lvl="0" indent="-274320" algn="l" defTabSz="914400" rtl="0" eaLnBrk="1" fontAlgn="auto" latinLnBrk="0" hangingPunct="1">
              <a:lnSpc>
                <a:spcPct val="100000"/>
              </a:lnSpc>
              <a:spcBef>
                <a:spcPts val="600"/>
              </a:spcBef>
              <a:spcAft>
                <a:spcPts val="0"/>
              </a:spcAft>
              <a:buClr>
                <a:schemeClr val="accent1"/>
              </a:buClr>
              <a:buSzPct val="70000"/>
              <a:tabLst/>
              <a:defRPr/>
            </a:pPr>
            <a:r>
              <a:rPr lang="en-US" sz="1100" dirty="0">
                <a:hlinkClick r:id="rId3"/>
              </a:rPr>
              <a:t>(Ihg,2023)</a:t>
            </a:r>
            <a:endParaRPr kumimoji="0" lang="en-US" sz="11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a:t>
            </a:r>
          </a:p>
        </p:txBody>
      </p:sp>
      <p:sp>
        <p:nvSpPr>
          <p:cNvPr id="3" name="Content Placeholder 2"/>
          <p:cNvSpPr>
            <a:spLocks noGrp="1"/>
          </p:cNvSpPr>
          <p:nvPr>
            <p:ph sz="quarter" idx="1"/>
          </p:nvPr>
        </p:nvSpPr>
        <p:spPr>
          <a:xfrm>
            <a:off x="457200" y="1676400"/>
            <a:ext cx="7467600" cy="4873752"/>
          </a:xfrm>
        </p:spPr>
        <p:txBody>
          <a:bodyPr/>
          <a:lstStyle/>
          <a:p>
            <a:pPr>
              <a:buNone/>
            </a:pPr>
            <a:r>
              <a:rPr lang="en-GB" sz="1600" dirty="0"/>
              <a:t>Discovering Hotel Indigo___________________________________________3</a:t>
            </a:r>
          </a:p>
          <a:p>
            <a:pPr>
              <a:buNone/>
            </a:pPr>
            <a:r>
              <a:rPr lang="en-GB" sz="1600" dirty="0"/>
              <a:t>Hotel Indigo's Guest Demographics and Expectations____________________4</a:t>
            </a:r>
          </a:p>
          <a:p>
            <a:pPr>
              <a:buNone/>
            </a:pPr>
            <a:r>
              <a:rPr lang="en-GB" sz="1600" dirty="0"/>
              <a:t>Nature, Scope, and Role of Guest Services and Facilities_________________6</a:t>
            </a:r>
          </a:p>
          <a:p>
            <a:pPr>
              <a:buNone/>
            </a:pPr>
            <a:r>
              <a:rPr lang="en-GB" sz="1600" dirty="0"/>
              <a:t>Guest Services and Facilities at Hotel Indigo___________________________7</a:t>
            </a:r>
          </a:p>
          <a:p>
            <a:pPr>
              <a:buNone/>
            </a:pPr>
            <a:r>
              <a:rPr lang="en-GB" sz="1600" dirty="0"/>
              <a:t>Exemplifying Hospitality at Hotel Indigo_______________________________8</a:t>
            </a:r>
          </a:p>
          <a:p>
            <a:pPr>
              <a:buNone/>
            </a:pPr>
            <a:r>
              <a:rPr lang="en-GB" sz="1600" dirty="0"/>
              <a:t>Real Life experience______________________________________________9</a:t>
            </a:r>
          </a:p>
          <a:p>
            <a:pPr>
              <a:buNone/>
            </a:pPr>
            <a:r>
              <a:rPr lang="en-GB" sz="1600" dirty="0"/>
              <a:t>Concluding Thoughts on Hotel Indigo's Distinction______________________10</a:t>
            </a:r>
          </a:p>
          <a:p>
            <a:pPr>
              <a:buNone/>
            </a:pPr>
            <a:endParaRPr lang="en-GB" sz="1600" dirty="0"/>
          </a:p>
          <a:p>
            <a:pPr>
              <a:buNone/>
            </a:pPr>
            <a:endParaRPr lang="en-GB" sz="1600" dirty="0"/>
          </a:p>
          <a:p>
            <a:pPr>
              <a:buNone/>
            </a:pPr>
            <a:endParaRPr lang="en-GB" sz="1600" dirty="0"/>
          </a:p>
          <a:p>
            <a:pPr>
              <a:buNone/>
            </a:pPr>
            <a:endParaRPr lang="en-GB" sz="1600" dirty="0"/>
          </a:p>
          <a:p>
            <a:pPr>
              <a:buNone/>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52400"/>
            <a:ext cx="7467600" cy="838200"/>
          </a:xfrm>
        </p:spPr>
        <p:txBody>
          <a:bodyPr/>
          <a:lstStyle/>
          <a:p>
            <a:r>
              <a:rPr lang="en-GB" dirty="0"/>
              <a:t>Discovering Hotel Indigo</a:t>
            </a:r>
            <a:endParaRPr lang="en-US" dirty="0"/>
          </a:p>
        </p:txBody>
      </p:sp>
      <p:sp>
        <p:nvSpPr>
          <p:cNvPr id="3" name="Content Placeholder 2"/>
          <p:cNvSpPr>
            <a:spLocks noGrp="1"/>
          </p:cNvSpPr>
          <p:nvPr>
            <p:ph sz="quarter" idx="1"/>
          </p:nvPr>
        </p:nvSpPr>
        <p:spPr>
          <a:xfrm>
            <a:off x="381000" y="1219200"/>
            <a:ext cx="4876800" cy="4873752"/>
          </a:xfrm>
        </p:spPr>
        <p:txBody>
          <a:bodyPr>
            <a:normAutofit/>
          </a:bodyPr>
          <a:lstStyle/>
          <a:p>
            <a:r>
              <a:rPr lang="en-GB" sz="1900" dirty="0"/>
              <a:t>Hotel Indigo, part of the InterContinental Hotels Group, redefines boutique hospitality by embodying local culture and artistry in each unique property, providing guests with an immersive experience deeply rooted in the neighbourhood’s history and character (IHG, 2004; </a:t>
            </a:r>
            <a:r>
              <a:rPr lang="en-GB" sz="1900" dirty="0" err="1"/>
              <a:t>Aggett</a:t>
            </a:r>
            <a:r>
              <a:rPr lang="en-GB" sz="1900" dirty="0"/>
              <a:t>, 2007). </a:t>
            </a:r>
          </a:p>
          <a:p>
            <a:endParaRPr lang="en-GB" sz="1900" dirty="0"/>
          </a:p>
          <a:p>
            <a:r>
              <a:rPr lang="en-GB" sz="1900" dirty="0"/>
              <a:t>This innovative approach resonates with modern guests desire for authentic, experiential travel, setting Hotel Indigo apart as a curator of local narratives and bespoke journeys (Morgan, Lugosi, &amp; Ritchie, 2010).</a:t>
            </a:r>
            <a:endParaRPr lang="en-US" sz="1900" dirty="0"/>
          </a:p>
          <a:p>
            <a:endParaRPr lang="en-US" dirty="0"/>
          </a:p>
        </p:txBody>
      </p:sp>
      <p:pic>
        <p:nvPicPr>
          <p:cNvPr id="9219" name="Picture 3"/>
          <p:cNvPicPr>
            <a:picLocks noChangeAspect="1" noChangeArrowheads="1"/>
          </p:cNvPicPr>
          <p:nvPr/>
        </p:nvPicPr>
        <p:blipFill>
          <a:blip r:embed="rId2"/>
          <a:srcRect/>
          <a:stretch>
            <a:fillRect/>
          </a:stretch>
        </p:blipFill>
        <p:spPr bwMode="auto">
          <a:xfrm>
            <a:off x="5105400" y="1143000"/>
            <a:ext cx="3324225" cy="2507863"/>
          </a:xfrm>
          <a:prstGeom prst="rect">
            <a:avLst/>
          </a:prstGeom>
          <a:noFill/>
          <a:ln w="9525">
            <a:noFill/>
            <a:miter lim="800000"/>
            <a:headEnd/>
            <a:tailEnd/>
          </a:ln>
          <a:effectLst>
            <a:reflection blurRad="6350" stA="50000" endA="300" endPos="55500" dist="50800" dir="5400000" sy="-100000" algn="bl" rotWithShape="0"/>
          </a:effectLst>
        </p:spPr>
      </p:pic>
      <p:sp>
        <p:nvSpPr>
          <p:cNvPr id="7" name="Content Placeholder 2"/>
          <p:cNvSpPr txBox="1">
            <a:spLocks/>
          </p:cNvSpPr>
          <p:nvPr/>
        </p:nvSpPr>
        <p:spPr>
          <a:xfrm>
            <a:off x="6553200" y="5334000"/>
            <a:ext cx="2133600" cy="381000"/>
          </a:xfrm>
          <a:prstGeom prst="rect">
            <a:avLst/>
          </a:prstGeom>
        </p:spPr>
        <p:txBody>
          <a:bodyPr vert="horz">
            <a:normAutofit fontScale="92500"/>
          </a:bodyPr>
          <a:lstStyle/>
          <a:p>
            <a:pPr marL="274320" marR="0" lvl="0" indent="-274320" algn="l" defTabSz="914400" rtl="0" eaLnBrk="1" fontAlgn="auto" latinLnBrk="0" hangingPunct="1">
              <a:lnSpc>
                <a:spcPct val="100000"/>
              </a:lnSpc>
              <a:spcBef>
                <a:spcPts val="600"/>
              </a:spcBef>
              <a:spcAft>
                <a:spcPts val="0"/>
              </a:spcAft>
              <a:buClr>
                <a:schemeClr val="accent1"/>
              </a:buClr>
              <a:buSzPct val="70000"/>
              <a:tabLst/>
              <a:defRPr/>
            </a:pPr>
            <a:r>
              <a:rPr lang="en-US" sz="1100" dirty="0">
                <a:hlinkClick r:id="rId3"/>
              </a:rPr>
              <a:t>(IHG Hotel Development ,2023)</a:t>
            </a:r>
            <a:endParaRPr kumimoji="0" lang="en-US" sz="11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1"/>
          <p:cNvPicPr>
            <a:picLocks noChangeAspect="1" noChangeArrowheads="1"/>
          </p:cNvPicPr>
          <p:nvPr/>
        </p:nvPicPr>
        <p:blipFill>
          <a:blip r:embed="rId2"/>
          <a:srcRect/>
          <a:stretch>
            <a:fillRect/>
          </a:stretch>
        </p:blipFill>
        <p:spPr bwMode="auto">
          <a:xfrm>
            <a:off x="304800" y="1752600"/>
            <a:ext cx="4419600" cy="2730861"/>
          </a:xfrm>
          <a:prstGeom prst="rect">
            <a:avLst/>
          </a:prstGeom>
          <a:noFill/>
          <a:ln w="9525">
            <a:noFill/>
            <a:miter lim="800000"/>
            <a:headEnd/>
            <a:tailEnd/>
          </a:ln>
          <a:effectLst/>
          <a:scene3d>
            <a:camera prst="orthographicFront"/>
            <a:lightRig rig="threePt" dir="t"/>
          </a:scene3d>
          <a:sp3d>
            <a:bevelT w="101600" prst="riblet"/>
          </a:sp3d>
        </p:spPr>
      </p:pic>
      <p:sp>
        <p:nvSpPr>
          <p:cNvPr id="2" name="Title 1"/>
          <p:cNvSpPr>
            <a:spLocks noGrp="1"/>
          </p:cNvSpPr>
          <p:nvPr>
            <p:ph type="title"/>
          </p:nvPr>
        </p:nvSpPr>
        <p:spPr/>
        <p:txBody>
          <a:bodyPr/>
          <a:lstStyle/>
          <a:p>
            <a:r>
              <a:rPr lang="en-GB" dirty="0"/>
              <a:t>Hotel Indigo's Guest Demographics and Expectations</a:t>
            </a:r>
            <a:endParaRPr lang="en-US" dirty="0"/>
          </a:p>
        </p:txBody>
      </p:sp>
      <p:sp>
        <p:nvSpPr>
          <p:cNvPr id="3" name="Content Placeholder 2"/>
          <p:cNvSpPr>
            <a:spLocks noGrp="1"/>
          </p:cNvSpPr>
          <p:nvPr>
            <p:ph sz="quarter" idx="1"/>
          </p:nvPr>
        </p:nvSpPr>
        <p:spPr>
          <a:xfrm>
            <a:off x="762000" y="5105400"/>
            <a:ext cx="7086600" cy="1447800"/>
          </a:xfrm>
        </p:spPr>
        <p:txBody>
          <a:bodyPr>
            <a:normAutofit/>
          </a:bodyPr>
          <a:lstStyle/>
          <a:p>
            <a:r>
              <a:rPr lang="en-GB" sz="1800" dirty="0"/>
              <a:t>The guests are often solo guests, couples, or groups of friends on leisure trips, seeking an authentic connection with the local area, its art, history, and cuisine (Morgan, Lugosi, &amp; Ritchie, 2010). </a:t>
            </a:r>
          </a:p>
        </p:txBody>
      </p:sp>
      <p:sp>
        <p:nvSpPr>
          <p:cNvPr id="5" name="Content Placeholder 2"/>
          <p:cNvSpPr txBox="1">
            <a:spLocks/>
          </p:cNvSpPr>
          <p:nvPr/>
        </p:nvSpPr>
        <p:spPr>
          <a:xfrm>
            <a:off x="4800600" y="1143000"/>
            <a:ext cx="4038600" cy="2667000"/>
          </a:xfrm>
          <a:prstGeom prst="rect">
            <a:avLst/>
          </a:prstGeom>
        </p:spPr>
        <p:txBody>
          <a:bodyPr vert="horz">
            <a:noAutofit/>
          </a:bodyPr>
          <a:lstStyle/>
          <a:p>
            <a:pPr marL="274320" marR="0" lvl="0" indent="-274320" algn="l" defTabSz="914400" rtl="0" eaLnBrk="1" fontAlgn="auto" latinLnBrk="0" hangingPunct="1">
              <a:lnSpc>
                <a:spcPct val="100000"/>
              </a:lnSpc>
              <a:spcBef>
                <a:spcPts val="600"/>
              </a:spcBef>
              <a:spcAft>
                <a:spcPts val="0"/>
              </a:spcAft>
              <a:buClr>
                <a:schemeClr val="accent1"/>
              </a:buClr>
              <a:buSzPct val="70000"/>
              <a:buFont typeface="Wingdings"/>
              <a:buChar char=""/>
              <a:tabLst/>
              <a:defRPr/>
            </a:pPr>
            <a:r>
              <a:rPr kumimoji="0" lang="en-GB" b="0" i="0" u="none" strike="noStrike" kern="1200" cap="none" spc="0" normalizeH="0" baseline="0" noProof="0" dirty="0">
                <a:ln>
                  <a:noFill/>
                </a:ln>
                <a:solidFill>
                  <a:schemeClr val="tx1"/>
                </a:solidFill>
                <a:effectLst/>
                <a:uLnTx/>
                <a:uFillTx/>
                <a:latin typeface="+mn-lt"/>
                <a:ea typeface="+mn-ea"/>
                <a:cs typeface="+mn-cs"/>
              </a:rPr>
              <a:t>Hotel Indigo primarily attracts a segment of modern guests known as "Cultural Purists" and "Social Capital Seekers," as identified by Yeoman, McMahon-Beattie, Fields, Albrecht, and </a:t>
            </a:r>
            <a:r>
              <a:rPr kumimoji="0" lang="en-GB" b="0" i="0" u="none" strike="noStrike" kern="1200" cap="none" spc="0" normalizeH="0" baseline="0" noProof="0" dirty="0" err="1">
                <a:ln>
                  <a:noFill/>
                </a:ln>
                <a:solidFill>
                  <a:schemeClr val="tx1"/>
                </a:solidFill>
                <a:effectLst/>
                <a:uLnTx/>
                <a:uFillTx/>
                <a:latin typeface="+mn-lt"/>
                <a:ea typeface="+mn-ea"/>
                <a:cs typeface="+mn-cs"/>
              </a:rPr>
              <a:t>Meethan</a:t>
            </a:r>
            <a:r>
              <a:rPr kumimoji="0" lang="en-GB" b="0" i="0" u="none" strike="noStrike" kern="1200" cap="none" spc="0" normalizeH="0" baseline="0" noProof="0" dirty="0">
                <a:ln>
                  <a:noFill/>
                </a:ln>
                <a:solidFill>
                  <a:schemeClr val="tx1"/>
                </a:solidFill>
                <a:effectLst/>
                <a:uLnTx/>
                <a:uFillTx/>
                <a:latin typeface="+mn-lt"/>
                <a:ea typeface="+mn-ea"/>
                <a:cs typeface="+mn-cs"/>
              </a:rPr>
              <a:t> (2015). These are typically affluent adults ranging from young professionals to retirees, who prefer boutique hotels for their unique, culturally rich, and personalized experiences over standardized accommodations. </a:t>
            </a:r>
          </a:p>
        </p:txBody>
      </p:sp>
      <p:sp>
        <p:nvSpPr>
          <p:cNvPr id="7" name="Content Placeholder 2"/>
          <p:cNvSpPr txBox="1">
            <a:spLocks/>
          </p:cNvSpPr>
          <p:nvPr/>
        </p:nvSpPr>
        <p:spPr>
          <a:xfrm>
            <a:off x="2819400" y="4495800"/>
            <a:ext cx="2133600" cy="381000"/>
          </a:xfrm>
          <a:prstGeom prst="rect">
            <a:avLst/>
          </a:prstGeom>
        </p:spPr>
        <p:txBody>
          <a:bodyPr vert="horz">
            <a:normAutofit fontScale="92500"/>
          </a:bodyPr>
          <a:lstStyle/>
          <a:p>
            <a:pPr marL="274320" marR="0" lvl="0" indent="-274320" algn="l" defTabSz="914400" rtl="0" eaLnBrk="1" fontAlgn="auto" latinLnBrk="0" hangingPunct="1">
              <a:lnSpc>
                <a:spcPct val="100000"/>
              </a:lnSpc>
              <a:spcBef>
                <a:spcPts val="600"/>
              </a:spcBef>
              <a:spcAft>
                <a:spcPts val="0"/>
              </a:spcAft>
              <a:buClr>
                <a:schemeClr val="accent1"/>
              </a:buClr>
              <a:buSzPct val="70000"/>
              <a:tabLst/>
              <a:defRPr/>
            </a:pPr>
            <a:r>
              <a:rPr lang="en-US" sz="1100" dirty="0">
                <a:hlinkClick r:id="rId3"/>
              </a:rPr>
              <a:t>(IHG Hotel Development ,2023)</a:t>
            </a:r>
            <a:endParaRPr kumimoji="0" lang="en-US" sz="11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28600" y="533400"/>
            <a:ext cx="5029200" cy="2514600"/>
          </a:xfrm>
        </p:spPr>
        <p:txBody>
          <a:bodyPr>
            <a:normAutofit/>
          </a:bodyPr>
          <a:lstStyle/>
          <a:p>
            <a:r>
              <a:rPr lang="en-GB" sz="1900" dirty="0"/>
              <a:t>Additionally, the brand appeals to business guests desiring comfort, convenience, and a taste of local flavour during their corporate journeys, aligning with the trend of "</a:t>
            </a:r>
            <a:r>
              <a:rPr lang="en-GB" sz="1900" dirty="0" err="1"/>
              <a:t>bleisure</a:t>
            </a:r>
            <a:r>
              <a:rPr lang="en-GB" sz="1900" dirty="0"/>
              <a:t>" travel (combining business and leisure) observed by </a:t>
            </a:r>
            <a:r>
              <a:rPr lang="en-GB" sz="1900" dirty="0" err="1"/>
              <a:t>Bujisic</a:t>
            </a:r>
            <a:r>
              <a:rPr lang="en-GB" sz="1900" dirty="0"/>
              <a:t>, </a:t>
            </a:r>
            <a:r>
              <a:rPr lang="en-GB" sz="1900" dirty="0" err="1"/>
              <a:t>Pestek</a:t>
            </a:r>
            <a:r>
              <a:rPr lang="en-GB" sz="1900" dirty="0"/>
              <a:t>, and </a:t>
            </a:r>
            <a:r>
              <a:rPr lang="en-GB" sz="1900" dirty="0" err="1"/>
              <a:t>Petrovic</a:t>
            </a:r>
            <a:r>
              <a:rPr lang="en-GB" sz="1900" dirty="0"/>
              <a:t> (2014).</a:t>
            </a:r>
          </a:p>
          <a:p>
            <a:endParaRPr lang="en-US" dirty="0"/>
          </a:p>
        </p:txBody>
      </p:sp>
      <p:sp>
        <p:nvSpPr>
          <p:cNvPr id="4" name="Content Placeholder 2"/>
          <p:cNvSpPr txBox="1">
            <a:spLocks/>
          </p:cNvSpPr>
          <p:nvPr/>
        </p:nvSpPr>
        <p:spPr>
          <a:xfrm>
            <a:off x="3886200" y="4038600"/>
            <a:ext cx="4800600" cy="2209800"/>
          </a:xfrm>
          <a:prstGeom prst="rect">
            <a:avLst/>
          </a:prstGeom>
        </p:spPr>
        <p:txBody>
          <a:bodyPr vert="horz">
            <a:normAutofit/>
          </a:bodyPr>
          <a:lstStyle/>
          <a:p>
            <a:pPr marL="274320" marR="0" lvl="0" indent="-274320" algn="l" defTabSz="914400" rtl="0" eaLnBrk="1" fontAlgn="auto" latinLnBrk="0" hangingPunct="1">
              <a:lnSpc>
                <a:spcPct val="100000"/>
              </a:lnSpc>
              <a:spcBef>
                <a:spcPts val="600"/>
              </a:spcBef>
              <a:spcAft>
                <a:spcPts val="0"/>
              </a:spcAft>
              <a:buClr>
                <a:schemeClr val="accent1"/>
              </a:buClr>
              <a:buSzPct val="70000"/>
              <a:buFont typeface="Wingdings"/>
              <a:buChar char=""/>
              <a:tabLst/>
              <a:defRPr/>
            </a:pPr>
            <a:r>
              <a:rPr kumimoji="0" lang="en-GB" sz="1900" b="0" i="0" u="none" strike="noStrike" kern="1200" cap="none" spc="0" normalizeH="0" baseline="0" noProof="0" dirty="0">
                <a:ln>
                  <a:noFill/>
                </a:ln>
                <a:solidFill>
                  <a:schemeClr val="tx1"/>
                </a:solidFill>
                <a:effectLst/>
                <a:uLnTx/>
                <a:uFillTx/>
                <a:latin typeface="+mn-lt"/>
                <a:ea typeface="+mn-ea"/>
                <a:cs typeface="+mn-cs"/>
              </a:rPr>
              <a:t>These consumers anticipate high-quality service, distinctive room designs reflecting the local ethos, and modern amenities, underscoring their preference for a memorable and story-worthy travel experience.</a:t>
            </a:r>
            <a:endParaRPr kumimoji="0" lang="en-US" sz="1900" b="0" i="0" u="none" strike="noStrike" kern="1200" cap="none" spc="0" normalizeH="0" baseline="0" noProof="0" dirty="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ts val="600"/>
              </a:spcBef>
              <a:spcAft>
                <a:spcPts val="0"/>
              </a:spcAft>
              <a:buClr>
                <a:schemeClr val="accent1"/>
              </a:buClr>
              <a:buSzPct val="70000"/>
              <a:buFont typeface="Wingdings"/>
              <a:buChar char=""/>
              <a:tabLst/>
              <a:defRPr/>
            </a:pPr>
            <a:endParaRPr kumimoji="0" lang="en-US" sz="2400" b="0" i="0" u="none" strike="noStrike" kern="1200" cap="none" spc="0" normalizeH="0" baseline="0" noProof="0" dirty="0">
              <a:ln>
                <a:noFill/>
              </a:ln>
              <a:solidFill>
                <a:schemeClr val="tx1"/>
              </a:solidFill>
              <a:effectLst/>
              <a:uLnTx/>
              <a:uFillTx/>
              <a:latin typeface="+mn-lt"/>
              <a:ea typeface="+mn-ea"/>
              <a:cs typeface="+mn-cs"/>
            </a:endParaRPr>
          </a:p>
        </p:txBody>
      </p:sp>
      <p:pic>
        <p:nvPicPr>
          <p:cNvPr id="23554" name="Picture 2" descr="Finedining 1 75nb439xd"/>
          <p:cNvPicPr>
            <a:picLocks noChangeAspect="1" noChangeArrowheads="1"/>
          </p:cNvPicPr>
          <p:nvPr/>
        </p:nvPicPr>
        <p:blipFill>
          <a:blip r:embed="rId2" cstate="print"/>
          <a:srcRect/>
          <a:stretch>
            <a:fillRect/>
          </a:stretch>
        </p:blipFill>
        <p:spPr bwMode="auto">
          <a:xfrm>
            <a:off x="5562600" y="685800"/>
            <a:ext cx="3029717" cy="2209800"/>
          </a:xfrm>
          <a:prstGeom prst="rect">
            <a:avLst/>
          </a:prstGeom>
          <a:noFill/>
          <a:effectLst>
            <a:glow rad="101600">
              <a:schemeClr val="accent6">
                <a:satMod val="175000"/>
                <a:alpha val="40000"/>
              </a:schemeClr>
            </a:glow>
            <a:innerShdw blurRad="63500" dist="50800" dir="16200000">
              <a:prstClr val="black">
                <a:alpha val="50000"/>
              </a:prstClr>
            </a:innerShdw>
          </a:effectLst>
        </p:spPr>
      </p:pic>
      <p:sp>
        <p:nvSpPr>
          <p:cNvPr id="7" name="Content Placeholder 2"/>
          <p:cNvSpPr txBox="1">
            <a:spLocks/>
          </p:cNvSpPr>
          <p:nvPr/>
        </p:nvSpPr>
        <p:spPr>
          <a:xfrm>
            <a:off x="7543800" y="2971800"/>
            <a:ext cx="1066800" cy="381000"/>
          </a:xfrm>
          <a:prstGeom prst="rect">
            <a:avLst/>
          </a:prstGeom>
        </p:spPr>
        <p:txBody>
          <a:bodyPr vert="horz">
            <a:normAutofit/>
          </a:bodyPr>
          <a:lstStyle/>
          <a:p>
            <a:pPr marL="274320" marR="0" lvl="0" indent="-274320" algn="l" defTabSz="914400" rtl="0" eaLnBrk="1" fontAlgn="auto" latinLnBrk="0" hangingPunct="1">
              <a:lnSpc>
                <a:spcPct val="100000"/>
              </a:lnSpc>
              <a:spcBef>
                <a:spcPts val="600"/>
              </a:spcBef>
              <a:spcAft>
                <a:spcPts val="0"/>
              </a:spcAft>
              <a:buClr>
                <a:schemeClr val="accent1"/>
              </a:buClr>
              <a:buSzPct val="70000"/>
              <a:tabLst/>
              <a:defRPr/>
            </a:pPr>
            <a:r>
              <a:rPr kumimoji="0" lang="en-US" sz="1100" b="0" i="0" u="none" strike="noStrike" kern="1200" cap="none" spc="0" normalizeH="0" baseline="0" noProof="0" dirty="0">
                <a:ln>
                  <a:noFill/>
                </a:ln>
                <a:solidFill>
                  <a:schemeClr val="tx1"/>
                </a:solidFill>
                <a:effectLst/>
                <a:uLnTx/>
                <a:uFillTx/>
                <a:latin typeface="+mn-lt"/>
                <a:ea typeface="+mn-ea"/>
                <a:cs typeface="+mn-cs"/>
              </a:rPr>
              <a:t>(</a:t>
            </a:r>
            <a:r>
              <a:rPr kumimoji="0" lang="en-US" sz="1100" b="0" i="0" u="none" strike="noStrike" kern="1200" cap="none" spc="0" normalizeH="0" baseline="0" noProof="0" dirty="0">
                <a:ln>
                  <a:noFill/>
                </a:ln>
                <a:solidFill>
                  <a:schemeClr val="tx1"/>
                </a:solidFill>
                <a:effectLst/>
                <a:uLnTx/>
                <a:uFillTx/>
                <a:latin typeface="+mn-lt"/>
                <a:ea typeface="+mn-ea"/>
                <a:cs typeface="+mn-cs"/>
                <a:hlinkClick r:id="rId3"/>
              </a:rPr>
              <a:t>Toast,2023</a:t>
            </a:r>
            <a:r>
              <a:rPr kumimoji="0" lang="en-US" sz="1100" b="0" i="0" u="none" strike="noStrike" kern="1200" cap="none" spc="0" normalizeH="0" baseline="0" noProof="0" dirty="0">
                <a:ln>
                  <a:noFill/>
                </a:ln>
                <a:solidFill>
                  <a:schemeClr val="tx1"/>
                </a:solidFill>
                <a:effectLst/>
                <a:uLnTx/>
                <a:uFillTx/>
                <a:latin typeface="+mn-lt"/>
                <a:ea typeface="+mn-ea"/>
                <a:cs typeface="+mn-cs"/>
              </a:rPr>
              <a:t>)</a:t>
            </a:r>
          </a:p>
        </p:txBody>
      </p:sp>
      <p:pic>
        <p:nvPicPr>
          <p:cNvPr id="23555" name="Picture 3"/>
          <p:cNvPicPr>
            <a:picLocks noChangeAspect="1" noChangeArrowheads="1"/>
          </p:cNvPicPr>
          <p:nvPr/>
        </p:nvPicPr>
        <p:blipFill>
          <a:blip r:embed="rId4"/>
          <a:srcRect/>
          <a:stretch>
            <a:fillRect/>
          </a:stretch>
        </p:blipFill>
        <p:spPr bwMode="auto">
          <a:xfrm>
            <a:off x="609600" y="3581400"/>
            <a:ext cx="3176868" cy="2057400"/>
          </a:xfrm>
          <a:prstGeom prst="rect">
            <a:avLst/>
          </a:prstGeom>
          <a:noFill/>
          <a:ln w="9525">
            <a:noFill/>
            <a:miter lim="800000"/>
            <a:headEnd/>
            <a:tailEnd/>
          </a:ln>
          <a:effectLst>
            <a:glow rad="228600">
              <a:schemeClr val="accent6">
                <a:satMod val="175000"/>
                <a:alpha val="40000"/>
              </a:schemeClr>
            </a:glow>
            <a:innerShdw blurRad="63500" dist="50800" dir="5400000">
              <a:prstClr val="black">
                <a:alpha val="50000"/>
              </a:prstClr>
            </a:innerShdw>
          </a:effectLst>
        </p:spPr>
      </p:pic>
      <p:sp>
        <p:nvSpPr>
          <p:cNvPr id="9" name="Content Placeholder 2"/>
          <p:cNvSpPr txBox="1">
            <a:spLocks/>
          </p:cNvSpPr>
          <p:nvPr/>
        </p:nvSpPr>
        <p:spPr>
          <a:xfrm>
            <a:off x="2743200" y="5867400"/>
            <a:ext cx="1066800" cy="381000"/>
          </a:xfrm>
          <a:prstGeom prst="rect">
            <a:avLst/>
          </a:prstGeom>
        </p:spPr>
        <p:txBody>
          <a:bodyPr vert="horz">
            <a:normAutofit fontScale="92500"/>
          </a:bodyPr>
          <a:lstStyle/>
          <a:p>
            <a:pPr marL="274320" marR="0" lvl="0" indent="-274320" algn="l" defTabSz="914400" rtl="0" eaLnBrk="1" fontAlgn="auto" latinLnBrk="0" hangingPunct="1">
              <a:lnSpc>
                <a:spcPct val="100000"/>
              </a:lnSpc>
              <a:spcBef>
                <a:spcPts val="600"/>
              </a:spcBef>
              <a:spcAft>
                <a:spcPts val="0"/>
              </a:spcAft>
              <a:buClr>
                <a:schemeClr val="accent1"/>
              </a:buClr>
              <a:buSzPct val="70000"/>
              <a:tabLst/>
              <a:defRPr/>
            </a:pPr>
            <a:r>
              <a:rPr kumimoji="0" lang="en-US" sz="1100" b="0" i="0" u="none" strike="noStrike" kern="1200" cap="none" spc="0" normalizeH="0" baseline="0" noProof="0" dirty="0">
                <a:ln>
                  <a:noFill/>
                </a:ln>
                <a:solidFill>
                  <a:schemeClr val="tx1"/>
                </a:solidFill>
                <a:effectLst/>
                <a:uLnTx/>
                <a:uFillTx/>
                <a:latin typeface="+mn-lt"/>
                <a:ea typeface="+mn-ea"/>
                <a:cs typeface="+mn-cs"/>
              </a:rPr>
              <a:t>(</a:t>
            </a:r>
            <a:r>
              <a:rPr lang="en-US" sz="1100" dirty="0">
                <a:hlinkClick r:id="rId5"/>
              </a:rPr>
              <a:t>Chester,</a:t>
            </a:r>
            <a:r>
              <a:rPr kumimoji="0" lang="en-US" sz="1100" b="0" i="0" u="none" strike="noStrike" kern="1200" cap="none" spc="0" normalizeH="0" baseline="0" noProof="0" dirty="0">
                <a:ln>
                  <a:noFill/>
                </a:ln>
                <a:solidFill>
                  <a:schemeClr val="tx1"/>
                </a:solidFill>
                <a:effectLst/>
                <a:uLnTx/>
                <a:uFillTx/>
                <a:latin typeface="+mn-lt"/>
                <a:ea typeface="+mn-ea"/>
                <a:cs typeface="+mn-cs"/>
                <a:hlinkClick r:id="rId5"/>
              </a:rPr>
              <a:t>2023</a:t>
            </a:r>
            <a:r>
              <a:rPr kumimoji="0" lang="en-US" sz="1100" b="0" i="0" u="none" strike="noStrike" kern="1200" cap="none" spc="0" normalizeH="0" baseline="0" noProof="0" dirty="0">
                <a:ln>
                  <a:noFill/>
                </a:ln>
                <a:solidFill>
                  <a:schemeClr val="tx1"/>
                </a:solidFill>
                <a:effectLst/>
                <a:uLnTx/>
                <a:uFillTx/>
                <a:latin typeface="+mn-lt"/>
                <a:ea typeface="+mn-ea"/>
                <a:cs typeface="+mn-cs"/>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7467600" cy="1143000"/>
          </a:xfrm>
        </p:spPr>
        <p:txBody>
          <a:bodyPr/>
          <a:lstStyle/>
          <a:p>
            <a:r>
              <a:rPr lang="en-GB" dirty="0"/>
              <a:t>Nature, Scope, and Role of Guest Services and Facilities</a:t>
            </a:r>
            <a:endParaRPr lang="en-US" dirty="0"/>
          </a:p>
        </p:txBody>
      </p:sp>
      <p:sp>
        <p:nvSpPr>
          <p:cNvPr id="3" name="Content Placeholder 2"/>
          <p:cNvSpPr>
            <a:spLocks noGrp="1"/>
          </p:cNvSpPr>
          <p:nvPr>
            <p:ph sz="quarter" idx="1"/>
          </p:nvPr>
        </p:nvSpPr>
        <p:spPr>
          <a:xfrm>
            <a:off x="0" y="1676400"/>
            <a:ext cx="5943600" cy="4873752"/>
          </a:xfrm>
        </p:spPr>
        <p:txBody>
          <a:bodyPr>
            <a:normAutofit fontScale="92500" lnSpcReduction="20000"/>
          </a:bodyPr>
          <a:lstStyle/>
          <a:p>
            <a:r>
              <a:rPr lang="en-GB" sz="2100" dirty="0"/>
              <a:t>In the hospitality industry, the nature of guest services and facilities is inherently diverse and comprehensive, designed to offer guests comfort, convenience, and memorable experiences. These services range from basic amenities like clean rooms and functional facilities to luxurious spas, dining, and personalized services, each playing a critical role in guest satisfaction and retention (</a:t>
            </a:r>
            <a:r>
              <a:rPr lang="en-GB" sz="2100" dirty="0" err="1"/>
              <a:t>Barsky</a:t>
            </a:r>
            <a:r>
              <a:rPr lang="en-GB" sz="2100" dirty="0"/>
              <a:t> &amp; Nash, 2002). </a:t>
            </a:r>
          </a:p>
          <a:p>
            <a:r>
              <a:rPr lang="en-GB" sz="2100" dirty="0"/>
              <a:t>The scope extends beyond accommodation, encompassing an array of recreational, business, and wellness facilities, thereby catering to the varied needs and expectations of guests (Torres, Fu, &amp;</a:t>
            </a:r>
            <a:r>
              <a:rPr lang="en-GB" sz="2100" dirty="0" err="1"/>
              <a:t>Lehto</a:t>
            </a:r>
            <a:r>
              <a:rPr lang="en-GB" sz="2100" dirty="0"/>
              <a:t>, 2014). In essence, these guest services and facilities are not just part of the hospitality offerings; they constitute the very essence of hospitality, significantly influencing guests' perceptions of value and their overall stay experience.</a:t>
            </a:r>
            <a:endParaRPr lang="en-US" sz="2100" dirty="0"/>
          </a:p>
          <a:p>
            <a:endParaRPr lang="en-US" dirty="0"/>
          </a:p>
        </p:txBody>
      </p:sp>
      <p:pic>
        <p:nvPicPr>
          <p:cNvPr id="7169" name="Picture 1"/>
          <p:cNvPicPr>
            <a:picLocks noChangeAspect="1" noChangeArrowheads="1"/>
          </p:cNvPicPr>
          <p:nvPr/>
        </p:nvPicPr>
        <p:blipFill>
          <a:blip r:embed="rId2"/>
          <a:srcRect/>
          <a:stretch>
            <a:fillRect/>
          </a:stretch>
        </p:blipFill>
        <p:spPr bwMode="auto">
          <a:xfrm>
            <a:off x="5715000" y="1443662"/>
            <a:ext cx="3125329" cy="1909138"/>
          </a:xfrm>
          <a:prstGeom prst="rect">
            <a:avLst/>
          </a:prstGeom>
          <a:noFill/>
          <a:ln w="9525">
            <a:noFill/>
            <a:miter lim="800000"/>
            <a:headEnd/>
            <a:tailEnd/>
          </a:ln>
          <a:effectLst/>
          <a:scene3d>
            <a:camera prst="orthographicFront"/>
            <a:lightRig rig="threePt" dir="t"/>
          </a:scene3d>
          <a:sp3d>
            <a:bevelT prst="angle"/>
          </a:sp3d>
        </p:spPr>
      </p:pic>
      <p:pic>
        <p:nvPicPr>
          <p:cNvPr id="7170" name="Picture 2"/>
          <p:cNvPicPr>
            <a:picLocks noChangeAspect="1" noChangeArrowheads="1"/>
          </p:cNvPicPr>
          <p:nvPr/>
        </p:nvPicPr>
        <p:blipFill>
          <a:blip r:embed="rId3"/>
          <a:srcRect/>
          <a:stretch>
            <a:fillRect/>
          </a:stretch>
        </p:blipFill>
        <p:spPr bwMode="auto">
          <a:xfrm>
            <a:off x="5622352" y="3657600"/>
            <a:ext cx="3197111" cy="2057400"/>
          </a:xfrm>
          <a:prstGeom prst="rect">
            <a:avLst/>
          </a:prstGeom>
          <a:noFill/>
          <a:ln w="9525">
            <a:noFill/>
            <a:miter lim="800000"/>
            <a:headEnd/>
            <a:tailEnd/>
          </a:ln>
          <a:effectLst/>
          <a:scene3d>
            <a:camera prst="orthographicFront"/>
            <a:lightRig rig="threePt" dir="t"/>
          </a:scene3d>
          <a:sp3d>
            <a:bevelT prst="angle"/>
          </a:sp3d>
        </p:spPr>
      </p:pic>
      <p:sp>
        <p:nvSpPr>
          <p:cNvPr id="6" name="Rectangle 5"/>
          <p:cNvSpPr/>
          <p:nvPr/>
        </p:nvSpPr>
        <p:spPr>
          <a:xfrm>
            <a:off x="7772400" y="3352800"/>
            <a:ext cx="1037463" cy="261610"/>
          </a:xfrm>
          <a:prstGeom prst="rect">
            <a:avLst/>
          </a:prstGeom>
        </p:spPr>
        <p:txBody>
          <a:bodyPr wrap="none">
            <a:spAutoFit/>
          </a:bodyPr>
          <a:lstStyle/>
          <a:p>
            <a:r>
              <a:rPr lang="en-US" sz="1100" dirty="0"/>
              <a:t>(</a:t>
            </a:r>
            <a:r>
              <a:rPr lang="en-US" sz="1100" dirty="0">
                <a:hlinkClick r:id="rId4"/>
              </a:rPr>
              <a:t>Exeter,2023</a:t>
            </a:r>
            <a:r>
              <a:rPr lang="en-US" sz="1100" dirty="0"/>
              <a:t>)</a:t>
            </a:r>
          </a:p>
        </p:txBody>
      </p:sp>
      <p:sp>
        <p:nvSpPr>
          <p:cNvPr id="8" name="Rectangle 7"/>
          <p:cNvSpPr/>
          <p:nvPr/>
        </p:nvSpPr>
        <p:spPr>
          <a:xfrm>
            <a:off x="7086600" y="5791200"/>
            <a:ext cx="1037463" cy="261610"/>
          </a:xfrm>
          <a:prstGeom prst="rect">
            <a:avLst/>
          </a:prstGeom>
        </p:spPr>
        <p:txBody>
          <a:bodyPr wrap="none">
            <a:spAutoFit/>
          </a:bodyPr>
          <a:lstStyle/>
          <a:p>
            <a:r>
              <a:rPr lang="en-US" sz="1100" dirty="0"/>
              <a:t>(</a:t>
            </a:r>
            <a:r>
              <a:rPr lang="en-US" sz="1100" dirty="0">
                <a:hlinkClick r:id="rId4"/>
              </a:rPr>
              <a:t>Exeter,2023</a:t>
            </a:r>
            <a:r>
              <a:rPr lang="en-US" sz="1100" dirty="0"/>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Guest Services and Facilities at Hotel Indigo</a:t>
            </a:r>
            <a:endParaRPr lang="en-US" dirty="0"/>
          </a:p>
        </p:txBody>
      </p:sp>
      <p:sp>
        <p:nvSpPr>
          <p:cNvPr id="3" name="Content Placeholder 2"/>
          <p:cNvSpPr>
            <a:spLocks noGrp="1"/>
          </p:cNvSpPr>
          <p:nvPr>
            <p:ph sz="quarter" idx="1"/>
          </p:nvPr>
        </p:nvSpPr>
        <p:spPr>
          <a:xfrm>
            <a:off x="0" y="1600200"/>
            <a:ext cx="5486400" cy="4873752"/>
          </a:xfrm>
        </p:spPr>
        <p:txBody>
          <a:bodyPr>
            <a:normAutofit lnSpcReduction="10000"/>
          </a:bodyPr>
          <a:lstStyle/>
          <a:p>
            <a:r>
              <a:rPr lang="en-GB" sz="1900" dirty="0"/>
              <a:t>At Hotel Indigo, the guest services and facilities reflect the brand's commitment to providing a culturally enriching and authentic experience. Each hotel offers uniquely designed rooms and spaces inspired by the local neighbourhood, coupled with amenities such as locally-sourced food, neighbourhood guides, and art installations, emphasizing the brand's dedication to immersive travel experiences (</a:t>
            </a:r>
            <a:r>
              <a:rPr lang="en-GB" sz="1900" dirty="0" err="1"/>
              <a:t>Aggett</a:t>
            </a:r>
            <a:r>
              <a:rPr lang="en-GB" sz="1900" dirty="0"/>
              <a:t>, 2007). </a:t>
            </a:r>
          </a:p>
          <a:p>
            <a:r>
              <a:rPr lang="en-GB" sz="1900" dirty="0"/>
              <a:t>Furthermore, Hotel Indigo goes beyond standard facilities by offering personalized services like custom itineraries, events inspired by the local culture, and partnerships with local businesses, amplifying the guest's connection with the destination (Morgan, Lugosi, &amp; Ritchie, 2010)..</a:t>
            </a:r>
            <a:endParaRPr lang="en-US" sz="1900" dirty="0"/>
          </a:p>
          <a:p>
            <a:endParaRPr lang="en-US" dirty="0"/>
          </a:p>
        </p:txBody>
      </p:sp>
      <p:pic>
        <p:nvPicPr>
          <p:cNvPr id="6145" name="Picture 1"/>
          <p:cNvPicPr>
            <a:picLocks noChangeAspect="1" noChangeArrowheads="1"/>
          </p:cNvPicPr>
          <p:nvPr/>
        </p:nvPicPr>
        <p:blipFill>
          <a:blip r:embed="rId2"/>
          <a:srcRect/>
          <a:stretch>
            <a:fillRect/>
          </a:stretch>
        </p:blipFill>
        <p:spPr bwMode="auto">
          <a:xfrm>
            <a:off x="5486400" y="1143000"/>
            <a:ext cx="3373694" cy="1905000"/>
          </a:xfrm>
          <a:prstGeom prst="rect">
            <a:avLst/>
          </a:prstGeom>
          <a:noFill/>
          <a:ln w="9525">
            <a:noFill/>
            <a:miter lim="800000"/>
            <a:headEnd/>
            <a:tailEnd/>
          </a:ln>
          <a:effectLst/>
          <a:scene3d>
            <a:camera prst="orthographicFront"/>
            <a:lightRig rig="threePt" dir="t"/>
          </a:scene3d>
          <a:sp3d>
            <a:bevelT w="152400" h="50800" prst="softRound"/>
          </a:sp3d>
        </p:spPr>
      </p:pic>
      <p:sp>
        <p:nvSpPr>
          <p:cNvPr id="5" name="Rectangle 4"/>
          <p:cNvSpPr/>
          <p:nvPr/>
        </p:nvSpPr>
        <p:spPr>
          <a:xfrm>
            <a:off x="7543800" y="3124200"/>
            <a:ext cx="1143000" cy="261610"/>
          </a:xfrm>
          <a:prstGeom prst="rect">
            <a:avLst/>
          </a:prstGeom>
        </p:spPr>
        <p:txBody>
          <a:bodyPr wrap="square">
            <a:spAutoFit/>
          </a:bodyPr>
          <a:lstStyle/>
          <a:p>
            <a:r>
              <a:rPr lang="en-US" sz="1100" dirty="0"/>
              <a:t>(</a:t>
            </a:r>
            <a:r>
              <a:rPr lang="en-US" sz="1100" dirty="0">
                <a:hlinkClick r:id="rId3"/>
              </a:rPr>
              <a:t>BWN,2023</a:t>
            </a:r>
            <a:r>
              <a:rPr lang="en-US" sz="1100" dirty="0"/>
              <a:t>)</a:t>
            </a:r>
          </a:p>
        </p:txBody>
      </p:sp>
      <p:pic>
        <p:nvPicPr>
          <p:cNvPr id="6146" name="Picture 2"/>
          <p:cNvPicPr>
            <a:picLocks noChangeAspect="1" noChangeArrowheads="1"/>
          </p:cNvPicPr>
          <p:nvPr/>
        </p:nvPicPr>
        <p:blipFill>
          <a:blip r:embed="rId4"/>
          <a:srcRect/>
          <a:stretch>
            <a:fillRect/>
          </a:stretch>
        </p:blipFill>
        <p:spPr bwMode="auto">
          <a:xfrm>
            <a:off x="5562600" y="3733800"/>
            <a:ext cx="3322468" cy="2057400"/>
          </a:xfrm>
          <a:prstGeom prst="rect">
            <a:avLst/>
          </a:prstGeom>
          <a:noFill/>
          <a:ln w="9525">
            <a:noFill/>
            <a:miter lim="800000"/>
            <a:headEnd/>
            <a:tailEnd/>
          </a:ln>
          <a:effectLst/>
          <a:scene3d>
            <a:camera prst="orthographicFront"/>
            <a:lightRig rig="threePt" dir="t"/>
          </a:scene3d>
          <a:sp3d>
            <a:bevelT w="152400" h="50800" prst="softRound"/>
          </a:sp3d>
        </p:spPr>
      </p:pic>
      <p:sp>
        <p:nvSpPr>
          <p:cNvPr id="7" name="Rectangle 6"/>
          <p:cNvSpPr/>
          <p:nvPr/>
        </p:nvSpPr>
        <p:spPr>
          <a:xfrm>
            <a:off x="6629400" y="5867400"/>
            <a:ext cx="1524000" cy="261610"/>
          </a:xfrm>
          <a:prstGeom prst="rect">
            <a:avLst/>
          </a:prstGeom>
        </p:spPr>
        <p:txBody>
          <a:bodyPr wrap="square">
            <a:spAutoFit/>
          </a:bodyPr>
          <a:lstStyle/>
          <a:p>
            <a:r>
              <a:rPr lang="en-US" sz="1100" dirty="0">
                <a:hlinkClick r:id="rId5"/>
              </a:rPr>
              <a:t>(Travel Weekly,2023</a:t>
            </a:r>
            <a:r>
              <a:rPr lang="en-US" sz="1100" dirty="0"/>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Exemplifying Hospitality at Hotel Indigo</a:t>
            </a:r>
            <a:endParaRPr lang="en-US" dirty="0"/>
          </a:p>
        </p:txBody>
      </p:sp>
      <p:sp>
        <p:nvSpPr>
          <p:cNvPr id="3" name="Content Placeholder 2"/>
          <p:cNvSpPr>
            <a:spLocks noGrp="1"/>
          </p:cNvSpPr>
          <p:nvPr>
            <p:ph sz="quarter" idx="1"/>
          </p:nvPr>
        </p:nvSpPr>
        <p:spPr>
          <a:xfrm>
            <a:off x="457200" y="1600200"/>
            <a:ext cx="3962400" cy="4873752"/>
          </a:xfrm>
        </p:spPr>
        <p:txBody>
          <a:bodyPr>
            <a:normAutofit lnSpcReduction="10000"/>
          </a:bodyPr>
          <a:lstStyle/>
          <a:p>
            <a:r>
              <a:rPr lang="en-GB" sz="1800" dirty="0"/>
              <a:t>The essence of hospitality lies in creating a home away from home, an ethos Hotel Indigo embodies by </a:t>
            </a:r>
            <a:r>
              <a:rPr lang="en-GB" sz="1800" dirty="0" err="1"/>
              <a:t>curating</a:t>
            </a:r>
            <a:r>
              <a:rPr lang="en-GB" sz="1800" dirty="0"/>
              <a:t> experiences that immerse guests in the local culture. This commitment is crucial as research indicates that the emotional bond formed through such authentic experiences significantly influences guest satisfaction and loyalty (Chen &amp; Chen, 2010). Hotel Indigo goes above and beyond, ensuring each property reflects the intricacies of its locale, from the design aesthetic to the culinary offerings, fostering a sense of connection and belonging (Morgan, Lugosi, &amp; Ritchie, 2010).</a:t>
            </a:r>
            <a:endParaRPr lang="en-US" sz="1800" dirty="0"/>
          </a:p>
          <a:p>
            <a:endParaRPr lang="en-US" dirty="0"/>
          </a:p>
        </p:txBody>
      </p:sp>
      <p:pic>
        <p:nvPicPr>
          <p:cNvPr id="5121" name="Picture 1"/>
          <p:cNvPicPr>
            <a:picLocks noChangeAspect="1" noChangeArrowheads="1"/>
          </p:cNvPicPr>
          <p:nvPr/>
        </p:nvPicPr>
        <p:blipFill>
          <a:blip r:embed="rId2"/>
          <a:srcRect/>
          <a:stretch>
            <a:fillRect/>
          </a:stretch>
        </p:blipFill>
        <p:spPr bwMode="auto">
          <a:xfrm>
            <a:off x="4648200" y="1524000"/>
            <a:ext cx="3596341" cy="2371725"/>
          </a:xfrm>
          <a:prstGeom prst="rect">
            <a:avLst/>
          </a:prstGeom>
          <a:noFill/>
          <a:ln w="9525">
            <a:noFill/>
            <a:miter lim="800000"/>
            <a:headEnd/>
            <a:tailEnd/>
          </a:ln>
          <a:effectLst>
            <a:glow rad="101600">
              <a:schemeClr val="accent6">
                <a:satMod val="175000"/>
                <a:alpha val="40000"/>
              </a:schemeClr>
            </a:glow>
          </a:effectLst>
          <a:scene3d>
            <a:camera prst="orthographicFront"/>
            <a:lightRig rig="threePt" dir="t"/>
          </a:scene3d>
          <a:sp3d>
            <a:bevelT w="165100" prst="coolSlant"/>
          </a:sp3d>
        </p:spPr>
      </p:pic>
      <p:sp>
        <p:nvSpPr>
          <p:cNvPr id="5" name="Rectangle 4"/>
          <p:cNvSpPr/>
          <p:nvPr/>
        </p:nvSpPr>
        <p:spPr>
          <a:xfrm>
            <a:off x="6553200" y="3962400"/>
            <a:ext cx="1712328" cy="261610"/>
          </a:xfrm>
          <a:prstGeom prst="rect">
            <a:avLst/>
          </a:prstGeom>
        </p:spPr>
        <p:txBody>
          <a:bodyPr wrap="none">
            <a:spAutoFit/>
          </a:bodyPr>
          <a:lstStyle/>
          <a:p>
            <a:r>
              <a:rPr lang="en-US" sz="1100" dirty="0"/>
              <a:t>(</a:t>
            </a:r>
            <a:r>
              <a:rPr lang="en-US" sz="1100" dirty="0">
                <a:hlinkClick r:id="rId3"/>
              </a:rPr>
              <a:t>Hotel Indigo York,2023</a:t>
            </a:r>
            <a:r>
              <a:rPr lang="en-US" sz="1100" dirty="0"/>
              <a:t>)</a:t>
            </a:r>
          </a:p>
        </p:txBody>
      </p:sp>
      <p:pic>
        <p:nvPicPr>
          <p:cNvPr id="5122" name="Picture 2"/>
          <p:cNvPicPr>
            <a:picLocks noChangeAspect="1" noChangeArrowheads="1"/>
          </p:cNvPicPr>
          <p:nvPr/>
        </p:nvPicPr>
        <p:blipFill>
          <a:blip r:embed="rId4"/>
          <a:srcRect/>
          <a:stretch>
            <a:fillRect/>
          </a:stretch>
        </p:blipFill>
        <p:spPr bwMode="auto">
          <a:xfrm>
            <a:off x="4419600" y="4343400"/>
            <a:ext cx="3756239" cy="2090737"/>
          </a:xfrm>
          <a:prstGeom prst="rect">
            <a:avLst/>
          </a:prstGeom>
          <a:noFill/>
          <a:ln w="9525">
            <a:noFill/>
            <a:miter lim="800000"/>
            <a:headEnd/>
            <a:tailEnd/>
          </a:ln>
          <a:effectLst/>
          <a:scene3d>
            <a:camera prst="obliqueTopLeft"/>
            <a:lightRig rig="threePt" dir="t"/>
          </a:scene3d>
          <a:sp3d>
            <a:bevelT w="165100" prst="coolSlant"/>
          </a:sp3d>
        </p:spPr>
      </p:pic>
      <p:sp>
        <p:nvSpPr>
          <p:cNvPr id="8" name="Rectangle 7"/>
          <p:cNvSpPr/>
          <p:nvPr/>
        </p:nvSpPr>
        <p:spPr>
          <a:xfrm>
            <a:off x="6477000" y="6400800"/>
            <a:ext cx="1923925" cy="261610"/>
          </a:xfrm>
          <a:prstGeom prst="rect">
            <a:avLst/>
          </a:prstGeom>
        </p:spPr>
        <p:txBody>
          <a:bodyPr wrap="none">
            <a:spAutoFit/>
          </a:bodyPr>
          <a:lstStyle/>
          <a:p>
            <a:r>
              <a:rPr lang="en-US" sz="1100" dirty="0"/>
              <a:t>(</a:t>
            </a:r>
            <a:r>
              <a:rPr lang="en-US" sz="1100" dirty="0">
                <a:hlinkClick r:id="rId5"/>
              </a:rPr>
              <a:t>Hotel Indigo Durham,2023</a:t>
            </a:r>
            <a:r>
              <a:rPr lang="en-US" sz="1100" dirty="0"/>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7467600" cy="655638"/>
          </a:xfrm>
        </p:spPr>
        <p:txBody>
          <a:bodyPr/>
          <a:lstStyle/>
          <a:p>
            <a:r>
              <a:rPr lang="en-GB" b="1" dirty="0"/>
              <a:t>Real Life experience </a:t>
            </a:r>
            <a:endParaRPr lang="en-US" dirty="0"/>
          </a:p>
        </p:txBody>
      </p:sp>
      <p:sp>
        <p:nvSpPr>
          <p:cNvPr id="3" name="Content Placeholder 2"/>
          <p:cNvSpPr>
            <a:spLocks noGrp="1"/>
          </p:cNvSpPr>
          <p:nvPr>
            <p:ph sz="quarter" idx="1"/>
          </p:nvPr>
        </p:nvSpPr>
        <p:spPr>
          <a:xfrm>
            <a:off x="381000" y="4343400"/>
            <a:ext cx="7543800" cy="2130552"/>
          </a:xfrm>
        </p:spPr>
        <p:txBody>
          <a:bodyPr>
            <a:normAutofit/>
          </a:bodyPr>
          <a:lstStyle/>
          <a:p>
            <a:r>
              <a:rPr lang="en-GB" sz="2100" dirty="0"/>
              <a:t>For instance, at Hotel Indigo Lower East Side New York, a guest with a passion for art was delighted by a personalized tour of local galleries arranged by the hotel staff, followed by a dining experience at a local artist's </a:t>
            </a:r>
            <a:r>
              <a:rPr lang="en-GB" sz="2100" dirty="0" err="1"/>
              <a:t>favorite</a:t>
            </a:r>
            <a:r>
              <a:rPr lang="en-GB" sz="2100" dirty="0"/>
              <a:t> restaurant. </a:t>
            </a:r>
            <a:endParaRPr lang="en-US" dirty="0"/>
          </a:p>
        </p:txBody>
      </p:sp>
      <p:pic>
        <p:nvPicPr>
          <p:cNvPr id="4097" name="Picture 1"/>
          <p:cNvPicPr>
            <a:picLocks noChangeAspect="1" noChangeArrowheads="1"/>
          </p:cNvPicPr>
          <p:nvPr/>
        </p:nvPicPr>
        <p:blipFill>
          <a:blip r:embed="rId2"/>
          <a:srcRect/>
          <a:stretch>
            <a:fillRect/>
          </a:stretch>
        </p:blipFill>
        <p:spPr bwMode="auto">
          <a:xfrm>
            <a:off x="1905000" y="914400"/>
            <a:ext cx="5276850" cy="3028950"/>
          </a:xfrm>
          <a:prstGeom prst="rect">
            <a:avLst/>
          </a:prstGeom>
          <a:noFill/>
          <a:ln w="9525">
            <a:noFill/>
            <a:miter lim="800000"/>
            <a:headEnd/>
            <a:tailEn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Rectangle 4">
            <a:hlinkClick r:id="rId3"/>
          </p:cNvPr>
          <p:cNvSpPr/>
          <p:nvPr/>
        </p:nvSpPr>
        <p:spPr>
          <a:xfrm>
            <a:off x="5943600" y="4038600"/>
            <a:ext cx="1556836" cy="261610"/>
          </a:xfrm>
          <a:prstGeom prst="rect">
            <a:avLst/>
          </a:prstGeom>
        </p:spPr>
        <p:txBody>
          <a:bodyPr wrap="none">
            <a:spAutoFit/>
          </a:bodyPr>
          <a:lstStyle/>
          <a:p>
            <a:r>
              <a:rPr lang="en-US" sz="1100" dirty="0"/>
              <a:t>(</a:t>
            </a:r>
            <a:r>
              <a:rPr lang="en-US" sz="1100" dirty="0">
                <a:hlinkClick r:id="rId3"/>
              </a:rPr>
              <a:t>Thecolectioner,2023</a:t>
            </a:r>
            <a:r>
              <a:rPr lang="en-US" sz="1100" dirty="0"/>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467600" cy="1143000"/>
          </a:xfrm>
        </p:spPr>
        <p:txBody>
          <a:bodyPr/>
          <a:lstStyle/>
          <a:p>
            <a:r>
              <a:rPr lang="en-GB" dirty="0"/>
              <a:t>Concluding Thoughts on Hotel Indigo's Distinction</a:t>
            </a:r>
            <a:endParaRPr lang="en-US" dirty="0"/>
          </a:p>
        </p:txBody>
      </p:sp>
      <p:sp>
        <p:nvSpPr>
          <p:cNvPr id="3" name="Content Placeholder 2"/>
          <p:cNvSpPr>
            <a:spLocks noGrp="1"/>
          </p:cNvSpPr>
          <p:nvPr>
            <p:ph sz="quarter" idx="1"/>
          </p:nvPr>
        </p:nvSpPr>
        <p:spPr>
          <a:xfrm>
            <a:off x="457200" y="1219200"/>
            <a:ext cx="7467600" cy="5254752"/>
          </a:xfrm>
        </p:spPr>
        <p:txBody>
          <a:bodyPr>
            <a:normAutofit/>
          </a:bodyPr>
          <a:lstStyle/>
          <a:p>
            <a:r>
              <a:rPr lang="en-GB" sz="1800" dirty="0"/>
              <a:t>Hotel Indigo's success is anchored in its dedication to echoing the local spirit, a hallmark that sets it apart in the hospitality sector. This commitment to offering a tapestry of locally-infused experiences, as detailed in "The Experience Economy" by Pine and Gilmore (1999), turns ordinary lodging into a memorable journey into the heart of the neighbourhood. </a:t>
            </a:r>
          </a:p>
          <a:p>
            <a:endParaRPr lang="en-GB" sz="1800" dirty="0"/>
          </a:p>
          <a:p>
            <a:endParaRPr lang="en-GB" sz="1800" dirty="0"/>
          </a:p>
          <a:p>
            <a:endParaRPr lang="en-GB" sz="1800" dirty="0"/>
          </a:p>
          <a:p>
            <a:endParaRPr lang="en-GB" sz="1800" dirty="0"/>
          </a:p>
          <a:p>
            <a:endParaRPr lang="en-GB" sz="1800" dirty="0"/>
          </a:p>
          <a:p>
            <a:pPr>
              <a:buNone/>
            </a:pPr>
            <a:r>
              <a:rPr lang="en-GB" sz="1800" dirty="0"/>
              <a:t>        The brand’s philosophy, mirroring principles from "Authenticity: What Consumers Really Want," also by Pine and Gilmore (2007), underscores the contemporary guest's quest for genuine, enriching experiences. </a:t>
            </a:r>
            <a:endParaRPr lang="en-US" dirty="0"/>
          </a:p>
        </p:txBody>
      </p:sp>
      <p:pic>
        <p:nvPicPr>
          <p:cNvPr id="3073" name="Picture 1"/>
          <p:cNvPicPr>
            <a:picLocks noChangeAspect="1" noChangeArrowheads="1"/>
          </p:cNvPicPr>
          <p:nvPr/>
        </p:nvPicPr>
        <p:blipFill>
          <a:blip r:embed="rId2"/>
          <a:srcRect/>
          <a:stretch>
            <a:fillRect/>
          </a:stretch>
        </p:blipFill>
        <p:spPr bwMode="auto">
          <a:xfrm>
            <a:off x="2133600" y="2819400"/>
            <a:ext cx="4495800" cy="1447800"/>
          </a:xfrm>
          <a:prstGeom prst="rect">
            <a:avLst/>
          </a:prstGeom>
          <a:noFill/>
          <a:ln w="9525">
            <a:noFill/>
            <a:miter lim="800000"/>
            <a:headEnd/>
            <a:tailEnd/>
          </a:ln>
          <a:effectLst>
            <a:softEdge rad="6350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sz="quarter" idx="1"/>
          </p:nvPr>
        </p:nvSpPr>
        <p:spPr/>
        <p:txBody>
          <a:bodyPr>
            <a:normAutofit fontScale="62500" lnSpcReduction="20000"/>
          </a:bodyPr>
          <a:lstStyle/>
          <a:p>
            <a:r>
              <a:rPr lang="en-GB" dirty="0"/>
              <a:t>InterContinental Hotels Group (IHG). (2004). IHG introduces "Hotel Indigo" - the industry's first branded boutique hotel experience. IHG Corporate.</a:t>
            </a:r>
            <a:endParaRPr lang="en-US" dirty="0"/>
          </a:p>
          <a:p>
            <a:r>
              <a:rPr lang="en-GB" dirty="0" err="1"/>
              <a:t>Aggett</a:t>
            </a:r>
            <a:r>
              <a:rPr lang="en-GB" dirty="0"/>
              <a:t>, M. (2007). What has influenced growth in the UK's boutique hotel sector? International Journal of Contemporary Hospitality Management.</a:t>
            </a:r>
            <a:endParaRPr lang="en-US" dirty="0"/>
          </a:p>
          <a:p>
            <a:r>
              <a:rPr lang="en-GB" dirty="0"/>
              <a:t>Morgan, M., Lugosi, P., &amp; Ritchie, J.B. (Eds.) (2010). The Tourism and Leisure Experience: Consumer and Managerial Perspectives. Channel View Publications.</a:t>
            </a:r>
            <a:endParaRPr lang="en-US" dirty="0"/>
          </a:p>
          <a:p>
            <a:r>
              <a:rPr lang="en-GB" dirty="0"/>
              <a:t>Yeoman, I., McMahon-Beattie, U., Fields, K., Albrecht, J., &amp;</a:t>
            </a:r>
            <a:r>
              <a:rPr lang="en-GB" dirty="0" err="1"/>
              <a:t>Meethan</a:t>
            </a:r>
            <a:r>
              <a:rPr lang="en-GB" dirty="0"/>
              <a:t>, K. (Eds.) (2015). The Future of Food Tourism: Foodies, Experiences, Exclusivity, Visions and Political Capital. Channel View Publications.</a:t>
            </a:r>
            <a:endParaRPr lang="en-US" dirty="0"/>
          </a:p>
          <a:p>
            <a:r>
              <a:rPr lang="en-GB" dirty="0" err="1"/>
              <a:t>Bujisic</a:t>
            </a:r>
            <a:r>
              <a:rPr lang="en-GB" dirty="0"/>
              <a:t>, M., </a:t>
            </a:r>
            <a:r>
              <a:rPr lang="en-GB" dirty="0" err="1"/>
              <a:t>Pestek</a:t>
            </a:r>
            <a:r>
              <a:rPr lang="en-GB" dirty="0"/>
              <a:t>, A., &amp; </a:t>
            </a:r>
            <a:r>
              <a:rPr lang="en-GB" dirty="0" err="1"/>
              <a:t>Petrovic</a:t>
            </a:r>
            <a:r>
              <a:rPr lang="en-GB" dirty="0"/>
              <a:t>, M. D. (2014). </a:t>
            </a:r>
            <a:r>
              <a:rPr lang="en-GB" dirty="0" err="1"/>
              <a:t>Bleisure</a:t>
            </a:r>
            <a:r>
              <a:rPr lang="en-GB" dirty="0"/>
              <a:t>: A study of business </a:t>
            </a:r>
            <a:r>
              <a:rPr lang="en-GB" dirty="0" err="1"/>
              <a:t>travelers</a:t>
            </a:r>
            <a:r>
              <a:rPr lang="en-GB" dirty="0"/>
              <a:t> in the United States. Tourism Review.</a:t>
            </a:r>
            <a:endParaRPr lang="en-US" dirty="0"/>
          </a:p>
          <a:p>
            <a:r>
              <a:rPr lang="en-GB" dirty="0" err="1"/>
              <a:t>Barsky</a:t>
            </a:r>
            <a:r>
              <a:rPr lang="en-GB" dirty="0"/>
              <a:t>, J., &amp; Nash, L. (2002). Evoking Emotion: Affective Keys to Hotel Loyalty. Cornell Hotel and Restaurant Administration Quarterly.</a:t>
            </a:r>
            <a:endParaRPr lang="en-US" dirty="0"/>
          </a:p>
          <a:p>
            <a:r>
              <a:rPr lang="en-GB" dirty="0"/>
              <a:t>Torres, E. N., Fu, X., &amp;</a:t>
            </a:r>
            <a:r>
              <a:rPr lang="en-GB" dirty="0" err="1"/>
              <a:t>Lehto</a:t>
            </a:r>
            <a:r>
              <a:rPr lang="en-GB" dirty="0"/>
              <a:t>, X. (2014). Examining key drivers of customer delight in a hotel experience: A cross-cultural perspective. International Journal of Hospitality Management.</a:t>
            </a:r>
            <a:endParaRPr lang="en-US" dirty="0"/>
          </a:p>
          <a:p>
            <a:r>
              <a:rPr lang="en-GB" dirty="0"/>
              <a:t>Chen, C.F., &amp; Chen, F.S. (2010). Experience quality, perceived value, satisfaction and </a:t>
            </a:r>
            <a:r>
              <a:rPr lang="en-GB" dirty="0" err="1"/>
              <a:t>behavioral</a:t>
            </a:r>
            <a:r>
              <a:rPr lang="en-GB" dirty="0"/>
              <a:t> intentions for heritage tourists. Tourism Management.</a:t>
            </a:r>
            <a:endParaRPr lang="en-US" dirty="0"/>
          </a:p>
          <a:p>
            <a:r>
              <a:rPr lang="en-GB" dirty="0"/>
              <a:t>Pine, B.J., &amp; Gilmore, J.H. (1999). The Experience Economy: Work Is Theatre &amp; Every Business a Stage. Harvard Business Press.</a:t>
            </a:r>
            <a:endParaRPr lang="en-US" dirty="0"/>
          </a:p>
          <a:p>
            <a:r>
              <a:rPr lang="en-GB" dirty="0"/>
              <a:t>Pine, B.J., &amp; Gilmore, J.H. (2007). Authenticity: What Consumers Really Want. Harvard Business Press.</a:t>
            </a:r>
            <a:endParaRPr lang="en-US" dirty="0"/>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123</TotalTime>
  <Words>1320</Words>
  <Application>Microsoft Office PowerPoint</Application>
  <PresentationFormat>On-screen Show (4:3)</PresentationFormat>
  <Paragraphs>67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Bookman Old Style</vt:lpstr>
      <vt:lpstr>Century Schoolbook</vt:lpstr>
      <vt:lpstr>Wingdings</vt:lpstr>
      <vt:lpstr>Wingdings 2</vt:lpstr>
      <vt:lpstr>Oriel</vt:lpstr>
      <vt:lpstr>The role and importance of quality service, hospitality, and guest services within the hotel Industry                                         (Hotel Indigo)</vt:lpstr>
      <vt:lpstr>Table of content</vt:lpstr>
      <vt:lpstr>Discovering Hotel Indigo</vt:lpstr>
      <vt:lpstr>Hotel Indigo's Guest Demographics and Expectations</vt:lpstr>
      <vt:lpstr>PowerPoint Presentation</vt:lpstr>
      <vt:lpstr>Nature, Scope, and Role of Guest Services and Facilities</vt:lpstr>
      <vt:lpstr>Guest Services and Facilities at Hotel Indigo</vt:lpstr>
      <vt:lpstr>Exemplifying Hospitality at Hotel Indigo</vt:lpstr>
      <vt:lpstr>Real Life experience </vt:lpstr>
      <vt:lpstr>Concluding Thoughts on Hotel Indigo's Distinction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Marina</dc:creator>
  <cp:lastModifiedBy>Cristian Razvan Nicolae</cp:lastModifiedBy>
  <cp:revision>54</cp:revision>
  <dcterms:created xsi:type="dcterms:W3CDTF">2006-08-16T00:00:00Z</dcterms:created>
  <dcterms:modified xsi:type="dcterms:W3CDTF">2023-10-22T22:35:39Z</dcterms:modified>
</cp:coreProperties>
</file>