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56" r:id="rId2"/>
    <p:sldId id="258" r:id="rId3"/>
    <p:sldId id="257" r:id="rId4"/>
    <p:sldId id="263" r:id="rId5"/>
    <p:sldId id="259" r:id="rId6"/>
    <p:sldId id="264" r:id="rId7"/>
    <p:sldId id="260" r:id="rId8"/>
    <p:sldId id="261" r:id="rId9"/>
    <p:sldId id="262" r:id="rId10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2DA1CA6-4F1E-4FD9-B2AE-8689B72684E2}" v="1184" dt="2022-08-07T13:47:48.6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84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108" y="3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729BC70-0FF7-4604-8372-80ABC84B46E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C6200BF-91FF-4A18-B907-7AECFC1FD5A8}">
      <dgm:prSet/>
      <dgm:spPr/>
      <dgm:t>
        <a:bodyPr/>
        <a:lstStyle/>
        <a:p>
          <a:r>
            <a:rPr lang="en-GB" dirty="0"/>
            <a:t>Introduction</a:t>
          </a:r>
          <a:endParaRPr lang="en-US" dirty="0"/>
        </a:p>
      </dgm:t>
    </dgm:pt>
    <dgm:pt modelId="{5DB0819B-8948-4672-BC67-946116A5DFBF}" type="parTrans" cxnId="{5C29FA38-10E3-4CCF-B041-9C78CF337015}">
      <dgm:prSet/>
      <dgm:spPr/>
      <dgm:t>
        <a:bodyPr/>
        <a:lstStyle/>
        <a:p>
          <a:endParaRPr lang="en-US"/>
        </a:p>
      </dgm:t>
    </dgm:pt>
    <dgm:pt modelId="{7E44C7BC-1049-4179-9934-A7FE3E9CACCA}" type="sibTrans" cxnId="{5C29FA38-10E3-4CCF-B041-9C78CF337015}">
      <dgm:prSet/>
      <dgm:spPr/>
      <dgm:t>
        <a:bodyPr/>
        <a:lstStyle/>
        <a:p>
          <a:endParaRPr lang="en-US"/>
        </a:p>
      </dgm:t>
    </dgm:pt>
    <dgm:pt modelId="{BC40238E-241A-4E82-9525-A281655F0906}">
      <dgm:prSet/>
      <dgm:spPr/>
      <dgm:t>
        <a:bodyPr/>
        <a:lstStyle/>
        <a:p>
          <a:r>
            <a:rPr lang="en-GB" dirty="0"/>
            <a:t>Health research</a:t>
          </a:r>
          <a:endParaRPr lang="en-US" dirty="0"/>
        </a:p>
      </dgm:t>
    </dgm:pt>
    <dgm:pt modelId="{BFA42C96-6C21-4D88-B5F7-796CD728F413}" type="parTrans" cxnId="{FBE37430-81A8-45AF-9C45-23D79A04CEE1}">
      <dgm:prSet/>
      <dgm:spPr/>
      <dgm:t>
        <a:bodyPr/>
        <a:lstStyle/>
        <a:p>
          <a:endParaRPr lang="en-US"/>
        </a:p>
      </dgm:t>
    </dgm:pt>
    <dgm:pt modelId="{337284E0-E9DF-4D62-A3AD-5168D3822E19}" type="sibTrans" cxnId="{FBE37430-81A8-45AF-9C45-23D79A04CEE1}">
      <dgm:prSet/>
      <dgm:spPr/>
      <dgm:t>
        <a:bodyPr/>
        <a:lstStyle/>
        <a:p>
          <a:endParaRPr lang="en-US"/>
        </a:p>
      </dgm:t>
    </dgm:pt>
    <dgm:pt modelId="{D8938864-D910-455A-891C-88EB17AD9AC4}">
      <dgm:prSet/>
      <dgm:spPr/>
      <dgm:t>
        <a:bodyPr/>
        <a:lstStyle/>
        <a:p>
          <a:r>
            <a:rPr lang="en-GB" dirty="0"/>
            <a:t>Findings</a:t>
          </a:r>
          <a:endParaRPr lang="en-US" dirty="0"/>
        </a:p>
      </dgm:t>
    </dgm:pt>
    <dgm:pt modelId="{6144AD4A-2A11-4B72-807D-14586643EA2B}" type="parTrans" cxnId="{E2BA1241-92B4-40C1-9411-92F72325EDBD}">
      <dgm:prSet/>
      <dgm:spPr/>
      <dgm:t>
        <a:bodyPr/>
        <a:lstStyle/>
        <a:p>
          <a:endParaRPr lang="en-US"/>
        </a:p>
      </dgm:t>
    </dgm:pt>
    <dgm:pt modelId="{9F04B9F3-DC85-473A-AF8D-2B9CF45F92DD}" type="sibTrans" cxnId="{E2BA1241-92B4-40C1-9411-92F72325EDBD}">
      <dgm:prSet/>
      <dgm:spPr/>
      <dgm:t>
        <a:bodyPr/>
        <a:lstStyle/>
        <a:p>
          <a:endParaRPr lang="en-US"/>
        </a:p>
      </dgm:t>
    </dgm:pt>
    <dgm:pt modelId="{68C66B77-7FB0-403D-A107-3BF68C7118B2}">
      <dgm:prSet/>
      <dgm:spPr/>
      <dgm:t>
        <a:bodyPr/>
        <a:lstStyle/>
        <a:p>
          <a:r>
            <a:rPr lang="en-GB" dirty="0"/>
            <a:t>Recommendations</a:t>
          </a:r>
          <a:endParaRPr lang="en-US" dirty="0"/>
        </a:p>
      </dgm:t>
    </dgm:pt>
    <dgm:pt modelId="{F406E9CD-8EF1-4DD8-ACFF-CFAC74F381AB}" type="parTrans" cxnId="{AF44FF98-1464-4774-BF49-ACDFAE5EA6EF}">
      <dgm:prSet/>
      <dgm:spPr/>
      <dgm:t>
        <a:bodyPr/>
        <a:lstStyle/>
        <a:p>
          <a:endParaRPr lang="en-US"/>
        </a:p>
      </dgm:t>
    </dgm:pt>
    <dgm:pt modelId="{35AAC015-8717-4551-97EF-69AFBB452B62}" type="sibTrans" cxnId="{AF44FF98-1464-4774-BF49-ACDFAE5EA6EF}">
      <dgm:prSet/>
      <dgm:spPr/>
      <dgm:t>
        <a:bodyPr/>
        <a:lstStyle/>
        <a:p>
          <a:endParaRPr lang="en-US"/>
        </a:p>
      </dgm:t>
    </dgm:pt>
    <dgm:pt modelId="{822C31A5-FC1D-481E-A95C-941A71E87645}">
      <dgm:prSet phldr="0"/>
      <dgm:spPr/>
      <dgm:t>
        <a:bodyPr/>
        <a:lstStyle/>
        <a:p>
          <a:pPr rtl="0"/>
          <a:r>
            <a:rPr lang="en-GB" dirty="0">
              <a:latin typeface="Tw Cen MT" panose="020B0602020104020603"/>
            </a:rPr>
            <a:t>Promotions</a:t>
          </a:r>
          <a:endParaRPr lang="en-US" dirty="0">
            <a:latin typeface="Tw Cen MT" panose="020B0602020104020603"/>
          </a:endParaRPr>
        </a:p>
      </dgm:t>
    </dgm:pt>
    <dgm:pt modelId="{3942AFE8-15DA-4915-90FD-437B8FDB49E7}" type="parTrans" cxnId="{EB64EBE8-AADD-449A-ABCC-0C4C26FF4BA4}">
      <dgm:prSet/>
      <dgm:spPr/>
    </dgm:pt>
    <dgm:pt modelId="{B1F23A94-882E-44A3-9FFA-65981AF61621}" type="sibTrans" cxnId="{EB64EBE8-AADD-449A-ABCC-0C4C26FF4BA4}">
      <dgm:prSet/>
      <dgm:spPr/>
      <dgm:t>
        <a:bodyPr/>
        <a:lstStyle/>
        <a:p>
          <a:endParaRPr lang="en-GB"/>
        </a:p>
      </dgm:t>
    </dgm:pt>
    <dgm:pt modelId="{DF433F23-F008-441E-81B7-C2E7E3C9C141}">
      <dgm:prSet phldr="0"/>
      <dgm:spPr/>
      <dgm:t>
        <a:bodyPr/>
        <a:lstStyle/>
        <a:p>
          <a:pPr rtl="0"/>
          <a:r>
            <a:rPr lang="en-GB" dirty="0">
              <a:latin typeface="Tw Cen MT" panose="020B0602020104020603"/>
            </a:rPr>
            <a:t>Conclusion </a:t>
          </a:r>
        </a:p>
      </dgm:t>
    </dgm:pt>
    <dgm:pt modelId="{AC66E3CC-793B-4F7F-92A2-B30A283334F6}" type="parTrans" cxnId="{DF351E28-44C0-4473-9EC6-80391728A480}">
      <dgm:prSet/>
      <dgm:spPr/>
    </dgm:pt>
    <dgm:pt modelId="{C63B2BB3-3307-48BA-89EA-B6C3B4B66AC4}" type="sibTrans" cxnId="{DF351E28-44C0-4473-9EC6-80391728A480}">
      <dgm:prSet/>
      <dgm:spPr/>
      <dgm:t>
        <a:bodyPr/>
        <a:lstStyle/>
        <a:p>
          <a:endParaRPr lang="en-GB"/>
        </a:p>
      </dgm:t>
    </dgm:pt>
    <dgm:pt modelId="{3EE77B03-BBDF-4387-8F44-7530F02F9031}">
      <dgm:prSet phldr="0"/>
      <dgm:spPr/>
      <dgm:t>
        <a:bodyPr/>
        <a:lstStyle/>
        <a:p>
          <a:r>
            <a:rPr lang="en-GB" dirty="0">
              <a:latin typeface="Tw Cen MT" panose="020B0602020104020603"/>
            </a:rPr>
            <a:t>reference</a:t>
          </a:r>
          <a:endParaRPr lang="en-GB" dirty="0"/>
        </a:p>
      </dgm:t>
    </dgm:pt>
    <dgm:pt modelId="{AE6BB0AA-0194-4A5C-8BFD-418AC1848F9F}" type="parTrans" cxnId="{AE5EC4D4-CD6F-4BE9-96FE-A846FBE79836}">
      <dgm:prSet/>
      <dgm:spPr/>
    </dgm:pt>
    <dgm:pt modelId="{693BC49A-C4DE-411E-B747-56C35318D469}" type="sibTrans" cxnId="{AE5EC4D4-CD6F-4BE9-96FE-A846FBE79836}">
      <dgm:prSet/>
      <dgm:spPr/>
    </dgm:pt>
    <dgm:pt modelId="{EF8B5A04-FB01-4407-BEDF-8EB35A4B2227}" type="pres">
      <dgm:prSet presAssocID="{6729BC70-0FF7-4604-8372-80ABC84B46EA}" presName="vert0" presStyleCnt="0">
        <dgm:presLayoutVars>
          <dgm:dir/>
          <dgm:animOne val="branch"/>
          <dgm:animLvl val="lvl"/>
        </dgm:presLayoutVars>
      </dgm:prSet>
      <dgm:spPr/>
    </dgm:pt>
    <dgm:pt modelId="{311FE30F-52C0-44AC-9698-244DC2DD5BD6}" type="pres">
      <dgm:prSet presAssocID="{3C6200BF-91FF-4A18-B907-7AECFC1FD5A8}" presName="thickLine" presStyleLbl="alignNode1" presStyleIdx="0" presStyleCnt="7"/>
      <dgm:spPr/>
    </dgm:pt>
    <dgm:pt modelId="{DC28C222-FDCF-4A20-A14D-478E91280047}" type="pres">
      <dgm:prSet presAssocID="{3C6200BF-91FF-4A18-B907-7AECFC1FD5A8}" presName="horz1" presStyleCnt="0"/>
      <dgm:spPr/>
    </dgm:pt>
    <dgm:pt modelId="{1A1B8C92-B0D5-497F-B667-193CAB5EC807}" type="pres">
      <dgm:prSet presAssocID="{3C6200BF-91FF-4A18-B907-7AECFC1FD5A8}" presName="tx1" presStyleLbl="revTx" presStyleIdx="0" presStyleCnt="7"/>
      <dgm:spPr/>
    </dgm:pt>
    <dgm:pt modelId="{7612BEA8-6C52-475A-9AF5-11FA2864BE12}" type="pres">
      <dgm:prSet presAssocID="{3C6200BF-91FF-4A18-B907-7AECFC1FD5A8}" presName="vert1" presStyleCnt="0"/>
      <dgm:spPr/>
    </dgm:pt>
    <dgm:pt modelId="{C153B1AB-CF0B-4209-BD0E-6C3438B296D4}" type="pres">
      <dgm:prSet presAssocID="{BC40238E-241A-4E82-9525-A281655F0906}" presName="thickLine" presStyleLbl="alignNode1" presStyleIdx="1" presStyleCnt="7"/>
      <dgm:spPr/>
    </dgm:pt>
    <dgm:pt modelId="{83341764-A1CA-4382-BBF3-D7E78ACCD6DB}" type="pres">
      <dgm:prSet presAssocID="{BC40238E-241A-4E82-9525-A281655F0906}" presName="horz1" presStyleCnt="0"/>
      <dgm:spPr/>
    </dgm:pt>
    <dgm:pt modelId="{B2DFFE70-048A-45CC-B451-219555F34644}" type="pres">
      <dgm:prSet presAssocID="{BC40238E-241A-4E82-9525-A281655F0906}" presName="tx1" presStyleLbl="revTx" presStyleIdx="1" presStyleCnt="7"/>
      <dgm:spPr/>
    </dgm:pt>
    <dgm:pt modelId="{C9A9486B-D5CB-464A-87F9-D9CAE4CA89AA}" type="pres">
      <dgm:prSet presAssocID="{BC40238E-241A-4E82-9525-A281655F0906}" presName="vert1" presStyleCnt="0"/>
      <dgm:spPr/>
    </dgm:pt>
    <dgm:pt modelId="{491357FB-690E-4C9B-BFBA-C05EA43DAAC9}" type="pres">
      <dgm:prSet presAssocID="{D8938864-D910-455A-891C-88EB17AD9AC4}" presName="thickLine" presStyleLbl="alignNode1" presStyleIdx="2" presStyleCnt="7"/>
      <dgm:spPr/>
    </dgm:pt>
    <dgm:pt modelId="{5CD5B761-F1FA-40AF-9457-A9A5BD15247F}" type="pres">
      <dgm:prSet presAssocID="{D8938864-D910-455A-891C-88EB17AD9AC4}" presName="horz1" presStyleCnt="0"/>
      <dgm:spPr/>
    </dgm:pt>
    <dgm:pt modelId="{5600A0F9-C940-491C-9409-2DD13A1450C1}" type="pres">
      <dgm:prSet presAssocID="{D8938864-D910-455A-891C-88EB17AD9AC4}" presName="tx1" presStyleLbl="revTx" presStyleIdx="2" presStyleCnt="7"/>
      <dgm:spPr/>
    </dgm:pt>
    <dgm:pt modelId="{6950EBDE-DC3E-43B5-AA74-B63BA6E38A3C}" type="pres">
      <dgm:prSet presAssocID="{D8938864-D910-455A-891C-88EB17AD9AC4}" presName="vert1" presStyleCnt="0"/>
      <dgm:spPr/>
    </dgm:pt>
    <dgm:pt modelId="{1583C8D4-82E5-489C-BCC5-42253F7EDCE1}" type="pres">
      <dgm:prSet presAssocID="{68C66B77-7FB0-403D-A107-3BF68C7118B2}" presName="thickLine" presStyleLbl="alignNode1" presStyleIdx="3" presStyleCnt="7"/>
      <dgm:spPr/>
    </dgm:pt>
    <dgm:pt modelId="{167BCD5B-9D4B-45D8-9D5A-FDAF0DB6DE7F}" type="pres">
      <dgm:prSet presAssocID="{68C66B77-7FB0-403D-A107-3BF68C7118B2}" presName="horz1" presStyleCnt="0"/>
      <dgm:spPr/>
    </dgm:pt>
    <dgm:pt modelId="{0D25B9F8-B26A-470A-A4E8-97B095120322}" type="pres">
      <dgm:prSet presAssocID="{68C66B77-7FB0-403D-A107-3BF68C7118B2}" presName="tx1" presStyleLbl="revTx" presStyleIdx="3" presStyleCnt="7"/>
      <dgm:spPr/>
    </dgm:pt>
    <dgm:pt modelId="{D2AA6A38-F47F-4181-B34C-D6E9F2E1A620}" type="pres">
      <dgm:prSet presAssocID="{68C66B77-7FB0-403D-A107-3BF68C7118B2}" presName="vert1" presStyleCnt="0"/>
      <dgm:spPr/>
    </dgm:pt>
    <dgm:pt modelId="{E349279E-AE96-48B2-ACB5-A9FA3FAF56D0}" type="pres">
      <dgm:prSet presAssocID="{822C31A5-FC1D-481E-A95C-941A71E87645}" presName="thickLine" presStyleLbl="alignNode1" presStyleIdx="4" presStyleCnt="7"/>
      <dgm:spPr/>
    </dgm:pt>
    <dgm:pt modelId="{16D43E9B-EC77-47E5-ADF6-467F7B33759C}" type="pres">
      <dgm:prSet presAssocID="{822C31A5-FC1D-481E-A95C-941A71E87645}" presName="horz1" presStyleCnt="0"/>
      <dgm:spPr/>
    </dgm:pt>
    <dgm:pt modelId="{C49E2C6D-DB03-438F-805B-798D35EF549B}" type="pres">
      <dgm:prSet presAssocID="{822C31A5-FC1D-481E-A95C-941A71E87645}" presName="tx1" presStyleLbl="revTx" presStyleIdx="4" presStyleCnt="7"/>
      <dgm:spPr/>
    </dgm:pt>
    <dgm:pt modelId="{AC9611DB-FC7F-4938-ABA8-5686C66381DE}" type="pres">
      <dgm:prSet presAssocID="{822C31A5-FC1D-481E-A95C-941A71E87645}" presName="vert1" presStyleCnt="0"/>
      <dgm:spPr/>
    </dgm:pt>
    <dgm:pt modelId="{F1D9A145-0AED-4A34-9115-7AA8D4469D5F}" type="pres">
      <dgm:prSet presAssocID="{DF433F23-F008-441E-81B7-C2E7E3C9C141}" presName="thickLine" presStyleLbl="alignNode1" presStyleIdx="5" presStyleCnt="7"/>
      <dgm:spPr/>
    </dgm:pt>
    <dgm:pt modelId="{1D9E1976-0ED8-4CB6-9229-6AB3EB03D6E3}" type="pres">
      <dgm:prSet presAssocID="{DF433F23-F008-441E-81B7-C2E7E3C9C141}" presName="horz1" presStyleCnt="0"/>
      <dgm:spPr/>
    </dgm:pt>
    <dgm:pt modelId="{E6F45164-332D-4AFB-BC95-6908E9F5F808}" type="pres">
      <dgm:prSet presAssocID="{DF433F23-F008-441E-81B7-C2E7E3C9C141}" presName="tx1" presStyleLbl="revTx" presStyleIdx="5" presStyleCnt="7"/>
      <dgm:spPr/>
    </dgm:pt>
    <dgm:pt modelId="{ECDC9321-56B7-4C63-9219-A466455B3DFC}" type="pres">
      <dgm:prSet presAssocID="{DF433F23-F008-441E-81B7-C2E7E3C9C141}" presName="vert1" presStyleCnt="0"/>
      <dgm:spPr/>
    </dgm:pt>
    <dgm:pt modelId="{40616FED-A0CF-41FD-8A82-7B9A786CFD66}" type="pres">
      <dgm:prSet presAssocID="{3EE77B03-BBDF-4387-8F44-7530F02F9031}" presName="thickLine" presStyleLbl="alignNode1" presStyleIdx="6" presStyleCnt="7"/>
      <dgm:spPr/>
    </dgm:pt>
    <dgm:pt modelId="{D575E80C-DF45-483F-932E-C45791BECAA6}" type="pres">
      <dgm:prSet presAssocID="{3EE77B03-BBDF-4387-8F44-7530F02F9031}" presName="horz1" presStyleCnt="0"/>
      <dgm:spPr/>
    </dgm:pt>
    <dgm:pt modelId="{9E13E02F-3534-4257-91A5-051D66E20CAB}" type="pres">
      <dgm:prSet presAssocID="{3EE77B03-BBDF-4387-8F44-7530F02F9031}" presName="tx1" presStyleLbl="revTx" presStyleIdx="6" presStyleCnt="7"/>
      <dgm:spPr/>
    </dgm:pt>
    <dgm:pt modelId="{D641BF0D-D7EB-48C3-A328-B8D74E9ACF51}" type="pres">
      <dgm:prSet presAssocID="{3EE77B03-BBDF-4387-8F44-7530F02F9031}" presName="vert1" presStyleCnt="0"/>
      <dgm:spPr/>
    </dgm:pt>
  </dgm:ptLst>
  <dgm:cxnLst>
    <dgm:cxn modelId="{0C94040E-867B-4946-A6E6-2AFCC25C46F5}" type="presOf" srcId="{BC40238E-241A-4E82-9525-A281655F0906}" destId="{B2DFFE70-048A-45CC-B451-219555F34644}" srcOrd="0" destOrd="0" presId="urn:microsoft.com/office/officeart/2008/layout/LinedList"/>
    <dgm:cxn modelId="{B0F4A312-1175-471E-A903-20483CEB09D3}" type="presOf" srcId="{6729BC70-0FF7-4604-8372-80ABC84B46EA}" destId="{EF8B5A04-FB01-4407-BEDF-8EB35A4B2227}" srcOrd="0" destOrd="0" presId="urn:microsoft.com/office/officeart/2008/layout/LinedList"/>
    <dgm:cxn modelId="{BDFA8A15-EDC7-4C7A-A439-25B539B3B2B4}" type="presOf" srcId="{68C66B77-7FB0-403D-A107-3BF68C7118B2}" destId="{0D25B9F8-B26A-470A-A4E8-97B095120322}" srcOrd="0" destOrd="0" presId="urn:microsoft.com/office/officeart/2008/layout/LinedList"/>
    <dgm:cxn modelId="{DF351E28-44C0-4473-9EC6-80391728A480}" srcId="{6729BC70-0FF7-4604-8372-80ABC84B46EA}" destId="{DF433F23-F008-441E-81B7-C2E7E3C9C141}" srcOrd="5" destOrd="0" parTransId="{AC66E3CC-793B-4F7F-92A2-B30A283334F6}" sibTransId="{C63B2BB3-3307-48BA-89EA-B6C3B4B66AC4}"/>
    <dgm:cxn modelId="{FBE37430-81A8-45AF-9C45-23D79A04CEE1}" srcId="{6729BC70-0FF7-4604-8372-80ABC84B46EA}" destId="{BC40238E-241A-4E82-9525-A281655F0906}" srcOrd="1" destOrd="0" parTransId="{BFA42C96-6C21-4D88-B5F7-796CD728F413}" sibTransId="{337284E0-E9DF-4D62-A3AD-5168D3822E19}"/>
    <dgm:cxn modelId="{5C29FA38-10E3-4CCF-B041-9C78CF337015}" srcId="{6729BC70-0FF7-4604-8372-80ABC84B46EA}" destId="{3C6200BF-91FF-4A18-B907-7AECFC1FD5A8}" srcOrd="0" destOrd="0" parTransId="{5DB0819B-8948-4672-BC67-946116A5DFBF}" sibTransId="{7E44C7BC-1049-4179-9934-A7FE3E9CACCA}"/>
    <dgm:cxn modelId="{E2BA1241-92B4-40C1-9411-92F72325EDBD}" srcId="{6729BC70-0FF7-4604-8372-80ABC84B46EA}" destId="{D8938864-D910-455A-891C-88EB17AD9AC4}" srcOrd="2" destOrd="0" parTransId="{6144AD4A-2A11-4B72-807D-14586643EA2B}" sibTransId="{9F04B9F3-DC85-473A-AF8D-2B9CF45F92DD}"/>
    <dgm:cxn modelId="{515CBB66-8955-4217-AEA7-C3D2171DEFE9}" type="presOf" srcId="{822C31A5-FC1D-481E-A95C-941A71E87645}" destId="{C49E2C6D-DB03-438F-805B-798D35EF549B}" srcOrd="0" destOrd="0" presId="urn:microsoft.com/office/officeart/2008/layout/LinedList"/>
    <dgm:cxn modelId="{AF44FF98-1464-4774-BF49-ACDFAE5EA6EF}" srcId="{6729BC70-0FF7-4604-8372-80ABC84B46EA}" destId="{68C66B77-7FB0-403D-A107-3BF68C7118B2}" srcOrd="3" destOrd="0" parTransId="{F406E9CD-8EF1-4DD8-ACFF-CFAC74F381AB}" sibTransId="{35AAC015-8717-4551-97EF-69AFBB452B62}"/>
    <dgm:cxn modelId="{4E9780AB-488B-4197-8D27-DBEB03DF9DAE}" type="presOf" srcId="{DF433F23-F008-441E-81B7-C2E7E3C9C141}" destId="{E6F45164-332D-4AFB-BC95-6908E9F5F808}" srcOrd="0" destOrd="0" presId="urn:microsoft.com/office/officeart/2008/layout/LinedList"/>
    <dgm:cxn modelId="{55F1CECC-1CE7-48D2-844A-0C9F8EA1847C}" type="presOf" srcId="{3C6200BF-91FF-4A18-B907-7AECFC1FD5A8}" destId="{1A1B8C92-B0D5-497F-B667-193CAB5EC807}" srcOrd="0" destOrd="0" presId="urn:microsoft.com/office/officeart/2008/layout/LinedList"/>
    <dgm:cxn modelId="{AE5EC4D4-CD6F-4BE9-96FE-A846FBE79836}" srcId="{6729BC70-0FF7-4604-8372-80ABC84B46EA}" destId="{3EE77B03-BBDF-4387-8F44-7530F02F9031}" srcOrd="6" destOrd="0" parTransId="{AE6BB0AA-0194-4A5C-8BFD-418AC1848F9F}" sibTransId="{693BC49A-C4DE-411E-B747-56C35318D469}"/>
    <dgm:cxn modelId="{E64B53E7-CFE7-4004-B97B-FD91D106E5B3}" type="presOf" srcId="{3EE77B03-BBDF-4387-8F44-7530F02F9031}" destId="{9E13E02F-3534-4257-91A5-051D66E20CAB}" srcOrd="0" destOrd="0" presId="urn:microsoft.com/office/officeart/2008/layout/LinedList"/>
    <dgm:cxn modelId="{EB64EBE8-AADD-449A-ABCC-0C4C26FF4BA4}" srcId="{6729BC70-0FF7-4604-8372-80ABC84B46EA}" destId="{822C31A5-FC1D-481E-A95C-941A71E87645}" srcOrd="4" destOrd="0" parTransId="{3942AFE8-15DA-4915-90FD-437B8FDB49E7}" sibTransId="{B1F23A94-882E-44A3-9FFA-65981AF61621}"/>
    <dgm:cxn modelId="{F0D5A1FE-E0EF-448A-ADA8-9CCBBAD68919}" type="presOf" srcId="{D8938864-D910-455A-891C-88EB17AD9AC4}" destId="{5600A0F9-C940-491C-9409-2DD13A1450C1}" srcOrd="0" destOrd="0" presId="urn:microsoft.com/office/officeart/2008/layout/LinedList"/>
    <dgm:cxn modelId="{65C26D40-2A1D-4B23-A13F-0736176241E9}" type="presParOf" srcId="{EF8B5A04-FB01-4407-BEDF-8EB35A4B2227}" destId="{311FE30F-52C0-44AC-9698-244DC2DD5BD6}" srcOrd="0" destOrd="0" presId="urn:microsoft.com/office/officeart/2008/layout/LinedList"/>
    <dgm:cxn modelId="{35E54630-D7BF-44B5-ABF6-9503617DA188}" type="presParOf" srcId="{EF8B5A04-FB01-4407-BEDF-8EB35A4B2227}" destId="{DC28C222-FDCF-4A20-A14D-478E91280047}" srcOrd="1" destOrd="0" presId="urn:microsoft.com/office/officeart/2008/layout/LinedList"/>
    <dgm:cxn modelId="{AAF51225-0DAB-4F4B-BB82-DE322334460E}" type="presParOf" srcId="{DC28C222-FDCF-4A20-A14D-478E91280047}" destId="{1A1B8C92-B0D5-497F-B667-193CAB5EC807}" srcOrd="0" destOrd="0" presId="urn:microsoft.com/office/officeart/2008/layout/LinedList"/>
    <dgm:cxn modelId="{522817FC-E967-4B44-8814-E2BC4109B5F6}" type="presParOf" srcId="{DC28C222-FDCF-4A20-A14D-478E91280047}" destId="{7612BEA8-6C52-475A-9AF5-11FA2864BE12}" srcOrd="1" destOrd="0" presId="urn:microsoft.com/office/officeart/2008/layout/LinedList"/>
    <dgm:cxn modelId="{E83DA396-C465-48CF-AD5D-278451565104}" type="presParOf" srcId="{EF8B5A04-FB01-4407-BEDF-8EB35A4B2227}" destId="{C153B1AB-CF0B-4209-BD0E-6C3438B296D4}" srcOrd="2" destOrd="0" presId="urn:microsoft.com/office/officeart/2008/layout/LinedList"/>
    <dgm:cxn modelId="{F177A343-354A-4574-A345-8AAF39FD75B5}" type="presParOf" srcId="{EF8B5A04-FB01-4407-BEDF-8EB35A4B2227}" destId="{83341764-A1CA-4382-BBF3-D7E78ACCD6DB}" srcOrd="3" destOrd="0" presId="urn:microsoft.com/office/officeart/2008/layout/LinedList"/>
    <dgm:cxn modelId="{2D3877FE-4A96-4FE1-BEF2-C00DBAEB5F82}" type="presParOf" srcId="{83341764-A1CA-4382-BBF3-D7E78ACCD6DB}" destId="{B2DFFE70-048A-45CC-B451-219555F34644}" srcOrd="0" destOrd="0" presId="urn:microsoft.com/office/officeart/2008/layout/LinedList"/>
    <dgm:cxn modelId="{F8FBD45A-EDDB-413F-9472-0A03B96D35A0}" type="presParOf" srcId="{83341764-A1CA-4382-BBF3-D7E78ACCD6DB}" destId="{C9A9486B-D5CB-464A-87F9-D9CAE4CA89AA}" srcOrd="1" destOrd="0" presId="urn:microsoft.com/office/officeart/2008/layout/LinedList"/>
    <dgm:cxn modelId="{22049530-A435-4136-8242-A3C2824664B5}" type="presParOf" srcId="{EF8B5A04-FB01-4407-BEDF-8EB35A4B2227}" destId="{491357FB-690E-4C9B-BFBA-C05EA43DAAC9}" srcOrd="4" destOrd="0" presId="urn:microsoft.com/office/officeart/2008/layout/LinedList"/>
    <dgm:cxn modelId="{4206AD5A-8547-436F-BF3E-BC106FF440CD}" type="presParOf" srcId="{EF8B5A04-FB01-4407-BEDF-8EB35A4B2227}" destId="{5CD5B761-F1FA-40AF-9457-A9A5BD15247F}" srcOrd="5" destOrd="0" presId="urn:microsoft.com/office/officeart/2008/layout/LinedList"/>
    <dgm:cxn modelId="{32EF497E-92E6-48EF-BEEE-8C8EA638D02D}" type="presParOf" srcId="{5CD5B761-F1FA-40AF-9457-A9A5BD15247F}" destId="{5600A0F9-C940-491C-9409-2DD13A1450C1}" srcOrd="0" destOrd="0" presId="urn:microsoft.com/office/officeart/2008/layout/LinedList"/>
    <dgm:cxn modelId="{73C99601-DF8C-4254-9DBE-B75296C9B2DD}" type="presParOf" srcId="{5CD5B761-F1FA-40AF-9457-A9A5BD15247F}" destId="{6950EBDE-DC3E-43B5-AA74-B63BA6E38A3C}" srcOrd="1" destOrd="0" presId="urn:microsoft.com/office/officeart/2008/layout/LinedList"/>
    <dgm:cxn modelId="{514B1D08-5015-4DD9-A531-B47343BCBC86}" type="presParOf" srcId="{EF8B5A04-FB01-4407-BEDF-8EB35A4B2227}" destId="{1583C8D4-82E5-489C-BCC5-42253F7EDCE1}" srcOrd="6" destOrd="0" presId="urn:microsoft.com/office/officeart/2008/layout/LinedList"/>
    <dgm:cxn modelId="{A6B037D1-7A25-46F0-8120-EDBBD4F3C92E}" type="presParOf" srcId="{EF8B5A04-FB01-4407-BEDF-8EB35A4B2227}" destId="{167BCD5B-9D4B-45D8-9D5A-FDAF0DB6DE7F}" srcOrd="7" destOrd="0" presId="urn:microsoft.com/office/officeart/2008/layout/LinedList"/>
    <dgm:cxn modelId="{686FC7B2-F350-4930-9CA9-68AF9225325C}" type="presParOf" srcId="{167BCD5B-9D4B-45D8-9D5A-FDAF0DB6DE7F}" destId="{0D25B9F8-B26A-470A-A4E8-97B095120322}" srcOrd="0" destOrd="0" presId="urn:microsoft.com/office/officeart/2008/layout/LinedList"/>
    <dgm:cxn modelId="{532810A2-B772-4AAE-9674-F4CE8C5328CB}" type="presParOf" srcId="{167BCD5B-9D4B-45D8-9D5A-FDAF0DB6DE7F}" destId="{D2AA6A38-F47F-4181-B34C-D6E9F2E1A620}" srcOrd="1" destOrd="0" presId="urn:microsoft.com/office/officeart/2008/layout/LinedList"/>
    <dgm:cxn modelId="{AF695C91-7897-458B-BC7E-CA9D93E2950C}" type="presParOf" srcId="{EF8B5A04-FB01-4407-BEDF-8EB35A4B2227}" destId="{E349279E-AE96-48B2-ACB5-A9FA3FAF56D0}" srcOrd="8" destOrd="0" presId="urn:microsoft.com/office/officeart/2008/layout/LinedList"/>
    <dgm:cxn modelId="{24A9A2D0-031E-49CD-B045-53C976EE6046}" type="presParOf" srcId="{EF8B5A04-FB01-4407-BEDF-8EB35A4B2227}" destId="{16D43E9B-EC77-47E5-ADF6-467F7B33759C}" srcOrd="9" destOrd="0" presId="urn:microsoft.com/office/officeart/2008/layout/LinedList"/>
    <dgm:cxn modelId="{82F0CCED-8F98-4443-911C-215116F6339E}" type="presParOf" srcId="{16D43E9B-EC77-47E5-ADF6-467F7B33759C}" destId="{C49E2C6D-DB03-438F-805B-798D35EF549B}" srcOrd="0" destOrd="0" presId="urn:microsoft.com/office/officeart/2008/layout/LinedList"/>
    <dgm:cxn modelId="{79EFF38B-E6CD-409B-8ED3-0456BF6FCEED}" type="presParOf" srcId="{16D43E9B-EC77-47E5-ADF6-467F7B33759C}" destId="{AC9611DB-FC7F-4938-ABA8-5686C66381DE}" srcOrd="1" destOrd="0" presId="urn:microsoft.com/office/officeart/2008/layout/LinedList"/>
    <dgm:cxn modelId="{3EB9AEA2-9AA3-4CDD-B8A2-2EC66636F065}" type="presParOf" srcId="{EF8B5A04-FB01-4407-BEDF-8EB35A4B2227}" destId="{F1D9A145-0AED-4A34-9115-7AA8D4469D5F}" srcOrd="10" destOrd="0" presId="urn:microsoft.com/office/officeart/2008/layout/LinedList"/>
    <dgm:cxn modelId="{1567E538-869F-469B-AA2C-612CD444B385}" type="presParOf" srcId="{EF8B5A04-FB01-4407-BEDF-8EB35A4B2227}" destId="{1D9E1976-0ED8-4CB6-9229-6AB3EB03D6E3}" srcOrd="11" destOrd="0" presId="urn:microsoft.com/office/officeart/2008/layout/LinedList"/>
    <dgm:cxn modelId="{DA1C2754-AF4D-43BA-97F4-81D940531792}" type="presParOf" srcId="{1D9E1976-0ED8-4CB6-9229-6AB3EB03D6E3}" destId="{E6F45164-332D-4AFB-BC95-6908E9F5F808}" srcOrd="0" destOrd="0" presId="urn:microsoft.com/office/officeart/2008/layout/LinedList"/>
    <dgm:cxn modelId="{63A722BC-8B05-493A-9C22-13B3790ED0C2}" type="presParOf" srcId="{1D9E1976-0ED8-4CB6-9229-6AB3EB03D6E3}" destId="{ECDC9321-56B7-4C63-9219-A466455B3DFC}" srcOrd="1" destOrd="0" presId="urn:microsoft.com/office/officeart/2008/layout/LinedList"/>
    <dgm:cxn modelId="{AAD46B8A-58FE-4842-8B00-A4B28BA8B399}" type="presParOf" srcId="{EF8B5A04-FB01-4407-BEDF-8EB35A4B2227}" destId="{40616FED-A0CF-41FD-8A82-7B9A786CFD66}" srcOrd="12" destOrd="0" presId="urn:microsoft.com/office/officeart/2008/layout/LinedList"/>
    <dgm:cxn modelId="{B482B63F-7CDC-4DED-820C-C0EB2356888B}" type="presParOf" srcId="{EF8B5A04-FB01-4407-BEDF-8EB35A4B2227}" destId="{D575E80C-DF45-483F-932E-C45791BECAA6}" srcOrd="13" destOrd="0" presId="urn:microsoft.com/office/officeart/2008/layout/LinedList"/>
    <dgm:cxn modelId="{7E84A82F-2AD3-41F7-801F-3DC8B0B811DE}" type="presParOf" srcId="{D575E80C-DF45-483F-932E-C45791BECAA6}" destId="{9E13E02F-3534-4257-91A5-051D66E20CAB}" srcOrd="0" destOrd="0" presId="urn:microsoft.com/office/officeart/2008/layout/LinedList"/>
    <dgm:cxn modelId="{70F5E945-DE01-40E5-A210-2C9C0300ECD8}" type="presParOf" srcId="{D575E80C-DF45-483F-932E-C45791BECAA6}" destId="{D641BF0D-D7EB-48C3-A328-B8D74E9ACF5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1FE30F-52C0-44AC-9698-244DC2DD5BD6}">
      <dsp:nvSpPr>
        <dsp:cNvPr id="0" name=""/>
        <dsp:cNvSpPr/>
      </dsp:nvSpPr>
      <dsp:spPr>
        <a:xfrm>
          <a:off x="0" y="632"/>
          <a:ext cx="62001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1B8C92-B0D5-497F-B667-193CAB5EC807}">
      <dsp:nvSpPr>
        <dsp:cNvPr id="0" name=""/>
        <dsp:cNvSpPr/>
      </dsp:nvSpPr>
      <dsp:spPr>
        <a:xfrm>
          <a:off x="0" y="632"/>
          <a:ext cx="6200163" cy="7400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Introduction</a:t>
          </a:r>
          <a:endParaRPr lang="en-US" sz="3600" kern="1200" dirty="0"/>
        </a:p>
      </dsp:txBody>
      <dsp:txXfrm>
        <a:off x="0" y="632"/>
        <a:ext cx="6200163" cy="740047"/>
      </dsp:txXfrm>
    </dsp:sp>
    <dsp:sp modelId="{C153B1AB-CF0B-4209-BD0E-6C3438B296D4}">
      <dsp:nvSpPr>
        <dsp:cNvPr id="0" name=""/>
        <dsp:cNvSpPr/>
      </dsp:nvSpPr>
      <dsp:spPr>
        <a:xfrm>
          <a:off x="0" y="740680"/>
          <a:ext cx="62001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DFFE70-048A-45CC-B451-219555F34644}">
      <dsp:nvSpPr>
        <dsp:cNvPr id="0" name=""/>
        <dsp:cNvSpPr/>
      </dsp:nvSpPr>
      <dsp:spPr>
        <a:xfrm>
          <a:off x="0" y="740680"/>
          <a:ext cx="6200163" cy="7400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Health research</a:t>
          </a:r>
          <a:endParaRPr lang="en-US" sz="3600" kern="1200" dirty="0"/>
        </a:p>
      </dsp:txBody>
      <dsp:txXfrm>
        <a:off x="0" y="740680"/>
        <a:ext cx="6200163" cy="740047"/>
      </dsp:txXfrm>
    </dsp:sp>
    <dsp:sp modelId="{491357FB-690E-4C9B-BFBA-C05EA43DAAC9}">
      <dsp:nvSpPr>
        <dsp:cNvPr id="0" name=""/>
        <dsp:cNvSpPr/>
      </dsp:nvSpPr>
      <dsp:spPr>
        <a:xfrm>
          <a:off x="0" y="1480727"/>
          <a:ext cx="62001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00A0F9-C940-491C-9409-2DD13A1450C1}">
      <dsp:nvSpPr>
        <dsp:cNvPr id="0" name=""/>
        <dsp:cNvSpPr/>
      </dsp:nvSpPr>
      <dsp:spPr>
        <a:xfrm>
          <a:off x="0" y="1480727"/>
          <a:ext cx="6200163" cy="7400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Findings</a:t>
          </a:r>
          <a:endParaRPr lang="en-US" sz="3600" kern="1200" dirty="0"/>
        </a:p>
      </dsp:txBody>
      <dsp:txXfrm>
        <a:off x="0" y="1480727"/>
        <a:ext cx="6200163" cy="740047"/>
      </dsp:txXfrm>
    </dsp:sp>
    <dsp:sp modelId="{1583C8D4-82E5-489C-BCC5-42253F7EDCE1}">
      <dsp:nvSpPr>
        <dsp:cNvPr id="0" name=""/>
        <dsp:cNvSpPr/>
      </dsp:nvSpPr>
      <dsp:spPr>
        <a:xfrm>
          <a:off x="0" y="2220775"/>
          <a:ext cx="62001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25B9F8-B26A-470A-A4E8-97B095120322}">
      <dsp:nvSpPr>
        <dsp:cNvPr id="0" name=""/>
        <dsp:cNvSpPr/>
      </dsp:nvSpPr>
      <dsp:spPr>
        <a:xfrm>
          <a:off x="0" y="2220775"/>
          <a:ext cx="6200163" cy="7400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Recommendations</a:t>
          </a:r>
          <a:endParaRPr lang="en-US" sz="3600" kern="1200" dirty="0"/>
        </a:p>
      </dsp:txBody>
      <dsp:txXfrm>
        <a:off x="0" y="2220775"/>
        <a:ext cx="6200163" cy="740047"/>
      </dsp:txXfrm>
    </dsp:sp>
    <dsp:sp modelId="{E349279E-AE96-48B2-ACB5-A9FA3FAF56D0}">
      <dsp:nvSpPr>
        <dsp:cNvPr id="0" name=""/>
        <dsp:cNvSpPr/>
      </dsp:nvSpPr>
      <dsp:spPr>
        <a:xfrm>
          <a:off x="0" y="2960823"/>
          <a:ext cx="62001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9E2C6D-DB03-438F-805B-798D35EF549B}">
      <dsp:nvSpPr>
        <dsp:cNvPr id="0" name=""/>
        <dsp:cNvSpPr/>
      </dsp:nvSpPr>
      <dsp:spPr>
        <a:xfrm>
          <a:off x="0" y="2960823"/>
          <a:ext cx="6200163" cy="7400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latin typeface="Tw Cen MT" panose="020B0602020104020603"/>
            </a:rPr>
            <a:t>Promotions</a:t>
          </a:r>
          <a:endParaRPr lang="en-US" sz="3600" kern="1200" dirty="0">
            <a:latin typeface="Tw Cen MT" panose="020B0602020104020603"/>
          </a:endParaRPr>
        </a:p>
      </dsp:txBody>
      <dsp:txXfrm>
        <a:off x="0" y="2960823"/>
        <a:ext cx="6200163" cy="740047"/>
      </dsp:txXfrm>
    </dsp:sp>
    <dsp:sp modelId="{F1D9A145-0AED-4A34-9115-7AA8D4469D5F}">
      <dsp:nvSpPr>
        <dsp:cNvPr id="0" name=""/>
        <dsp:cNvSpPr/>
      </dsp:nvSpPr>
      <dsp:spPr>
        <a:xfrm>
          <a:off x="0" y="3700871"/>
          <a:ext cx="62001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F45164-332D-4AFB-BC95-6908E9F5F808}">
      <dsp:nvSpPr>
        <dsp:cNvPr id="0" name=""/>
        <dsp:cNvSpPr/>
      </dsp:nvSpPr>
      <dsp:spPr>
        <a:xfrm>
          <a:off x="0" y="3700871"/>
          <a:ext cx="6200163" cy="7400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latin typeface="Tw Cen MT" panose="020B0602020104020603"/>
            </a:rPr>
            <a:t>Conclusion </a:t>
          </a:r>
        </a:p>
      </dsp:txBody>
      <dsp:txXfrm>
        <a:off x="0" y="3700871"/>
        <a:ext cx="6200163" cy="740047"/>
      </dsp:txXfrm>
    </dsp:sp>
    <dsp:sp modelId="{40616FED-A0CF-41FD-8A82-7B9A786CFD66}">
      <dsp:nvSpPr>
        <dsp:cNvPr id="0" name=""/>
        <dsp:cNvSpPr/>
      </dsp:nvSpPr>
      <dsp:spPr>
        <a:xfrm>
          <a:off x="0" y="4440918"/>
          <a:ext cx="62001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13E02F-3534-4257-91A5-051D66E20CAB}">
      <dsp:nvSpPr>
        <dsp:cNvPr id="0" name=""/>
        <dsp:cNvSpPr/>
      </dsp:nvSpPr>
      <dsp:spPr>
        <a:xfrm>
          <a:off x="0" y="4440918"/>
          <a:ext cx="6200163" cy="7400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latin typeface="Tw Cen MT" panose="020B0602020104020603"/>
            </a:rPr>
            <a:t>reference</a:t>
          </a:r>
          <a:endParaRPr lang="en-GB" sz="3600" kern="1200" dirty="0"/>
        </a:p>
      </dsp:txBody>
      <dsp:txXfrm>
        <a:off x="0" y="4440918"/>
        <a:ext cx="6200163" cy="7400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27E41E0-222D-4BC4-B990-D1CA81D0424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C528D15-2A0C-4E4A-8BCA-32F49DB317E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E1B651-72AF-4AAA-BA75-AFCB38FADBF7}" type="datetime1">
              <a:rPr lang="en-GB" smtClean="0"/>
              <a:t>07/08/2022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0E6A03-5F9E-48BE-ADE6-D49D361F337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566B63-7FA5-46DD-8071-97D02A1AEE7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55C411-66C2-4F3A-9F98-7F070FC027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309191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9FC848-4A79-4DBF-B181-FF1302D49860}" type="datetime1">
              <a:rPr lang="en-GB" smtClean="0"/>
              <a:pPr/>
              <a:t>07/08/2022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73D470-5E3A-4871-89F0-069EE2891B53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4680863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73D470-5E3A-4871-89F0-069EE2891B5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47984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rtlCol="0" anchor="b">
            <a:normAutofit/>
          </a:bodyPr>
          <a:lstStyle>
            <a:lvl1pPr algn="ctr">
              <a:defRPr sz="48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 rtlCol="0"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CBD3D87-62FA-444A-A3D6-247B02B8C677}" type="datetime1">
              <a:rPr lang="en-GB" noProof="0" smtClean="0"/>
              <a:t>07/08/2022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1732B7F-3B22-4487-80F6-AECB7B54FE8A}" type="datetime1">
              <a:rPr lang="en-GB" noProof="0" smtClean="0"/>
              <a:t>07/08/2022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rtlCol="0" anchor="b">
            <a:normAutofit/>
          </a:bodyPr>
          <a:lstStyle>
            <a:lvl1pPr>
              <a:defRPr sz="40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39AAC8B-16B9-4188-95D2-E07EC8530E90}" type="datetime1">
              <a:rPr lang="en-GB" noProof="0" smtClean="0"/>
              <a:t>07/08/2022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6AEE64A-5FEB-4DC7-93B7-D26AE111BF55}" type="datetime1">
              <a:rPr lang="en-GB" noProof="0" smtClean="0"/>
              <a:t>07/08/2022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rtlCol="0"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rtlCol="0"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6B9CB90-2276-40D6-863B-14B360D75EE7}" type="datetime1">
              <a:rPr lang="en-GB" noProof="0" smtClean="0"/>
              <a:t>07/08/2022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5225FFC-AB72-4EE6-9F3F-19ACD51584DB}" type="datetime1">
              <a:rPr lang="en-GB" noProof="0" smtClean="0"/>
              <a:t>07/08/2022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ADF3062-ABE4-4CDC-BFE4-22C25FBF012E}" type="datetime1">
              <a:rPr lang="en-GB" noProof="0" smtClean="0"/>
              <a:t>07/08/2022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rtlCol="0" anchor="b"/>
          <a:lstStyle>
            <a:lvl1pPr algn="ctr"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 rtlCol="0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5D12F01-C693-4D10-88F4-8D2065D68F03}" type="datetime1">
              <a:rPr lang="en-GB" noProof="0" smtClean="0"/>
              <a:t>07/08/2022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rtlCol="0" anchor="b"/>
          <a:lstStyle>
            <a:lvl1pPr algn="ctr"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 rtlCol="0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156F47F-D650-488F-8F96-B63E7D43BE94}" type="datetime1">
              <a:rPr lang="en-GB" noProof="0" smtClean="0"/>
              <a:t>07/08/2022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rtlCol="0"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 rtlCol="0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6CB425C-685B-4701-86E8-86BD48DFA679}" type="datetime1">
              <a:rPr lang="en-GB" noProof="0" smtClean="0"/>
              <a:t>07/08/2022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rtlCol="0" anchor="ctr"/>
          <a:lstStyle>
            <a:lvl1pPr algn="ctr"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rtlCol="0"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22849ED-B8F6-43F7-9777-854C9EBB7BC8}" type="datetime1">
              <a:rPr lang="en-GB" noProof="0" smtClean="0"/>
              <a:t>07/08/2022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rtlCol="0" anchor="ctr"/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007822F-2E8D-4838-90BF-B96EAF5F10FD}" type="datetime1">
              <a:rPr lang="en-GB" noProof="0" smtClean="0"/>
              <a:t>07/08/2022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rtl="0"/>
            <a:r>
              <a:rPr lang="en-GB" sz="8000" noProof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 rtl="0"/>
            <a:r>
              <a:rPr lang="en-GB" sz="8000" noProof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rtlCol="0" anchor="b"/>
          <a:lstStyle>
            <a:lvl1pPr algn="ctr"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rtlCol="0"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F5C8C03-99FF-4F3C-BDE3-B263BB89C0AA}" type="datetime1">
              <a:rPr lang="en-GB" noProof="0" smtClean="0"/>
              <a:t>07/08/2022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AB859DD-D771-403F-A09C-AB363FC36106}" type="datetime1">
              <a:rPr lang="en-GB" noProof="0" smtClean="0"/>
              <a:t>07/08/2022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7F80836-B4DA-4D75-9752-C45D9B17717D}" type="datetime1">
              <a:rPr lang="en-GB" noProof="0" smtClean="0"/>
              <a:t>07/08/2022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1DF0510-D603-447E-9F49-63C818998997}" type="datetime1">
              <a:rPr lang="en-GB" noProof="0" smtClean="0"/>
              <a:t>07/08/2022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 rtlCol="0"/>
          <a:lstStyle>
            <a:lvl1pPr algn="l"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A50DED6-9997-41D1-ACFB-4C4BA654B135}" type="datetime1">
              <a:rPr lang="en-GB" noProof="0" smtClean="0"/>
              <a:t>07/08/2022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pPr rtl="0"/>
            <a:fld id="{FE74A463-A24D-476C-9688-AF0DFFF26B89}" type="datetime1">
              <a:rPr lang="en-GB" noProof="0" smtClean="0"/>
              <a:t>07/08/2022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pPr rtl="0"/>
            <a:fld id="{6D22F896-40B5-4ADD-8801-0D06FADFA095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nutritionalmatters.co.uk/type-2-diabetes/?msclkid=ef1d5196171c1a2e55f53379a2a7c384" TargetMode="External"/><Relationship Id="rId3" Type="http://schemas.openxmlformats.org/officeDocument/2006/relationships/hyperlink" Target="https://www.diabetes.org.uk/guide-to-diabetes/your-child-and-diabetes/schools/diabetes-in-schools-resources" TargetMode="External"/><Relationship Id="rId7" Type="http://schemas.openxmlformats.org/officeDocument/2006/relationships/hyperlink" Target="https://www.mindtools.com/pages/article/smart-goals.htm" TargetMode="External"/><Relationship Id="rId2" Type="http://schemas.openxmlformats.org/officeDocument/2006/relationships/hyperlink" Target="https://www.diabetes.org.uk/diabetes-the-basics/types-of-diabetes/type-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fullfact.org/health/84bn-spent-NHS/" TargetMode="External"/><Relationship Id="rId11" Type="http://schemas.openxmlformats.org/officeDocument/2006/relationships/hyperlink" Target="https://www.stopdiabetes.co.uk/programme-faqs" TargetMode="External"/><Relationship Id="rId5" Type="http://schemas.openxmlformats.org/officeDocument/2006/relationships/hyperlink" Target="https://www.diabetes.co.uk/food/fast-food-and-diabetes.html" TargetMode="External"/><Relationship Id="rId10" Type="http://schemas.openxmlformats.org/officeDocument/2006/relationships/hyperlink" Target="http://www.stopdiabetes.co.uk" TargetMode="External"/><Relationship Id="rId4" Type="http://schemas.openxmlformats.org/officeDocument/2006/relationships/hyperlink" Target="https://www.diabetes.org.uk/professionals/resources/shared-practice/nhs-diabetes-prevention-programme?gclid=CjwKCAjwoMSWBhAdEiwAVJ2ndv8G0dvqKMIPMOkWy6Eszb6HzGx3uqq8hnYGnZNMdc2voH8p1Fse0RoCF6cQAvD_BwE" TargetMode="External"/><Relationship Id="rId9" Type="http://schemas.openxmlformats.org/officeDocument/2006/relationships/hyperlink" Target="https://fullfact.org/health/childhood-type-2-diabetes-4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r>
              <a:rPr lang="en-GB" b="1" dirty="0"/>
              <a:t>HEALTH RESEARCH </a:t>
            </a:r>
            <a:br>
              <a:rPr lang="en-GB" b="1" dirty="0"/>
            </a:br>
            <a:r>
              <a:rPr lang="en-GB" b="1" dirty="0"/>
              <a:t>BMNS4005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AMY GREEN</a:t>
            </a:r>
          </a:p>
          <a:p>
            <a:r>
              <a:rPr lang="en-GB" sz="24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2126232</a:t>
            </a:r>
          </a:p>
        </p:txBody>
      </p:sp>
    </p:spTree>
    <p:extLst>
      <p:ext uri="{BB962C8B-B14F-4D97-AF65-F5344CB8AC3E}">
        <p14:creationId xmlns:p14="http://schemas.microsoft.com/office/powerpoint/2010/main" val="26221869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70AD8D2-28CC-CB0E-7EDF-3929E2E087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800" b="1" dirty="0"/>
              <a:t>CONTENT PAGE</a:t>
            </a:r>
            <a:br>
              <a:rPr lang="en-GB" sz="4800" b="1" dirty="0"/>
            </a:br>
            <a:br>
              <a:rPr lang="en-GB" dirty="0"/>
            </a:b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9720086-B1DD-0712-ADC2-4941F6A2CE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9843" y="6153817"/>
            <a:ext cx="3935689" cy="570176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/>
          </a:p>
        </p:txBody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6D1A88CB-1151-BC68-3CC3-D9686F3338CF}"/>
              </a:ext>
            </a:extLst>
          </p:cNvPr>
          <p:cNvGraphicFramePr>
            <a:graphicFrameLocks noGrp="1"/>
          </p:cNvGraphicFramePr>
          <p:nvPr>
            <p:ph sz="quarter" idx="13"/>
          </p:nvPr>
        </p:nvGraphicFramePr>
        <p:xfrm>
          <a:off x="5078062" y="609600"/>
          <a:ext cx="6200163" cy="51815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" name="Picture 20" descr="Diagram&#10;&#10;Description automatically generated">
            <a:extLst>
              <a:ext uri="{FF2B5EF4-FFF2-40B4-BE49-F238E27FC236}">
                <a16:creationId xmlns:a16="http://schemas.microsoft.com/office/drawing/2014/main" id="{0C93E2B0-C5FA-8662-567B-1B60BC3CCD3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56745" y="1824745"/>
            <a:ext cx="4096406" cy="39179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00363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700C91-4A5A-A597-4A78-A92FFDFB46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/>
              <a:t>INTRODUTION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1E4E9E-6D62-4C72-991D-B1117994EBC4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v"/>
            </a:pPr>
            <a:r>
              <a:rPr lang="en-GB" sz="4000" dirty="0"/>
              <a:t>Assignment one what was it?</a:t>
            </a:r>
          </a:p>
          <a:p>
            <a:pPr>
              <a:buClr>
                <a:srgbClr val="000000"/>
              </a:buClr>
              <a:buFont typeface="Wingdings" panose="020B0604020202020204" pitchFamily="34" charset="0"/>
              <a:buChar char="v"/>
            </a:pPr>
            <a:r>
              <a:rPr lang="en-GB" sz="4000" dirty="0"/>
              <a:t>Why I chose did I choose it?</a:t>
            </a:r>
          </a:p>
          <a:p>
            <a:pPr>
              <a:buClr>
                <a:srgbClr val="000000"/>
              </a:buClr>
              <a:buFont typeface="Wingdings" panose="020B0604020202020204" pitchFamily="34" charset="0"/>
              <a:buChar char="v"/>
            </a:pPr>
            <a:r>
              <a:rPr lang="en-GB" sz="4000" dirty="0"/>
              <a:t>What did I learn from my research?</a:t>
            </a:r>
          </a:p>
          <a:p>
            <a:pPr marL="0" indent="0">
              <a:buClr>
                <a:srgbClr val="000000"/>
              </a:buClr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56283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039A70D1-FE34-B083-ED83-6DF345728A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7979" y="1530898"/>
            <a:ext cx="5546506" cy="441368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4C79E44-AC32-7E8A-FDFB-02EE8184A1B2}"/>
              </a:ext>
            </a:extLst>
          </p:cNvPr>
          <p:cNvSpPr txBox="1"/>
          <p:nvPr/>
        </p:nvSpPr>
        <p:spPr>
          <a:xfrm>
            <a:off x="1116724" y="6096001"/>
            <a:ext cx="416176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(Diabetes UK, 2019b)   </a:t>
            </a:r>
            <a:r>
              <a:rPr lang="en-GB" dirty="0">
                <a:ea typeface="+mn-lt"/>
                <a:cs typeface="+mn-lt"/>
              </a:rPr>
              <a:t>(Milne, 2018)</a:t>
            </a:r>
            <a:endParaRPr lang="en-US" dirty="0">
              <a:ea typeface="+mn-lt"/>
              <a:cs typeface="+mn-lt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4ECB0A2-4E44-477F-1DAB-A1982A2D837F}"/>
              </a:ext>
            </a:extLst>
          </p:cNvPr>
          <p:cNvSpPr txBox="1"/>
          <p:nvPr/>
        </p:nvSpPr>
        <p:spPr>
          <a:xfrm>
            <a:off x="7396656" y="2167759"/>
            <a:ext cx="4004111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ourier New"/>
              <a:buChar char="o"/>
            </a:pPr>
            <a:r>
              <a:rPr lang="en-GB" sz="2400" dirty="0"/>
              <a:t>Estimated 1 in 20</a:t>
            </a:r>
          </a:p>
          <a:p>
            <a:pPr marL="285750" indent="-285750">
              <a:buFont typeface="Courier New"/>
              <a:buChar char="o"/>
            </a:pPr>
            <a:r>
              <a:rPr lang="en-GB" sz="2400" dirty="0"/>
              <a:t>74,000 die each year with </a:t>
            </a:r>
            <a:r>
              <a:rPr lang="en-GB" sz="2400" b="1" dirty="0"/>
              <a:t>Diabetes,</a:t>
            </a:r>
            <a:r>
              <a:rPr lang="en-GB" sz="2400" dirty="0"/>
              <a:t> 24,000 earlier then they should.</a:t>
            </a:r>
          </a:p>
          <a:p>
            <a:pPr marL="285750" indent="-285750">
              <a:buFont typeface="Courier New"/>
              <a:buChar char="o"/>
            </a:pPr>
            <a:r>
              <a:rPr lang="en-GB" sz="2400" dirty="0"/>
              <a:t>100 </a:t>
            </a:r>
            <a:r>
              <a:rPr lang="en-GB" sz="2400" b="1" dirty="0"/>
              <a:t>amputation's</a:t>
            </a:r>
            <a:r>
              <a:rPr lang="en-GB" sz="2400" dirty="0"/>
              <a:t> are done each week, 80% of these are </a:t>
            </a:r>
            <a:r>
              <a:rPr lang="en-GB" sz="2400" b="1" dirty="0"/>
              <a:t>preventable.</a:t>
            </a:r>
          </a:p>
          <a:p>
            <a:pPr marL="285750" indent="-285750">
              <a:buFont typeface="Courier New"/>
              <a:buChar char="o"/>
            </a:pPr>
            <a:r>
              <a:rPr lang="en-GB" sz="2400" dirty="0"/>
              <a:t>10% of the NHS buget is spent on Diabetes.</a:t>
            </a:r>
          </a:p>
          <a:p>
            <a:pPr marL="285750" indent="-285750">
              <a:buFont typeface="Courier New"/>
              <a:buChar char="o"/>
            </a:pPr>
            <a:endParaRPr lang="en-GB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75AB009-8E8E-9A66-B95B-58314AC207D3}"/>
              </a:ext>
            </a:extLst>
          </p:cNvPr>
          <p:cNvSpPr txBox="1"/>
          <p:nvPr/>
        </p:nvSpPr>
        <p:spPr>
          <a:xfrm>
            <a:off x="4657396" y="6096000"/>
            <a:ext cx="399097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(Diabetes UK, 2022a)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88880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328F5C-DA49-35E1-5C0E-3F3D186236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/>
              <a:t>FINDINGS AND RECCOMMENDATIONS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241CFB-7AD5-0E4B-C3CB-33DBA92A6A9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3600" b="1" u="sng" dirty="0">
                <a:solidFill>
                  <a:schemeClr val="accent5"/>
                </a:solidFill>
              </a:rPr>
              <a:t>GP DATA AUDIT</a:t>
            </a:r>
          </a:p>
        </p:txBody>
      </p:sp>
      <p:pic>
        <p:nvPicPr>
          <p:cNvPr id="7" name="Picture 7" descr="Table&#10;&#10;Description automatically generated">
            <a:extLst>
              <a:ext uri="{FF2B5EF4-FFF2-40B4-BE49-F238E27FC236}">
                <a16:creationId xmlns:a16="http://schemas.microsoft.com/office/drawing/2014/main" id="{E192A24F-E054-6AF1-5D66-B498CA3E5C2C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824394" y="3432175"/>
            <a:ext cx="4866988" cy="2740025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9154D8-2813-5747-8E3D-CB3C5DDF757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sz="2400" b="1" u="sng" dirty="0">
                <a:solidFill>
                  <a:schemeClr val="accent5"/>
                </a:solidFill>
              </a:rPr>
              <a:t>UNDERSTAND THE RISKS AND HOW THIS CAN BE CHANGED</a:t>
            </a:r>
          </a:p>
        </p:txBody>
      </p:sp>
      <p:pic>
        <p:nvPicPr>
          <p:cNvPr id="9" name="Picture 9" descr="A picture containing logo&#10;&#10;Description automatically generated">
            <a:extLst>
              <a:ext uri="{FF2B5EF4-FFF2-40B4-BE49-F238E27FC236}">
                <a16:creationId xmlns:a16="http://schemas.microsoft.com/office/drawing/2014/main" id="{A564A908-891A-7253-2B27-DE112EBC0696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3"/>
          <a:stretch>
            <a:fillRect/>
          </a:stretch>
        </p:blipFill>
        <p:spPr>
          <a:xfrm>
            <a:off x="6531776" y="3432175"/>
            <a:ext cx="4859610" cy="2740025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36837BC-2087-AA92-8521-23FC0592CF7C}"/>
              </a:ext>
            </a:extLst>
          </p:cNvPr>
          <p:cNvSpPr txBox="1"/>
          <p:nvPr/>
        </p:nvSpPr>
        <p:spPr>
          <a:xfrm>
            <a:off x="600362" y="6344227"/>
            <a:ext cx="388706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(Panjwani, 2018)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FD9F3AA-EDEE-18C4-C5A5-322A26FE0A33}"/>
              </a:ext>
            </a:extLst>
          </p:cNvPr>
          <p:cNvSpPr txBox="1"/>
          <p:nvPr/>
        </p:nvSpPr>
        <p:spPr>
          <a:xfrm>
            <a:off x="6494318" y="6344226"/>
            <a:ext cx="364461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(www.stopdiabetes.co.uk, 2022b)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2981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53828B-D030-7347-081A-F6B57DA390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188902"/>
          </a:xfrm>
        </p:spPr>
        <p:txBody>
          <a:bodyPr>
            <a:normAutofit/>
          </a:bodyPr>
          <a:lstStyle/>
          <a:p>
            <a:r>
              <a:rPr lang="en-GB" sz="4400" b="1" dirty="0"/>
              <a:t>Information for school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F1F7DC-4FF1-B6E7-73BC-5AD8912918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09846" y="1937466"/>
            <a:ext cx="4965439" cy="1336891"/>
          </a:xfrm>
        </p:spPr>
        <p:txBody>
          <a:bodyPr/>
          <a:lstStyle/>
          <a:p>
            <a:endParaRPr lang="en-GB" sz="2800" b="1" u="sng" dirty="0"/>
          </a:p>
          <a:p>
            <a:endParaRPr lang="en-GB" sz="2800" b="1" u="sng" dirty="0"/>
          </a:p>
          <a:p>
            <a:r>
              <a:rPr lang="en-GB" sz="2800" b="1" u="sng" dirty="0"/>
              <a:t>diabetes in school's resources</a:t>
            </a:r>
            <a:endParaRPr lang="en-US" sz="2800" b="1" u="sng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FE0313-D22C-EC07-D0FC-F1EF4EE60091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/>
              <a:t>Type 1 diabetes at school: Parent Pack</a:t>
            </a:r>
            <a:endParaRPr lang="en-GB" dirty="0"/>
          </a:p>
          <a:p>
            <a:pPr>
              <a:buClr>
                <a:srgbClr val="000000"/>
              </a:buClr>
            </a:pPr>
            <a:r>
              <a:rPr lang="en-GB" b="1" dirty="0"/>
              <a:t>Residential school trips and exam tools</a:t>
            </a:r>
            <a:endParaRPr lang="en-GB" dirty="0"/>
          </a:p>
          <a:p>
            <a:pPr>
              <a:buClr>
                <a:srgbClr val="000000"/>
              </a:buClr>
            </a:pPr>
            <a:r>
              <a:rPr lang="en-GB" b="1" dirty="0"/>
              <a:t>Diabetes card</a:t>
            </a:r>
            <a:endParaRPr lang="en-GB" dirty="0"/>
          </a:p>
          <a:p>
            <a:pPr>
              <a:buClr>
                <a:srgbClr val="000000"/>
              </a:buClr>
            </a:pP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2C8217C-5CAD-E02F-4D37-2A55E550BA66}"/>
              </a:ext>
            </a:extLst>
          </p:cNvPr>
          <p:cNvSpPr txBox="1"/>
          <p:nvPr/>
        </p:nvSpPr>
        <p:spPr>
          <a:xfrm>
            <a:off x="834259" y="6371895"/>
            <a:ext cx="458218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(Diabetes UK, 2022b)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65549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C9BBDE-5A24-637A-0FF8-C0086F6E20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/>
              <a:t>FINDINGS AND RECOMMENDATIONS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F35BB2-3834-E16D-BA7C-083FF400B0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2783" y="1955381"/>
            <a:ext cx="4873474" cy="679994"/>
          </a:xfrm>
        </p:spPr>
        <p:txBody>
          <a:bodyPr/>
          <a:lstStyle/>
          <a:p>
            <a:r>
              <a:rPr lang="en-GB" sz="3600" b="1" u="sng" dirty="0">
                <a:solidFill>
                  <a:schemeClr val="accent5"/>
                </a:solidFill>
              </a:rPr>
              <a:t>Diabetes symptoms</a:t>
            </a:r>
          </a:p>
        </p:txBody>
      </p:sp>
      <p:pic>
        <p:nvPicPr>
          <p:cNvPr id="7" name="Picture 7" descr="A picture containing text&#10;&#10;Description automatically generated">
            <a:extLst>
              <a:ext uri="{FF2B5EF4-FFF2-40B4-BE49-F238E27FC236}">
                <a16:creationId xmlns:a16="http://schemas.microsoft.com/office/drawing/2014/main" id="{DB8573B3-35D4-2E92-3EB1-A94E826411B5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376183" y="2635540"/>
            <a:ext cx="4958015" cy="3528300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F176676-0155-AA3E-FBA3-6B522791117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6218" y="2042570"/>
            <a:ext cx="5328492" cy="679994"/>
          </a:xfrm>
        </p:spPr>
        <p:txBody>
          <a:bodyPr/>
          <a:lstStyle/>
          <a:p>
            <a:r>
              <a:rPr lang="en-GB" sz="3600" b="1" u="sng" dirty="0">
                <a:solidFill>
                  <a:schemeClr val="accent5"/>
                </a:solidFill>
              </a:rPr>
              <a:t>Prevention</a:t>
            </a:r>
            <a:r>
              <a:rPr lang="en-GB" sz="3200" b="1" u="sng" dirty="0">
                <a:solidFill>
                  <a:schemeClr val="accent5"/>
                </a:solidFill>
              </a:rPr>
              <a:t> </a:t>
            </a:r>
            <a:r>
              <a:rPr lang="en-GB" sz="3600" b="1" u="sng" dirty="0">
                <a:solidFill>
                  <a:schemeClr val="accent5"/>
                </a:solidFill>
              </a:rPr>
              <a:t>program.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CF5864F-3B12-4285-ED53-D248895B07E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85337" y="2722565"/>
            <a:ext cx="5092264" cy="36072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Weight management.</a:t>
            </a:r>
          </a:p>
          <a:p>
            <a:pPr>
              <a:buClr>
                <a:srgbClr val="000000"/>
              </a:buClr>
            </a:pPr>
            <a:r>
              <a:rPr lang="en-GB" dirty="0"/>
              <a:t>Physical activity.</a:t>
            </a:r>
          </a:p>
          <a:p>
            <a:pPr>
              <a:buClr>
                <a:srgbClr val="000000"/>
              </a:buClr>
            </a:pPr>
            <a:r>
              <a:rPr lang="en-GB" dirty="0"/>
              <a:t>Healthy eating.</a:t>
            </a:r>
          </a:p>
          <a:p>
            <a:pPr>
              <a:buClr>
                <a:srgbClr val="000000"/>
              </a:buClr>
            </a:pPr>
            <a:r>
              <a:rPr lang="en-GB" dirty="0"/>
              <a:t>Making healthier meals.</a:t>
            </a:r>
          </a:p>
          <a:p>
            <a:pPr>
              <a:buClr>
                <a:srgbClr val="000000"/>
              </a:buClr>
            </a:pPr>
            <a:r>
              <a:rPr lang="en-GB" dirty="0"/>
              <a:t>Understanding risks.</a:t>
            </a:r>
          </a:p>
          <a:p>
            <a:pPr>
              <a:buClr>
                <a:srgbClr val="000000"/>
              </a:buClr>
            </a:pPr>
            <a:r>
              <a:rPr lang="en-GB" dirty="0"/>
              <a:t>Goal setting using</a:t>
            </a:r>
            <a:r>
              <a:rPr lang="en-GB" b="1" dirty="0"/>
              <a:t> SMART. </a:t>
            </a:r>
          </a:p>
          <a:p>
            <a:pPr>
              <a:buClr>
                <a:srgbClr val="000000"/>
              </a:buClr>
            </a:pPr>
            <a:r>
              <a:rPr lang="en-GB" dirty="0"/>
              <a:t>Refection.</a:t>
            </a:r>
            <a:endParaRPr lang="en-GB" b="1" dirty="0"/>
          </a:p>
          <a:p>
            <a:pPr>
              <a:buClr>
                <a:srgbClr val="000000"/>
              </a:buClr>
            </a:pPr>
            <a:endParaRPr lang="en-GB" b="1" dirty="0"/>
          </a:p>
          <a:p>
            <a:pPr>
              <a:buClr>
                <a:srgbClr val="000000"/>
              </a:buClr>
            </a:pPr>
            <a:endParaRPr lang="en-GB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8A8ECF1-594F-405A-2E23-69DD719C18E7}"/>
              </a:ext>
            </a:extLst>
          </p:cNvPr>
          <p:cNvSpPr txBox="1"/>
          <p:nvPr/>
        </p:nvSpPr>
        <p:spPr>
          <a:xfrm>
            <a:off x="381000" y="6391603"/>
            <a:ext cx="1102272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(Diabetes UK, 2022b)    (MindTools, 2016)  (Diabetes.co.uk, 2018)  (Diabetes UK, 2022c)</a:t>
            </a:r>
            <a:endParaRPr lang="en-US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1708144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9153DF-1CA7-C049-F759-D106CB722B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/>
              <a:t>CONCLUSION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472E901-7444-7E21-C220-73E38137C497}"/>
              </a:ext>
            </a:extLst>
          </p:cNvPr>
          <p:cNvSpPr txBox="1"/>
          <p:nvPr/>
        </p:nvSpPr>
        <p:spPr>
          <a:xfrm>
            <a:off x="821121" y="6273362"/>
            <a:ext cx="518652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(Nutritional Matters, 2022)</a:t>
            </a:r>
            <a:endParaRPr lang="en-US" dirty="0"/>
          </a:p>
        </p:txBody>
      </p:sp>
      <p:sp>
        <p:nvSpPr>
          <p:cNvPr id="5" name="Thought Bubble: Cloud 4">
            <a:extLst>
              <a:ext uri="{FF2B5EF4-FFF2-40B4-BE49-F238E27FC236}">
                <a16:creationId xmlns:a16="http://schemas.microsoft.com/office/drawing/2014/main" id="{DA35B74A-CF28-2314-CA7B-96EA7B6C4B70}"/>
              </a:ext>
            </a:extLst>
          </p:cNvPr>
          <p:cNvSpPr/>
          <p:nvPr/>
        </p:nvSpPr>
        <p:spPr>
          <a:xfrm>
            <a:off x="738351" y="1966539"/>
            <a:ext cx="11311757" cy="3901964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Wingdings"/>
              <a:buChar char="§"/>
            </a:pPr>
            <a:endParaRPr lang="en-GB" sz="2800" b="1" dirty="0">
              <a:solidFill>
                <a:schemeClr val="tx1"/>
              </a:solidFill>
            </a:endParaRPr>
          </a:p>
          <a:p>
            <a:pPr marL="285750" indent="-285750" algn="ctr">
              <a:buFont typeface="Wingdings"/>
              <a:buChar char="§"/>
            </a:pPr>
            <a:endParaRPr lang="en-GB" sz="2800" b="1" dirty="0">
              <a:solidFill>
                <a:schemeClr val="tx1"/>
              </a:solidFill>
            </a:endParaRPr>
          </a:p>
          <a:p>
            <a:pPr marL="285750" indent="-285750" algn="ctr">
              <a:buFont typeface="Wingdings"/>
              <a:buChar char="§"/>
            </a:pPr>
            <a:endParaRPr lang="en-GB" sz="2800" b="1" dirty="0">
              <a:solidFill>
                <a:schemeClr val="tx1"/>
              </a:solidFill>
            </a:endParaRPr>
          </a:p>
          <a:p>
            <a:pPr marL="285750" indent="-285750" algn="ctr">
              <a:buFont typeface="Wingdings"/>
              <a:buChar char="§"/>
            </a:pPr>
            <a:r>
              <a:rPr lang="en-GB" sz="2800" b="1" dirty="0">
                <a:solidFill>
                  <a:schemeClr val="tx1"/>
                </a:solidFill>
              </a:rPr>
              <a:t>NHS AUDIT</a:t>
            </a:r>
          </a:p>
          <a:p>
            <a:pPr marL="285750" indent="-285750" algn="ctr">
              <a:buFont typeface="Wingdings"/>
              <a:buChar char="§"/>
            </a:pPr>
            <a:r>
              <a:rPr lang="en-GB" sz="2800" b="1" dirty="0">
                <a:solidFill>
                  <a:schemeClr val="tx1"/>
                </a:solidFill>
              </a:rPr>
              <a:t>RESEARCH FINDINGS</a:t>
            </a:r>
          </a:p>
          <a:p>
            <a:pPr marL="285750" indent="-285750" algn="ctr">
              <a:buFont typeface="Wingdings"/>
              <a:buChar char="§"/>
            </a:pPr>
            <a:r>
              <a:rPr lang="en-GB" sz="2800" b="1" dirty="0">
                <a:solidFill>
                  <a:schemeClr val="tx1"/>
                </a:solidFill>
              </a:rPr>
              <a:t>USE DATA</a:t>
            </a:r>
          </a:p>
          <a:p>
            <a:pPr marL="285750" indent="-285750" algn="ctr">
              <a:buFont typeface="Wingdings"/>
              <a:buChar char="§"/>
            </a:pPr>
            <a:r>
              <a:rPr lang="en-GB" sz="2800" b="1" dirty="0">
                <a:solidFill>
                  <a:schemeClr val="tx1"/>
                </a:solidFill>
              </a:rPr>
              <a:t> AWEARNESS</a:t>
            </a:r>
          </a:p>
          <a:p>
            <a:pPr marL="285750" indent="-285750" algn="ctr">
              <a:buFont typeface="Wingdings"/>
              <a:buChar char="§"/>
            </a:pPr>
            <a:r>
              <a:rPr lang="en-GB" sz="2800" b="1" dirty="0">
                <a:solidFill>
                  <a:schemeClr val="tx1"/>
                </a:solidFill>
              </a:rPr>
              <a:t>PLAN</a:t>
            </a:r>
          </a:p>
          <a:p>
            <a:pPr marL="285750" indent="-285750" algn="ctr">
              <a:buFont typeface="Wingdings"/>
              <a:buChar char="§"/>
            </a:pPr>
            <a:r>
              <a:rPr lang="en-GB" sz="2800" b="1" dirty="0">
                <a:solidFill>
                  <a:schemeClr val="tx1"/>
                </a:solidFill>
              </a:rPr>
              <a:t>PREVENT</a:t>
            </a:r>
          </a:p>
          <a:p>
            <a:pPr marL="285750" indent="-285750" algn="ctr">
              <a:buFont typeface="Wingdings"/>
              <a:buChar char="§"/>
            </a:pPr>
            <a:r>
              <a:rPr lang="en-GB" sz="2800" b="1" dirty="0">
                <a:solidFill>
                  <a:schemeClr val="tx1"/>
                </a:solidFill>
              </a:rPr>
              <a:t>SMART</a:t>
            </a:r>
          </a:p>
          <a:p>
            <a:pPr marL="285750" indent="-285750" algn="ctr">
              <a:buFont typeface="Wingdings"/>
              <a:buChar char="§"/>
            </a:pPr>
            <a:endParaRPr lang="en-GB" sz="2800" b="1" dirty="0">
              <a:solidFill>
                <a:schemeClr val="tx1"/>
              </a:solidFill>
            </a:endParaRPr>
          </a:p>
          <a:p>
            <a:pPr marL="285750" indent="-285750" algn="ctr">
              <a:buFont typeface="Wingdings"/>
              <a:buChar char="§"/>
            </a:pPr>
            <a:endParaRPr lang="en-GB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12355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BD579E-614C-1D0A-542B-399AB5897A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01BFAF-32F8-28CD-21B9-B649537054E3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1000" dirty="0">
                <a:ea typeface="+mn-lt"/>
                <a:cs typeface="+mn-lt"/>
              </a:rPr>
              <a:t>Diabetes UK (2022a). </a:t>
            </a:r>
            <a:r>
              <a:rPr lang="en-GB" sz="1000" i="1" dirty="0">
                <a:ea typeface="+mn-lt"/>
                <a:cs typeface="+mn-lt"/>
              </a:rPr>
              <a:t>Type 1 Diabetes</a:t>
            </a:r>
            <a:r>
              <a:rPr lang="en-GB" sz="1000" dirty="0">
                <a:ea typeface="+mn-lt"/>
                <a:cs typeface="+mn-lt"/>
              </a:rPr>
              <a:t>. [online] Diabetes UK. Available at: </a:t>
            </a:r>
            <a:r>
              <a:rPr lang="en-GB" sz="1000" dirty="0">
                <a:ea typeface="+mn-lt"/>
                <a:cs typeface="+mn-lt"/>
                <a:hlinkClick r:id="rId2"/>
              </a:rPr>
              <a:t>https://www.diabetes.org.uk/diabetes-the-basics/types-of-diabetes/type-1</a:t>
            </a:r>
            <a:r>
              <a:rPr lang="en-GB" sz="1000" dirty="0">
                <a:ea typeface="+mn-lt"/>
                <a:cs typeface="+mn-lt"/>
              </a:rPr>
              <a:t>.</a:t>
            </a:r>
            <a:endParaRPr lang="en-GB" sz="1000" dirty="0"/>
          </a:p>
          <a:p>
            <a:pPr>
              <a:buClr>
                <a:srgbClr val="000000"/>
              </a:buClr>
            </a:pPr>
            <a:r>
              <a:rPr lang="en-GB" sz="1000" dirty="0">
                <a:ea typeface="+mn-lt"/>
                <a:cs typeface="+mn-lt"/>
              </a:rPr>
              <a:t>Diabetes UK. (2022b). </a:t>
            </a:r>
            <a:r>
              <a:rPr lang="en-GB" sz="1000" i="1" dirty="0">
                <a:ea typeface="+mn-lt"/>
                <a:cs typeface="+mn-lt"/>
              </a:rPr>
              <a:t>Diabetes in schools resources</a:t>
            </a:r>
            <a:r>
              <a:rPr lang="en-GB" sz="1000" dirty="0">
                <a:ea typeface="+mn-lt"/>
                <a:cs typeface="+mn-lt"/>
              </a:rPr>
              <a:t>. [online] Available at: </a:t>
            </a:r>
            <a:r>
              <a:rPr lang="en-GB" sz="1000" dirty="0">
                <a:ea typeface="+mn-lt"/>
                <a:cs typeface="+mn-lt"/>
                <a:hlinkClick r:id="rId3"/>
              </a:rPr>
              <a:t>https://www.diabetes.org.uk/guide-to-diabetes/your-child-and-diabetes/schools/diabetes-in-schools-resources</a:t>
            </a:r>
            <a:r>
              <a:rPr lang="en-GB" sz="1000" dirty="0">
                <a:ea typeface="+mn-lt"/>
                <a:cs typeface="+mn-lt"/>
              </a:rPr>
              <a:t> [Accessed 7 Aug. 2022].</a:t>
            </a:r>
            <a:endParaRPr lang="en-GB" sz="1000" dirty="0"/>
          </a:p>
          <a:p>
            <a:pPr>
              <a:buClr>
                <a:srgbClr val="000000"/>
              </a:buClr>
            </a:pPr>
            <a:r>
              <a:rPr lang="en-GB" sz="1000" dirty="0">
                <a:ea typeface="+mn-lt"/>
                <a:cs typeface="+mn-lt"/>
              </a:rPr>
              <a:t>Diabetes UK. (2022c). </a:t>
            </a:r>
            <a:r>
              <a:rPr lang="en-GB" sz="1000" i="1" dirty="0">
                <a:ea typeface="+mn-lt"/>
                <a:cs typeface="+mn-lt"/>
              </a:rPr>
              <a:t>NHS Diabetes Prevention Programme</a:t>
            </a:r>
            <a:r>
              <a:rPr lang="en-GB" sz="1000" dirty="0">
                <a:ea typeface="+mn-lt"/>
                <a:cs typeface="+mn-lt"/>
              </a:rPr>
              <a:t>. [online] Available at: </a:t>
            </a:r>
            <a:r>
              <a:rPr lang="en-GB" sz="1000" dirty="0">
                <a:ea typeface="+mn-lt"/>
                <a:cs typeface="+mn-lt"/>
                <a:hlinkClick r:id="rId4"/>
              </a:rPr>
              <a:t>https://www.diabetes.org.uk/professionals/resources/shared-practice/nhs-diabetes-prevention-programme?gclid=CjwKCAjwoMSWBhAdEiwAVJ2ndv8G0dvqKMIPMOkWy6Eszb6HzGx3uqq8hnYGnZNMdc2voH8p1Fse0RoCF6cQAvD_BwE</a:t>
            </a:r>
            <a:r>
              <a:rPr lang="en-GB" sz="1000" dirty="0">
                <a:ea typeface="+mn-lt"/>
                <a:cs typeface="+mn-lt"/>
              </a:rPr>
              <a:t> [Accessed 15 Jul. 2022].</a:t>
            </a:r>
            <a:endParaRPr lang="en-GB" sz="1000" dirty="0"/>
          </a:p>
          <a:p>
            <a:pPr>
              <a:buClr>
                <a:srgbClr val="000000"/>
              </a:buClr>
            </a:pPr>
            <a:r>
              <a:rPr lang="en-GB" sz="1000" dirty="0">
                <a:ea typeface="+mn-lt"/>
                <a:cs typeface="+mn-lt"/>
              </a:rPr>
              <a:t>Diabetes.co.uk. (2018). </a:t>
            </a:r>
            <a:r>
              <a:rPr lang="en-GB" sz="1000" i="1" dirty="0">
                <a:ea typeface="+mn-lt"/>
                <a:cs typeface="+mn-lt"/>
              </a:rPr>
              <a:t>Fast Food and Diabetes (Junk Food) - Nutrition, Additives &amp; Obesity</a:t>
            </a:r>
            <a:r>
              <a:rPr lang="en-GB" sz="1000" dirty="0">
                <a:ea typeface="+mn-lt"/>
                <a:cs typeface="+mn-lt"/>
              </a:rPr>
              <a:t>. [online] Available at: </a:t>
            </a:r>
            <a:r>
              <a:rPr lang="en-GB" sz="1000" dirty="0">
                <a:ea typeface="+mn-lt"/>
                <a:cs typeface="+mn-lt"/>
                <a:hlinkClick r:id="rId5"/>
              </a:rPr>
              <a:t>https://www.diabetes.co.uk/food/fast-food-and-diabetes.html</a:t>
            </a:r>
            <a:r>
              <a:rPr lang="en-GB" sz="1000" dirty="0">
                <a:ea typeface="+mn-lt"/>
                <a:cs typeface="+mn-lt"/>
              </a:rPr>
              <a:t>.</a:t>
            </a:r>
            <a:endParaRPr lang="en-GB" sz="1000" dirty="0"/>
          </a:p>
          <a:p>
            <a:pPr>
              <a:buClr>
                <a:srgbClr val="000000"/>
              </a:buClr>
            </a:pPr>
            <a:r>
              <a:rPr lang="en-GB" sz="1000" dirty="0">
                <a:ea typeface="+mn-lt"/>
                <a:cs typeface="+mn-lt"/>
              </a:rPr>
              <a:t>Milne, C. (2018). </a:t>
            </a:r>
            <a:r>
              <a:rPr lang="en-GB" sz="1000" i="1" dirty="0">
                <a:ea typeface="+mn-lt"/>
                <a:cs typeface="+mn-lt"/>
              </a:rPr>
              <a:t>Is £84 billion being spent on the NHS?</a:t>
            </a:r>
            <a:r>
              <a:rPr lang="en-GB" sz="1000" dirty="0">
                <a:ea typeface="+mn-lt"/>
                <a:cs typeface="+mn-lt"/>
              </a:rPr>
              <a:t> [online] Full Fact. Available at: </a:t>
            </a:r>
            <a:r>
              <a:rPr lang="en-GB" sz="1000" dirty="0">
                <a:ea typeface="+mn-lt"/>
                <a:cs typeface="+mn-lt"/>
                <a:hlinkClick r:id="rId6"/>
              </a:rPr>
              <a:t>https://fullfact.org/health/84bn-spent-NHS/</a:t>
            </a:r>
            <a:r>
              <a:rPr lang="en-GB" sz="1000" dirty="0">
                <a:ea typeface="+mn-lt"/>
                <a:cs typeface="+mn-lt"/>
              </a:rPr>
              <a:t> [Accessed 7 Aug. 2022].</a:t>
            </a:r>
            <a:endParaRPr lang="en-GB" sz="1000" dirty="0"/>
          </a:p>
          <a:p>
            <a:pPr>
              <a:buClr>
                <a:srgbClr val="000000"/>
              </a:buClr>
            </a:pPr>
            <a:r>
              <a:rPr lang="en-GB" sz="1000" dirty="0">
                <a:ea typeface="+mn-lt"/>
                <a:cs typeface="+mn-lt"/>
              </a:rPr>
              <a:t>MindTools (2016). </a:t>
            </a:r>
            <a:r>
              <a:rPr lang="en-GB" sz="1000" i="1" dirty="0">
                <a:ea typeface="+mn-lt"/>
                <a:cs typeface="+mn-lt"/>
              </a:rPr>
              <a:t>SMART goals – how to make your goals achievable</a:t>
            </a:r>
            <a:r>
              <a:rPr lang="en-GB" sz="1000" dirty="0">
                <a:ea typeface="+mn-lt"/>
                <a:cs typeface="+mn-lt"/>
              </a:rPr>
              <a:t>. [online] Mindtools. Available at: </a:t>
            </a:r>
            <a:r>
              <a:rPr lang="en-GB" sz="1000" dirty="0">
                <a:ea typeface="+mn-lt"/>
                <a:cs typeface="+mn-lt"/>
                <a:hlinkClick r:id="rId7"/>
              </a:rPr>
              <a:t>https://www.mindtools.com/pages/article/smart-goals.htm</a:t>
            </a:r>
            <a:r>
              <a:rPr lang="en-GB" sz="1000" dirty="0">
                <a:ea typeface="+mn-lt"/>
                <a:cs typeface="+mn-lt"/>
              </a:rPr>
              <a:t>.</a:t>
            </a:r>
            <a:endParaRPr lang="en-GB" sz="1000" dirty="0"/>
          </a:p>
          <a:p>
            <a:pPr>
              <a:buClr>
                <a:srgbClr val="000000"/>
              </a:buClr>
            </a:pPr>
            <a:r>
              <a:rPr lang="en-GB" sz="1000" dirty="0">
                <a:ea typeface="+mn-lt"/>
                <a:cs typeface="+mn-lt"/>
              </a:rPr>
              <a:t>Nutritional Matters. (2022). </a:t>
            </a:r>
            <a:r>
              <a:rPr lang="en-GB" sz="1000" i="1" dirty="0">
                <a:ea typeface="+mn-lt"/>
                <a:cs typeface="+mn-lt"/>
              </a:rPr>
              <a:t>Diabetes Treatment &amp; Management | Weight Loss | Diabetes Dietitian |</a:t>
            </a:r>
            <a:r>
              <a:rPr lang="en-GB" sz="1000" dirty="0">
                <a:ea typeface="+mn-lt"/>
                <a:cs typeface="+mn-lt"/>
              </a:rPr>
              <a:t>. [online] Available at: </a:t>
            </a:r>
            <a:r>
              <a:rPr lang="en-GB" sz="1000" dirty="0">
                <a:ea typeface="+mn-lt"/>
                <a:cs typeface="+mn-lt"/>
                <a:hlinkClick r:id="rId8"/>
              </a:rPr>
              <a:t>https://nutritionalmatters.co.uk/type-2-diabetes/?msclkid=ef1d5196171c1a2e55f53379a2a7c384</a:t>
            </a:r>
            <a:r>
              <a:rPr lang="en-GB" sz="1000" dirty="0">
                <a:ea typeface="+mn-lt"/>
                <a:cs typeface="+mn-lt"/>
              </a:rPr>
              <a:t> [Accessed 7 Aug. 2022].</a:t>
            </a:r>
            <a:endParaRPr lang="en-GB" sz="1000" dirty="0"/>
          </a:p>
          <a:p>
            <a:pPr>
              <a:buClr>
                <a:srgbClr val="000000"/>
              </a:buClr>
            </a:pPr>
            <a:r>
              <a:rPr lang="en-GB" sz="1000" dirty="0">
                <a:ea typeface="+mn-lt"/>
                <a:cs typeface="+mn-lt"/>
              </a:rPr>
              <a:t>Panjwani, A. (2018). </a:t>
            </a:r>
            <a:r>
              <a:rPr lang="en-GB" sz="1000" i="1" dirty="0">
                <a:ea typeface="+mn-lt"/>
                <a:cs typeface="+mn-lt"/>
              </a:rPr>
              <a:t>Is childhood type 2 diabetes up 40%?</a:t>
            </a:r>
            <a:r>
              <a:rPr lang="en-GB" sz="1000" dirty="0">
                <a:ea typeface="+mn-lt"/>
                <a:cs typeface="+mn-lt"/>
              </a:rPr>
              <a:t> [online] Full Fact. Available at: </a:t>
            </a:r>
            <a:r>
              <a:rPr lang="en-GB" sz="1000" dirty="0">
                <a:ea typeface="+mn-lt"/>
                <a:cs typeface="+mn-lt"/>
                <a:hlinkClick r:id="rId9"/>
              </a:rPr>
              <a:t>https://fullfact.org/health/childhood-type-2-diabetes-40/</a:t>
            </a:r>
            <a:r>
              <a:rPr lang="en-GB" sz="1000" dirty="0">
                <a:ea typeface="+mn-lt"/>
                <a:cs typeface="+mn-lt"/>
              </a:rPr>
              <a:t> [Accessed 7 Aug. 2022].</a:t>
            </a:r>
            <a:endParaRPr lang="en-GB" sz="1000" dirty="0"/>
          </a:p>
          <a:p>
            <a:pPr>
              <a:buClr>
                <a:srgbClr val="000000"/>
              </a:buClr>
            </a:pPr>
            <a:r>
              <a:rPr lang="en-GB" sz="1000" dirty="0">
                <a:ea typeface="+mn-lt"/>
                <a:cs typeface="+mn-lt"/>
                <a:hlinkClick r:id="rId10"/>
              </a:rPr>
              <a:t>www.stopdiabetes.co.uk</a:t>
            </a:r>
            <a:r>
              <a:rPr lang="en-GB" sz="1000" dirty="0">
                <a:ea typeface="+mn-lt"/>
                <a:cs typeface="+mn-lt"/>
              </a:rPr>
              <a:t>. (2022b). </a:t>
            </a:r>
            <a:r>
              <a:rPr lang="en-GB" sz="1000" i="1" dirty="0">
                <a:ea typeface="+mn-lt"/>
                <a:cs typeface="+mn-lt"/>
              </a:rPr>
              <a:t>Programme FAQs | Healthier You - NHS Diabetes Prevention Programme</a:t>
            </a:r>
            <a:r>
              <a:rPr lang="en-GB" sz="1000" dirty="0">
                <a:ea typeface="+mn-lt"/>
                <a:cs typeface="+mn-lt"/>
              </a:rPr>
              <a:t>. [online] Available at: </a:t>
            </a:r>
            <a:r>
              <a:rPr lang="en-GB" sz="1000" dirty="0">
                <a:ea typeface="+mn-lt"/>
                <a:cs typeface="+mn-lt"/>
                <a:hlinkClick r:id="rId11"/>
              </a:rPr>
              <a:t>https://www.stopdiabetes.co.uk/programme-faqs</a:t>
            </a:r>
            <a:r>
              <a:rPr lang="en-GB" sz="1000" dirty="0">
                <a:ea typeface="+mn-lt"/>
                <a:cs typeface="+mn-lt"/>
              </a:rPr>
              <a:t> [Accessed 7 Aug. 2022].</a:t>
            </a:r>
            <a:endParaRPr lang="en-GB" sz="1000" dirty="0"/>
          </a:p>
          <a:p>
            <a:pPr>
              <a:buClr>
                <a:srgbClr val="000000"/>
              </a:buClr>
            </a:pP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4180439902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0</TotalTime>
  <Words>1</Words>
  <Application>Microsoft Office PowerPoint</Application>
  <PresentationFormat>Widescreen</PresentationFormat>
  <Paragraphs>1</Paragraphs>
  <Slides>9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Droplet</vt:lpstr>
      <vt:lpstr>HEALTH RESEARCH  BMNS4005</vt:lpstr>
      <vt:lpstr>CONTENT PAGE  </vt:lpstr>
      <vt:lpstr>INTRODUTION</vt:lpstr>
      <vt:lpstr>PowerPoint Presentation</vt:lpstr>
      <vt:lpstr>FINDINGS AND RECCOMMENDATIONS</vt:lpstr>
      <vt:lpstr>Information for school</vt:lpstr>
      <vt:lpstr>FINDINGS AND RECOMMENDATIONS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354</cp:revision>
  <dcterms:created xsi:type="dcterms:W3CDTF">2022-08-04T14:46:34Z</dcterms:created>
  <dcterms:modified xsi:type="dcterms:W3CDTF">2022-08-07T13:53:40Z</dcterms:modified>
</cp:coreProperties>
</file>