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7" r:id="rId2"/>
    <p:sldId id="259" r:id="rId3"/>
    <p:sldId id="258" r:id="rId4"/>
    <p:sldId id="262" r:id="rId5"/>
    <p:sldId id="263" r:id="rId6"/>
    <p:sldId id="267"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912B34-FB88-4711-9098-E60A54A5ADE4}" v="12" dt="2021-04-08T22:40:46.0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4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1" Type="http://schemas.openxmlformats.org/officeDocument/2006/relationships/image" Target="../media/image3.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F627ED-A304-4697-8C44-18E45D3D2B1A}" type="doc">
      <dgm:prSet loTypeId="urn:microsoft.com/office/officeart/2016/7/layout/HexagonTimeline" loCatId="process" qsTypeId="urn:microsoft.com/office/officeart/2005/8/quickstyle/simple1" qsCatId="simple" csTypeId="urn:microsoft.com/office/officeart/2005/8/colors/accent1_2" csCatId="accent1" phldr="1"/>
      <dgm:spPr/>
      <dgm:t>
        <a:bodyPr/>
        <a:lstStyle/>
        <a:p>
          <a:endParaRPr lang="en-US"/>
        </a:p>
      </dgm:t>
    </dgm:pt>
    <dgm:pt modelId="{D6614DDC-66DE-4E26-A0E6-8B5D4F611437}" type="pres">
      <dgm:prSet presAssocID="{08F627ED-A304-4697-8C44-18E45D3D2B1A}" presName="Name0" presStyleCnt="0">
        <dgm:presLayoutVars>
          <dgm:chMax/>
          <dgm:chPref/>
          <dgm:animLvl val="lvl"/>
        </dgm:presLayoutVars>
      </dgm:prSet>
      <dgm:spPr/>
    </dgm:pt>
  </dgm:ptLst>
  <dgm:cxnLst>
    <dgm:cxn modelId="{DC951A47-D712-4DDF-BC45-034C400F587A}" type="presOf" srcId="{08F627ED-A304-4697-8C44-18E45D3D2B1A}" destId="{D6614DDC-66DE-4E26-A0E6-8B5D4F611437}" srcOrd="0" destOrd="0" presId="urn:microsoft.com/office/officeart/2016/7/layout/HexagonTimeline"/>
  </dgm:cxnLst>
  <dgm:bg>
    <a:blipFill>
      <a:blip xmlns:r="http://schemas.openxmlformats.org/officeDocument/2006/relationships" r:embed="rId1">
        <a:extLst>
          <a:ext uri="{28A0092B-C50C-407E-A947-70E740481C1C}">
            <a14:useLocalDpi xmlns:a14="http://schemas.microsoft.com/office/drawing/2010/main" val="0"/>
          </a:ext>
        </a:extLst>
      </a:blip>
      <a:stretch>
        <a:fillRect/>
      </a:stretch>
    </a:blip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HexagonTimeline">
  <dgm:title val="Hexagon Timeline"/>
  <dgm:desc val="Use to show a list of events in chronological order. An invisible box contains the description while the date is shown in hexagons, except for the first and last node where the date is shown in a home shape. It can display large amount of text with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Parent1" val="20"/>
      <dgm:constr type="primFontSz" for="des" forName="Childtext1" val="20"/>
      <dgm:constr type="primFontSz" for="des" forName="Childtext1" refType="primFontSz" refFor="des" refForName="Parent1" op="lte"/>
      <dgm:constr type="w" for="ch" forName="composite" refType="w"/>
      <dgm:constr type="h" for="ch" forName="composite" refType="h"/>
      <dgm:constr type="w" for="ch" forName="spaceBetweenRectangles" refType="w" fact="0"/>
      <dgm:constr type="h" for="ch" forName="spaceBetweenRectangles" refType="h" fact="0"/>
      <dgm:constr type="primFontSz" for="des" forName="Parent1" op="equ"/>
      <dgm:constr type="primFontSz" for="des" forName="Childtext1" op="equ"/>
    </dgm:constrLst>
    <dgm:forEach name="nodesForEach" axis="ch" ptType="node">
      <dgm:layoutNode name="composite">
        <dgm:alg type="composite"/>
        <dgm:shape xmlns:r="http://schemas.openxmlformats.org/officeDocument/2006/relationships" r:blip="">
          <dgm:adjLst/>
        </dgm:shape>
        <dgm:choose name="casesForSnakingLogic">
          <dgm:if name="Name7" axis="self" ptType="node" func="posOdd" op="equ" val="1">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t" for="ch" forName="Childtext1" refType="h" fact="0"/>
              <dgm:constr type="w" for="ch" forName="ConnectLine"/>
              <dgm:constr type="h" for="ch" forName="ConnectLine" refType="h" fact="0.1"/>
              <dgm:constr type="b" for="ch" forName="ConnectLine" refType="t" refFor="ch" refForName="Parent1"/>
              <dgm:constr type="ctrX" for="ch" forName="ConnectLine" refType="w" fact="0.5"/>
              <dgm:constr type="w" for="ch" forName="ConnectLineEnd" refType="h" fact="0.02"/>
              <dgm:constr type="h" for="ch" forName="ConnectLineEnd" refType="h" fact="0.02"/>
              <dgm:constr type="b" for="ch" forName="ConnectLineEnd" refType="t" refFor="ch" refForName="ConnectLine"/>
              <dgm:constr type="ctrX" for="ch" forName="ConnectLineEnd" refType="ctrX" refFor="ch" refForName="ConnectLine"/>
              <dgm:constr type="w" for="ch" forName="EmptyPane" refType="w"/>
              <dgm:constr type="b" for="ch" forName="EmptyPane" refType="h"/>
              <dgm:constr type="h" for="ch" forName="EmptyPane" refType="h" fact="0.44"/>
            </dgm:constrLst>
          </dgm:if>
          <dgm:else name="Name8">
            <dgm:constrLst>
              <dgm:constr type="w" for="ch" forName="Parent1" refType="w" fact="0.72"/>
              <dgm:constr type="ctrY" for="ch" forName="Parent1" refType="h" fact="0.5"/>
              <dgm:constr type="h" for="ch" forName="Parent1" refType="h" fact="0.12"/>
              <dgm:constr type="l" for="ch" forName="Parent1" refType="w" fact="0.14"/>
              <dgm:constr type="w" for="ch" forName="Childtext1" refType="w"/>
              <dgm:constr type="h" for="ch" forName="Childtext1" refType="h" fact="0.32"/>
              <dgm:constr type="b" for="ch" forName="Childtext1" refType="h"/>
              <dgm:constr type="w" for="ch" forName="ConnectLine"/>
              <dgm:constr type="h" for="ch" forName="ConnectLine" refType="h" fact="0.1"/>
              <dgm:constr type="t" for="ch" forName="ConnectLine" refType="b" refFor="ch" refForName="Parent1"/>
              <dgm:constr type="ctrX" for="ch" forName="ConnectLine" refType="w" fact="0.5"/>
              <dgm:constr type="w" for="ch" forName="ConnectLineEnd" refType="h" fact="0.02"/>
              <dgm:constr type="h" for="ch" forName="ConnectLineEnd" refType="h" fact="0.02"/>
              <dgm:constr type="t" for="ch" forName="ConnectLineEnd" refType="b" refFor="ch" refForName="ConnectLine"/>
              <dgm:constr type="ctrX" for="ch" forName="ConnectLineEnd" refType="ctrX" refFor="ch" refForName="ConnectLine"/>
              <dgm:constr type="w" for="ch" forName="EmptyPane" refType="w"/>
              <dgm:constr type="h" for="ch" forName="EmptyPane" refType="h" fact="0.44"/>
            </dgm:constrLst>
          </dgm:else>
        </dgm:choose>
        <dgm:layoutNode name="Parent1" styleLbl="alignNode1">
          <dgm:varLst>
            <dgm:chMax val="1"/>
            <dgm:chPref val="1"/>
            <dgm:bulletEnabled val="1"/>
          </dgm:varLst>
          <dgm:alg type="tx"/>
          <dgm:choose name="casesForFirstAndLastNode">
            <dgm:if name="startNode" axis="self" ptType="node" func="pos" op="equ" val="1">
              <dgm:choose name="removeLineWhenOnlyOneNode">
                <dgm:if name="ifOnlyOneNode" axis="followSib" ptType="node" func="cnt" op="equ" val="0">
                  <dgm:shape xmlns:r="http://schemas.openxmlformats.org/officeDocument/2006/relationships" type="rect" r:blip="">
                    <dgm:adjLst/>
                  </dgm:shape>
                </dgm:if>
                <dgm:else name="ifMoreThanOneNode">
                  <dgm:choose name="Name18">
                    <dgm:if name="Name19" func="var" arg="dir" op="equ" val="norm">
                      <dgm:shape xmlns:r="http://schemas.openxmlformats.org/officeDocument/2006/relationships" type="homePlate" r:blip="">
                        <dgm:adjLst>
                          <dgm:adj idx="1" val="0.4"/>
                        </dgm:adjLst>
                      </dgm:shape>
                    </dgm:if>
                    <dgm:else name="Name20">
                      <dgm:shape xmlns:r="http://schemas.openxmlformats.org/officeDocument/2006/relationships" rot="180" type="homePlate" r:blip="">
                        <dgm:adjLst>
                          <dgm:adj idx="1" val="0.4"/>
                        </dgm:adjLst>
                      </dgm:shape>
                    </dgm:else>
                  </dgm:choose>
                </dgm:else>
              </dgm:choose>
            </dgm:if>
            <dgm:else name="notStartNode">
              <dgm:choose name="Name22">
                <dgm:if name="Name23" axis="self" ptType="node" func="revPos" op="equ" val="1">
                  <dgm:choose name="Name24">
                    <dgm:if name="Name25" func="var" arg="dir" op="equ" val="norm">
                      <dgm:shape xmlns:r="http://schemas.openxmlformats.org/officeDocument/2006/relationships" rot="180" type="homePlate" r:blip="">
                        <dgm:adjLst>
                          <dgm:adj idx="1" val="0.4"/>
                        </dgm:adjLst>
                      </dgm:shape>
                    </dgm:if>
                    <dgm:else name="Name26">
                      <dgm:shape xmlns:r="http://schemas.openxmlformats.org/officeDocument/2006/relationships" type="homePlate" r:blip="">
                        <dgm:adjLst>
                          <dgm:adj idx="1" val="0.4"/>
                        </dgm:adjLst>
                      </dgm:shape>
                    </dgm:else>
                  </dgm:choose>
                </dgm:if>
                <dgm:else name="Name27">
                  <dgm:shape xmlns:r="http://schemas.openxmlformats.org/officeDocument/2006/relationships" type="hexagon" r:blip="">
                    <dgm:adjLst>
                      <dgm:adj idx="1" val="0.4"/>
                    </dgm:adjLst>
                  </dgm:shape>
                </dgm:else>
              </dgm:choose>
            </dgm:else>
          </dgm:choose>
          <dgm:presOf axis="self" ptType="node"/>
          <dgm:constrLst>
            <dgm:constr type="lMarg" refType="primFontSz" fact="0.6"/>
            <dgm:constr type="rMarg" refType="primFontSz" fact="0.6"/>
            <dgm:constr type="tMarg" refType="primFontSz" fact="0.6"/>
            <dgm:constr type="bMarg" refType="primFontSz" fact="0.6"/>
          </dgm:constrLst>
          <dgm:ruleLst>
            <dgm:rule type="primFontSz" val="11" fact="NaN" max="NaN"/>
          </dgm:ruleLst>
        </dgm:layoutNode>
        <dgm:layoutNode name="Childtext1" styleLbl="revTx" moveWith="Parent1">
          <dgm:varLst>
            <dgm:chMax val="0"/>
            <dgm:chPref val="0"/>
            <dgm:bulletEnabled/>
          </dgm:varLst>
          <dgm:choose name="casesForTxtDirLogic1">
            <dgm:if name="Name77" axis="self" ptType="node" func="posOdd" op="equ" val="1">
              <dgm:alg type="tx">
                <dgm:param type="txAnchorVert" val="b"/>
                <dgm:param type="txAnchorHorz" val="ctr"/>
                <dgm:param type="parTxRTLAlign" val="ctr"/>
                <dgm:param type="parTxLTRAlign" val="ctr"/>
              </dgm:alg>
            </dgm:if>
            <dgm:else name="Name88">
              <dgm:alg type="tx">
                <dgm:param type="txAnchorVert" val="t"/>
                <dgm:param type="txAnchorHorz" val="ctr"/>
                <dgm:param type="parTxRTLAlign" val="ctr"/>
                <dgm:param type="parTxLTRAlign" val="ctr"/>
              </dgm:alg>
            </dgm:else>
          </dgm:choose>
          <dgm:shape xmlns:r="http://schemas.openxmlformats.org/officeDocument/2006/relationships" type="rect" r:blip="">
            <dgm:adjLst/>
          </dgm:shape>
          <dgm:constrLst>
            <dgm:constr type="lMarg"/>
            <dgm:constr type="rMarg"/>
            <dgm:constr type="tMarg" refType="primFontSz" fact="0.7"/>
            <dgm:constr type="bMarg" refType="primFontSz" fact="0.7"/>
          </dgm:constrLst>
          <dgm:presOf axis="ch" ptType="node"/>
          <dgm:ruleLst>
            <dgm:rule type="primFontSz" val="11" fact="NaN" max="NaN"/>
          </dgm:ruleLst>
        </dgm:layoutNode>
        <dgm:layoutNode name="ConnectLine" styleLbl="sibTrans1D1" moveWith="Parent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ConnectLineEnd" styleLbl="node1" moveWith="Parent1">
          <dgm:alg type="sp"/>
          <dgm:shape xmlns:r="http://schemas.openxmlformats.org/officeDocument/2006/relationships" type="rect" r:blip="">
            <dgm:adjLst/>
          </dgm:shape>
          <dgm:presOf/>
          <dgm:constrLst/>
        </dgm:layoutNode>
        <dgm:layoutNode name="EmptyPane" moveWith="Parent1">
          <dgm:alg type="sp"/>
          <dgm:shape xmlns:r="http://schemas.openxmlformats.org/officeDocument/2006/relationships" r:blip="">
            <dgm:adjLst/>
          </dgm:shape>
          <dgm:presOf/>
          <dgm:constrLst/>
        </dgm:layoutNode>
      </dgm:layoutNode>
      <dgm:forEach name="Name28" axis="followSib" ptType="sibTrans" cnt="1">
        <dgm:layoutNode name="spaceBetweenRectangles" styleLbl="fgAcc1">
          <dgm:alg type="conn">
            <dgm:param type="dim" val="1D"/>
            <dgm:param type="srcNode" val="Parent1"/>
            <dgm:param type="dstNode" val="Parent1"/>
            <dgm:param type="begPts" val="midR"/>
            <dgm:param type="endPts" val="midL"/>
            <dgm:param type="endSty" val="noArr"/>
          </dgm:alg>
          <dgm:shape xmlns:r="http://schemas.openxmlformats.org/officeDocument/2006/relationships" type="conn" r:blip="" zOrderOff="-2">
            <dgm:adjLst/>
          </dgm:shape>
          <dgm:presOf/>
          <dgm:constrLst>
            <dgm:constr type="connDi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4/9/2021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4/9/2021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4/9/2021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4/9/2021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4/9/2021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4/9/2021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4/9/2021</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4/9/2021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4/9/2021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4/9/2021</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table, red, covered&#10;&#10;Description automatically generated">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fontScale="90000"/>
          </a:bodyPr>
          <a:lstStyle/>
          <a:p>
            <a:r>
              <a:rPr lang="en-US" sz="4400">
                <a:solidFill>
                  <a:schemeClr val="tx1"/>
                </a:solidFill>
              </a:rPr>
              <a:t>Changemakers: </a:t>
            </a:r>
            <a:r>
              <a:rPr lang="en-US" sz="4400" dirty="0">
                <a:solidFill>
                  <a:schemeClr val="tx1"/>
                </a:solidFill>
              </a:rPr>
              <a:t>creativity and value creations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276055" y="3990546"/>
            <a:ext cx="4775075" cy="559656"/>
          </a:xfrm>
        </p:spPr>
        <p:txBody>
          <a:bodyPr>
            <a:normAutofit fontScale="92500" lnSpcReduction="20000"/>
          </a:bodyPr>
          <a:lstStyle/>
          <a:p>
            <a:r>
              <a:rPr lang="en-US" dirty="0">
                <a:solidFill>
                  <a:schemeClr val="tx1"/>
                </a:solidFill>
              </a:rPr>
              <a:t>Halema Begum 1816637</a:t>
            </a:r>
          </a:p>
          <a:p>
            <a:r>
              <a:rPr lang="en-US" dirty="0">
                <a:solidFill>
                  <a:schemeClr val="tx1"/>
                </a:solidFill>
              </a:rPr>
              <a:t>Bmhp5014_birm</a:t>
            </a: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47775FB4-F86C-446F-9CF2-41094B1BCF66}"/>
              </a:ext>
            </a:extLst>
          </p:cNvPr>
          <p:cNvGraphicFramePr/>
          <p:nvPr>
            <p:extLst>
              <p:ext uri="{D42A27DB-BD31-4B8C-83A1-F6EECF244321}">
                <p14:modId xmlns:p14="http://schemas.microsoft.com/office/powerpoint/2010/main" val="1525249012"/>
              </p:ext>
            </p:extLst>
          </p:nvPr>
        </p:nvGraphicFramePr>
        <p:xfrm>
          <a:off x="369117" y="528505"/>
          <a:ext cx="10997966" cy="5979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4347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8C14093E-408B-4D1E-BA86-390658CC1B01}"/>
              </a:ext>
            </a:extLst>
          </p:cNvPr>
          <p:cNvSpPr>
            <a:spLocks noGrp="1"/>
          </p:cNvSpPr>
          <p:nvPr>
            <p:ph type="title"/>
          </p:nvPr>
        </p:nvSpPr>
        <p:spPr>
          <a:xfrm>
            <a:off x="1066800" y="642594"/>
            <a:ext cx="10058400" cy="1371600"/>
          </a:xfrm>
        </p:spPr>
        <p:txBody>
          <a:bodyPr/>
          <a:lstStyle/>
          <a:p>
            <a:r>
              <a:rPr lang="en-US" dirty="0"/>
              <a:t>Pitch</a:t>
            </a:r>
          </a:p>
        </p:txBody>
      </p:sp>
      <p:sp>
        <p:nvSpPr>
          <p:cNvPr id="14" name="Content Placeholder 2">
            <a:extLst>
              <a:ext uri="{FF2B5EF4-FFF2-40B4-BE49-F238E27FC236}">
                <a16:creationId xmlns:a16="http://schemas.microsoft.com/office/drawing/2014/main" id="{C4178A4D-1F09-4BDD-96DA-14F8537C9B9C}"/>
              </a:ext>
            </a:extLst>
          </p:cNvPr>
          <p:cNvSpPr>
            <a:spLocks noGrp="1"/>
          </p:cNvSpPr>
          <p:nvPr>
            <p:ph sz="half" idx="1"/>
          </p:nvPr>
        </p:nvSpPr>
        <p:spPr>
          <a:xfrm>
            <a:off x="1066800" y="2103120"/>
            <a:ext cx="5291470" cy="3749040"/>
          </a:xfrm>
        </p:spPr>
        <p:txBody>
          <a:bodyPr>
            <a:normAutofit/>
          </a:bodyPr>
          <a:lstStyle/>
          <a:p>
            <a:pPr marL="0" indent="0">
              <a:buNone/>
            </a:pPr>
            <a:r>
              <a:rPr lang="en-US" dirty="0"/>
              <a:t>To understand Autism fully you need to live with it or have someone in your household have it. I have two Autistic boys and the challenges each child faces is different from the other; I have faced a lot of discrimination and social out casting as people do not understand Autism and feel it is like a taboo subject especially in the Asian community which I belong to. Having more workshops to promote autism acceptance as well as awareness will make the community and world a more accepting place for our children or </a:t>
            </a:r>
            <a:r>
              <a:rPr lang="en-US" dirty="0" err="1"/>
              <a:t>carers</a:t>
            </a:r>
            <a:r>
              <a:rPr lang="en-US" dirty="0"/>
              <a:t> with family members that have autism.</a:t>
            </a:r>
          </a:p>
        </p:txBody>
      </p:sp>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l="12969" r="17060" b="-2"/>
          <a:stretch/>
        </p:blipFill>
        <p:spPr>
          <a:xfrm>
            <a:off x="6461760" y="2103120"/>
            <a:ext cx="4663440" cy="3749040"/>
          </a:xfrm>
          <a:prstGeom prst="rect">
            <a:avLst/>
          </a:prstGeom>
          <a:noFill/>
        </p:spPr>
      </p:pic>
    </p:spTree>
    <p:extLst>
      <p:ext uri="{BB962C8B-B14F-4D97-AF65-F5344CB8AC3E}">
        <p14:creationId xmlns:p14="http://schemas.microsoft.com/office/powerpoint/2010/main" val="121601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AA4412A-8E35-4C48-8321-72CEE0B1CE72}"/>
              </a:ext>
            </a:extLst>
          </p:cNvPr>
          <p:cNvPicPr>
            <a:picLocks noChangeAspect="1"/>
          </p:cNvPicPr>
          <p:nvPr/>
        </p:nvPicPr>
        <p:blipFill rotWithShape="1">
          <a:blip r:embed="rId2"/>
          <a:srcRect l="20139" t="10494" r="21180" b="9568"/>
          <a:stretch/>
        </p:blipFill>
        <p:spPr>
          <a:xfrm>
            <a:off x="680720" y="508000"/>
            <a:ext cx="10810240" cy="5872480"/>
          </a:xfrm>
          <a:prstGeom prst="rect">
            <a:avLst/>
          </a:prstGeom>
        </p:spPr>
      </p:pic>
    </p:spTree>
    <p:extLst>
      <p:ext uri="{BB962C8B-B14F-4D97-AF65-F5344CB8AC3E}">
        <p14:creationId xmlns:p14="http://schemas.microsoft.com/office/powerpoint/2010/main" val="2801368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5325203-4082-4C9B-B97E-63CE81EBA125}"/>
              </a:ext>
            </a:extLst>
          </p:cNvPr>
          <p:cNvPicPr>
            <a:picLocks noChangeAspect="1"/>
          </p:cNvPicPr>
          <p:nvPr/>
        </p:nvPicPr>
        <p:blipFill rotWithShape="1">
          <a:blip r:embed="rId2"/>
          <a:srcRect l="20417" t="16000" r="21750" b="10518"/>
          <a:stretch/>
        </p:blipFill>
        <p:spPr>
          <a:xfrm>
            <a:off x="447040" y="375920"/>
            <a:ext cx="11348720" cy="6106160"/>
          </a:xfrm>
          <a:prstGeom prst="rect">
            <a:avLst/>
          </a:prstGeom>
        </p:spPr>
      </p:pic>
    </p:spTree>
    <p:extLst>
      <p:ext uri="{BB962C8B-B14F-4D97-AF65-F5344CB8AC3E}">
        <p14:creationId xmlns:p14="http://schemas.microsoft.com/office/powerpoint/2010/main" val="1865415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4BC7C-EDE6-4695-9664-70B2E6F93645}"/>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B20B27D5-58F3-493A-9BBA-1163BF0BD4F7}"/>
              </a:ext>
            </a:extLst>
          </p:cNvPr>
          <p:cNvSpPr>
            <a:spLocks noGrp="1"/>
          </p:cNvSpPr>
          <p:nvPr>
            <p:ph idx="1"/>
          </p:nvPr>
        </p:nvSpPr>
        <p:spPr/>
        <p:txBody>
          <a:bodyPr>
            <a:normAutofit fontScale="77500" lnSpcReduction="20000"/>
          </a:bodyPr>
          <a:lstStyle/>
          <a:p>
            <a:r>
              <a:rPr lang="en-GB" b="0" i="0" dirty="0">
                <a:solidFill>
                  <a:srgbClr val="000000"/>
                </a:solidFill>
                <a:effectLst/>
                <a:latin typeface="Open Sans"/>
              </a:rPr>
              <a:t>The British Medical Association is the trade union and professional body for doctors in the UK. 2021. </a:t>
            </a:r>
            <a:r>
              <a:rPr lang="en-GB" b="0" i="1" dirty="0">
                <a:solidFill>
                  <a:srgbClr val="000000"/>
                </a:solidFill>
                <a:effectLst/>
                <a:latin typeface="Open Sans"/>
              </a:rPr>
              <a:t>Autism spectrum disorder</a:t>
            </a:r>
            <a:r>
              <a:rPr lang="en-GB" b="0" i="0" dirty="0">
                <a:solidFill>
                  <a:srgbClr val="000000"/>
                </a:solidFill>
                <a:effectLst/>
                <a:latin typeface="Open Sans"/>
              </a:rPr>
              <a:t>. [online] Available at: &lt;https://www.bma.org.uk/what-we-do/population-health/child-health/autism-spectrum-disorder&gt; [Accessed 5 April 2021].</a:t>
            </a:r>
          </a:p>
          <a:p>
            <a:r>
              <a:rPr lang="en-GB" b="0" i="0" dirty="0">
                <a:solidFill>
                  <a:srgbClr val="000000"/>
                </a:solidFill>
                <a:effectLst/>
                <a:latin typeface="Open Sans"/>
              </a:rPr>
              <a:t>Cohen, S., Holloway, S., Domínguez-Pareto, I. and </a:t>
            </a:r>
            <a:r>
              <a:rPr lang="en-GB" b="0" i="0" dirty="0" err="1">
                <a:solidFill>
                  <a:srgbClr val="000000"/>
                </a:solidFill>
                <a:effectLst/>
                <a:latin typeface="Open Sans"/>
              </a:rPr>
              <a:t>Kuppermann</a:t>
            </a:r>
            <a:r>
              <a:rPr lang="en-GB" b="0" i="0" dirty="0">
                <a:solidFill>
                  <a:srgbClr val="000000"/>
                </a:solidFill>
                <a:effectLst/>
                <a:latin typeface="Open Sans"/>
              </a:rPr>
              <a:t>, M., 2013. Receiving or believing in family support? Contributors to the life quality of Latino and non-Latino families of children with intellectual disability. </a:t>
            </a:r>
            <a:r>
              <a:rPr lang="en-GB" b="0" i="1" dirty="0">
                <a:solidFill>
                  <a:srgbClr val="000000"/>
                </a:solidFill>
                <a:effectLst/>
                <a:latin typeface="Open Sans"/>
              </a:rPr>
              <a:t>Journal of Intellectual Disability Research</a:t>
            </a:r>
            <a:r>
              <a:rPr lang="en-GB" b="0" i="0" dirty="0">
                <a:solidFill>
                  <a:srgbClr val="000000"/>
                </a:solidFill>
                <a:effectLst/>
                <a:latin typeface="Open Sans"/>
              </a:rPr>
              <a:t>, 58(4), pp.333-345.</a:t>
            </a:r>
            <a:endParaRPr lang="en-GB" dirty="0">
              <a:solidFill>
                <a:srgbClr val="000000"/>
              </a:solidFill>
              <a:latin typeface="Open Sans"/>
            </a:endParaRPr>
          </a:p>
          <a:p>
            <a:r>
              <a:rPr lang="en-GB" b="0" i="0" dirty="0" err="1">
                <a:solidFill>
                  <a:srgbClr val="000000"/>
                </a:solidFill>
                <a:effectLst/>
                <a:latin typeface="Open Sans"/>
              </a:rPr>
              <a:t>Dillenburger</a:t>
            </a:r>
            <a:r>
              <a:rPr lang="en-GB" b="0" i="0" dirty="0">
                <a:solidFill>
                  <a:srgbClr val="000000"/>
                </a:solidFill>
                <a:effectLst/>
                <a:latin typeface="Open Sans"/>
              </a:rPr>
              <a:t>, K., Jordan, J., </a:t>
            </a:r>
            <a:r>
              <a:rPr lang="en-GB" b="0" i="0" dirty="0" err="1">
                <a:solidFill>
                  <a:srgbClr val="000000"/>
                </a:solidFill>
                <a:effectLst/>
                <a:latin typeface="Open Sans"/>
              </a:rPr>
              <a:t>McKerr</a:t>
            </a:r>
            <a:r>
              <a:rPr lang="en-GB" b="0" i="0" dirty="0">
                <a:solidFill>
                  <a:srgbClr val="000000"/>
                </a:solidFill>
                <a:effectLst/>
                <a:latin typeface="Open Sans"/>
              </a:rPr>
              <a:t>, L., Lloyd, K. and </a:t>
            </a:r>
            <a:r>
              <a:rPr lang="en-GB" b="0" i="0" dirty="0" err="1">
                <a:solidFill>
                  <a:srgbClr val="000000"/>
                </a:solidFill>
                <a:effectLst/>
                <a:latin typeface="Open Sans"/>
              </a:rPr>
              <a:t>Schubotz</a:t>
            </a:r>
            <a:r>
              <a:rPr lang="en-GB" b="0" i="0" dirty="0">
                <a:solidFill>
                  <a:srgbClr val="000000"/>
                </a:solidFill>
                <a:effectLst/>
                <a:latin typeface="Open Sans"/>
              </a:rPr>
              <a:t>, D., 2017. Autism awareness in children and young people: surveys of two populations. </a:t>
            </a:r>
            <a:r>
              <a:rPr lang="en-GB" b="0" i="1" dirty="0">
                <a:solidFill>
                  <a:srgbClr val="000000"/>
                </a:solidFill>
                <a:effectLst/>
                <a:latin typeface="Open Sans"/>
              </a:rPr>
              <a:t>Journal of Intellectual Disability Research</a:t>
            </a:r>
            <a:r>
              <a:rPr lang="en-GB" b="0" i="0" dirty="0">
                <a:solidFill>
                  <a:srgbClr val="000000"/>
                </a:solidFill>
                <a:effectLst/>
                <a:latin typeface="Open Sans"/>
              </a:rPr>
              <a:t>, 61(8), pp.766-777.</a:t>
            </a:r>
          </a:p>
          <a:p>
            <a:r>
              <a:rPr lang="en-GB" b="0" i="0" dirty="0" err="1">
                <a:solidFill>
                  <a:srgbClr val="000000"/>
                </a:solidFill>
                <a:effectLst/>
                <a:latin typeface="Open Sans"/>
              </a:rPr>
              <a:t>Konst</a:t>
            </a:r>
            <a:r>
              <a:rPr lang="en-GB" b="0" i="0" dirty="0">
                <a:solidFill>
                  <a:srgbClr val="000000"/>
                </a:solidFill>
                <a:effectLst/>
                <a:latin typeface="Open Sans"/>
              </a:rPr>
              <a:t>, M., Matson, J. and </a:t>
            </a:r>
            <a:r>
              <a:rPr lang="en-GB" b="0" i="0" dirty="0" err="1">
                <a:solidFill>
                  <a:srgbClr val="000000"/>
                </a:solidFill>
                <a:effectLst/>
                <a:latin typeface="Open Sans"/>
              </a:rPr>
              <a:t>Turygin</a:t>
            </a:r>
            <a:r>
              <a:rPr lang="en-GB" b="0" i="0" dirty="0">
                <a:solidFill>
                  <a:srgbClr val="000000"/>
                </a:solidFill>
                <a:effectLst/>
                <a:latin typeface="Open Sans"/>
              </a:rPr>
              <a:t>, N., 2013. Exploration of the correlation between autism spectrum disorder symptomology and tantrum </a:t>
            </a:r>
            <a:r>
              <a:rPr lang="en-GB" b="0" i="0" dirty="0" err="1">
                <a:solidFill>
                  <a:srgbClr val="000000"/>
                </a:solidFill>
                <a:effectLst/>
                <a:latin typeface="Open Sans"/>
              </a:rPr>
              <a:t>behaviors</a:t>
            </a:r>
            <a:r>
              <a:rPr lang="en-GB" b="0" i="0" dirty="0">
                <a:solidFill>
                  <a:srgbClr val="000000"/>
                </a:solidFill>
                <a:effectLst/>
                <a:latin typeface="Open Sans"/>
              </a:rPr>
              <a:t>. </a:t>
            </a:r>
            <a:r>
              <a:rPr lang="en-GB" b="0" i="1" dirty="0">
                <a:solidFill>
                  <a:srgbClr val="000000"/>
                </a:solidFill>
                <a:effectLst/>
                <a:latin typeface="Open Sans"/>
              </a:rPr>
              <a:t>Research in Autism Spectrum Disorders</a:t>
            </a:r>
            <a:r>
              <a:rPr lang="en-GB" b="0" i="0" dirty="0">
                <a:solidFill>
                  <a:srgbClr val="000000"/>
                </a:solidFill>
                <a:effectLst/>
                <a:latin typeface="Open Sans"/>
              </a:rPr>
              <a:t>, 7(9), pp.1068-1074.</a:t>
            </a:r>
            <a:endParaRPr lang="en-GB" dirty="0">
              <a:solidFill>
                <a:srgbClr val="000000"/>
              </a:solidFill>
              <a:latin typeface="Open Sans"/>
            </a:endParaRPr>
          </a:p>
          <a:p>
            <a:r>
              <a:rPr lang="en-GB" b="0" i="0" dirty="0" err="1">
                <a:solidFill>
                  <a:srgbClr val="000000"/>
                </a:solidFill>
                <a:effectLst/>
                <a:latin typeface="Open Sans"/>
              </a:rPr>
              <a:t>Mitter</a:t>
            </a:r>
            <a:r>
              <a:rPr lang="en-GB" b="0" i="0" dirty="0">
                <a:solidFill>
                  <a:srgbClr val="000000"/>
                </a:solidFill>
                <a:effectLst/>
                <a:latin typeface="Open Sans"/>
              </a:rPr>
              <a:t>, N., Ali, A. and </a:t>
            </a:r>
            <a:r>
              <a:rPr lang="en-GB" b="0" i="0" dirty="0" err="1">
                <a:solidFill>
                  <a:srgbClr val="000000"/>
                </a:solidFill>
                <a:effectLst/>
                <a:latin typeface="Open Sans"/>
              </a:rPr>
              <a:t>Scior</a:t>
            </a:r>
            <a:r>
              <a:rPr lang="en-GB" b="0" i="0" dirty="0">
                <a:solidFill>
                  <a:srgbClr val="000000"/>
                </a:solidFill>
                <a:effectLst/>
                <a:latin typeface="Open Sans"/>
              </a:rPr>
              <a:t>, K., 2019. Stigma experienced by families of individuals with intellectual disabilities and autism: A systematic review. </a:t>
            </a:r>
            <a:r>
              <a:rPr lang="en-GB" b="0" i="1" dirty="0">
                <a:solidFill>
                  <a:srgbClr val="000000"/>
                </a:solidFill>
                <a:effectLst/>
                <a:latin typeface="Open Sans"/>
              </a:rPr>
              <a:t>Research in Developmental Disabilities</a:t>
            </a:r>
            <a:r>
              <a:rPr lang="en-GB" b="0" i="0" dirty="0">
                <a:solidFill>
                  <a:srgbClr val="000000"/>
                </a:solidFill>
                <a:effectLst/>
                <a:latin typeface="Open Sans"/>
              </a:rPr>
              <a:t>, 89, pp.10-21.</a:t>
            </a:r>
          </a:p>
          <a:p>
            <a:r>
              <a:rPr lang="en-GB" b="0" i="0" dirty="0">
                <a:solidFill>
                  <a:srgbClr val="000000"/>
                </a:solidFill>
                <a:effectLst/>
                <a:latin typeface="Open Sans"/>
              </a:rPr>
              <a:t>O'Hara, J., 2021. </a:t>
            </a:r>
            <a:r>
              <a:rPr lang="en-GB" b="0" i="1" dirty="0">
                <a:solidFill>
                  <a:srgbClr val="000000"/>
                </a:solidFill>
                <a:effectLst/>
                <a:latin typeface="Open Sans"/>
              </a:rPr>
              <a:t>Learning disabilities and ethnicity: achieving cultural competence</a:t>
            </a:r>
            <a:r>
              <a:rPr lang="en-GB" b="0" i="0" dirty="0">
                <a:solidFill>
                  <a:srgbClr val="000000"/>
                </a:solidFill>
                <a:effectLst/>
                <a:latin typeface="Open Sans"/>
              </a:rPr>
              <a:t>.</a:t>
            </a:r>
          </a:p>
          <a:p>
            <a:r>
              <a:rPr lang="en-GB" b="0" i="0" dirty="0">
                <a:solidFill>
                  <a:srgbClr val="000000"/>
                </a:solidFill>
                <a:effectLst/>
                <a:latin typeface="Open Sans"/>
              </a:rPr>
              <a:t>Sellars, G., 2006. Learning to communicate with children with disabilities. </a:t>
            </a:r>
            <a:r>
              <a:rPr lang="en-GB" b="0" i="1" dirty="0">
                <a:solidFill>
                  <a:srgbClr val="000000"/>
                </a:solidFill>
                <a:effectLst/>
                <a:latin typeface="Open Sans"/>
              </a:rPr>
              <a:t>Paediatric Care</a:t>
            </a:r>
            <a:r>
              <a:rPr lang="en-GB" b="0" i="0" dirty="0">
                <a:solidFill>
                  <a:srgbClr val="000000"/>
                </a:solidFill>
                <a:effectLst/>
                <a:latin typeface="Open Sans"/>
              </a:rPr>
              <a:t>, 18(9), pp.26-28.</a:t>
            </a:r>
          </a:p>
          <a:p>
            <a:r>
              <a:rPr lang="en-GB" b="0" i="0" dirty="0">
                <a:solidFill>
                  <a:srgbClr val="000000"/>
                </a:solidFill>
                <a:effectLst/>
                <a:latin typeface="Open Sans"/>
              </a:rPr>
              <a:t>Silva, C., </a:t>
            </a:r>
            <a:r>
              <a:rPr lang="en-GB" b="0" i="0" dirty="0" err="1">
                <a:solidFill>
                  <a:srgbClr val="000000"/>
                </a:solidFill>
                <a:effectLst/>
                <a:latin typeface="Open Sans"/>
              </a:rPr>
              <a:t>Boujnah</a:t>
            </a:r>
            <a:r>
              <a:rPr lang="en-GB" b="0" i="0" dirty="0">
                <a:solidFill>
                  <a:srgbClr val="000000"/>
                </a:solidFill>
                <a:effectLst/>
                <a:latin typeface="Open Sans"/>
              </a:rPr>
              <a:t>, A. and Campbell, S., 2017. G328 Parents as educators – developing a programme for expert parents and families, whose children have complex </a:t>
            </a:r>
            <a:r>
              <a:rPr lang="en-GB" b="0" i="0" dirty="0" err="1">
                <a:solidFill>
                  <a:srgbClr val="000000"/>
                </a:solidFill>
                <a:effectLst/>
                <a:latin typeface="Open Sans"/>
              </a:rPr>
              <a:t>neurodisability</a:t>
            </a:r>
            <a:r>
              <a:rPr lang="en-GB" b="0" i="0" dirty="0">
                <a:solidFill>
                  <a:srgbClr val="000000"/>
                </a:solidFill>
                <a:effectLst/>
                <a:latin typeface="Open Sans"/>
              </a:rPr>
              <a:t>, to teach medical students. </a:t>
            </a:r>
            <a:r>
              <a:rPr lang="en-GB" b="0" i="1" dirty="0">
                <a:solidFill>
                  <a:srgbClr val="000000"/>
                </a:solidFill>
                <a:effectLst/>
                <a:latin typeface="Open Sans"/>
              </a:rPr>
              <a:t>British Association of General Paediatrics and Paediatric Education Special Interest Group</a:t>
            </a:r>
            <a:r>
              <a:rPr lang="en-GB" b="0" i="0" dirty="0">
                <a:solidFill>
                  <a:srgbClr val="000000"/>
                </a:solidFill>
                <a:effectLst/>
                <a:latin typeface="Open Sans"/>
              </a:rPr>
              <a:t>,.</a:t>
            </a:r>
          </a:p>
          <a:p>
            <a:endParaRPr lang="en-GB" dirty="0"/>
          </a:p>
        </p:txBody>
      </p:sp>
    </p:spTree>
    <p:extLst>
      <p:ext uri="{BB962C8B-B14F-4D97-AF65-F5344CB8AC3E}">
        <p14:creationId xmlns:p14="http://schemas.microsoft.com/office/powerpoint/2010/main" val="39550028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NE.pptx" id="{5330A5D3-B581-4B4A-9313-9275B6EF2E52}" vid="{516C64E9-C0AA-46DA-9991-9C0EC881A8B4}"/>
    </a:ext>
  </a:extLst>
</a:theme>
</file>

<file path=docProps/app.xml><?xml version="1.0" encoding="utf-8"?>
<Properties xmlns="http://schemas.openxmlformats.org/officeDocument/2006/extended-properties" xmlns:vt="http://schemas.openxmlformats.org/officeDocument/2006/docPropsVTypes">
  <Template>Floral Flourish</Template>
  <TotalTime>70</TotalTime>
  <Words>446</Words>
  <Application>Microsoft Office PowerPoint</Application>
  <PresentationFormat>Widescreen</PresentationFormat>
  <Paragraphs>14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Avenir Next LT Pro</vt:lpstr>
      <vt:lpstr>Avenir Next LT Pro Light</vt:lpstr>
      <vt:lpstr>Garamond</vt:lpstr>
      <vt:lpstr>Open Sans</vt:lpstr>
      <vt:lpstr>SavonVTI</vt:lpstr>
      <vt:lpstr>Changemakers: creativity and value creations</vt:lpstr>
      <vt:lpstr>PowerPoint Presentation</vt:lpstr>
      <vt:lpstr>Pitch</vt:lpstr>
      <vt:lpstr>PowerPoint Presentation</vt:lpstr>
      <vt:lpstr>PowerPoint Presentation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creativity and value creations</dc:title>
  <dc:creator>Halema Begum (1816637)</dc:creator>
  <cp:lastModifiedBy>Halema Begum (1816637)</cp:lastModifiedBy>
  <cp:revision>4</cp:revision>
  <dcterms:created xsi:type="dcterms:W3CDTF">2021-04-03T21:04:51Z</dcterms:created>
  <dcterms:modified xsi:type="dcterms:W3CDTF">2021-04-09T10:29:48Z</dcterms:modified>
</cp:coreProperties>
</file>