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9"/>
  </p:notesMasterIdLst>
  <p:sldIdLst>
    <p:sldId id="293" r:id="rId5"/>
    <p:sldId id="282" r:id="rId6"/>
    <p:sldId id="462" r:id="rId7"/>
    <p:sldId id="259" r:id="rId8"/>
    <p:sldId id="285" r:id="rId9"/>
    <p:sldId id="281" r:id="rId10"/>
    <p:sldId id="305" r:id="rId11"/>
    <p:sldId id="449" r:id="rId12"/>
    <p:sldId id="459" r:id="rId13"/>
    <p:sldId id="323" r:id="rId14"/>
    <p:sldId id="267" r:id="rId15"/>
    <p:sldId id="322" r:id="rId16"/>
    <p:sldId id="261" r:id="rId17"/>
    <p:sldId id="458" r:id="rId18"/>
    <p:sldId id="463" r:id="rId19"/>
    <p:sldId id="276" r:id="rId20"/>
    <p:sldId id="456" r:id="rId21"/>
    <p:sldId id="460" r:id="rId22"/>
    <p:sldId id="274" r:id="rId23"/>
    <p:sldId id="461" r:id="rId24"/>
    <p:sldId id="453" r:id="rId25"/>
    <p:sldId id="471" r:id="rId26"/>
    <p:sldId id="455" r:id="rId27"/>
    <p:sldId id="445"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F99"/>
    <a:srgbClr val="FF9900"/>
    <a:srgbClr val="FFFF99"/>
    <a:srgbClr val="66FFFF"/>
    <a:srgbClr val="FF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3C5FBB-D6E9-40F8-9880-AA5C01855BB6}" v="124" dt="2023-11-12T15:06:07.8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300" autoAdjust="0"/>
    <p:restoredTop sz="69752" autoAdjust="0"/>
  </p:normalViewPr>
  <p:slideViewPr>
    <p:cSldViewPr snapToGrid="0" snapToObjects="1">
      <p:cViewPr varScale="1">
        <p:scale>
          <a:sx n="65" d="100"/>
          <a:sy n="65" d="100"/>
        </p:scale>
        <p:origin x="1518" y="42"/>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11/12/2023</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dirty="0"/>
          </a:p>
        </p:txBody>
      </p:sp>
    </p:spTree>
    <p:extLst>
      <p:ext uri="{BB962C8B-B14F-4D97-AF65-F5344CB8AC3E}">
        <p14:creationId xmlns:p14="http://schemas.microsoft.com/office/powerpoint/2010/main" val="16957559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dirty="0"/>
          </a:p>
        </p:txBody>
      </p:sp>
    </p:spTree>
    <p:extLst>
      <p:ext uri="{BB962C8B-B14F-4D97-AF65-F5344CB8AC3E}">
        <p14:creationId xmlns:p14="http://schemas.microsoft.com/office/powerpoint/2010/main" val="25169682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dirty="0"/>
          </a:p>
        </p:txBody>
      </p:sp>
    </p:spTree>
    <p:extLst>
      <p:ext uri="{BB962C8B-B14F-4D97-AF65-F5344CB8AC3E}">
        <p14:creationId xmlns:p14="http://schemas.microsoft.com/office/powerpoint/2010/main" val="36279507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dirty="0"/>
          </a:p>
        </p:txBody>
      </p:sp>
    </p:spTree>
    <p:extLst>
      <p:ext uri="{BB962C8B-B14F-4D97-AF65-F5344CB8AC3E}">
        <p14:creationId xmlns:p14="http://schemas.microsoft.com/office/powerpoint/2010/main" val="37509459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23166003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5"/>
          </p:nvPr>
        </p:nvSpPr>
        <p:spPr/>
        <p:txBody>
          <a:bodyPr/>
          <a:lstStyle/>
          <a:p>
            <a:fld id="{B68C8073-CAD2-48BF-B8DB-FCAF7D6ED014}" type="slidenum">
              <a:rPr lang="en-US" smtClean="0"/>
              <a:t>8</a:t>
            </a:fld>
            <a:endParaRPr lang="en-US" dirty="0"/>
          </a:p>
        </p:txBody>
      </p:sp>
    </p:spTree>
    <p:extLst>
      <p:ext uri="{BB962C8B-B14F-4D97-AF65-F5344CB8AC3E}">
        <p14:creationId xmlns:p14="http://schemas.microsoft.com/office/powerpoint/2010/main" val="29386139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dirty="0"/>
          </a:p>
        </p:txBody>
      </p:sp>
    </p:spTree>
    <p:extLst>
      <p:ext uri="{BB962C8B-B14F-4D97-AF65-F5344CB8AC3E}">
        <p14:creationId xmlns:p14="http://schemas.microsoft.com/office/powerpoint/2010/main" val="14644884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6978576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1" name="Shape 521"/>
          <p:cNvSpPr>
            <a:spLocks noGrp="1" noRot="1" noChangeAspect="1"/>
          </p:cNvSpPr>
          <p:nvPr>
            <p:ph type="sldImg"/>
          </p:nvPr>
        </p:nvSpPr>
        <p:spPr>
          <a:prstGeom prst="rect">
            <a:avLst/>
          </a:prstGeom>
        </p:spPr>
        <p:txBody>
          <a:bodyPr/>
          <a:lstStyle/>
          <a:p>
            <a:endParaRPr/>
          </a:p>
        </p:txBody>
      </p:sp>
      <p:sp>
        <p:nvSpPr>
          <p:cNvPr id="522" name="Shape 522"/>
          <p:cNvSpPr>
            <a:spLocks noGrp="1"/>
          </p:cNvSpPr>
          <p:nvPr>
            <p:ph type="body" sz="quarter" idx="1"/>
          </p:nvPr>
        </p:nvSpPr>
        <p:spPr>
          <a:prstGeom prst="rect">
            <a:avLst/>
          </a:prstGeom>
        </p:spPr>
        <p:txBody>
          <a:bodyPr/>
          <a:lstStyle/>
          <a:p>
            <a:pPr>
              <a:defRPr u="sng">
                <a:solidFill>
                  <a:srgbClr val="0563C1"/>
                </a:solidFill>
                <a:uFill>
                  <a:solidFill>
                    <a:srgbClr val="0563C1"/>
                  </a:solidFill>
                </a:uFill>
              </a:defRPr>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636784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dirty="0"/>
          </a:p>
        </p:txBody>
      </p:sp>
    </p:spTree>
    <p:extLst>
      <p:ext uri="{BB962C8B-B14F-4D97-AF65-F5344CB8AC3E}">
        <p14:creationId xmlns:p14="http://schemas.microsoft.com/office/powerpoint/2010/main" val="36965300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dirty="0"/>
          </a:p>
        </p:txBody>
      </p:sp>
    </p:spTree>
    <p:extLst>
      <p:ext uri="{BB962C8B-B14F-4D97-AF65-F5344CB8AC3E}">
        <p14:creationId xmlns:p14="http://schemas.microsoft.com/office/powerpoint/2010/main" val="38594867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dirty="0"/>
          </a:p>
        </p:txBody>
      </p:sp>
    </p:spTree>
    <p:extLst>
      <p:ext uri="{BB962C8B-B14F-4D97-AF65-F5344CB8AC3E}">
        <p14:creationId xmlns:p14="http://schemas.microsoft.com/office/powerpoint/2010/main" val="20777386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17</a:t>
            </a:fld>
            <a:endParaRPr lang="en-US" dirty="0"/>
          </a:p>
        </p:txBody>
      </p:sp>
    </p:spTree>
    <p:extLst>
      <p:ext uri="{BB962C8B-B14F-4D97-AF65-F5344CB8AC3E}">
        <p14:creationId xmlns:p14="http://schemas.microsoft.com/office/powerpoint/2010/main" val="3613143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18</a:t>
            </a:fld>
            <a:endParaRPr lang="en-US" dirty="0"/>
          </a:p>
        </p:txBody>
      </p:sp>
    </p:spTree>
    <p:extLst>
      <p:ext uri="{BB962C8B-B14F-4D97-AF65-F5344CB8AC3E}">
        <p14:creationId xmlns:p14="http://schemas.microsoft.com/office/powerpoint/2010/main" val="21636336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dirty="0"/>
          </a:p>
        </p:txBody>
      </p:sp>
    </p:spTree>
    <p:extLst>
      <p:ext uri="{BB962C8B-B14F-4D97-AF65-F5344CB8AC3E}">
        <p14:creationId xmlns:p14="http://schemas.microsoft.com/office/powerpoint/2010/main" val="15464520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baseline="0" dirty="0"/>
          </a:p>
        </p:txBody>
      </p:sp>
      <p:sp>
        <p:nvSpPr>
          <p:cNvPr id="4" name="Slide Number Placeholder 3"/>
          <p:cNvSpPr>
            <a:spLocks noGrp="1"/>
          </p:cNvSpPr>
          <p:nvPr>
            <p:ph type="sldNum" sz="quarter" idx="10"/>
          </p:nvPr>
        </p:nvSpPr>
        <p:spPr/>
        <p:txBody>
          <a:bodyPr/>
          <a:lstStyle/>
          <a:p>
            <a:fld id="{B68C8073-CAD2-48BF-B8DB-FCAF7D6ED014}" type="slidenum">
              <a:rPr lang="en-US" smtClean="0"/>
              <a:t>20</a:t>
            </a:fld>
            <a:endParaRPr lang="en-US" dirty="0"/>
          </a:p>
        </p:txBody>
      </p:sp>
    </p:spTree>
    <p:extLst>
      <p:ext uri="{BB962C8B-B14F-4D97-AF65-F5344CB8AC3E}">
        <p14:creationId xmlns:p14="http://schemas.microsoft.com/office/powerpoint/2010/main" val="36306378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baseline="0" dirty="0"/>
          </a:p>
        </p:txBody>
      </p:sp>
      <p:sp>
        <p:nvSpPr>
          <p:cNvPr id="4" name="Slide Number Placeholder 3"/>
          <p:cNvSpPr>
            <a:spLocks noGrp="1"/>
          </p:cNvSpPr>
          <p:nvPr>
            <p:ph type="sldNum" sz="quarter" idx="10"/>
          </p:nvPr>
        </p:nvSpPr>
        <p:spPr/>
        <p:txBody>
          <a:bodyPr/>
          <a:lstStyle/>
          <a:p>
            <a:fld id="{B68C8073-CAD2-48BF-B8DB-FCAF7D6ED014}" type="slidenum">
              <a:rPr lang="en-US" smtClean="0"/>
              <a:t>21</a:t>
            </a:fld>
            <a:endParaRPr lang="en-US" dirty="0"/>
          </a:p>
        </p:txBody>
      </p:sp>
    </p:spTree>
    <p:extLst>
      <p:ext uri="{BB962C8B-B14F-4D97-AF65-F5344CB8AC3E}">
        <p14:creationId xmlns:p14="http://schemas.microsoft.com/office/powerpoint/2010/main" val="31874726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155997-F820-43A5-BE38-E3AE50B864C7}" type="slidenum">
              <a:rPr lang="en-GB" smtClean="0"/>
              <a:t>22</a:t>
            </a:fld>
            <a:endParaRPr lang="en-GB"/>
          </a:p>
        </p:txBody>
      </p:sp>
    </p:spTree>
    <p:extLst>
      <p:ext uri="{BB962C8B-B14F-4D97-AF65-F5344CB8AC3E}">
        <p14:creationId xmlns:p14="http://schemas.microsoft.com/office/powerpoint/2010/main" val="40203902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dirty="0"/>
          </a:p>
        </p:txBody>
      </p:sp>
    </p:spTree>
    <p:extLst>
      <p:ext uri="{BB962C8B-B14F-4D97-AF65-F5344CB8AC3E}">
        <p14:creationId xmlns:p14="http://schemas.microsoft.com/office/powerpoint/2010/main" val="2573870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11/12/2023</a:t>
            </a:fld>
            <a:endParaRPr lang="en-US" dirty="0"/>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11/12/2023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11/12/2023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11/12/2023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11/12/2023</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freesvg.org/discussion"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hyperlink" Target="about:blank"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hwb.gov.wales/curriculum-for-wales/designing-your-curriculum/implementation-and-practical-considerations/" TargetMode="External"/><Relationship Id="rId2" Type="http://schemas.openxmlformats.org/officeDocument/2006/relationships/notesSlide" Target="../notesSlides/notesSlide9.xml"/><Relationship Id="rId1" Type="http://schemas.openxmlformats.org/officeDocument/2006/relationships/slideLayout" Target="../slideLayouts/slideLayout6.xml"/><Relationship Id="rId5" Type="http://schemas.openxmlformats.org/officeDocument/2006/relationships/image" Target="../media/image12.png"/><Relationship Id="rId4" Type="http://schemas.openxmlformats.org/officeDocument/2006/relationships/hyperlink" Target="https://hwb.gov.wales/cwricwlwm-i-gymru/cynllunio-eich-cwricwlwm/ystyriaethau-gweithredu-ac-ymarfero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5.xml"/><Relationship Id="rId5" Type="http://schemas.openxmlformats.org/officeDocument/2006/relationships/image" Target="../media/image10.png"/><Relationship Id="rId4" Type="http://schemas.openxmlformats.org/officeDocument/2006/relationships/hyperlink" Target="http://www.huffingtonpost.com/entry/eye-opening-video-will-make-adults-reconsider-the-way-they-talk-to-children_us_57b36f62e4b0edfa80d9ddcc"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5.xml"/><Relationship Id="rId6" Type="http://schemas.openxmlformats.org/officeDocument/2006/relationships/hyperlink" Target="about:blank" TargetMode="External"/><Relationship Id="rId5" Type="http://schemas.openxmlformats.org/officeDocument/2006/relationships/image" Target="../media/image11.png"/><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4.xml"/><Relationship Id="rId5" Type="http://schemas.openxmlformats.org/officeDocument/2006/relationships/hyperlink" Target="young-children-ready-to-learn.pdf" TargetMode="External"/><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hyperlink" Target="https://www.lotc.org.uk/wp-content/uploads/2011/04/Engaging-and-Learning-with-the-outdoors.pdf" TargetMode="External"/><Relationship Id="rId2" Type="http://schemas.openxmlformats.org/officeDocument/2006/relationships/notesSlide" Target="../notesSlides/notesSlide19.xml"/><Relationship Id="rId1" Type="http://schemas.openxmlformats.org/officeDocument/2006/relationships/slideLayout" Target="../slideLayouts/slideLayout5.xml"/><Relationship Id="rId4" Type="http://schemas.openxmlformats.org/officeDocument/2006/relationships/image" Target="../media/image5.jpg"/></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5.xml"/><Relationship Id="rId4" Type="http://schemas.openxmlformats.org/officeDocument/2006/relationships/image" Target="../media/image22.png"/></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Comic Sans MS" panose="030F0702030302020204" pitchFamily="66" charset="0"/>
              </a:rPr>
              <a:t>ECAD4013</a:t>
            </a:r>
          </a:p>
        </p:txBody>
      </p:sp>
      <p:sp>
        <p:nvSpPr>
          <p:cNvPr id="3" name="Rectangle 2"/>
          <p:cNvSpPr/>
          <p:nvPr/>
        </p:nvSpPr>
        <p:spPr>
          <a:xfrm>
            <a:off x="62698" y="3676920"/>
            <a:ext cx="9142246" cy="1323439"/>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12700">
                  <a:solidFill>
                    <a:srgbClr val="5B9BD5"/>
                  </a:solidFill>
                  <a:prstDash val="solid"/>
                </a:ln>
                <a:effectLst>
                  <a:outerShdw dist="38100" dir="2640000" algn="bl" rotWithShape="0">
                    <a:srgbClr val="5B9BD5"/>
                  </a:outerShdw>
                </a:effectLst>
                <a:uLnTx/>
                <a:uFillTx/>
                <a:latin typeface="Comic Sans MS" panose="030F0702030302020204" pitchFamily="66" charset="0"/>
              </a:rPr>
              <a:t>Learners, Schools and Communities: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12700">
                  <a:solidFill>
                    <a:srgbClr val="5B9BD5"/>
                  </a:solidFill>
                  <a:prstDash val="solid"/>
                </a:ln>
                <a:effectLst>
                  <a:outerShdw dist="38100" dir="2640000" algn="bl" rotWithShape="0">
                    <a:srgbClr val="5B9BD5"/>
                  </a:outerShdw>
                </a:effectLst>
                <a:uLnTx/>
                <a:uFillTx/>
                <a:latin typeface="Comic Sans MS" panose="030F0702030302020204" pitchFamily="66" charset="0"/>
              </a:rPr>
              <a:t>where am I teaching?</a:t>
            </a:r>
          </a:p>
        </p:txBody>
      </p:sp>
      <p:sp>
        <p:nvSpPr>
          <p:cNvPr id="4" name="Rectangle 3"/>
          <p:cNvSpPr/>
          <p:nvPr/>
        </p:nvSpPr>
        <p:spPr>
          <a:xfrm>
            <a:off x="294226" y="1770222"/>
            <a:ext cx="8555548" cy="1323439"/>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4000" b="1" i="0" u="none" strike="noStrike" kern="1200" cap="none" spc="0" normalizeH="0" baseline="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rPr>
              <a:t>Dysgwyr, Ysgolion a Chymunedau:</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4000" b="1" i="0" u="none" strike="noStrike" kern="1200" cap="none" spc="0" normalizeH="0" baseline="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rPr>
              <a:t>ble ydw i’n addysgu?</a:t>
            </a:r>
          </a:p>
        </p:txBody>
      </p:sp>
      <p:pic>
        <p:nvPicPr>
          <p:cNvPr id="7170" name="Picture 2" descr="Wales Map Flag | Wales map, Welsh flag, Wales flag">
            <a:extLst>
              <a:ext uri="{FF2B5EF4-FFF2-40B4-BE49-F238E27FC236}">
                <a16:creationId xmlns:a16="http://schemas.microsoft.com/office/drawing/2014/main" id="{DEB6A32B-B86E-4BF3-B2D3-653157B9FA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86616" y="208799"/>
            <a:ext cx="2850158" cy="1644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07020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extBox 1"/>
          <p:cNvSpPr txBox="1"/>
          <p:nvPr/>
        </p:nvSpPr>
        <p:spPr>
          <a:xfrm>
            <a:off x="547746" y="557667"/>
            <a:ext cx="2781612" cy="4608954"/>
          </a:xfrm>
          <a:prstGeom prst="rect">
            <a:avLst/>
          </a:prstGeom>
          <a:noFill/>
        </p:spPr>
        <p:txBody>
          <a:bodyPr wrap="square" rtlCol="0">
            <a:spAutoFit/>
          </a:bodyPr>
          <a:lstStyle/>
          <a:p>
            <a:endParaRPr lang="en-GB" sz="2800" dirty="0"/>
          </a:p>
          <a:p>
            <a:endParaRPr lang="en-GB" sz="2800" dirty="0"/>
          </a:p>
          <a:p>
            <a:r>
              <a:rPr lang="cy-GB" sz="2800" dirty="0">
                <a:latin typeface="Comic Sans MS" panose="030F0702030302020204" pitchFamily="66" charset="0"/>
              </a:rPr>
              <a:t>Diwrnod 2
Amgylcheddau Dysgu Effeithiol
Day 2</a:t>
            </a:r>
          </a:p>
          <a:p>
            <a:r>
              <a:rPr lang="en-GB" sz="2800" dirty="0">
                <a:latin typeface="Comic Sans MS" panose="030F0702030302020204" pitchFamily="66" charset="0"/>
              </a:rPr>
              <a:t>Effective Learning Environments</a:t>
            </a:r>
          </a:p>
          <a:p>
            <a:endParaRPr lang="en-GB" sz="135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22536" y="1163874"/>
            <a:ext cx="4302963" cy="3227222"/>
          </a:xfrm>
          <a:prstGeom prst="rect">
            <a:avLst/>
          </a:prstGeom>
          <a:ln w="76200">
            <a:solidFill>
              <a:schemeClr val="accent1"/>
            </a:solidFill>
          </a:ln>
        </p:spPr>
      </p:pic>
    </p:spTree>
    <p:extLst>
      <p:ext uri="{BB962C8B-B14F-4D97-AF65-F5344CB8AC3E}">
        <p14:creationId xmlns:p14="http://schemas.microsoft.com/office/powerpoint/2010/main" val="3422403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A4731-63E2-C2A0-BD24-025341B1E949}"/>
              </a:ext>
            </a:extLst>
          </p:cNvPr>
          <p:cNvSpPr>
            <a:spLocks noGrp="1"/>
          </p:cNvSpPr>
          <p:nvPr>
            <p:ph type="title"/>
          </p:nvPr>
        </p:nvSpPr>
        <p:spPr/>
        <p:txBody>
          <a:bodyPr/>
          <a:lstStyle/>
          <a:p>
            <a:pPr algn="ctr"/>
            <a:r>
              <a:rPr lang="en-GB" dirty="0">
                <a:latin typeface="Comic Sans MS" panose="030F0702030302020204" pitchFamily="66" charset="0"/>
              </a:rPr>
              <a:t>Heddiw - Today</a:t>
            </a:r>
          </a:p>
        </p:txBody>
      </p:sp>
      <p:sp>
        <p:nvSpPr>
          <p:cNvPr id="3" name="Content Placeholder 2">
            <a:extLst>
              <a:ext uri="{FF2B5EF4-FFF2-40B4-BE49-F238E27FC236}">
                <a16:creationId xmlns:a16="http://schemas.microsoft.com/office/drawing/2014/main" id="{46ADC03E-3281-BAED-2715-1ECBA08EE3CB}"/>
              </a:ext>
            </a:extLst>
          </p:cNvPr>
          <p:cNvSpPr>
            <a:spLocks noGrp="1"/>
          </p:cNvSpPr>
          <p:nvPr>
            <p:ph sz="half" idx="1"/>
          </p:nvPr>
        </p:nvSpPr>
        <p:spPr>
          <a:xfrm>
            <a:off x="628650" y="1399828"/>
            <a:ext cx="3886200" cy="4351338"/>
          </a:xfrm>
        </p:spPr>
        <p:txBody>
          <a:bodyPr>
            <a:normAutofit fontScale="92500"/>
          </a:bodyPr>
          <a:lstStyle/>
          <a:p>
            <a:pPr marL="0" indent="0">
              <a:lnSpc>
                <a:spcPct val="107000"/>
              </a:lnSpc>
              <a:spcAft>
                <a:spcPts val="600"/>
              </a:spcAft>
              <a:buNone/>
            </a:pPr>
            <a:r>
              <a:rPr lang="cy-GB" sz="1350" u="sng" dirty="0">
                <a:latin typeface="Comic Sans MS" panose="030F0702030302020204" pitchFamily="66" charset="0"/>
                <a:ea typeface="DengXian" panose="02010600030101010101" pitchFamily="2" charset="-122"/>
                <a:cs typeface="Calibri" panose="020F0502020204030204" pitchFamily="34" charset="0"/>
              </a:rPr>
              <a:t>Rhan 1: Amgylchedd yr ystafell ddosbarth</a:t>
            </a:r>
            <a:endParaRPr lang="en-GB" sz="1350" dirty="0">
              <a:latin typeface="Comic Sans MS" panose="030F0702030302020204" pitchFamily="66" charset="0"/>
              <a:ea typeface="DengXian" panose="02010600030101010101" pitchFamily="2" charset="-122"/>
              <a:cs typeface="Arial" panose="020B0604020202020204" pitchFamily="34" charset="0"/>
            </a:endParaRPr>
          </a:p>
          <a:p>
            <a:pPr marL="257175" indent="-257175">
              <a:buFont typeface="Symbol" panose="05050102010706020507" pitchFamily="18" charset="2"/>
              <a:buChar char=""/>
            </a:pPr>
            <a:r>
              <a:rPr lang="cy-GB" sz="1350" dirty="0">
                <a:latin typeface="Comic Sans MS" panose="030F0702030302020204" pitchFamily="66" charset="0"/>
                <a:ea typeface="DengXian" panose="02010600030101010101" pitchFamily="2" charset="-122"/>
              </a:rPr>
              <a:t>Rhannu Pont 1</a:t>
            </a:r>
            <a:endParaRPr lang="en-GB" sz="1350" dirty="0">
              <a:latin typeface="Comic Sans MS" panose="030F0702030302020204" pitchFamily="66" charset="0"/>
              <a:ea typeface="DengXian" panose="02010600030101010101" pitchFamily="2" charset="-122"/>
            </a:endParaRPr>
          </a:p>
          <a:p>
            <a:pPr marL="257175" indent="-257175">
              <a:buFont typeface="Symbol" panose="05050102010706020507" pitchFamily="18" charset="2"/>
              <a:buChar char=""/>
            </a:pPr>
            <a:r>
              <a:rPr lang="cy-GB" sz="1350" dirty="0">
                <a:latin typeface="Comic Sans MS" panose="030F0702030302020204" pitchFamily="66" charset="0"/>
                <a:ea typeface="DengXian" panose="02010600030101010101" pitchFamily="2" charset="-122"/>
              </a:rPr>
              <a:t>Datblygu gwybodaeth athrawon dan hyfforddiant am y modd yr effeithia amgylcheddau dysgu ar ddatblygiad a lles cymdeithasol, emosiynol, corfforol a gwybyddol plant a sicrhau dealltwriaeth o brif nodweddion amgylcheddau dysgu effeithiol.</a:t>
            </a:r>
            <a:endParaRPr lang="en-GB" sz="1350" dirty="0">
              <a:latin typeface="Comic Sans MS" panose="030F0702030302020204" pitchFamily="66" charset="0"/>
              <a:ea typeface="DengXian" panose="02010600030101010101" pitchFamily="2" charset="-122"/>
              <a:cs typeface="Arial" panose="020B0604020202020204" pitchFamily="34" charset="0"/>
            </a:endParaRPr>
          </a:p>
          <a:p>
            <a:pPr marL="0" indent="0">
              <a:lnSpc>
                <a:spcPct val="107000"/>
              </a:lnSpc>
              <a:spcAft>
                <a:spcPts val="600"/>
              </a:spcAft>
              <a:buNone/>
            </a:pPr>
            <a:r>
              <a:rPr lang="cy-GB" sz="1350" u="sng" dirty="0">
                <a:latin typeface="Comic Sans MS" panose="030F0702030302020204" pitchFamily="66" charset="0"/>
                <a:ea typeface="Times New Roman" panose="02020603050405020304" pitchFamily="18" charset="0"/>
                <a:cs typeface="Calibri" panose="020F0502020204030204" pitchFamily="34" charset="0"/>
              </a:rPr>
              <a:t>Rhan 1: Dysgu effeithiol a bod yn barod i ddysgu</a:t>
            </a:r>
            <a:endParaRPr lang="en-GB" sz="1350" dirty="0">
              <a:latin typeface="Comic Sans MS" panose="030F0702030302020204" pitchFamily="66" charset="0"/>
              <a:ea typeface="DengXian" panose="02010600030101010101" pitchFamily="2" charset="-122"/>
              <a:cs typeface="Arial" panose="020B0604020202020204" pitchFamily="34" charset="0"/>
            </a:endParaRPr>
          </a:p>
          <a:p>
            <a:pPr marL="257175" indent="-257175">
              <a:buFont typeface="Symbol" panose="05050102010706020507" pitchFamily="18" charset="2"/>
              <a:buChar char=""/>
            </a:pPr>
            <a:r>
              <a:rPr lang="cy-GB" sz="1350" dirty="0">
                <a:latin typeface="Comic Sans MS" panose="030F0702030302020204" pitchFamily="66" charset="0"/>
                <a:ea typeface="DengXian" panose="02010600030101010101" pitchFamily="2" charset="-122"/>
              </a:rPr>
              <a:t>Dangos dealltwriaeth glir o’r ffyrdd y trefnir ysgolion a sut y cynllunnir y cwricwlwm i fodloni anghenion y dysgwyr</a:t>
            </a:r>
            <a:endParaRPr lang="en-GB" sz="1350" dirty="0">
              <a:latin typeface="Comic Sans MS" panose="030F0702030302020204" pitchFamily="66" charset="0"/>
              <a:ea typeface="DengXian" panose="02010600030101010101" pitchFamily="2" charset="-122"/>
            </a:endParaRPr>
          </a:p>
          <a:p>
            <a:pPr marL="257175" indent="-257175">
              <a:buFont typeface="Symbol" panose="05050102010706020507" pitchFamily="18" charset="2"/>
              <a:buChar char=""/>
            </a:pPr>
            <a:r>
              <a:rPr lang="cy-GB" sz="1350" dirty="0">
                <a:latin typeface="Comic Sans MS" panose="030F0702030302020204" pitchFamily="66" charset="0"/>
                <a:ea typeface="DengXian" panose="02010600030101010101" pitchFamily="2" charset="-122"/>
              </a:rPr>
              <a:t>Iechyd a lles a’i berthynas â bod yn barod i ddysgu. </a:t>
            </a:r>
            <a:endParaRPr lang="en-GB" sz="1350" dirty="0">
              <a:latin typeface="Comic Sans MS" panose="030F0702030302020204" pitchFamily="66" charset="0"/>
              <a:ea typeface="DengXian" panose="02010600030101010101" pitchFamily="2" charset="-122"/>
            </a:endParaRPr>
          </a:p>
          <a:p>
            <a:pPr marL="257175" indent="-257175">
              <a:buFont typeface="Symbol" panose="05050102010706020507" pitchFamily="18" charset="2"/>
              <a:buChar char=""/>
            </a:pPr>
            <a:r>
              <a:rPr lang="cy-GB" sz="1350" dirty="0">
                <a:latin typeface="Comic Sans MS" panose="030F0702030302020204" pitchFamily="66" charset="0"/>
                <a:ea typeface="DengXian" panose="02010600030101010101" pitchFamily="2" charset="-122"/>
              </a:rPr>
              <a:t>Bod yn barod i ddysgu: profiadau amrywiol plant</a:t>
            </a:r>
            <a:endParaRPr lang="en-GB" sz="1350" dirty="0">
              <a:latin typeface="Comic Sans MS" panose="030F0702030302020204" pitchFamily="66" charset="0"/>
              <a:ea typeface="DengXian" panose="02010600030101010101" pitchFamily="2" charset="-122"/>
            </a:endParaRPr>
          </a:p>
          <a:p>
            <a:pPr marL="257175" indent="-257175">
              <a:buFont typeface="Symbol" panose="05050102010706020507" pitchFamily="18" charset="2"/>
              <a:buChar char=""/>
            </a:pPr>
            <a:r>
              <a:rPr lang="cy-GB" sz="1350" dirty="0">
                <a:latin typeface="Comic Sans MS" panose="030F0702030302020204" pitchFamily="66" charset="0"/>
                <a:ea typeface="DengXian" panose="02010600030101010101" pitchFamily="2" charset="-122"/>
              </a:rPr>
              <a:t>Amgylcheddau dysgu yn y cartref</a:t>
            </a:r>
            <a:endParaRPr lang="en-GB" sz="1350" dirty="0">
              <a:latin typeface="Comic Sans MS" panose="030F0702030302020204" pitchFamily="66" charset="0"/>
              <a:ea typeface="DengXian" panose="02010600030101010101" pitchFamily="2" charset="-122"/>
            </a:endParaRPr>
          </a:p>
          <a:p>
            <a:endParaRPr lang="en-GB" dirty="0"/>
          </a:p>
        </p:txBody>
      </p:sp>
      <p:sp>
        <p:nvSpPr>
          <p:cNvPr id="4" name="Content Placeholder 3">
            <a:extLst>
              <a:ext uri="{FF2B5EF4-FFF2-40B4-BE49-F238E27FC236}">
                <a16:creationId xmlns:a16="http://schemas.microsoft.com/office/drawing/2014/main" id="{09F0A250-710E-96B6-5201-D409FB64ADC7}"/>
              </a:ext>
            </a:extLst>
          </p:cNvPr>
          <p:cNvSpPr>
            <a:spLocks noGrp="1"/>
          </p:cNvSpPr>
          <p:nvPr>
            <p:ph sz="half" idx="2"/>
          </p:nvPr>
        </p:nvSpPr>
        <p:spPr>
          <a:xfrm>
            <a:off x="4744411" y="1349215"/>
            <a:ext cx="3886200" cy="4351338"/>
          </a:xfrm>
        </p:spPr>
        <p:txBody>
          <a:bodyPr>
            <a:normAutofit fontScale="92500"/>
          </a:bodyPr>
          <a:lstStyle/>
          <a:p>
            <a:pPr marL="0" indent="0">
              <a:lnSpc>
                <a:spcPct val="107000"/>
              </a:lnSpc>
              <a:spcAft>
                <a:spcPts val="600"/>
              </a:spcAft>
              <a:buNone/>
            </a:pPr>
            <a:r>
              <a:rPr lang="en-GB" sz="1350" u="sng" dirty="0">
                <a:latin typeface="Comic Sans MS" panose="030F0702030302020204" pitchFamily="66" charset="0"/>
                <a:ea typeface="DengXian" panose="02010600030101010101" pitchFamily="2" charset="-122"/>
                <a:cs typeface="Calibri" panose="020F0502020204030204" pitchFamily="34" charset="0"/>
              </a:rPr>
              <a:t>Part 1: The classroom environment</a:t>
            </a:r>
            <a:endParaRPr lang="en-GB" sz="1350" dirty="0">
              <a:latin typeface="Comic Sans MS" panose="030F0702030302020204" pitchFamily="66" charset="0"/>
              <a:ea typeface="DengXian" panose="02010600030101010101" pitchFamily="2" charset="-122"/>
              <a:cs typeface="Arial" panose="020B0604020202020204" pitchFamily="34" charset="0"/>
            </a:endParaRPr>
          </a:p>
          <a:p>
            <a:pPr marL="257175" indent="-257175">
              <a:buFont typeface="Symbol" panose="05050102010706020507" pitchFamily="18" charset="2"/>
              <a:buChar char=""/>
            </a:pPr>
            <a:r>
              <a:rPr lang="en-GB" sz="1350" dirty="0">
                <a:latin typeface="Comic Sans MS" panose="030F0702030302020204" pitchFamily="66" charset="0"/>
                <a:ea typeface="DengXian" panose="02010600030101010101" pitchFamily="2" charset="-122"/>
                <a:cs typeface="Calibri" panose="020F0502020204030204" pitchFamily="34" charset="0"/>
              </a:rPr>
              <a:t>Share Bridge 1</a:t>
            </a:r>
            <a:endParaRPr lang="en-GB" sz="1350" dirty="0">
              <a:latin typeface="Comic Sans MS" panose="030F0702030302020204" pitchFamily="66" charset="0"/>
              <a:ea typeface="DengXian" panose="02010600030101010101" pitchFamily="2" charset="-122"/>
            </a:endParaRPr>
          </a:p>
          <a:p>
            <a:pPr marL="257175" indent="-257175">
              <a:buFont typeface="Symbol" panose="05050102010706020507" pitchFamily="18" charset="2"/>
              <a:buChar char=""/>
            </a:pPr>
            <a:r>
              <a:rPr lang="en-GB" sz="1350" dirty="0">
                <a:latin typeface="Comic Sans MS" panose="030F0702030302020204" pitchFamily="66" charset="0"/>
                <a:ea typeface="Times New Roman" panose="02020603050405020304" pitchFamily="18" charset="0"/>
                <a:cs typeface="Calibri" panose="020F0502020204030204" pitchFamily="34" charset="0"/>
              </a:rPr>
              <a:t>Develop student teachers’ knowledge of how learning environments impact on children’s social, emotional, physical and cognitive development and well-being, and secure an understanding of the key features of an effective learning environment.</a:t>
            </a:r>
            <a:endParaRPr lang="en-GB" sz="1350" dirty="0">
              <a:latin typeface="Comic Sans MS" panose="030F0702030302020204" pitchFamily="66" charset="0"/>
              <a:ea typeface="DengXian" panose="02010600030101010101" pitchFamily="2" charset="-122"/>
              <a:cs typeface="Arial" panose="020B0604020202020204" pitchFamily="34" charset="0"/>
            </a:endParaRPr>
          </a:p>
          <a:p>
            <a:pPr marL="0" indent="0">
              <a:lnSpc>
                <a:spcPct val="107000"/>
              </a:lnSpc>
              <a:spcAft>
                <a:spcPts val="600"/>
              </a:spcAft>
              <a:buNone/>
            </a:pPr>
            <a:r>
              <a:rPr lang="en-GB" sz="1350" u="sng" dirty="0">
                <a:latin typeface="Comic Sans MS" panose="030F0702030302020204" pitchFamily="66" charset="0"/>
                <a:ea typeface="Times New Roman" panose="02020603050405020304" pitchFamily="18" charset="0"/>
                <a:cs typeface="Calibri" panose="020F0502020204030204" pitchFamily="34" charset="0"/>
              </a:rPr>
              <a:t>Part 2: </a:t>
            </a:r>
            <a:r>
              <a:rPr lang="en-GB" sz="1350" u="sng" dirty="0">
                <a:latin typeface="Comic Sans MS" panose="030F0702030302020204" pitchFamily="66" charset="0"/>
                <a:ea typeface="DengXian" panose="02010600030101010101" pitchFamily="2" charset="-122"/>
                <a:cs typeface="Calibri" panose="020F0502020204030204" pitchFamily="34" charset="0"/>
              </a:rPr>
              <a:t>Effective learning and being ready to learn</a:t>
            </a:r>
            <a:endParaRPr lang="en-GB" sz="1350" dirty="0">
              <a:latin typeface="Comic Sans MS" panose="030F0702030302020204" pitchFamily="66" charset="0"/>
              <a:ea typeface="DengXian" panose="02010600030101010101" pitchFamily="2" charset="-122"/>
              <a:cs typeface="Arial" panose="020B0604020202020204" pitchFamily="34" charset="0"/>
            </a:endParaRPr>
          </a:p>
          <a:p>
            <a:pPr marL="257175" indent="-257175">
              <a:buFont typeface="Symbol" panose="05050102010706020507" pitchFamily="18" charset="2"/>
              <a:buChar char=""/>
            </a:pPr>
            <a:r>
              <a:rPr lang="en-GB" sz="1350" dirty="0">
                <a:latin typeface="Comic Sans MS" panose="030F0702030302020204" pitchFamily="66" charset="0"/>
                <a:ea typeface="DengXian" panose="02010600030101010101" pitchFamily="2" charset="-122"/>
                <a:cs typeface="Calibri" panose="020F0502020204030204" pitchFamily="34" charset="0"/>
              </a:rPr>
              <a:t>E</a:t>
            </a:r>
            <a:r>
              <a:rPr lang="en-GB" sz="1350" dirty="0">
                <a:latin typeface="Comic Sans MS" panose="030F0702030302020204" pitchFamily="66" charset="0"/>
                <a:ea typeface="Times New Roman" panose="02020603050405020304" pitchFamily="18" charset="0"/>
                <a:cs typeface="Calibri" panose="020F0502020204030204" pitchFamily="34" charset="0"/>
              </a:rPr>
              <a:t>vidence a clear understanding of the ways in which schools are organised and how the curriculum is designed to meet the needs of the learners</a:t>
            </a:r>
            <a:endParaRPr lang="en-GB" sz="1350" dirty="0">
              <a:latin typeface="Comic Sans MS" panose="030F0702030302020204" pitchFamily="66" charset="0"/>
              <a:ea typeface="DengXian" panose="02010600030101010101" pitchFamily="2" charset="-122"/>
            </a:endParaRPr>
          </a:p>
          <a:p>
            <a:pPr marL="257175" indent="-257175">
              <a:buFont typeface="Symbol" panose="05050102010706020507" pitchFamily="18" charset="2"/>
              <a:buChar char=""/>
            </a:pPr>
            <a:r>
              <a:rPr lang="en-GB" sz="1350" dirty="0">
                <a:latin typeface="Comic Sans MS" panose="030F0702030302020204" pitchFamily="66" charset="0"/>
                <a:ea typeface="Times New Roman" panose="02020603050405020304" pitchFamily="18" charset="0"/>
                <a:cs typeface="Calibri" panose="020F0502020204030204" pitchFamily="34" charset="0"/>
              </a:rPr>
              <a:t>Health and well-being and its relation to being ready to learn. </a:t>
            </a:r>
            <a:endParaRPr lang="en-GB" sz="1350" dirty="0">
              <a:latin typeface="Comic Sans MS" panose="030F0702030302020204" pitchFamily="66" charset="0"/>
              <a:ea typeface="DengXian" panose="02010600030101010101" pitchFamily="2" charset="-122"/>
            </a:endParaRPr>
          </a:p>
          <a:p>
            <a:pPr marL="257175" indent="-257175">
              <a:buFont typeface="Symbol" panose="05050102010706020507" pitchFamily="18" charset="2"/>
              <a:buChar char=""/>
            </a:pPr>
            <a:r>
              <a:rPr lang="en-GB" sz="1350" dirty="0">
                <a:latin typeface="Comic Sans MS" panose="030F0702030302020204" pitchFamily="66" charset="0"/>
                <a:ea typeface="DengXian" panose="02010600030101010101" pitchFamily="2" charset="-122"/>
                <a:cs typeface="Calibri" panose="020F0502020204030204" pitchFamily="34" charset="0"/>
              </a:rPr>
              <a:t>Being ready to learn: children’s diverse experiences</a:t>
            </a:r>
            <a:endParaRPr lang="en-GB" sz="1350" dirty="0">
              <a:latin typeface="Comic Sans MS" panose="030F0702030302020204" pitchFamily="66" charset="0"/>
              <a:ea typeface="DengXian" panose="02010600030101010101" pitchFamily="2" charset="-122"/>
            </a:endParaRPr>
          </a:p>
          <a:p>
            <a:r>
              <a:rPr lang="en-GB" sz="1350" dirty="0">
                <a:latin typeface="Comic Sans MS" panose="030F0702030302020204" pitchFamily="66" charset="0"/>
                <a:ea typeface="DengXian" panose="02010600030101010101" pitchFamily="2" charset="-122"/>
              </a:rPr>
              <a:t>Home learning environments</a:t>
            </a:r>
            <a:endParaRPr lang="en-GB" dirty="0">
              <a:latin typeface="Comic Sans MS" panose="030F0702030302020204" pitchFamily="66" charset="0"/>
            </a:endParaRPr>
          </a:p>
        </p:txBody>
      </p:sp>
    </p:spTree>
    <p:extLst>
      <p:ext uri="{BB962C8B-B14F-4D97-AF65-F5344CB8AC3E}">
        <p14:creationId xmlns:p14="http://schemas.microsoft.com/office/powerpoint/2010/main" val="10089134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24739" y="330583"/>
            <a:ext cx="3868340" cy="823912"/>
          </a:xfrm>
        </p:spPr>
        <p:txBody>
          <a:bodyPr>
            <a:normAutofit fontScale="85000" lnSpcReduction="20000"/>
          </a:bodyPr>
          <a:lstStyle/>
          <a:p>
            <a:r>
              <a:rPr lang="cy-GB" b="0" dirty="0">
                <a:latin typeface="Comic Sans MS" panose="030F0702030302020204" pitchFamily="66" charset="0"/>
              </a:rPr>
              <a:t>Beth wnaethoch chi ei ddysgu yn ystod eich profiad pontio? Rhennwch ac adfyfyriwch</a:t>
            </a:r>
          </a:p>
        </p:txBody>
      </p:sp>
      <p:sp>
        <p:nvSpPr>
          <p:cNvPr id="5" name="Text Placeholder 4"/>
          <p:cNvSpPr>
            <a:spLocks noGrp="1"/>
          </p:cNvSpPr>
          <p:nvPr>
            <p:ph type="body" sz="quarter" idx="3"/>
          </p:nvPr>
        </p:nvSpPr>
        <p:spPr>
          <a:xfrm>
            <a:off x="4816387" y="330583"/>
            <a:ext cx="4143128" cy="823912"/>
          </a:xfrm>
        </p:spPr>
        <p:txBody>
          <a:bodyPr>
            <a:normAutofit fontScale="85000" lnSpcReduction="20000"/>
          </a:bodyPr>
          <a:lstStyle/>
          <a:p>
            <a:pPr algn="ctr"/>
            <a:r>
              <a:rPr lang="en-GB" b="0" dirty="0">
                <a:latin typeface="Comic Sans MS" panose="030F0702030302020204" pitchFamily="66" charset="0"/>
              </a:rPr>
              <a:t>What did you learn from you bridging experience? Share and reflect</a:t>
            </a:r>
          </a:p>
        </p:txBody>
      </p:sp>
      <p:pic>
        <p:nvPicPr>
          <p:cNvPr id="6" name="Picture 5" descr="File:New severn bridge best 750pix.jpg - Wikipedia"/>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2673" y="4634879"/>
            <a:ext cx="1293401" cy="924350"/>
          </a:xfrm>
          <a:prstGeom prst="rect">
            <a:avLst/>
          </a:prstGeom>
          <a:ln w="19050">
            <a:solidFill>
              <a:schemeClr val="accent1"/>
            </a:solidFill>
          </a:ln>
        </p:spPr>
      </p:pic>
      <p:sp>
        <p:nvSpPr>
          <p:cNvPr id="4" name="TextBox 3"/>
          <p:cNvSpPr txBox="1"/>
          <p:nvPr/>
        </p:nvSpPr>
        <p:spPr>
          <a:xfrm>
            <a:off x="5195086" y="1618407"/>
            <a:ext cx="3948913" cy="3847207"/>
          </a:xfrm>
          <a:prstGeom prst="rect">
            <a:avLst/>
          </a:prstGeom>
          <a:noFill/>
        </p:spPr>
        <p:txBody>
          <a:bodyPr wrap="square" rtlCol="0">
            <a:spAutoFit/>
          </a:bodyPr>
          <a:lstStyle/>
          <a:p>
            <a:r>
              <a:rPr lang="en-GB" sz="1600" dirty="0">
                <a:latin typeface="Comic Sans MS" panose="030F0702030302020204" pitchFamily="66" charset="0"/>
              </a:rPr>
              <a:t>Key questions</a:t>
            </a:r>
          </a:p>
          <a:p>
            <a:endParaRPr lang="en-GB" sz="1600" dirty="0">
              <a:latin typeface="Comic Sans MS" panose="030F0702030302020204" pitchFamily="66" charset="0"/>
            </a:endParaRPr>
          </a:p>
          <a:p>
            <a:pPr marL="342900" indent="-342900">
              <a:buFont typeface="+mj-lt"/>
              <a:buAutoNum type="arabicPeriod"/>
            </a:pPr>
            <a:r>
              <a:rPr lang="en-GB" sz="1600" dirty="0">
                <a:latin typeface="Comic Sans MS" panose="030F0702030302020204" pitchFamily="66" charset="0"/>
              </a:rPr>
              <a:t>How were the environments similar from school to school?</a:t>
            </a:r>
          </a:p>
          <a:p>
            <a:pPr marL="342900" indent="-342900">
              <a:buFont typeface="+mj-lt"/>
              <a:buAutoNum type="arabicPeriod"/>
            </a:pPr>
            <a:endParaRPr lang="en-GB" sz="1600" dirty="0">
              <a:latin typeface="Comic Sans MS" panose="030F0702030302020204" pitchFamily="66" charset="0"/>
            </a:endParaRPr>
          </a:p>
          <a:p>
            <a:pPr marL="342900" indent="-342900">
              <a:buFont typeface="+mj-lt"/>
              <a:buAutoNum type="arabicPeriod"/>
            </a:pPr>
            <a:r>
              <a:rPr lang="en-GB" sz="1600" dirty="0">
                <a:latin typeface="Comic Sans MS" panose="030F0702030302020204" pitchFamily="66" charset="0"/>
              </a:rPr>
              <a:t>How were they different?</a:t>
            </a:r>
          </a:p>
          <a:p>
            <a:pPr marL="342900" indent="-342900">
              <a:buFont typeface="+mj-lt"/>
              <a:buAutoNum type="arabicPeriod"/>
            </a:pPr>
            <a:endParaRPr lang="en-GB" sz="1600" dirty="0">
              <a:latin typeface="Comic Sans MS" panose="030F0702030302020204" pitchFamily="66" charset="0"/>
            </a:endParaRPr>
          </a:p>
          <a:p>
            <a:pPr marL="342900" indent="-342900">
              <a:buFont typeface="+mj-lt"/>
              <a:buAutoNum type="arabicPeriod"/>
            </a:pPr>
            <a:r>
              <a:rPr lang="en-GB" sz="1600" dirty="0">
                <a:latin typeface="Comic Sans MS" panose="030F0702030302020204" pitchFamily="66" charset="0"/>
              </a:rPr>
              <a:t>How do you think this might impact on the 5 aspects we talked about?</a:t>
            </a:r>
          </a:p>
          <a:p>
            <a:pPr marL="342900" indent="-342900">
              <a:buFont typeface="+mj-lt"/>
              <a:buAutoNum type="arabicPeriod"/>
            </a:pPr>
            <a:endParaRPr lang="en-GB" sz="1600" dirty="0">
              <a:latin typeface="Comic Sans MS" panose="030F0702030302020204" pitchFamily="66" charset="0"/>
            </a:endParaRPr>
          </a:p>
          <a:p>
            <a:pPr marL="342900" indent="-342900">
              <a:buFont typeface="+mj-lt"/>
              <a:buAutoNum type="arabicPeriod"/>
            </a:pPr>
            <a:r>
              <a:rPr lang="en-GB" sz="1600" dirty="0">
                <a:latin typeface="Comic Sans MS" panose="030F0702030302020204" pitchFamily="66" charset="0"/>
              </a:rPr>
              <a:t>Do you think there was likely to be equity of experience for the children in the different schools?</a:t>
            </a:r>
          </a:p>
          <a:p>
            <a:endParaRPr lang="en-GB" dirty="0"/>
          </a:p>
          <a:p>
            <a:endParaRPr lang="en-GB" dirty="0"/>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80112" y="2025516"/>
            <a:ext cx="1225962" cy="688835"/>
          </a:xfrm>
          <a:prstGeom prst="rect">
            <a:avLst/>
          </a:prstGeom>
        </p:spPr>
      </p:pic>
      <p:sp>
        <p:nvSpPr>
          <p:cNvPr id="10" name="TextBox 9">
            <a:extLst>
              <a:ext uri="{FF2B5EF4-FFF2-40B4-BE49-F238E27FC236}">
                <a16:creationId xmlns:a16="http://schemas.microsoft.com/office/drawing/2014/main" id="{CE2458A1-E448-4ECF-9568-A616859E1266}"/>
              </a:ext>
            </a:extLst>
          </p:cNvPr>
          <p:cNvSpPr txBox="1"/>
          <p:nvPr/>
        </p:nvSpPr>
        <p:spPr>
          <a:xfrm>
            <a:off x="250854" y="1618407"/>
            <a:ext cx="3340218" cy="4308872"/>
          </a:xfrm>
          <a:prstGeom prst="rect">
            <a:avLst/>
          </a:prstGeom>
          <a:noFill/>
        </p:spPr>
        <p:txBody>
          <a:bodyPr wrap="square">
            <a:spAutoFit/>
          </a:bodyPr>
          <a:lstStyle/>
          <a:p>
            <a:r>
              <a:rPr lang="cy-GB" sz="1600" dirty="0">
                <a:latin typeface="Comic Sans MS" panose="030F0702030302020204" pitchFamily="66" charset="0"/>
              </a:rPr>
              <a:t>Cwestiynau allweddol</a:t>
            </a:r>
          </a:p>
          <a:p>
            <a:endParaRPr lang="cy-GB" sz="1600" dirty="0">
              <a:latin typeface="Comic Sans MS" panose="030F0702030302020204" pitchFamily="66" charset="0"/>
            </a:endParaRPr>
          </a:p>
          <a:p>
            <a:pPr marL="342900" indent="-342900">
              <a:buFont typeface="+mj-lt"/>
              <a:buAutoNum type="arabicPeriod"/>
            </a:pPr>
            <a:r>
              <a:rPr lang="cy-GB" sz="1600" dirty="0">
                <a:latin typeface="Comic Sans MS" panose="030F0702030302020204" pitchFamily="66" charset="0"/>
              </a:rPr>
              <a:t>Sut oedd yr amgylcheddau yn debyg o ysgol i ysgol?</a:t>
            </a:r>
          </a:p>
          <a:p>
            <a:pPr marL="342900" indent="-342900">
              <a:buFont typeface="+mj-lt"/>
              <a:buAutoNum type="arabicPeriod"/>
            </a:pPr>
            <a:endParaRPr lang="cy-GB" sz="1600" dirty="0">
              <a:latin typeface="Comic Sans MS" panose="030F0702030302020204" pitchFamily="66" charset="0"/>
            </a:endParaRPr>
          </a:p>
          <a:p>
            <a:pPr marL="342900" indent="-342900">
              <a:buFont typeface="+mj-lt"/>
              <a:buAutoNum type="arabicPeriod"/>
            </a:pPr>
            <a:r>
              <a:rPr lang="cy-GB" sz="1600" dirty="0">
                <a:latin typeface="Comic Sans MS" panose="030F0702030302020204" pitchFamily="66" charset="0"/>
              </a:rPr>
              <a:t>Sut oedden nhw’n wahanol?</a:t>
            </a:r>
          </a:p>
          <a:p>
            <a:pPr marL="342900" indent="-342900">
              <a:buFont typeface="+mj-lt"/>
              <a:buAutoNum type="arabicPeriod"/>
            </a:pPr>
            <a:endParaRPr lang="cy-GB" sz="1600" dirty="0">
              <a:latin typeface="Comic Sans MS" panose="030F0702030302020204" pitchFamily="66" charset="0"/>
            </a:endParaRPr>
          </a:p>
          <a:p>
            <a:pPr marL="342900" indent="-342900">
              <a:buFont typeface="+mj-lt"/>
              <a:buAutoNum type="arabicPeriod"/>
            </a:pPr>
            <a:r>
              <a:rPr lang="cy-GB" sz="1600" dirty="0">
                <a:latin typeface="Comic Sans MS" panose="030F0702030302020204" pitchFamily="66" charset="0"/>
              </a:rPr>
              <a:t>Sut ydych chi’n meddwl y gallai hyn effeithio ar y 5 agwedd y gwnaethom eu trafod?</a:t>
            </a:r>
          </a:p>
          <a:p>
            <a:pPr marL="342900" indent="-342900">
              <a:buFont typeface="+mj-lt"/>
              <a:buAutoNum type="arabicPeriod"/>
            </a:pPr>
            <a:endParaRPr lang="cy-GB" sz="1600" dirty="0">
              <a:latin typeface="Comic Sans MS" panose="030F0702030302020204" pitchFamily="66" charset="0"/>
            </a:endParaRPr>
          </a:p>
          <a:p>
            <a:pPr marL="342900" indent="-342900">
              <a:buFont typeface="+mj-lt"/>
              <a:buAutoNum type="arabicPeriod"/>
            </a:pPr>
            <a:r>
              <a:rPr lang="cy-GB" sz="1600" dirty="0">
                <a:latin typeface="Comic Sans MS" panose="030F0702030302020204" pitchFamily="66" charset="0"/>
              </a:rPr>
              <a:t>Ydych chi’n credu bod profiad y plant o wahanol ysgolion yn debygol o ddangos cydraddoldeb?</a:t>
            </a:r>
          </a:p>
          <a:p>
            <a:endParaRPr lang="en-GB" dirty="0"/>
          </a:p>
        </p:txBody>
      </p:sp>
    </p:spTree>
    <p:extLst>
      <p:ext uri="{BB962C8B-B14F-4D97-AF65-F5344CB8AC3E}">
        <p14:creationId xmlns:p14="http://schemas.microsoft.com/office/powerpoint/2010/main" val="29855662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5" name="Text Placeholder 4"/>
          <p:cNvSpPr>
            <a:spLocks noGrp="1"/>
          </p:cNvSpPr>
          <p:nvPr>
            <p:ph type="body" sz="quarter" idx="3"/>
          </p:nvPr>
        </p:nvSpPr>
        <p:spPr>
          <a:xfrm>
            <a:off x="2655373" y="2782778"/>
            <a:ext cx="4005249" cy="1112744"/>
          </a:xfrm>
        </p:spPr>
        <p:txBody>
          <a:bodyPr>
            <a:noAutofit/>
          </a:bodyPr>
          <a:lstStyle/>
          <a:p>
            <a:pPr algn="ctr"/>
            <a:r>
              <a:rPr lang="en-GB" b="0" dirty="0">
                <a:latin typeface="Comic Sans MS" panose="030F0702030302020204" pitchFamily="66" charset="0"/>
              </a:rPr>
              <a:t>How does the learning environment support development in these areas?</a:t>
            </a:r>
          </a:p>
          <a:p>
            <a:pPr algn="ctr"/>
            <a:r>
              <a:rPr lang="cy-GB" b="0" dirty="0">
                <a:latin typeface="Comic Sans MS" panose="030F0702030302020204" pitchFamily="66" charset="0"/>
              </a:rPr>
              <a:t>Sut mae’r amgylchedd dysgu yn cynorthwyo datblygiad yn y meysydd hyn? </a:t>
            </a:r>
          </a:p>
        </p:txBody>
      </p:sp>
      <p:sp>
        <p:nvSpPr>
          <p:cNvPr id="2" name="TextBox 1"/>
          <p:cNvSpPr txBox="1"/>
          <p:nvPr/>
        </p:nvSpPr>
        <p:spPr>
          <a:xfrm>
            <a:off x="3765388" y="4168128"/>
            <a:ext cx="1965337" cy="1077218"/>
          </a:xfrm>
          <a:prstGeom prst="rect">
            <a:avLst/>
          </a:prstGeom>
          <a:solidFill>
            <a:srgbClr val="FF9900"/>
          </a:solidFill>
          <a:ln w="12700">
            <a:solidFill>
              <a:schemeClr val="accent1">
                <a:lumMod val="75000"/>
              </a:schemeClr>
            </a:solidFill>
          </a:ln>
        </p:spPr>
        <p:txBody>
          <a:bodyPr wrap="square" rtlCol="0">
            <a:spAutoFit/>
          </a:bodyPr>
          <a:lstStyle/>
          <a:p>
            <a:pPr algn="ctr"/>
            <a:r>
              <a:rPr lang="en-GB" sz="3200" dirty="0"/>
              <a:t>Well-being</a:t>
            </a:r>
          </a:p>
          <a:p>
            <a:pPr algn="ctr"/>
            <a:r>
              <a:rPr lang="cy-GB" sz="3200" dirty="0"/>
              <a:t>Llesiant</a:t>
            </a:r>
          </a:p>
        </p:txBody>
      </p:sp>
      <p:sp>
        <p:nvSpPr>
          <p:cNvPr id="7" name="TextBox 6"/>
          <p:cNvSpPr txBox="1"/>
          <p:nvPr/>
        </p:nvSpPr>
        <p:spPr>
          <a:xfrm>
            <a:off x="6399056" y="3461222"/>
            <a:ext cx="2633933" cy="2062103"/>
          </a:xfrm>
          <a:prstGeom prst="rect">
            <a:avLst/>
          </a:prstGeom>
          <a:solidFill>
            <a:srgbClr val="FFFF99"/>
          </a:solidFill>
          <a:ln w="12700">
            <a:solidFill>
              <a:schemeClr val="accent1">
                <a:lumMod val="75000"/>
              </a:schemeClr>
            </a:solidFill>
          </a:ln>
        </p:spPr>
        <p:txBody>
          <a:bodyPr wrap="square" rtlCol="0">
            <a:spAutoFit/>
          </a:bodyPr>
          <a:lstStyle/>
          <a:p>
            <a:pPr algn="ctr"/>
            <a:r>
              <a:rPr lang="en-GB" sz="3200" dirty="0">
                <a:latin typeface="Comic Sans MS" panose="030F0702030302020204" pitchFamily="66" charset="0"/>
              </a:rPr>
              <a:t>Emotional development</a:t>
            </a:r>
          </a:p>
          <a:p>
            <a:pPr algn="ctr"/>
            <a:r>
              <a:rPr lang="cy-GB" sz="3200" dirty="0">
                <a:latin typeface="Comic Sans MS" panose="030F0702030302020204" pitchFamily="66" charset="0"/>
              </a:rPr>
              <a:t>Datblygiad emosiynol</a:t>
            </a:r>
          </a:p>
        </p:txBody>
      </p:sp>
      <p:sp>
        <p:nvSpPr>
          <p:cNvPr id="10" name="TextBox 9"/>
          <p:cNvSpPr txBox="1"/>
          <p:nvPr/>
        </p:nvSpPr>
        <p:spPr>
          <a:xfrm>
            <a:off x="222705" y="3707443"/>
            <a:ext cx="2734189" cy="1815882"/>
          </a:xfrm>
          <a:prstGeom prst="rect">
            <a:avLst/>
          </a:prstGeom>
          <a:solidFill>
            <a:srgbClr val="00FF99"/>
          </a:solidFill>
          <a:ln w="12700">
            <a:solidFill>
              <a:schemeClr val="accent1">
                <a:lumMod val="75000"/>
              </a:schemeClr>
            </a:solidFill>
          </a:ln>
        </p:spPr>
        <p:txBody>
          <a:bodyPr wrap="square" rtlCol="0">
            <a:spAutoFit/>
          </a:bodyPr>
          <a:lstStyle/>
          <a:p>
            <a:pPr algn="ctr"/>
            <a:r>
              <a:rPr lang="en-GB" sz="2800" dirty="0">
                <a:latin typeface="Comic Sans MS" panose="030F0702030302020204" pitchFamily="66" charset="0"/>
              </a:rPr>
              <a:t>Physical development</a:t>
            </a:r>
          </a:p>
          <a:p>
            <a:pPr algn="ctr"/>
            <a:r>
              <a:rPr lang="cy-GB" sz="2800" dirty="0">
                <a:latin typeface="Comic Sans MS" panose="030F0702030302020204" pitchFamily="66" charset="0"/>
              </a:rPr>
              <a:t>Datblygiad corfforol</a:t>
            </a:r>
          </a:p>
        </p:txBody>
      </p:sp>
      <p:sp>
        <p:nvSpPr>
          <p:cNvPr id="11" name="TextBox 10"/>
          <p:cNvSpPr txBox="1"/>
          <p:nvPr/>
        </p:nvSpPr>
        <p:spPr>
          <a:xfrm>
            <a:off x="6336226" y="291951"/>
            <a:ext cx="2696763" cy="2062103"/>
          </a:xfrm>
          <a:prstGeom prst="rect">
            <a:avLst/>
          </a:prstGeom>
          <a:solidFill>
            <a:srgbClr val="66FFFF"/>
          </a:solidFill>
          <a:ln w="12700">
            <a:solidFill>
              <a:schemeClr val="accent1">
                <a:lumMod val="75000"/>
              </a:schemeClr>
            </a:solidFill>
          </a:ln>
        </p:spPr>
        <p:txBody>
          <a:bodyPr wrap="square" rtlCol="0">
            <a:spAutoFit/>
          </a:bodyPr>
          <a:lstStyle/>
          <a:p>
            <a:pPr algn="ctr"/>
            <a:r>
              <a:rPr lang="en-GB" sz="3200" dirty="0">
                <a:latin typeface="Comic Sans MS" panose="030F0702030302020204" pitchFamily="66" charset="0"/>
              </a:rPr>
              <a:t>Social development</a:t>
            </a:r>
          </a:p>
          <a:p>
            <a:pPr algn="ctr"/>
            <a:r>
              <a:rPr lang="cy-GB" sz="3200" dirty="0">
                <a:latin typeface="Comic Sans MS" panose="030F0702030302020204" pitchFamily="66" charset="0"/>
              </a:rPr>
              <a:t>Datblygiad cymdeithasol</a:t>
            </a:r>
          </a:p>
        </p:txBody>
      </p:sp>
      <p:sp>
        <p:nvSpPr>
          <p:cNvPr id="12" name="TextBox 11"/>
          <p:cNvSpPr txBox="1"/>
          <p:nvPr/>
        </p:nvSpPr>
        <p:spPr>
          <a:xfrm>
            <a:off x="222705" y="345687"/>
            <a:ext cx="2611299" cy="2062103"/>
          </a:xfrm>
          <a:prstGeom prst="rect">
            <a:avLst/>
          </a:prstGeom>
          <a:solidFill>
            <a:srgbClr val="FF9999"/>
          </a:solidFill>
          <a:ln w="12700">
            <a:solidFill>
              <a:schemeClr val="accent1">
                <a:lumMod val="75000"/>
              </a:schemeClr>
            </a:solidFill>
          </a:ln>
        </p:spPr>
        <p:txBody>
          <a:bodyPr wrap="square" rtlCol="0">
            <a:spAutoFit/>
          </a:bodyPr>
          <a:lstStyle/>
          <a:p>
            <a:pPr algn="ctr"/>
            <a:r>
              <a:rPr lang="en-GB" sz="3200" dirty="0">
                <a:latin typeface="Comic Sans MS" panose="030F0702030302020204" pitchFamily="66" charset="0"/>
              </a:rPr>
              <a:t>Cognitive development</a:t>
            </a:r>
          </a:p>
          <a:p>
            <a:pPr algn="ctr"/>
            <a:r>
              <a:rPr lang="cy-GB" sz="3200" dirty="0">
                <a:latin typeface="Comic Sans MS" panose="030F0702030302020204" pitchFamily="66" charset="0"/>
              </a:rPr>
              <a:t>Datblygiad gwybyddol</a:t>
            </a:r>
          </a:p>
        </p:txBody>
      </p:sp>
    </p:spTree>
    <p:extLst>
      <p:ext uri="{BB962C8B-B14F-4D97-AF65-F5344CB8AC3E}">
        <p14:creationId xmlns:p14="http://schemas.microsoft.com/office/powerpoint/2010/main" val="839695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 grpId="0" animBg="1"/>
      <p:bldP spid="10" grpId="0" animBg="1"/>
      <p:bldP spid="11" grpId="0" animBg="1"/>
      <p:bldP spid="1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25642" y="330583"/>
            <a:ext cx="3868340" cy="823912"/>
          </a:xfrm>
        </p:spPr>
        <p:txBody>
          <a:bodyPr>
            <a:normAutofit fontScale="92500" lnSpcReduction="20000"/>
          </a:bodyPr>
          <a:lstStyle/>
          <a:p>
            <a:r>
              <a:rPr lang="cy-GB" b="0" dirty="0">
                <a:latin typeface="Comic Sans MS" panose="030F0702030302020204" pitchFamily="66" charset="0"/>
              </a:rPr>
              <a:t>Sut olwg sydd ar amgylchedd dysgu effeithiol ar gyfer y Cyfnod Sylfaen?</a:t>
            </a:r>
          </a:p>
        </p:txBody>
      </p:sp>
      <p:sp>
        <p:nvSpPr>
          <p:cNvPr id="5" name="Text Placeholder 4"/>
          <p:cNvSpPr>
            <a:spLocks noGrp="1"/>
          </p:cNvSpPr>
          <p:nvPr>
            <p:ph type="body" sz="quarter" idx="3"/>
          </p:nvPr>
        </p:nvSpPr>
        <p:spPr>
          <a:xfrm>
            <a:off x="4750019" y="330583"/>
            <a:ext cx="3887391" cy="823912"/>
          </a:xfrm>
        </p:spPr>
        <p:txBody>
          <a:bodyPr>
            <a:normAutofit fontScale="92500" lnSpcReduction="20000"/>
          </a:bodyPr>
          <a:lstStyle/>
          <a:p>
            <a:pPr algn="ctr"/>
            <a:r>
              <a:rPr lang="en-GB" b="0" dirty="0">
                <a:latin typeface="Comic Sans MS" panose="030F0702030302020204" pitchFamily="66" charset="0"/>
              </a:rPr>
              <a:t>What does an effective learning environment look like at Foundation Phase?</a:t>
            </a:r>
          </a:p>
        </p:txBody>
      </p:sp>
      <p:pic>
        <p:nvPicPr>
          <p:cNvPr id="7" name="Picture 6">
            <a:hlinkClick r:id="rId3"/>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24739" y="3848369"/>
            <a:ext cx="1147763" cy="161421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192688" y="1471948"/>
            <a:ext cx="5456583" cy="3119931"/>
          </a:xfrm>
          <a:prstGeom prst="rect">
            <a:avLst/>
          </a:prstGeom>
        </p:spPr>
      </p:pic>
      <p:sp>
        <p:nvSpPr>
          <p:cNvPr id="2" name="TextBox 1">
            <a:extLst>
              <a:ext uri="{FF2B5EF4-FFF2-40B4-BE49-F238E27FC236}">
                <a16:creationId xmlns:a16="http://schemas.microsoft.com/office/drawing/2014/main" id="{62C87200-8774-40ED-A715-528B330EA06A}"/>
              </a:ext>
            </a:extLst>
          </p:cNvPr>
          <p:cNvSpPr txBox="1"/>
          <p:nvPr/>
        </p:nvSpPr>
        <p:spPr>
          <a:xfrm>
            <a:off x="3016294" y="4862832"/>
            <a:ext cx="4446952" cy="523220"/>
          </a:xfrm>
          <a:prstGeom prst="rect">
            <a:avLst/>
          </a:prstGeom>
          <a:noFill/>
        </p:spPr>
        <p:txBody>
          <a:bodyPr wrap="square" rtlCol="0">
            <a:spAutoFit/>
          </a:bodyPr>
          <a:lstStyle/>
          <a:p>
            <a:r>
              <a:rPr lang="en-GB" sz="1000" dirty="0">
                <a:hlinkClick r:id="rId3"/>
              </a:rPr>
              <a:t>https://www.youtube.com/watch?v=efeizNuuEo0</a:t>
            </a:r>
            <a:endParaRPr lang="en-GB" sz="1000" dirty="0"/>
          </a:p>
          <a:p>
            <a:endParaRPr lang="en-GB" dirty="0"/>
          </a:p>
        </p:txBody>
      </p:sp>
      <p:pic>
        <p:nvPicPr>
          <p:cNvPr id="6" name="Picture 5" descr="Public Domain Clip Art Image | briefcase | ID ...">
            <a:extLst>
              <a:ext uri="{FF2B5EF4-FFF2-40B4-BE49-F238E27FC236}">
                <a16:creationId xmlns:a16="http://schemas.microsoft.com/office/drawing/2014/main" id="{0374ACE6-694B-A2C2-C187-2EC80C1F866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34770" y="4219245"/>
            <a:ext cx="2007153" cy="1416321"/>
          </a:xfrm>
          <a:prstGeom prst="rect">
            <a:avLst/>
          </a:prstGeom>
        </p:spPr>
      </p:pic>
    </p:spTree>
    <p:extLst>
      <p:ext uri="{BB962C8B-B14F-4D97-AF65-F5344CB8AC3E}">
        <p14:creationId xmlns:p14="http://schemas.microsoft.com/office/powerpoint/2010/main" val="26798680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7282" y="635715"/>
            <a:ext cx="8356656" cy="2482136"/>
            <a:chOff x="409710" y="635715"/>
            <a:chExt cx="11142208" cy="2482136"/>
          </a:xfrm>
        </p:grpSpPr>
        <p:sp>
          <p:nvSpPr>
            <p:cNvPr id="14"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785460" y="759805"/>
            <a:ext cx="7729890" cy="1325563"/>
          </a:xfrm>
        </p:spPr>
        <p:txBody>
          <a:bodyPr vert="horz" lIns="91440" tIns="45720" rIns="91440" bIns="45720" rtlCol="0" anchor="ctr">
            <a:normAutofit fontScale="90000"/>
          </a:bodyPr>
          <a:lstStyle/>
          <a:p>
            <a:r>
              <a:rPr lang="cy-GB" sz="3500" dirty="0">
                <a:solidFill>
                  <a:srgbClr val="FFFFFF"/>
                </a:solidFill>
                <a:latin typeface="Comic Sans MS" panose="030F0702030302020204" pitchFamily="66" charset="0"/>
              </a:rPr>
              <a:t>Beth rydyn ni’n ei olygu wrth ‘arfer da’?</a:t>
            </a:r>
            <a:br>
              <a:rPr lang="cy-GB" sz="3500" dirty="0">
                <a:solidFill>
                  <a:srgbClr val="FFFFFF"/>
                </a:solidFill>
                <a:latin typeface="Comic Sans MS" panose="030F0702030302020204" pitchFamily="66" charset="0"/>
              </a:rPr>
            </a:br>
            <a:r>
              <a:rPr lang="en-US" sz="3500" dirty="0">
                <a:solidFill>
                  <a:srgbClr val="FFFFFF"/>
                </a:solidFill>
                <a:latin typeface="Comic Sans MS" panose="030F0702030302020204" pitchFamily="66" charset="0"/>
              </a:rPr>
              <a:t>What </a:t>
            </a:r>
            <a:r>
              <a:rPr lang="en-US" sz="3500" kern="1200" dirty="0">
                <a:solidFill>
                  <a:srgbClr val="FFFFFF"/>
                </a:solidFill>
                <a:latin typeface="Comic Sans MS" panose="030F0702030302020204" pitchFamily="66" charset="0"/>
              </a:rPr>
              <a:t>do we mean by ‘good practice?</a:t>
            </a:r>
          </a:p>
        </p:txBody>
      </p:sp>
      <p:sp>
        <p:nvSpPr>
          <p:cNvPr id="4" name="Content Placeholder 3"/>
          <p:cNvSpPr>
            <a:spLocks noGrp="1"/>
          </p:cNvSpPr>
          <p:nvPr>
            <p:ph sz="half" idx="2"/>
          </p:nvPr>
        </p:nvSpPr>
        <p:spPr>
          <a:xfrm>
            <a:off x="839491" y="2494450"/>
            <a:ext cx="3753893" cy="3563159"/>
          </a:xfrm>
        </p:spPr>
        <p:txBody>
          <a:bodyPr vert="horz" lIns="91440" tIns="45720" rIns="91440" bIns="45720" rtlCol="0">
            <a:normAutofit fontScale="70000" lnSpcReduction="20000"/>
          </a:bodyPr>
          <a:lstStyle/>
          <a:p>
            <a:r>
              <a:rPr lang="cy-GB" sz="2300" dirty="0">
                <a:latin typeface="Comic Sans MS" panose="030F0702030302020204" pitchFamily="66" charset="0"/>
              </a:rPr>
              <a:t>Arfer effeithiol?</a:t>
            </a:r>
          </a:p>
          <a:p>
            <a:r>
              <a:rPr lang="cy-GB" sz="2300" dirty="0">
                <a:latin typeface="Comic Sans MS" panose="030F0702030302020204" pitchFamily="66" charset="0"/>
              </a:rPr>
              <a:t>Yn sicrhau’r canlyniadau yr ydym am eu gweld?</a:t>
            </a:r>
          </a:p>
          <a:p>
            <a:r>
              <a:rPr lang="cy-GB" sz="2300" dirty="0">
                <a:latin typeface="Comic Sans MS" panose="030F0702030302020204" pitchFamily="66" charset="0"/>
              </a:rPr>
              <a:t>Rhywbeth sy’n sicrhau’r canlyniadau hynny'n fwy effeithiol na’r opsiynau eraill sydd ar gael i ni?</a:t>
            </a:r>
          </a:p>
          <a:p>
            <a:endParaRPr lang="en-US" sz="2300" dirty="0">
              <a:latin typeface="Comic Sans MS" panose="030F0702030302020204" pitchFamily="66" charset="0"/>
            </a:endParaRPr>
          </a:p>
          <a:p>
            <a:r>
              <a:rPr lang="en-US" sz="2300" dirty="0">
                <a:latin typeface="Comic Sans MS" panose="030F0702030302020204" pitchFamily="66" charset="0"/>
              </a:rPr>
              <a:t>Effective practice?</a:t>
            </a:r>
          </a:p>
          <a:p>
            <a:r>
              <a:rPr lang="en-US" sz="2300" dirty="0">
                <a:latin typeface="Comic Sans MS" panose="030F0702030302020204" pitchFamily="66" charset="0"/>
              </a:rPr>
              <a:t>Achieves the outcomes that we want?</a:t>
            </a:r>
          </a:p>
          <a:p>
            <a:r>
              <a:rPr lang="en-US" sz="2300" dirty="0">
                <a:latin typeface="Comic Sans MS" panose="030F0702030302020204" pitchFamily="66" charset="0"/>
              </a:rPr>
              <a:t>Something that gets those outcomes more effectively than the other options available to us?</a:t>
            </a:r>
          </a:p>
          <a:p>
            <a:endParaRPr lang="en-US" sz="2100" dirty="0"/>
          </a:p>
        </p:txBody>
      </p:sp>
      <p:pic>
        <p:nvPicPr>
          <p:cNvPr id="6" name="Picture 5" descr="Shape&#10;&#10;Description automatically generated">
            <a:extLst>
              <a:ext uri="{FF2B5EF4-FFF2-40B4-BE49-F238E27FC236}">
                <a16:creationId xmlns:a16="http://schemas.microsoft.com/office/drawing/2014/main" id="{525BE440-5266-963A-382D-6F9793A3085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593384" y="2492376"/>
            <a:ext cx="3563372" cy="3563372"/>
          </a:xfrm>
          <a:prstGeom prst="rect">
            <a:avLst/>
          </a:prstGeom>
        </p:spPr>
      </p:pic>
    </p:spTree>
    <p:extLst>
      <p:ext uri="{BB962C8B-B14F-4D97-AF65-F5344CB8AC3E}">
        <p14:creationId xmlns:p14="http://schemas.microsoft.com/office/powerpoint/2010/main" val="1941748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4">
                                            <p:txEl>
                                              <p:pRg st="4" end="4"/>
                                            </p:txEl>
                                          </p:spTgt>
                                        </p:tgtEl>
                                        <p:attrNameLst>
                                          <p:attrName>style.visibility</p:attrName>
                                        </p:attrNameLst>
                                      </p:cBhvr>
                                      <p:to>
                                        <p:strVal val="visible"/>
                                      </p:to>
                                    </p:set>
                                    <p:animEffect transition="in" filter="fade">
                                      <p:cBhvr>
                                        <p:cTn id="18" dur="500"/>
                                        <p:tgtEl>
                                          <p:spTgt spid="4">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animEffect transition="in" filter="fade">
                                      <p:cBhvr>
                                        <p:cTn id="23" dur="500"/>
                                        <p:tgtEl>
                                          <p:spTgt spid="4">
                                            <p:txEl>
                                              <p:pRg st="5" end="5"/>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txEl>
                                              <p:pRg st="6" end="6"/>
                                            </p:txEl>
                                          </p:spTgt>
                                        </p:tgtEl>
                                        <p:attrNameLst>
                                          <p:attrName>style.visibility</p:attrName>
                                        </p:attrNameLst>
                                      </p:cBhvr>
                                      <p:to>
                                        <p:strVal val="visible"/>
                                      </p:to>
                                    </p:set>
                                    <p:animEffect transition="in" filter="fade">
                                      <p:cBhvr>
                                        <p:cTn id="28"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3C105284-0011-5212-2EF1-37E277C67090}"/>
              </a:ext>
            </a:extLst>
          </p:cNvPr>
          <p:cNvGraphicFramePr>
            <a:graphicFrameLocks noGrp="1"/>
          </p:cNvGraphicFramePr>
          <p:nvPr>
            <p:extLst>
              <p:ext uri="{D42A27DB-BD31-4B8C-83A1-F6EECF244321}">
                <p14:modId xmlns:p14="http://schemas.microsoft.com/office/powerpoint/2010/main" val="1728203618"/>
              </p:ext>
            </p:extLst>
          </p:nvPr>
        </p:nvGraphicFramePr>
        <p:xfrm>
          <a:off x="1524894" y="628650"/>
          <a:ext cx="6292332" cy="4351338"/>
        </p:xfrm>
        <a:graphic>
          <a:graphicData uri="http://schemas.openxmlformats.org/drawingml/2006/table">
            <a:tbl>
              <a:tblPr/>
              <a:tblGrid>
                <a:gridCol w="1318178">
                  <a:extLst>
                    <a:ext uri="{9D8B030D-6E8A-4147-A177-3AD203B41FA5}">
                      <a16:colId xmlns:a16="http://schemas.microsoft.com/office/drawing/2014/main" val="467920931"/>
                    </a:ext>
                  </a:extLst>
                </a:gridCol>
                <a:gridCol w="1506076">
                  <a:extLst>
                    <a:ext uri="{9D8B030D-6E8A-4147-A177-3AD203B41FA5}">
                      <a16:colId xmlns:a16="http://schemas.microsoft.com/office/drawing/2014/main" val="2398994451"/>
                    </a:ext>
                  </a:extLst>
                </a:gridCol>
                <a:gridCol w="1598557">
                  <a:extLst>
                    <a:ext uri="{9D8B030D-6E8A-4147-A177-3AD203B41FA5}">
                      <a16:colId xmlns:a16="http://schemas.microsoft.com/office/drawing/2014/main" val="291266692"/>
                    </a:ext>
                  </a:extLst>
                </a:gridCol>
                <a:gridCol w="1869521">
                  <a:extLst>
                    <a:ext uri="{9D8B030D-6E8A-4147-A177-3AD203B41FA5}">
                      <a16:colId xmlns:a16="http://schemas.microsoft.com/office/drawing/2014/main" val="262738858"/>
                    </a:ext>
                  </a:extLst>
                </a:gridCol>
              </a:tblGrid>
              <a:tr h="448703">
                <a:tc gridSpan="4">
                  <a:txBody>
                    <a:bodyPr/>
                    <a:lstStyle/>
                    <a:p>
                      <a:pPr marR="0" indent="0" algn="ctr" rtl="0">
                        <a:lnSpc>
                          <a:spcPct val="107000"/>
                        </a:lnSpc>
                        <a:spcBef>
                          <a:spcPts val="0"/>
                        </a:spcBef>
                        <a:spcAft>
                          <a:spcPts val="800"/>
                        </a:spcAft>
                      </a:pPr>
                      <a:r>
                        <a:rPr lang="en-GB" sz="2400" kern="1400" dirty="0">
                          <a:ln>
                            <a:noFill/>
                          </a:ln>
                          <a:solidFill>
                            <a:srgbClr val="1F1F1F"/>
                          </a:solidFill>
                          <a:effectLst/>
                          <a:latin typeface="Calibri" panose="020F0502020204030204" pitchFamily="34" charset="0"/>
                        </a:rPr>
                        <a:t>The Twelve Pedagogical Principles</a:t>
                      </a:r>
                      <a:endParaRPr lang="en-GB" sz="1000" kern="1400" dirty="0">
                        <a:ln>
                          <a:noFill/>
                        </a:ln>
                        <a:solidFill>
                          <a:srgbClr val="000000"/>
                        </a:solidFill>
                        <a:effectLst/>
                        <a:latin typeface="Calibri" panose="020F0502020204030204" pitchFamily="34" charset="0"/>
                      </a:endParaRPr>
                    </a:p>
                  </a:txBody>
                  <a:tcPr marL="23036" marR="23036" marT="23036" marB="23036">
                    <a:lnL>
                      <a:noFill/>
                    </a:lnL>
                    <a:lnR>
                      <a:noFill/>
                    </a:lnR>
                    <a:lnT>
                      <a:noFill/>
                    </a:lnT>
                    <a:lnB>
                      <a:noFill/>
                    </a:lnB>
                    <a:solidFill>
                      <a:srgbClr val="9DC3E6"/>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770391939"/>
                  </a:ext>
                </a:extLst>
              </a:tr>
              <a:tr h="1537037">
                <a:tc>
                  <a:txBody>
                    <a:bodyPr/>
                    <a:lstStyle/>
                    <a:p>
                      <a:pPr marR="0" indent="0" algn="ctr" rtl="0">
                        <a:lnSpc>
                          <a:spcPct val="107000"/>
                        </a:lnSpc>
                        <a:spcBef>
                          <a:spcPts val="0"/>
                        </a:spcBef>
                        <a:spcAft>
                          <a:spcPts val="800"/>
                        </a:spcAft>
                      </a:pPr>
                      <a:r>
                        <a:rPr lang="en-GB" sz="1100" kern="1400">
                          <a:ln>
                            <a:noFill/>
                          </a:ln>
                          <a:solidFill>
                            <a:srgbClr val="1F1F1F"/>
                          </a:solidFill>
                          <a:effectLst/>
                          <a:latin typeface="Calibri" panose="020F0502020204030204" pitchFamily="34" charset="0"/>
                        </a:rPr>
                        <a:t>maintains a consistent focus on the overall purposes of the curriculum</a:t>
                      </a:r>
                      <a:endParaRPr lang="en-GB" sz="600" kern="1400">
                        <a:ln>
                          <a:noFill/>
                        </a:ln>
                        <a:solidFill>
                          <a:srgbClr val="000000"/>
                        </a:solidFill>
                        <a:effectLst/>
                        <a:latin typeface="Calibri" panose="020F0502020204030204" pitchFamily="34" charset="0"/>
                      </a:endParaRPr>
                    </a:p>
                  </a:txBody>
                  <a:tcPr marL="23036" marR="23036" marT="23036" marB="23036">
                    <a:lnL>
                      <a:noFill/>
                    </a:lnL>
                    <a:lnR>
                      <a:noFill/>
                    </a:lnR>
                    <a:lnT>
                      <a:noFill/>
                    </a:lnT>
                    <a:lnB>
                      <a:noFill/>
                    </a:lnB>
                    <a:solidFill>
                      <a:srgbClr val="9DC3E6"/>
                    </a:solidFill>
                  </a:tcPr>
                </a:tc>
                <a:tc>
                  <a:txBody>
                    <a:bodyPr/>
                    <a:lstStyle/>
                    <a:p>
                      <a:pPr marR="0" indent="0" algn="ctr" rtl="0">
                        <a:lnSpc>
                          <a:spcPct val="107000"/>
                        </a:lnSpc>
                        <a:spcBef>
                          <a:spcPts val="0"/>
                        </a:spcBef>
                        <a:spcAft>
                          <a:spcPts val="800"/>
                        </a:spcAft>
                      </a:pPr>
                      <a:r>
                        <a:rPr lang="en-GB" sz="1100" kern="1400" dirty="0">
                          <a:ln>
                            <a:noFill/>
                          </a:ln>
                          <a:solidFill>
                            <a:srgbClr val="1F1F1F"/>
                          </a:solidFill>
                          <a:effectLst/>
                          <a:latin typeface="Calibri" panose="020F0502020204030204" pitchFamily="34" charset="0"/>
                        </a:rPr>
                        <a:t>challenges all learners by encouraging them to recognise the importance of sustained effort in meeting expectations that are high but achievable for them</a:t>
                      </a:r>
                      <a:endParaRPr lang="en-GB" sz="600" kern="1400" dirty="0">
                        <a:ln>
                          <a:noFill/>
                        </a:ln>
                        <a:solidFill>
                          <a:srgbClr val="000000"/>
                        </a:solidFill>
                        <a:effectLst/>
                        <a:latin typeface="Calibri" panose="020F0502020204030204" pitchFamily="34" charset="0"/>
                      </a:endParaRPr>
                    </a:p>
                  </a:txBody>
                  <a:tcPr marL="23036" marR="23036" marT="23036" marB="23036">
                    <a:lnL>
                      <a:noFill/>
                    </a:lnL>
                    <a:lnR>
                      <a:noFill/>
                    </a:lnR>
                    <a:lnT>
                      <a:noFill/>
                    </a:lnT>
                    <a:lnB>
                      <a:noFill/>
                    </a:lnB>
                    <a:solidFill>
                      <a:srgbClr val="F5B183"/>
                    </a:solidFill>
                  </a:tcPr>
                </a:tc>
                <a:tc>
                  <a:txBody>
                    <a:bodyPr/>
                    <a:lstStyle/>
                    <a:p>
                      <a:pPr marR="0" indent="0" algn="ctr" rtl="0">
                        <a:lnSpc>
                          <a:spcPct val="107000"/>
                        </a:lnSpc>
                        <a:spcBef>
                          <a:spcPts val="0"/>
                        </a:spcBef>
                        <a:spcAft>
                          <a:spcPts val="800"/>
                        </a:spcAft>
                      </a:pPr>
                      <a:r>
                        <a:rPr lang="en-GB" sz="1100" kern="1400" dirty="0">
                          <a:ln>
                            <a:noFill/>
                          </a:ln>
                          <a:solidFill>
                            <a:srgbClr val="1F1F1F"/>
                          </a:solidFill>
                          <a:effectLst/>
                          <a:latin typeface="Calibri" panose="020F0502020204030204" pitchFamily="34" charset="0"/>
                        </a:rPr>
                        <a:t>means employing a blend of approaches including direct teaching</a:t>
                      </a:r>
                      <a:endParaRPr lang="en-GB" sz="600" kern="1400" dirty="0">
                        <a:ln>
                          <a:noFill/>
                        </a:ln>
                        <a:solidFill>
                          <a:srgbClr val="000000"/>
                        </a:solidFill>
                        <a:effectLst/>
                        <a:latin typeface="Calibri" panose="020F0502020204030204" pitchFamily="34" charset="0"/>
                      </a:endParaRPr>
                    </a:p>
                  </a:txBody>
                  <a:tcPr marL="23036" marR="23036" marT="23036" marB="23036">
                    <a:lnL>
                      <a:noFill/>
                    </a:lnL>
                    <a:lnR>
                      <a:noFill/>
                    </a:lnR>
                    <a:lnT>
                      <a:noFill/>
                    </a:lnT>
                    <a:lnB>
                      <a:noFill/>
                    </a:lnB>
                    <a:solidFill>
                      <a:srgbClr val="FFDA66"/>
                    </a:solidFill>
                  </a:tcPr>
                </a:tc>
                <a:tc>
                  <a:txBody>
                    <a:bodyPr/>
                    <a:lstStyle/>
                    <a:p>
                      <a:pPr marR="0" indent="0" algn="ctr" rtl="0">
                        <a:lnSpc>
                          <a:spcPct val="107000"/>
                        </a:lnSpc>
                        <a:spcBef>
                          <a:spcPts val="0"/>
                        </a:spcBef>
                        <a:spcAft>
                          <a:spcPts val="800"/>
                        </a:spcAft>
                      </a:pPr>
                      <a:r>
                        <a:rPr lang="en-GB" sz="1100" kern="1400">
                          <a:ln>
                            <a:noFill/>
                          </a:ln>
                          <a:solidFill>
                            <a:srgbClr val="1F1F1F"/>
                          </a:solidFill>
                          <a:effectLst/>
                          <a:latin typeface="Calibri" panose="020F0502020204030204" pitchFamily="34" charset="0"/>
                        </a:rPr>
                        <a:t>means employing a blend of approaches including those that promote problem-solving, creative and critical thinking</a:t>
                      </a:r>
                      <a:endParaRPr lang="en-GB" sz="600" kern="1400">
                        <a:ln>
                          <a:noFill/>
                        </a:ln>
                        <a:solidFill>
                          <a:srgbClr val="000000"/>
                        </a:solidFill>
                        <a:effectLst/>
                        <a:latin typeface="Calibri" panose="020F0502020204030204" pitchFamily="34" charset="0"/>
                      </a:endParaRPr>
                    </a:p>
                  </a:txBody>
                  <a:tcPr marL="23036" marR="23036" marT="23036" marB="23036">
                    <a:lnL>
                      <a:noFill/>
                    </a:lnL>
                    <a:lnR>
                      <a:noFill/>
                    </a:lnR>
                    <a:lnT>
                      <a:noFill/>
                    </a:lnT>
                    <a:lnB>
                      <a:noFill/>
                    </a:lnB>
                    <a:solidFill>
                      <a:srgbClr val="D7AEC2"/>
                    </a:solidFill>
                  </a:tcPr>
                </a:tc>
                <a:extLst>
                  <a:ext uri="{0D108BD9-81ED-4DB2-BD59-A6C34878D82A}">
                    <a16:rowId xmlns:a16="http://schemas.microsoft.com/office/drawing/2014/main" val="3215191292"/>
                  </a:ext>
                </a:extLst>
              </a:tr>
              <a:tr h="1182799">
                <a:tc>
                  <a:txBody>
                    <a:bodyPr/>
                    <a:lstStyle/>
                    <a:p>
                      <a:pPr marR="0" indent="0" algn="ctr" rtl="0">
                        <a:lnSpc>
                          <a:spcPct val="107000"/>
                        </a:lnSpc>
                        <a:spcBef>
                          <a:spcPts val="0"/>
                        </a:spcBef>
                        <a:spcAft>
                          <a:spcPts val="800"/>
                        </a:spcAft>
                      </a:pPr>
                      <a:r>
                        <a:rPr lang="en-GB" sz="1100" kern="1400">
                          <a:ln>
                            <a:noFill/>
                          </a:ln>
                          <a:solidFill>
                            <a:srgbClr val="1F1F1F"/>
                          </a:solidFill>
                          <a:effectLst/>
                          <a:latin typeface="Calibri" panose="020F0502020204030204" pitchFamily="34" charset="0"/>
                        </a:rPr>
                        <a:t>sets tasks and selects resources that build on previous knowledge and experience and engage interest</a:t>
                      </a:r>
                      <a:endParaRPr lang="en-GB" sz="600" kern="1400">
                        <a:ln>
                          <a:noFill/>
                        </a:ln>
                        <a:solidFill>
                          <a:srgbClr val="000000"/>
                        </a:solidFill>
                        <a:effectLst/>
                        <a:latin typeface="Calibri" panose="020F0502020204030204" pitchFamily="34" charset="0"/>
                      </a:endParaRPr>
                    </a:p>
                  </a:txBody>
                  <a:tcPr marL="23036" marR="23036" marT="23036" marB="23036">
                    <a:lnL>
                      <a:noFill/>
                    </a:lnL>
                    <a:lnR>
                      <a:noFill/>
                    </a:lnR>
                    <a:lnT>
                      <a:noFill/>
                    </a:lnT>
                    <a:lnB>
                      <a:noFill/>
                    </a:lnB>
                    <a:solidFill>
                      <a:srgbClr val="F8CBAD"/>
                    </a:solidFill>
                  </a:tcPr>
                </a:tc>
                <a:tc>
                  <a:txBody>
                    <a:bodyPr/>
                    <a:lstStyle/>
                    <a:p>
                      <a:pPr marR="0" indent="0" algn="ctr" rtl="0">
                        <a:lnSpc>
                          <a:spcPct val="107000"/>
                        </a:lnSpc>
                        <a:spcBef>
                          <a:spcPts val="0"/>
                        </a:spcBef>
                        <a:spcAft>
                          <a:spcPts val="800"/>
                        </a:spcAft>
                      </a:pPr>
                      <a:r>
                        <a:rPr lang="en-GB" sz="1100" kern="1400">
                          <a:ln>
                            <a:noFill/>
                          </a:ln>
                          <a:solidFill>
                            <a:srgbClr val="1F1F1F"/>
                          </a:solidFill>
                          <a:effectLst/>
                          <a:latin typeface="Calibri" panose="020F0502020204030204" pitchFamily="34" charset="0"/>
                        </a:rPr>
                        <a:t>creates authentic contexts for learning</a:t>
                      </a:r>
                      <a:endParaRPr lang="en-GB" sz="600" kern="1400">
                        <a:ln>
                          <a:noFill/>
                        </a:ln>
                        <a:solidFill>
                          <a:srgbClr val="000000"/>
                        </a:solidFill>
                        <a:effectLst/>
                        <a:latin typeface="Calibri" panose="020F0502020204030204" pitchFamily="34" charset="0"/>
                      </a:endParaRPr>
                    </a:p>
                  </a:txBody>
                  <a:tcPr marL="23036" marR="23036" marT="23036" marB="23036">
                    <a:lnL>
                      <a:noFill/>
                    </a:lnL>
                    <a:lnR>
                      <a:noFill/>
                    </a:lnR>
                    <a:lnT>
                      <a:noFill/>
                    </a:lnT>
                    <a:lnB>
                      <a:noFill/>
                    </a:lnB>
                    <a:solidFill>
                      <a:srgbClr val="FFE699"/>
                    </a:solidFill>
                  </a:tcPr>
                </a:tc>
                <a:tc>
                  <a:txBody>
                    <a:bodyPr/>
                    <a:lstStyle/>
                    <a:p>
                      <a:pPr marR="0" indent="0" algn="ctr" rtl="0">
                        <a:lnSpc>
                          <a:spcPct val="107000"/>
                        </a:lnSpc>
                        <a:spcBef>
                          <a:spcPts val="0"/>
                        </a:spcBef>
                        <a:spcAft>
                          <a:spcPts val="800"/>
                        </a:spcAft>
                      </a:pPr>
                      <a:r>
                        <a:rPr lang="en-GB" sz="1100" kern="1400">
                          <a:ln>
                            <a:noFill/>
                          </a:ln>
                          <a:solidFill>
                            <a:srgbClr val="1F1F1F"/>
                          </a:solidFill>
                          <a:effectLst/>
                          <a:latin typeface="Calibri" panose="020F0502020204030204" pitchFamily="34" charset="0"/>
                        </a:rPr>
                        <a:t>means employing assessment for learning principles</a:t>
                      </a:r>
                      <a:endParaRPr lang="en-GB" sz="600" kern="1400">
                        <a:ln>
                          <a:noFill/>
                        </a:ln>
                        <a:solidFill>
                          <a:srgbClr val="000000"/>
                        </a:solidFill>
                        <a:effectLst/>
                        <a:latin typeface="Calibri" panose="020F0502020204030204" pitchFamily="34" charset="0"/>
                      </a:endParaRPr>
                    </a:p>
                  </a:txBody>
                  <a:tcPr marL="23036" marR="23036" marT="23036" marB="23036">
                    <a:lnL>
                      <a:noFill/>
                    </a:lnL>
                    <a:lnR>
                      <a:noFill/>
                    </a:lnR>
                    <a:lnT>
                      <a:noFill/>
                    </a:lnT>
                    <a:lnB>
                      <a:noFill/>
                    </a:lnB>
                    <a:solidFill>
                      <a:srgbClr val="EBD7E1"/>
                    </a:solidFill>
                  </a:tcPr>
                </a:tc>
                <a:tc>
                  <a:txBody>
                    <a:bodyPr/>
                    <a:lstStyle/>
                    <a:p>
                      <a:pPr marR="0" indent="0" algn="ctr" rtl="0">
                        <a:lnSpc>
                          <a:spcPct val="107000"/>
                        </a:lnSpc>
                        <a:spcBef>
                          <a:spcPts val="0"/>
                        </a:spcBef>
                        <a:spcAft>
                          <a:spcPts val="800"/>
                        </a:spcAft>
                      </a:pPr>
                      <a:r>
                        <a:rPr lang="en-GB" sz="1100" kern="1400">
                          <a:ln>
                            <a:noFill/>
                          </a:ln>
                          <a:solidFill>
                            <a:srgbClr val="1F1F1F"/>
                          </a:solidFill>
                          <a:effectLst/>
                          <a:latin typeface="Calibri" panose="020F0502020204030204" pitchFamily="34" charset="0"/>
                        </a:rPr>
                        <a:t>ranges within and across Areas</a:t>
                      </a:r>
                      <a:endParaRPr lang="en-GB" sz="600" kern="1400">
                        <a:ln>
                          <a:noFill/>
                        </a:ln>
                        <a:solidFill>
                          <a:srgbClr val="000000"/>
                        </a:solidFill>
                        <a:effectLst/>
                        <a:latin typeface="Calibri" panose="020F0502020204030204" pitchFamily="34" charset="0"/>
                      </a:endParaRPr>
                    </a:p>
                  </a:txBody>
                  <a:tcPr marL="23036" marR="23036" marT="23036" marB="23036">
                    <a:lnL>
                      <a:noFill/>
                    </a:lnL>
                    <a:lnR>
                      <a:noFill/>
                    </a:lnR>
                    <a:lnT>
                      <a:noFill/>
                    </a:lnT>
                    <a:lnB>
                      <a:noFill/>
                    </a:lnB>
                    <a:solidFill>
                      <a:srgbClr val="BED7EF"/>
                    </a:solidFill>
                  </a:tcPr>
                </a:tc>
                <a:extLst>
                  <a:ext uri="{0D108BD9-81ED-4DB2-BD59-A6C34878D82A}">
                    <a16:rowId xmlns:a16="http://schemas.microsoft.com/office/drawing/2014/main" val="3997564969"/>
                  </a:ext>
                </a:extLst>
              </a:tr>
              <a:tr h="1182799">
                <a:tc>
                  <a:txBody>
                    <a:bodyPr/>
                    <a:lstStyle/>
                    <a:p>
                      <a:pPr marR="0" indent="0" algn="ctr" rtl="0">
                        <a:lnSpc>
                          <a:spcPct val="119000"/>
                        </a:lnSpc>
                        <a:spcBef>
                          <a:spcPts val="0"/>
                        </a:spcBef>
                        <a:spcAft>
                          <a:spcPts val="600"/>
                        </a:spcAft>
                      </a:pPr>
                      <a:r>
                        <a:rPr lang="en-GB" sz="1100" kern="1400">
                          <a:ln>
                            <a:noFill/>
                          </a:ln>
                          <a:solidFill>
                            <a:srgbClr val="1F1F1F"/>
                          </a:solidFill>
                          <a:effectLst/>
                          <a:latin typeface="Calibri" panose="020F0502020204030204" pitchFamily="34" charset="0"/>
                        </a:rPr>
                        <a:t>regularly reinforces the cross-curricular skills of literacy, numeracy and digital </a:t>
                      </a:r>
                      <a:endParaRPr lang="en-GB" sz="600" kern="1400">
                        <a:ln>
                          <a:noFill/>
                        </a:ln>
                        <a:solidFill>
                          <a:srgbClr val="000000"/>
                        </a:solidFill>
                        <a:effectLst/>
                        <a:latin typeface="Calibri" panose="020F0502020204030204" pitchFamily="34" charset="0"/>
                      </a:endParaRPr>
                    </a:p>
                  </a:txBody>
                  <a:tcPr marL="23036" marR="23036" marT="23036" marB="23036">
                    <a:lnL>
                      <a:noFill/>
                    </a:lnL>
                    <a:lnR>
                      <a:noFill/>
                    </a:lnR>
                    <a:lnT>
                      <a:noFill/>
                    </a:lnT>
                    <a:lnB>
                      <a:noFill/>
                    </a:lnB>
                    <a:solidFill>
                      <a:srgbClr val="FFDA66"/>
                    </a:solidFill>
                  </a:tcPr>
                </a:tc>
                <a:tc>
                  <a:txBody>
                    <a:bodyPr/>
                    <a:lstStyle/>
                    <a:p>
                      <a:pPr marR="0" indent="0" algn="ctr" rtl="0">
                        <a:lnSpc>
                          <a:spcPct val="107000"/>
                        </a:lnSpc>
                        <a:spcBef>
                          <a:spcPts val="0"/>
                        </a:spcBef>
                        <a:spcAft>
                          <a:spcPts val="800"/>
                        </a:spcAft>
                      </a:pPr>
                      <a:r>
                        <a:rPr lang="en-GB" sz="1100" kern="1400">
                          <a:ln>
                            <a:noFill/>
                          </a:ln>
                          <a:solidFill>
                            <a:srgbClr val="1F1F1F"/>
                          </a:solidFill>
                          <a:effectLst/>
                          <a:latin typeface="Calibri" panose="020F0502020204030204" pitchFamily="34" charset="0"/>
                        </a:rPr>
                        <a:t>encourages learners to take increasing responsibility for their own learning</a:t>
                      </a:r>
                      <a:endParaRPr lang="en-GB" sz="600" kern="1400">
                        <a:ln>
                          <a:noFill/>
                        </a:ln>
                        <a:solidFill>
                          <a:srgbClr val="000000"/>
                        </a:solidFill>
                        <a:effectLst/>
                        <a:latin typeface="Calibri" panose="020F0502020204030204" pitchFamily="34" charset="0"/>
                      </a:endParaRPr>
                    </a:p>
                  </a:txBody>
                  <a:tcPr marL="23036" marR="23036" marT="23036" marB="23036">
                    <a:lnL>
                      <a:noFill/>
                    </a:lnL>
                    <a:lnR>
                      <a:noFill/>
                    </a:lnR>
                    <a:lnT>
                      <a:noFill/>
                    </a:lnT>
                    <a:lnB>
                      <a:noFill/>
                    </a:lnB>
                    <a:solidFill>
                      <a:srgbClr val="C285A3"/>
                    </a:solidFill>
                  </a:tcPr>
                </a:tc>
                <a:tc>
                  <a:txBody>
                    <a:bodyPr/>
                    <a:lstStyle/>
                    <a:p>
                      <a:pPr marR="0" indent="0" algn="ctr" rtl="0">
                        <a:lnSpc>
                          <a:spcPct val="107000"/>
                        </a:lnSpc>
                        <a:spcBef>
                          <a:spcPts val="0"/>
                        </a:spcBef>
                        <a:spcAft>
                          <a:spcPts val="800"/>
                        </a:spcAft>
                      </a:pPr>
                      <a:r>
                        <a:rPr lang="en-GB" sz="1100" kern="1400">
                          <a:ln>
                            <a:noFill/>
                          </a:ln>
                          <a:solidFill>
                            <a:srgbClr val="1F1F1F"/>
                          </a:solidFill>
                          <a:effectLst/>
                          <a:latin typeface="Calibri" panose="020F0502020204030204" pitchFamily="34" charset="0"/>
                        </a:rPr>
                        <a:t>supports social and emotional development and positive relationships</a:t>
                      </a:r>
                      <a:endParaRPr lang="en-GB" sz="600" kern="1400">
                        <a:ln>
                          <a:noFill/>
                        </a:ln>
                        <a:solidFill>
                          <a:srgbClr val="000000"/>
                        </a:solidFill>
                        <a:effectLst/>
                        <a:latin typeface="Calibri" panose="020F0502020204030204" pitchFamily="34" charset="0"/>
                      </a:endParaRPr>
                    </a:p>
                  </a:txBody>
                  <a:tcPr marL="23036" marR="23036" marT="23036" marB="23036">
                    <a:lnL>
                      <a:noFill/>
                    </a:lnL>
                    <a:lnR>
                      <a:noFill/>
                    </a:lnR>
                    <a:lnT>
                      <a:noFill/>
                    </a:lnT>
                    <a:lnB>
                      <a:noFill/>
                    </a:lnB>
                    <a:solidFill>
                      <a:srgbClr val="9DC3E6"/>
                    </a:solidFill>
                  </a:tcPr>
                </a:tc>
                <a:tc>
                  <a:txBody>
                    <a:bodyPr/>
                    <a:lstStyle/>
                    <a:p>
                      <a:pPr marR="0" indent="0" algn="ctr" rtl="0">
                        <a:lnSpc>
                          <a:spcPct val="107000"/>
                        </a:lnSpc>
                        <a:spcBef>
                          <a:spcPts val="0"/>
                        </a:spcBef>
                        <a:spcAft>
                          <a:spcPts val="800"/>
                        </a:spcAft>
                      </a:pPr>
                      <a:r>
                        <a:rPr lang="en-GB" sz="1100" kern="1400" dirty="0">
                          <a:ln>
                            <a:noFill/>
                          </a:ln>
                          <a:solidFill>
                            <a:srgbClr val="1F1F1F"/>
                          </a:solidFill>
                          <a:effectLst/>
                          <a:latin typeface="Calibri" panose="020F0502020204030204" pitchFamily="34" charset="0"/>
                        </a:rPr>
                        <a:t>encourages collaboration</a:t>
                      </a:r>
                      <a:endParaRPr lang="en-GB" sz="600" kern="1400" dirty="0">
                        <a:ln>
                          <a:noFill/>
                        </a:ln>
                        <a:solidFill>
                          <a:srgbClr val="000000"/>
                        </a:solidFill>
                        <a:effectLst/>
                        <a:latin typeface="Calibri" panose="020F0502020204030204" pitchFamily="34" charset="0"/>
                      </a:endParaRPr>
                    </a:p>
                  </a:txBody>
                  <a:tcPr marL="23036" marR="23036" marT="23036" marB="23036">
                    <a:lnL>
                      <a:noFill/>
                    </a:lnL>
                    <a:lnR>
                      <a:noFill/>
                    </a:lnR>
                    <a:lnT>
                      <a:noFill/>
                    </a:lnT>
                    <a:lnB>
                      <a:noFill/>
                    </a:lnB>
                    <a:solidFill>
                      <a:srgbClr val="F5B183"/>
                    </a:solidFill>
                  </a:tcPr>
                </a:tc>
                <a:extLst>
                  <a:ext uri="{0D108BD9-81ED-4DB2-BD59-A6C34878D82A}">
                    <a16:rowId xmlns:a16="http://schemas.microsoft.com/office/drawing/2014/main" val="1609518605"/>
                  </a:ext>
                </a:extLst>
              </a:tr>
            </a:tbl>
          </a:graphicData>
        </a:graphic>
      </p:graphicFrame>
      <p:sp>
        <p:nvSpPr>
          <p:cNvPr id="3" name="Control 1">
            <a:extLst>
              <a:ext uri="{FF2B5EF4-FFF2-40B4-BE49-F238E27FC236}">
                <a16:creationId xmlns:a16="http://schemas.microsoft.com/office/drawing/2014/main" id="{70D06045-F34E-8E21-EF89-83BA6EB4C39C}"/>
              </a:ext>
            </a:extLst>
          </p:cNvPr>
          <p:cNvSpPr>
            <a:spLocks noChangeArrowheads="1" noChangeShapeType="1"/>
          </p:cNvSpPr>
          <p:nvPr/>
        </p:nvSpPr>
        <p:spPr bwMode="auto">
          <a:xfrm>
            <a:off x="1882775" y="2305050"/>
            <a:ext cx="9990138" cy="6908800"/>
          </a:xfrm>
          <a:prstGeom prst="rect">
            <a:avLst/>
          </a:prstGeom>
          <a:noFill/>
          <a:ln>
            <a:noFill/>
          </a:ln>
          <a:effectLst/>
          <a:extLst>
            <a:ext uri="{91240B29-F687-4F45-9708-019B960494DF}">
              <a14:hiddenLine xmlns:a14="http://schemas.microsoft.com/office/drawing/2010/main" w="25400">
                <a:no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0" tIns="0" rIns="0" bIns="0" numCol="1" anchor="t" anchorCtr="0" compatLnSpc="1">
            <a:prstTxWarp prst="textNoShape">
              <a:avLst/>
            </a:prstTxWarp>
          </a:bodyPr>
          <a:lstStyle/>
          <a:p>
            <a:endParaRPr lang="en-GB"/>
          </a:p>
        </p:txBody>
      </p:sp>
    </p:spTree>
    <p:extLst>
      <p:ext uri="{BB962C8B-B14F-4D97-AF65-F5344CB8AC3E}">
        <p14:creationId xmlns:p14="http://schemas.microsoft.com/office/powerpoint/2010/main" val="3628542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3C105284-0011-5212-2EF1-37E277C67090}"/>
              </a:ext>
            </a:extLst>
          </p:cNvPr>
          <p:cNvGraphicFramePr>
            <a:graphicFrameLocks noGrp="1"/>
          </p:cNvGraphicFramePr>
          <p:nvPr>
            <p:extLst>
              <p:ext uri="{D42A27DB-BD31-4B8C-83A1-F6EECF244321}">
                <p14:modId xmlns:p14="http://schemas.microsoft.com/office/powerpoint/2010/main" val="3958003874"/>
              </p:ext>
            </p:extLst>
          </p:nvPr>
        </p:nvGraphicFramePr>
        <p:xfrm>
          <a:off x="1467293" y="317948"/>
          <a:ext cx="6453172" cy="4679373"/>
        </p:xfrm>
        <a:graphic>
          <a:graphicData uri="http://schemas.openxmlformats.org/drawingml/2006/table">
            <a:tbl>
              <a:tblPr/>
              <a:tblGrid>
                <a:gridCol w="1613293">
                  <a:extLst>
                    <a:ext uri="{9D8B030D-6E8A-4147-A177-3AD203B41FA5}">
                      <a16:colId xmlns:a16="http://schemas.microsoft.com/office/drawing/2014/main" val="467920931"/>
                    </a:ext>
                  </a:extLst>
                </a:gridCol>
                <a:gridCol w="1613293">
                  <a:extLst>
                    <a:ext uri="{9D8B030D-6E8A-4147-A177-3AD203B41FA5}">
                      <a16:colId xmlns:a16="http://schemas.microsoft.com/office/drawing/2014/main" val="2398994451"/>
                    </a:ext>
                  </a:extLst>
                </a:gridCol>
                <a:gridCol w="1613293">
                  <a:extLst>
                    <a:ext uri="{9D8B030D-6E8A-4147-A177-3AD203B41FA5}">
                      <a16:colId xmlns:a16="http://schemas.microsoft.com/office/drawing/2014/main" val="291266692"/>
                    </a:ext>
                  </a:extLst>
                </a:gridCol>
                <a:gridCol w="1613293">
                  <a:extLst>
                    <a:ext uri="{9D8B030D-6E8A-4147-A177-3AD203B41FA5}">
                      <a16:colId xmlns:a16="http://schemas.microsoft.com/office/drawing/2014/main" val="262738858"/>
                    </a:ext>
                  </a:extLst>
                </a:gridCol>
              </a:tblGrid>
              <a:tr h="649648">
                <a:tc gridSpan="4">
                  <a:txBody>
                    <a:bodyPr/>
                    <a:lstStyle/>
                    <a:p>
                      <a:pPr marR="0" indent="0" algn="ctr" rtl="0">
                        <a:lnSpc>
                          <a:spcPct val="107000"/>
                        </a:lnSpc>
                        <a:spcBef>
                          <a:spcPts val="0"/>
                        </a:spcBef>
                        <a:spcAft>
                          <a:spcPts val="800"/>
                        </a:spcAft>
                      </a:pPr>
                      <a:r>
                        <a:rPr lang="cy-GB" sz="1500" kern="1400" noProof="0">
                          <a:ln>
                            <a:noFill/>
                          </a:ln>
                          <a:solidFill>
                            <a:srgbClr val="1F1F1F"/>
                          </a:solidFill>
                          <a:effectLst/>
                          <a:latin typeface="Calibri" panose="020F0502020204030204" pitchFamily="34" charset="0"/>
                        </a:rPr>
                        <a:t>Y Deuddeg Egwyddor Addysgeg
</a:t>
                      </a:r>
                      <a:endParaRPr lang="cy-GB" sz="600" kern="1400" noProof="0">
                        <a:ln>
                          <a:noFill/>
                        </a:ln>
                        <a:solidFill>
                          <a:srgbClr val="000000"/>
                        </a:solidFill>
                        <a:effectLst/>
                        <a:highlight>
                          <a:srgbClr val="FFFF00"/>
                        </a:highlight>
                        <a:latin typeface="Calibri" panose="020F0502020204030204" pitchFamily="34" charset="0"/>
                      </a:endParaRPr>
                    </a:p>
                  </a:txBody>
                  <a:tcPr marL="23036" marR="23036" marT="23036" marB="23036">
                    <a:lnL>
                      <a:noFill/>
                    </a:lnL>
                    <a:lnR>
                      <a:noFill/>
                    </a:lnR>
                    <a:lnT>
                      <a:noFill/>
                    </a:lnT>
                    <a:lnB>
                      <a:noFill/>
                    </a:lnB>
                    <a:solidFill>
                      <a:srgbClr val="9DC3E6"/>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770391939"/>
                  </a:ext>
                </a:extLst>
              </a:tr>
              <a:tr h="1200417">
                <a:tc>
                  <a:txBody>
                    <a:bodyPr/>
                    <a:lstStyle/>
                    <a:p>
                      <a:pPr marR="0" indent="0" algn="ctr" rtl="0">
                        <a:lnSpc>
                          <a:spcPct val="107000"/>
                        </a:lnSpc>
                        <a:spcBef>
                          <a:spcPts val="0"/>
                        </a:spcBef>
                        <a:spcAft>
                          <a:spcPts val="800"/>
                        </a:spcAft>
                      </a:pPr>
                      <a:r>
                        <a:rPr lang="cy-GB" sz="1100" kern="1400" noProof="0" dirty="0">
                          <a:ln>
                            <a:noFill/>
                          </a:ln>
                          <a:solidFill>
                            <a:srgbClr val="1F1F1F"/>
                          </a:solidFill>
                          <a:effectLst/>
                          <a:latin typeface="Calibri" panose="020F0502020204030204" pitchFamily="34" charset="0"/>
                        </a:rPr>
                        <a:t>yn cadw ffocws cyson ar ddibenion cyffredinol y cwricwlwm
</a:t>
                      </a:r>
                      <a:endParaRPr lang="cy-GB" sz="600" kern="1400" noProof="0" dirty="0">
                        <a:ln>
                          <a:noFill/>
                        </a:ln>
                        <a:solidFill>
                          <a:srgbClr val="000000"/>
                        </a:solidFill>
                        <a:effectLst/>
                        <a:highlight>
                          <a:srgbClr val="FFFF00"/>
                        </a:highlight>
                        <a:latin typeface="Calibri" panose="020F0502020204030204" pitchFamily="34" charset="0"/>
                      </a:endParaRPr>
                    </a:p>
                  </a:txBody>
                  <a:tcPr marL="23036" marR="23036" marT="23036" marB="23036">
                    <a:lnL>
                      <a:noFill/>
                    </a:lnL>
                    <a:lnR>
                      <a:noFill/>
                    </a:lnR>
                    <a:lnT>
                      <a:noFill/>
                    </a:lnT>
                    <a:lnB>
                      <a:noFill/>
                    </a:lnB>
                    <a:solidFill>
                      <a:srgbClr val="9DC3E6"/>
                    </a:solidFill>
                  </a:tcPr>
                </a:tc>
                <a:tc>
                  <a:txBody>
                    <a:bodyPr/>
                    <a:lstStyle/>
                    <a:p>
                      <a:pPr marR="0" indent="0" algn="ctr" rtl="0">
                        <a:lnSpc>
                          <a:spcPct val="107000"/>
                        </a:lnSpc>
                        <a:spcBef>
                          <a:spcPts val="0"/>
                        </a:spcBef>
                        <a:spcAft>
                          <a:spcPts val="800"/>
                        </a:spcAft>
                      </a:pPr>
                      <a:r>
                        <a:rPr lang="cy-GB" sz="1100" kern="1400" noProof="0" dirty="0">
                          <a:ln>
                            <a:noFill/>
                          </a:ln>
                          <a:solidFill>
                            <a:srgbClr val="1F1F1F"/>
                          </a:solidFill>
                          <a:effectLst/>
                          <a:latin typeface="Calibri" panose="020F0502020204030204" pitchFamily="34" charset="0"/>
                        </a:rPr>
                        <a:t>yn herio pob dysgwr drwy eu hannog i gydnabod pwysigrwydd ymdrech barhaus i gyrraedd disgwyliadau sy'n uchel ond sy’n gyraeddadwy ar iddynt
</a:t>
                      </a:r>
                      <a:endParaRPr lang="cy-GB" sz="600" kern="1400" noProof="0" dirty="0">
                        <a:ln>
                          <a:noFill/>
                        </a:ln>
                        <a:solidFill>
                          <a:srgbClr val="000000"/>
                        </a:solidFill>
                        <a:effectLst/>
                        <a:highlight>
                          <a:srgbClr val="FFFF00"/>
                        </a:highlight>
                        <a:latin typeface="Calibri" panose="020F0502020204030204" pitchFamily="34" charset="0"/>
                      </a:endParaRPr>
                    </a:p>
                  </a:txBody>
                  <a:tcPr marL="23036" marR="23036" marT="23036" marB="23036">
                    <a:lnL>
                      <a:noFill/>
                    </a:lnL>
                    <a:lnR>
                      <a:noFill/>
                    </a:lnR>
                    <a:lnT>
                      <a:noFill/>
                    </a:lnT>
                    <a:lnB>
                      <a:noFill/>
                    </a:lnB>
                    <a:solidFill>
                      <a:srgbClr val="F5B183"/>
                    </a:solidFill>
                  </a:tcPr>
                </a:tc>
                <a:tc>
                  <a:txBody>
                    <a:bodyPr/>
                    <a:lstStyle/>
                    <a:p>
                      <a:pPr marR="0" indent="0" algn="ctr" rtl="0">
                        <a:lnSpc>
                          <a:spcPct val="107000"/>
                        </a:lnSpc>
                        <a:spcBef>
                          <a:spcPts val="0"/>
                        </a:spcBef>
                        <a:spcAft>
                          <a:spcPts val="800"/>
                        </a:spcAft>
                      </a:pPr>
                      <a:r>
                        <a:rPr lang="cy-GB" sz="1100" kern="1400" noProof="0" dirty="0">
                          <a:ln>
                            <a:noFill/>
                          </a:ln>
                          <a:solidFill>
                            <a:srgbClr val="1F1F1F"/>
                          </a:solidFill>
                          <a:effectLst/>
                          <a:latin typeface="Calibri" panose="020F0502020204030204" pitchFamily="34" charset="0"/>
                        </a:rPr>
                        <a:t>yn golygu defnyddio amrywiaeth o ddulliau gan gynnwys addysgu uniongyrchol
</a:t>
                      </a:r>
                      <a:endParaRPr lang="cy-GB" sz="600" kern="1400" noProof="0" dirty="0">
                        <a:ln>
                          <a:noFill/>
                        </a:ln>
                        <a:solidFill>
                          <a:srgbClr val="000000"/>
                        </a:solidFill>
                        <a:effectLst/>
                        <a:highlight>
                          <a:srgbClr val="FFFF00"/>
                        </a:highlight>
                        <a:latin typeface="Calibri" panose="020F0502020204030204" pitchFamily="34" charset="0"/>
                      </a:endParaRPr>
                    </a:p>
                  </a:txBody>
                  <a:tcPr marL="23036" marR="23036" marT="23036" marB="23036">
                    <a:lnL>
                      <a:noFill/>
                    </a:lnL>
                    <a:lnR>
                      <a:noFill/>
                    </a:lnR>
                    <a:lnT>
                      <a:noFill/>
                    </a:lnT>
                    <a:lnB>
                      <a:noFill/>
                    </a:lnB>
                    <a:solidFill>
                      <a:srgbClr val="FFDA66"/>
                    </a:solidFill>
                  </a:tcPr>
                </a:tc>
                <a:tc>
                  <a:txBody>
                    <a:bodyPr/>
                    <a:lstStyle/>
                    <a:p>
                      <a:pPr marR="0" indent="0" algn="ctr" rtl="0">
                        <a:lnSpc>
                          <a:spcPct val="107000"/>
                        </a:lnSpc>
                        <a:spcBef>
                          <a:spcPts val="0"/>
                        </a:spcBef>
                        <a:spcAft>
                          <a:spcPts val="800"/>
                        </a:spcAft>
                      </a:pPr>
                      <a:r>
                        <a:rPr lang="cy-GB" sz="1100" kern="1400" noProof="0" dirty="0">
                          <a:ln>
                            <a:noFill/>
                          </a:ln>
                          <a:solidFill>
                            <a:srgbClr val="1F1F1F"/>
                          </a:solidFill>
                          <a:effectLst/>
                          <a:latin typeface="Calibri" panose="020F0502020204030204" pitchFamily="34" charset="0"/>
                        </a:rPr>
                        <a:t>yn golygu defnyddio cyfuniad o ddulliau gan gynnwys y rhai sy'n hyrwyddo’r gwaith o ddatrys problemau, meddwl creadigol a beirniadol
</a:t>
                      </a:r>
                      <a:endParaRPr lang="cy-GB" sz="600" kern="1400" noProof="0" dirty="0">
                        <a:ln>
                          <a:noFill/>
                        </a:ln>
                        <a:solidFill>
                          <a:srgbClr val="000000"/>
                        </a:solidFill>
                        <a:effectLst/>
                        <a:highlight>
                          <a:srgbClr val="FFFF00"/>
                        </a:highlight>
                        <a:latin typeface="Calibri" panose="020F0502020204030204" pitchFamily="34" charset="0"/>
                      </a:endParaRPr>
                    </a:p>
                  </a:txBody>
                  <a:tcPr marL="23036" marR="23036" marT="23036" marB="23036">
                    <a:lnL>
                      <a:noFill/>
                    </a:lnL>
                    <a:lnR>
                      <a:noFill/>
                    </a:lnR>
                    <a:lnT>
                      <a:noFill/>
                    </a:lnT>
                    <a:lnB>
                      <a:noFill/>
                    </a:lnB>
                    <a:solidFill>
                      <a:srgbClr val="D7AEC2"/>
                    </a:solidFill>
                  </a:tcPr>
                </a:tc>
                <a:extLst>
                  <a:ext uri="{0D108BD9-81ED-4DB2-BD59-A6C34878D82A}">
                    <a16:rowId xmlns:a16="http://schemas.microsoft.com/office/drawing/2014/main" val="3215191292"/>
                  </a:ext>
                </a:extLst>
              </a:tr>
              <a:tr h="1227445">
                <a:tc>
                  <a:txBody>
                    <a:bodyPr/>
                    <a:lstStyle/>
                    <a:p>
                      <a:pPr marR="0" indent="0" algn="ctr" rtl="0">
                        <a:lnSpc>
                          <a:spcPct val="107000"/>
                        </a:lnSpc>
                        <a:spcBef>
                          <a:spcPts val="0"/>
                        </a:spcBef>
                        <a:spcAft>
                          <a:spcPts val="800"/>
                        </a:spcAft>
                      </a:pPr>
                      <a:r>
                        <a:rPr lang="cy-GB" sz="1100" kern="1400" noProof="0" dirty="0">
                          <a:ln>
                            <a:noFill/>
                          </a:ln>
                          <a:solidFill>
                            <a:srgbClr val="1F1F1F"/>
                          </a:solidFill>
                          <a:effectLst/>
                          <a:latin typeface="Calibri" panose="020F0502020204030204" pitchFamily="34" charset="0"/>
                        </a:rPr>
                        <a:t>yn gosod tasgau ac yn dewis adnoddau sy'n adeiladu ar wybodaeth a phrofiad blaenorol ac sy’n ennyn diddordeb
</a:t>
                      </a:r>
                      <a:endParaRPr lang="cy-GB" sz="600" kern="1400" noProof="0" dirty="0">
                        <a:ln>
                          <a:noFill/>
                        </a:ln>
                        <a:solidFill>
                          <a:srgbClr val="000000"/>
                        </a:solidFill>
                        <a:effectLst/>
                        <a:highlight>
                          <a:srgbClr val="FFFF00"/>
                        </a:highlight>
                        <a:latin typeface="Calibri" panose="020F0502020204030204" pitchFamily="34" charset="0"/>
                      </a:endParaRPr>
                    </a:p>
                  </a:txBody>
                  <a:tcPr marL="23036" marR="23036" marT="23036" marB="23036">
                    <a:lnL>
                      <a:noFill/>
                    </a:lnL>
                    <a:lnR>
                      <a:noFill/>
                    </a:lnR>
                    <a:lnT>
                      <a:noFill/>
                    </a:lnT>
                    <a:lnB>
                      <a:noFill/>
                    </a:lnB>
                    <a:solidFill>
                      <a:srgbClr val="F8CBAD"/>
                    </a:solidFill>
                  </a:tcPr>
                </a:tc>
                <a:tc>
                  <a:txBody>
                    <a:bodyPr/>
                    <a:lstStyle/>
                    <a:p>
                      <a:pPr marR="0" indent="0" algn="ctr" rtl="0">
                        <a:lnSpc>
                          <a:spcPct val="107000"/>
                        </a:lnSpc>
                        <a:spcBef>
                          <a:spcPts val="0"/>
                        </a:spcBef>
                        <a:spcAft>
                          <a:spcPts val="800"/>
                        </a:spcAft>
                      </a:pPr>
                      <a:r>
                        <a:rPr lang="cy-GB" sz="1100" kern="1400" noProof="0">
                          <a:ln>
                            <a:noFill/>
                          </a:ln>
                          <a:solidFill>
                            <a:srgbClr val="1F1F1F"/>
                          </a:solidFill>
                          <a:effectLst/>
                          <a:latin typeface="Calibri" panose="020F0502020204030204" pitchFamily="34" charset="0"/>
                        </a:rPr>
                        <a:t>yn creu cyd-destunau dilys ar gyfer dysgu
</a:t>
                      </a:r>
                      <a:endParaRPr lang="cy-GB" sz="600" kern="1400" noProof="0">
                        <a:ln>
                          <a:noFill/>
                        </a:ln>
                        <a:solidFill>
                          <a:srgbClr val="000000"/>
                        </a:solidFill>
                        <a:effectLst/>
                        <a:highlight>
                          <a:srgbClr val="FFFF00"/>
                        </a:highlight>
                        <a:latin typeface="Calibri" panose="020F0502020204030204" pitchFamily="34" charset="0"/>
                      </a:endParaRPr>
                    </a:p>
                  </a:txBody>
                  <a:tcPr marL="23036" marR="23036" marT="23036" marB="23036">
                    <a:lnL>
                      <a:noFill/>
                    </a:lnL>
                    <a:lnR>
                      <a:noFill/>
                    </a:lnR>
                    <a:lnT>
                      <a:noFill/>
                    </a:lnT>
                    <a:lnB>
                      <a:noFill/>
                    </a:lnB>
                    <a:solidFill>
                      <a:srgbClr val="FFE699"/>
                    </a:solidFill>
                  </a:tcPr>
                </a:tc>
                <a:tc>
                  <a:txBody>
                    <a:bodyPr/>
                    <a:lstStyle/>
                    <a:p>
                      <a:pPr marR="0" indent="0" algn="ctr" rtl="0">
                        <a:lnSpc>
                          <a:spcPct val="107000"/>
                        </a:lnSpc>
                        <a:spcBef>
                          <a:spcPts val="0"/>
                        </a:spcBef>
                        <a:spcAft>
                          <a:spcPts val="800"/>
                        </a:spcAft>
                      </a:pPr>
                      <a:r>
                        <a:rPr lang="cy-GB" sz="1100" kern="1400" noProof="0" dirty="0">
                          <a:ln>
                            <a:noFill/>
                          </a:ln>
                          <a:solidFill>
                            <a:srgbClr val="1F1F1F"/>
                          </a:solidFill>
                          <a:effectLst/>
                          <a:latin typeface="Calibri" panose="020F0502020204030204" pitchFamily="34" charset="0"/>
                        </a:rPr>
                        <a:t>yn golygu defnyddio asesu ar gyfer egwyddorion dysgu
</a:t>
                      </a:r>
                      <a:endParaRPr lang="cy-GB" sz="600" kern="1400" noProof="0" dirty="0">
                        <a:ln>
                          <a:noFill/>
                        </a:ln>
                        <a:solidFill>
                          <a:srgbClr val="000000"/>
                        </a:solidFill>
                        <a:effectLst/>
                        <a:highlight>
                          <a:srgbClr val="FFFF00"/>
                        </a:highlight>
                        <a:latin typeface="Calibri" panose="020F0502020204030204" pitchFamily="34" charset="0"/>
                      </a:endParaRPr>
                    </a:p>
                  </a:txBody>
                  <a:tcPr marL="23036" marR="23036" marT="23036" marB="23036">
                    <a:lnL>
                      <a:noFill/>
                    </a:lnL>
                    <a:lnR>
                      <a:noFill/>
                    </a:lnR>
                    <a:lnT>
                      <a:noFill/>
                    </a:lnT>
                    <a:lnB>
                      <a:noFill/>
                    </a:lnB>
                    <a:solidFill>
                      <a:srgbClr val="EBD7E1"/>
                    </a:solidFill>
                  </a:tcPr>
                </a:tc>
                <a:tc>
                  <a:txBody>
                    <a:bodyPr/>
                    <a:lstStyle/>
                    <a:p>
                      <a:pPr marR="0" indent="0" algn="ctr" rtl="0">
                        <a:lnSpc>
                          <a:spcPct val="107000"/>
                        </a:lnSpc>
                        <a:spcBef>
                          <a:spcPts val="0"/>
                        </a:spcBef>
                        <a:spcAft>
                          <a:spcPts val="800"/>
                        </a:spcAft>
                      </a:pPr>
                      <a:r>
                        <a:rPr lang="cy-GB" sz="1100" kern="1400" noProof="0" dirty="0">
                          <a:ln>
                            <a:noFill/>
                          </a:ln>
                          <a:solidFill>
                            <a:srgbClr val="1F1F1F"/>
                          </a:solidFill>
                          <a:effectLst/>
                          <a:latin typeface="Calibri" panose="020F0502020204030204" pitchFamily="34" charset="0"/>
                        </a:rPr>
                        <a:t>yn amrywio o fewn ac ar draws Meysydd
</a:t>
                      </a:r>
                      <a:endParaRPr lang="cy-GB" sz="600" kern="1400" noProof="0" dirty="0">
                        <a:ln>
                          <a:noFill/>
                        </a:ln>
                        <a:solidFill>
                          <a:srgbClr val="000000"/>
                        </a:solidFill>
                        <a:effectLst/>
                        <a:highlight>
                          <a:srgbClr val="FFFF00"/>
                        </a:highlight>
                        <a:latin typeface="Calibri" panose="020F0502020204030204" pitchFamily="34" charset="0"/>
                      </a:endParaRPr>
                    </a:p>
                  </a:txBody>
                  <a:tcPr marL="23036" marR="23036" marT="23036" marB="23036">
                    <a:lnL>
                      <a:noFill/>
                    </a:lnL>
                    <a:lnR>
                      <a:noFill/>
                    </a:lnR>
                    <a:lnT>
                      <a:noFill/>
                    </a:lnT>
                    <a:lnB>
                      <a:noFill/>
                    </a:lnB>
                    <a:solidFill>
                      <a:srgbClr val="BED7EF"/>
                    </a:solidFill>
                  </a:tcPr>
                </a:tc>
                <a:extLst>
                  <a:ext uri="{0D108BD9-81ED-4DB2-BD59-A6C34878D82A}">
                    <a16:rowId xmlns:a16="http://schemas.microsoft.com/office/drawing/2014/main" val="3997564969"/>
                  </a:ext>
                </a:extLst>
              </a:tr>
              <a:tr h="1227445">
                <a:tc>
                  <a:txBody>
                    <a:bodyPr/>
                    <a:lstStyle/>
                    <a:p>
                      <a:pPr marR="0" indent="0" algn="ctr" rtl="0">
                        <a:lnSpc>
                          <a:spcPct val="119000"/>
                        </a:lnSpc>
                        <a:spcBef>
                          <a:spcPts val="0"/>
                        </a:spcBef>
                        <a:spcAft>
                          <a:spcPts val="600"/>
                        </a:spcAft>
                      </a:pPr>
                      <a:r>
                        <a:rPr lang="cy-GB" sz="1100" kern="1400" noProof="0" dirty="0">
                          <a:ln>
                            <a:noFill/>
                          </a:ln>
                          <a:solidFill>
                            <a:srgbClr val="1F1F1F"/>
                          </a:solidFill>
                          <a:effectLst/>
                          <a:latin typeface="Calibri" panose="020F0502020204030204" pitchFamily="34" charset="0"/>
                        </a:rPr>
                        <a:t>yn atgyfnerthu’n rheolaidd sgiliau trawsgwricwlaidd llythrennedd, rhifedd a digidol 
</a:t>
                      </a:r>
                      <a:endParaRPr lang="cy-GB" sz="600" kern="1400" noProof="0" dirty="0">
                        <a:ln>
                          <a:noFill/>
                        </a:ln>
                        <a:solidFill>
                          <a:srgbClr val="000000"/>
                        </a:solidFill>
                        <a:effectLst/>
                        <a:highlight>
                          <a:srgbClr val="FFFF00"/>
                        </a:highlight>
                        <a:latin typeface="Calibri" panose="020F0502020204030204" pitchFamily="34" charset="0"/>
                      </a:endParaRPr>
                    </a:p>
                  </a:txBody>
                  <a:tcPr marL="23036" marR="23036" marT="23036" marB="23036">
                    <a:lnL>
                      <a:noFill/>
                    </a:lnL>
                    <a:lnR>
                      <a:noFill/>
                    </a:lnR>
                    <a:lnT>
                      <a:noFill/>
                    </a:lnT>
                    <a:lnB>
                      <a:noFill/>
                    </a:lnB>
                    <a:solidFill>
                      <a:srgbClr val="FFDA66"/>
                    </a:solidFill>
                  </a:tcPr>
                </a:tc>
                <a:tc>
                  <a:txBody>
                    <a:bodyPr/>
                    <a:lstStyle/>
                    <a:p>
                      <a:pPr marR="0" indent="0" algn="ctr" rtl="0">
                        <a:lnSpc>
                          <a:spcPct val="107000"/>
                        </a:lnSpc>
                        <a:spcBef>
                          <a:spcPts val="0"/>
                        </a:spcBef>
                        <a:spcAft>
                          <a:spcPts val="800"/>
                        </a:spcAft>
                      </a:pPr>
                      <a:r>
                        <a:rPr lang="cy-GB" sz="1100" kern="1400" noProof="0" dirty="0">
                          <a:ln>
                            <a:noFill/>
                          </a:ln>
                          <a:solidFill>
                            <a:srgbClr val="1F1F1F"/>
                          </a:solidFill>
                          <a:effectLst/>
                          <a:latin typeface="Calibri" panose="020F0502020204030204" pitchFamily="34" charset="0"/>
                        </a:rPr>
                        <a:t>yn annog dysgwyr i gymryd cyfrifoldeb cynyddol am eu dysgu eu hunain
</a:t>
                      </a:r>
                      <a:endParaRPr lang="cy-GB" sz="600" kern="1400" noProof="0" dirty="0">
                        <a:ln>
                          <a:noFill/>
                        </a:ln>
                        <a:solidFill>
                          <a:srgbClr val="000000"/>
                        </a:solidFill>
                        <a:effectLst/>
                        <a:highlight>
                          <a:srgbClr val="FFFF00"/>
                        </a:highlight>
                        <a:latin typeface="Calibri" panose="020F0502020204030204" pitchFamily="34" charset="0"/>
                      </a:endParaRPr>
                    </a:p>
                  </a:txBody>
                  <a:tcPr marL="23036" marR="23036" marT="23036" marB="23036">
                    <a:lnL>
                      <a:noFill/>
                    </a:lnL>
                    <a:lnR>
                      <a:noFill/>
                    </a:lnR>
                    <a:lnT>
                      <a:noFill/>
                    </a:lnT>
                    <a:lnB>
                      <a:noFill/>
                    </a:lnB>
                    <a:solidFill>
                      <a:srgbClr val="C285A3"/>
                    </a:solidFill>
                  </a:tcPr>
                </a:tc>
                <a:tc>
                  <a:txBody>
                    <a:bodyPr/>
                    <a:lstStyle/>
                    <a:p>
                      <a:pPr marR="0" indent="0" algn="ctr" rtl="0">
                        <a:lnSpc>
                          <a:spcPct val="107000"/>
                        </a:lnSpc>
                        <a:spcBef>
                          <a:spcPts val="0"/>
                        </a:spcBef>
                        <a:spcAft>
                          <a:spcPts val="800"/>
                        </a:spcAft>
                      </a:pPr>
                      <a:r>
                        <a:rPr lang="cy-GB" sz="1100" kern="1400" noProof="0" dirty="0">
                          <a:ln>
                            <a:noFill/>
                          </a:ln>
                          <a:solidFill>
                            <a:srgbClr val="1F1F1F"/>
                          </a:solidFill>
                          <a:effectLst/>
                          <a:latin typeface="Calibri" panose="020F0502020204030204" pitchFamily="34" charset="0"/>
                        </a:rPr>
                        <a:t>yn cefnogi datblygiad cymdeithasol ac emosiynol a pherthnasoedd cadarnhaol
</a:t>
                      </a:r>
                      <a:endParaRPr lang="cy-GB" sz="600" kern="1400" noProof="0" dirty="0">
                        <a:ln>
                          <a:noFill/>
                        </a:ln>
                        <a:solidFill>
                          <a:srgbClr val="000000"/>
                        </a:solidFill>
                        <a:effectLst/>
                        <a:highlight>
                          <a:srgbClr val="FFFF00"/>
                        </a:highlight>
                        <a:latin typeface="Calibri" panose="020F0502020204030204" pitchFamily="34" charset="0"/>
                      </a:endParaRPr>
                    </a:p>
                  </a:txBody>
                  <a:tcPr marL="23036" marR="23036" marT="23036" marB="23036">
                    <a:lnL>
                      <a:noFill/>
                    </a:lnL>
                    <a:lnR>
                      <a:noFill/>
                    </a:lnR>
                    <a:lnT>
                      <a:noFill/>
                    </a:lnT>
                    <a:lnB>
                      <a:noFill/>
                    </a:lnB>
                    <a:solidFill>
                      <a:srgbClr val="9DC3E6"/>
                    </a:solidFill>
                  </a:tcPr>
                </a:tc>
                <a:tc>
                  <a:txBody>
                    <a:bodyPr/>
                    <a:lstStyle/>
                    <a:p>
                      <a:pPr marR="0" indent="0" algn="ctr" rtl="0">
                        <a:lnSpc>
                          <a:spcPct val="107000"/>
                        </a:lnSpc>
                        <a:spcBef>
                          <a:spcPts val="0"/>
                        </a:spcBef>
                        <a:spcAft>
                          <a:spcPts val="800"/>
                        </a:spcAft>
                      </a:pPr>
                      <a:r>
                        <a:rPr lang="cy-GB" sz="1100" kern="1400" noProof="0" dirty="0">
                          <a:ln>
                            <a:noFill/>
                          </a:ln>
                          <a:solidFill>
                            <a:srgbClr val="1F1F1F"/>
                          </a:solidFill>
                          <a:effectLst/>
                          <a:latin typeface="Calibri" panose="020F0502020204030204" pitchFamily="34" charset="0"/>
                        </a:rPr>
                        <a:t>yn annog cydweithio
</a:t>
                      </a:r>
                      <a:endParaRPr lang="cy-GB" sz="600" kern="1400" noProof="0" dirty="0">
                        <a:ln>
                          <a:noFill/>
                        </a:ln>
                        <a:solidFill>
                          <a:srgbClr val="000000"/>
                        </a:solidFill>
                        <a:effectLst/>
                        <a:highlight>
                          <a:srgbClr val="FFFF00"/>
                        </a:highlight>
                        <a:latin typeface="Calibri" panose="020F0502020204030204" pitchFamily="34" charset="0"/>
                      </a:endParaRPr>
                    </a:p>
                  </a:txBody>
                  <a:tcPr marL="23036" marR="23036" marT="23036" marB="23036">
                    <a:lnL>
                      <a:noFill/>
                    </a:lnL>
                    <a:lnR>
                      <a:noFill/>
                    </a:lnR>
                    <a:lnT>
                      <a:noFill/>
                    </a:lnT>
                    <a:lnB>
                      <a:noFill/>
                    </a:lnB>
                    <a:solidFill>
                      <a:srgbClr val="F5B183"/>
                    </a:solidFill>
                  </a:tcPr>
                </a:tc>
                <a:extLst>
                  <a:ext uri="{0D108BD9-81ED-4DB2-BD59-A6C34878D82A}">
                    <a16:rowId xmlns:a16="http://schemas.microsoft.com/office/drawing/2014/main" val="1609518605"/>
                  </a:ext>
                </a:extLst>
              </a:tr>
            </a:tbl>
          </a:graphicData>
        </a:graphic>
      </p:graphicFrame>
      <p:sp>
        <p:nvSpPr>
          <p:cNvPr id="3" name="Control 1">
            <a:extLst>
              <a:ext uri="{FF2B5EF4-FFF2-40B4-BE49-F238E27FC236}">
                <a16:creationId xmlns:a16="http://schemas.microsoft.com/office/drawing/2014/main" id="{70D06045-F34E-8E21-EF89-83BA6EB4C39C}"/>
              </a:ext>
            </a:extLst>
          </p:cNvPr>
          <p:cNvSpPr>
            <a:spLocks noChangeArrowheads="1" noChangeShapeType="1"/>
          </p:cNvSpPr>
          <p:nvPr/>
        </p:nvSpPr>
        <p:spPr bwMode="auto">
          <a:xfrm>
            <a:off x="1882775" y="2305050"/>
            <a:ext cx="9990138" cy="6908800"/>
          </a:xfrm>
          <a:prstGeom prst="rect">
            <a:avLst/>
          </a:prstGeom>
          <a:noFill/>
          <a:ln>
            <a:noFill/>
          </a:ln>
          <a:effectLst/>
          <a:extLst>
            <a:ext uri="{91240B29-F687-4F45-9708-019B960494DF}">
              <a14:hiddenLine xmlns:a14="http://schemas.microsoft.com/office/drawing/2010/main" w="25400">
                <a:no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0" tIns="0" rIns="0" bIns="0" numCol="1" anchor="t" anchorCtr="0" compatLnSpc="1">
            <a:prstTxWarp prst="textNoShape">
              <a:avLst/>
            </a:prstTxWarp>
          </a:bodyPr>
          <a:lstStyle/>
          <a:p>
            <a:endParaRPr lang="en-GB"/>
          </a:p>
        </p:txBody>
      </p:sp>
    </p:spTree>
    <p:extLst>
      <p:ext uri="{BB962C8B-B14F-4D97-AF65-F5344CB8AC3E}">
        <p14:creationId xmlns:p14="http://schemas.microsoft.com/office/powerpoint/2010/main" val="917295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ADD3505-D816-4666-AAAA-42EC992FAF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Shape&#10;&#10;Description automatically generated">
            <a:extLst>
              <a:ext uri="{FF2B5EF4-FFF2-40B4-BE49-F238E27FC236}">
                <a16:creationId xmlns:a16="http://schemas.microsoft.com/office/drawing/2014/main" id="{666C25BC-90C1-7C07-365F-86A95ABC3B8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986612" y="528019"/>
            <a:ext cx="3321230" cy="3321230"/>
          </a:xfrm>
          <a:prstGeom prst="rect">
            <a:avLst/>
          </a:prstGeom>
        </p:spPr>
      </p:pic>
      <p:sp>
        <p:nvSpPr>
          <p:cNvPr id="13" name="Freeform 6">
            <a:extLst>
              <a:ext uri="{FF2B5EF4-FFF2-40B4-BE49-F238E27FC236}">
                <a16:creationId xmlns:a16="http://schemas.microsoft.com/office/drawing/2014/main" id="{B4269A41-C387-4555-A18D-F1B4E366CD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5810" y="4208147"/>
            <a:ext cx="254344" cy="212183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911C1882-1ABB-473F-836B-DE0066ABAC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6554" y="4098333"/>
            <a:ext cx="151393" cy="20558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8">
            <a:extLst>
              <a:ext uri="{FF2B5EF4-FFF2-40B4-BE49-F238E27FC236}">
                <a16:creationId xmlns:a16="http://schemas.microsoft.com/office/drawing/2014/main" id="{336533B6-75CC-4F87-B044-A8241FBF7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286" y="4098334"/>
            <a:ext cx="6699764" cy="1960775"/>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596506" y="4267831"/>
            <a:ext cx="5978177" cy="1071585"/>
          </a:xfrm>
        </p:spPr>
        <p:txBody>
          <a:bodyPr vert="horz" lIns="91440" tIns="45720" rIns="91440" bIns="45720" rtlCol="0" anchor="b">
            <a:normAutofit fontScale="90000"/>
          </a:bodyPr>
          <a:lstStyle/>
          <a:p>
            <a:r>
              <a:rPr lang="cy-GB" sz="2300" dirty="0">
                <a:solidFill>
                  <a:srgbClr val="FFFFFF"/>
                </a:solidFill>
                <a:latin typeface="Comic Sans MS" panose="030F0702030302020204" pitchFamily="66" charset="0"/>
              </a:rPr>
              <a:t>Pa agweddau eraill ar arfer da y byddech chi’n eu hychwanegu at yr egwyddorion addysgeg?</a:t>
            </a:r>
            <a:br>
              <a:rPr lang="cy-GB" sz="2300" kern="1200" dirty="0">
                <a:solidFill>
                  <a:srgbClr val="FFFFFF"/>
                </a:solidFill>
                <a:latin typeface="Comic Sans MS" panose="030F0702030302020204" pitchFamily="66" charset="0"/>
              </a:rPr>
            </a:br>
            <a:r>
              <a:rPr lang="en-US" sz="2300" dirty="0">
                <a:solidFill>
                  <a:srgbClr val="FFFFFF"/>
                </a:solidFill>
                <a:latin typeface="Comic Sans MS" panose="030F0702030302020204" pitchFamily="66" charset="0"/>
              </a:rPr>
              <a:t>What other aspects of good practice would you add to the pedagogical principles?</a:t>
            </a:r>
            <a:endParaRPr lang="en-US" sz="2300" kern="1200" dirty="0">
              <a:solidFill>
                <a:srgbClr val="FFFFFF"/>
              </a:solidFill>
              <a:latin typeface="Comic Sans MS" panose="030F0702030302020204" pitchFamily="66" charset="0"/>
            </a:endParaRPr>
          </a:p>
        </p:txBody>
      </p:sp>
      <p:sp>
        <p:nvSpPr>
          <p:cNvPr id="19" name="Rectangle 8">
            <a:extLst>
              <a:ext uri="{FF2B5EF4-FFF2-40B4-BE49-F238E27FC236}">
                <a16:creationId xmlns:a16="http://schemas.microsoft.com/office/drawing/2014/main" id="{77EAB586-FBDB-4496-82AC-22F185637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0850" y="4377267"/>
            <a:ext cx="2340864" cy="1952715"/>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7651927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514" name="https://hwb.gov.wales/curriculum-for-wales/designing-your-curriculum/implementation-and-practical-considerations/"/>
          <p:cNvSpPr txBox="1"/>
          <p:nvPr/>
        </p:nvSpPr>
        <p:spPr>
          <a:xfrm>
            <a:off x="4117067" y="2031333"/>
            <a:ext cx="4983160" cy="120032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u="sng">
                <a:solidFill>
                  <a:srgbClr val="0000FF"/>
                </a:solidFill>
                <a:uFill>
                  <a:solidFill>
                    <a:srgbClr val="0000FF"/>
                  </a:solidFill>
                </a:uFill>
                <a:hlinkClick r:id="" action="ppaction://noaction"/>
              </a:defRPr>
            </a:lvl1pPr>
          </a:lstStyle>
          <a:p>
            <a:pPr>
              <a:defRPr>
                <a:solidFill>
                  <a:srgbClr val="0563C1"/>
                </a:solidFill>
                <a:uFill>
                  <a:solidFill>
                    <a:srgbClr val="0563C1"/>
                  </a:solidFill>
                </a:uFill>
              </a:defRPr>
            </a:pPr>
            <a:r>
              <a:rPr dirty="0">
                <a:solidFill>
                  <a:srgbClr val="0000FF"/>
                </a:solidFill>
                <a:uFill>
                  <a:solidFill>
                    <a:srgbClr val="0000FF"/>
                  </a:solidFill>
                </a:uFill>
                <a:latin typeface="Comic Sans MS" panose="030F0702030302020204" pitchFamily="66" charset="0"/>
                <a:hlinkClick r:id="rId3"/>
              </a:rPr>
              <a:t>https://hwb.gov.wales/curriculum-for-wales/designing-your-curriculum/implementation-and-practical-considerations/</a:t>
            </a:r>
          </a:p>
        </p:txBody>
      </p:sp>
      <p:sp>
        <p:nvSpPr>
          <p:cNvPr id="515" name="https://hwb.gov.wales/cwricwlwm-i-gymru/cynllunio-eich-cwricwlwm/ystyriaethau-gweithredu-ac-ymarferol/"/>
          <p:cNvSpPr txBox="1"/>
          <p:nvPr/>
        </p:nvSpPr>
        <p:spPr>
          <a:xfrm>
            <a:off x="3575161" y="4455427"/>
            <a:ext cx="4736205" cy="120032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u="sng">
                <a:solidFill>
                  <a:srgbClr val="0000FF"/>
                </a:solidFill>
                <a:uFill>
                  <a:solidFill>
                    <a:srgbClr val="0000FF"/>
                  </a:solidFill>
                </a:uFill>
                <a:hlinkClick r:id="" action="ppaction://noaction"/>
              </a:defRPr>
            </a:lvl1pPr>
          </a:lstStyle>
          <a:p>
            <a:pPr>
              <a:defRPr>
                <a:solidFill>
                  <a:srgbClr val="0563C1"/>
                </a:solidFill>
                <a:uFill>
                  <a:solidFill>
                    <a:srgbClr val="0563C1"/>
                  </a:solidFill>
                </a:uFill>
              </a:defRPr>
            </a:pPr>
            <a:r>
              <a:rPr dirty="0">
                <a:solidFill>
                  <a:srgbClr val="0000FF"/>
                </a:solidFill>
                <a:uFill>
                  <a:solidFill>
                    <a:srgbClr val="0000FF"/>
                  </a:solidFill>
                </a:uFill>
                <a:latin typeface="Comic Sans MS" panose="030F0702030302020204" pitchFamily="66" charset="0"/>
                <a:hlinkClick r:id="rId4"/>
              </a:rPr>
              <a:t>https://hwb.gov.wales/cwricwlwm-i-gymru/cynllunio-eich-cwricwlwm/ystyriaethau-gweithredu-ac-ymarferol/</a:t>
            </a:r>
          </a:p>
        </p:txBody>
      </p:sp>
      <p:sp>
        <p:nvSpPr>
          <p:cNvPr id="516" name="Further reading"/>
          <p:cNvSpPr txBox="1">
            <a:spLocks noGrp="1"/>
          </p:cNvSpPr>
          <p:nvPr>
            <p:ph type="title"/>
          </p:nvPr>
        </p:nvSpPr>
        <p:spPr>
          <a:xfrm>
            <a:off x="946043" y="890051"/>
            <a:ext cx="3191417" cy="1143001"/>
          </a:xfrm>
          <a:prstGeom prst="rect">
            <a:avLst/>
          </a:prstGeom>
          <a:ln w="9525">
            <a:solidFill>
              <a:srgbClr val="8497B0"/>
            </a:solidFill>
            <a:round/>
          </a:ln>
        </p:spPr>
        <p:txBody>
          <a:bodyPr anchor="ctr"/>
          <a:lstStyle>
            <a:lvl1pPr algn="ctr" defTabSz="786383">
              <a:defRPr sz="3700"/>
            </a:lvl1pPr>
          </a:lstStyle>
          <a:p>
            <a:r>
              <a:rPr dirty="0">
                <a:latin typeface="Comic Sans MS" panose="030F0702030302020204" pitchFamily="66" charset="0"/>
              </a:rPr>
              <a:t>Further reading</a:t>
            </a:r>
          </a:p>
        </p:txBody>
      </p:sp>
      <p:grpSp>
        <p:nvGrpSpPr>
          <p:cNvPr id="519" name="Darllen pellach"/>
          <p:cNvGrpSpPr/>
          <p:nvPr/>
        </p:nvGrpSpPr>
        <p:grpSpPr>
          <a:xfrm>
            <a:off x="213322" y="4317586"/>
            <a:ext cx="3191418" cy="1143002"/>
            <a:chOff x="0" y="0"/>
            <a:chExt cx="3191416" cy="1143000"/>
          </a:xfrm>
        </p:grpSpPr>
        <p:sp>
          <p:nvSpPr>
            <p:cNvPr id="517" name="Rectangle"/>
            <p:cNvSpPr/>
            <p:nvPr/>
          </p:nvSpPr>
          <p:spPr>
            <a:xfrm>
              <a:off x="-1" y="0"/>
              <a:ext cx="3191418" cy="1143001"/>
            </a:xfrm>
            <a:prstGeom prst="rect">
              <a:avLst/>
            </a:prstGeom>
            <a:noFill/>
            <a:ln w="9525" cap="flat">
              <a:solidFill>
                <a:srgbClr val="8497B0"/>
              </a:solidFill>
              <a:prstDash val="solid"/>
              <a:round/>
            </a:ln>
            <a:effectLst/>
          </p:spPr>
          <p:txBody>
            <a:bodyPr wrap="square" lIns="45718" tIns="45718" rIns="45718" bIns="45718" numCol="1" anchor="ctr">
              <a:noAutofit/>
            </a:bodyPr>
            <a:lstStyle/>
            <a:p>
              <a:pPr algn="ctr" defTabSz="822958">
                <a:lnSpc>
                  <a:spcPct val="90000"/>
                </a:lnSpc>
                <a:defRPr sz="3900">
                  <a:latin typeface="Calibri Light"/>
                  <a:ea typeface="Calibri Light"/>
                  <a:cs typeface="Calibri Light"/>
                  <a:sym typeface="Calibri Light"/>
                </a:defRPr>
              </a:pPr>
              <a:endParaRPr/>
            </a:p>
          </p:txBody>
        </p:sp>
        <p:sp>
          <p:nvSpPr>
            <p:cNvPr id="518" name="Darllen pellach"/>
            <p:cNvSpPr txBox="1"/>
            <p:nvPr/>
          </p:nvSpPr>
          <p:spPr>
            <a:xfrm>
              <a:off x="4762" y="4763"/>
              <a:ext cx="3181892" cy="1133475"/>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numCol="1" anchor="ctr">
              <a:normAutofit lnSpcReduction="10000"/>
            </a:bodyPr>
            <a:lstStyle>
              <a:lvl1pPr algn="ctr" defTabSz="822958">
                <a:lnSpc>
                  <a:spcPct val="90000"/>
                </a:lnSpc>
                <a:defRPr sz="3900">
                  <a:latin typeface="Calibri Light"/>
                  <a:ea typeface="Calibri Light"/>
                  <a:cs typeface="Calibri Light"/>
                  <a:sym typeface="Calibri Light"/>
                </a:defRPr>
              </a:lvl1pPr>
            </a:lstStyle>
            <a:p>
              <a:r>
                <a:rPr dirty="0" err="1">
                  <a:latin typeface="Comic Sans MS" panose="030F0702030302020204" pitchFamily="66" charset="0"/>
                </a:rPr>
                <a:t>Darllen</a:t>
              </a:r>
              <a:r>
                <a:rPr dirty="0">
                  <a:latin typeface="Comic Sans MS" panose="030F0702030302020204" pitchFamily="66" charset="0"/>
                </a:rPr>
                <a:t> </a:t>
              </a:r>
              <a:r>
                <a:rPr dirty="0" err="1">
                  <a:latin typeface="Comic Sans MS" panose="030F0702030302020204" pitchFamily="66" charset="0"/>
                </a:rPr>
                <a:t>pellach</a:t>
              </a:r>
              <a:endParaRPr dirty="0">
                <a:latin typeface="Comic Sans MS" panose="030F0702030302020204" pitchFamily="66" charset="0"/>
              </a:endParaRPr>
            </a:p>
          </p:txBody>
        </p:sp>
      </p:grpSp>
      <p:pic>
        <p:nvPicPr>
          <p:cNvPr id="520" name="Screenshot 2022-09-08 at 08.50.30.png" descr="Screenshot 2022-09-08 at 08.50.30.png"/>
          <p:cNvPicPr>
            <a:picLocks noChangeAspect="1"/>
          </p:cNvPicPr>
          <p:nvPr/>
        </p:nvPicPr>
        <p:blipFill>
          <a:blip r:embed="rId5"/>
          <a:stretch>
            <a:fillRect/>
          </a:stretch>
        </p:blipFill>
        <p:spPr>
          <a:xfrm>
            <a:off x="5019311" y="294141"/>
            <a:ext cx="3595871" cy="1118888"/>
          </a:xfrm>
          <a:prstGeom prst="rect">
            <a:avLst/>
          </a:prstGeom>
          <a:ln w="12700">
            <a:miter lim="400000"/>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Image result for Dylan Wiliam"/>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0" y="253999"/>
            <a:ext cx="9144000" cy="5143501"/>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sz="half" idx="2"/>
          </p:nvPr>
        </p:nvSpPr>
        <p:spPr>
          <a:xfrm>
            <a:off x="177800" y="530224"/>
            <a:ext cx="4584700" cy="4714875"/>
          </a:xfrm>
        </p:spPr>
        <p:txBody>
          <a:bodyPr>
            <a:normAutofit lnSpcReduction="10000"/>
          </a:bodyPr>
          <a:lstStyle/>
          <a:p>
            <a:pPr marL="0" indent="0">
              <a:buNone/>
            </a:pPr>
            <a:r>
              <a:rPr lang="en-GB" i="1" dirty="0">
                <a:solidFill>
                  <a:schemeClr val="bg1"/>
                </a:solidFill>
                <a:latin typeface="Comic Sans MS" panose="030F0702030302020204" pitchFamily="66" charset="0"/>
              </a:rPr>
              <a:t>In education, “what works?” is not the right questions because everything works somewhere and nothing works everywhere.</a:t>
            </a:r>
          </a:p>
          <a:p>
            <a:pPr marL="0" indent="0">
              <a:buNone/>
            </a:pPr>
            <a:r>
              <a:rPr lang="en-GB" i="1" dirty="0">
                <a:solidFill>
                  <a:schemeClr val="bg1"/>
                </a:solidFill>
                <a:latin typeface="Comic Sans MS" panose="030F0702030302020204" pitchFamily="66" charset="0"/>
              </a:rPr>
              <a:t>So what’s interesting, what’s important in education is: “Under what conditions does this work?”</a:t>
            </a:r>
            <a:br>
              <a:rPr lang="en-GB" dirty="0">
                <a:solidFill>
                  <a:schemeClr val="bg1"/>
                </a:solidFill>
                <a:latin typeface="Comic Sans MS" panose="030F0702030302020204" pitchFamily="66" charset="0"/>
              </a:rPr>
            </a:br>
            <a:br>
              <a:rPr lang="en-GB" dirty="0">
                <a:solidFill>
                  <a:schemeClr val="bg1"/>
                </a:solidFill>
                <a:latin typeface="Comic Sans MS" panose="030F0702030302020204" pitchFamily="66" charset="0"/>
              </a:rPr>
            </a:br>
            <a:r>
              <a:rPr lang="en-GB" dirty="0">
                <a:solidFill>
                  <a:schemeClr val="bg1"/>
                </a:solidFill>
                <a:latin typeface="Comic Sans MS" panose="030F0702030302020204" pitchFamily="66" charset="0"/>
              </a:rPr>
              <a:t>Dylan </a:t>
            </a:r>
            <a:r>
              <a:rPr lang="en-GB" dirty="0" err="1">
                <a:solidFill>
                  <a:schemeClr val="bg1"/>
                </a:solidFill>
                <a:latin typeface="Comic Sans MS" panose="030F0702030302020204" pitchFamily="66" charset="0"/>
              </a:rPr>
              <a:t>Wiliam</a:t>
            </a:r>
            <a:r>
              <a:rPr lang="en-GB" dirty="0">
                <a:solidFill>
                  <a:schemeClr val="bg1"/>
                </a:solidFill>
                <a:latin typeface="Comic Sans MS" panose="030F0702030302020204" pitchFamily="66" charset="0"/>
              </a:rPr>
              <a:t> (2006)</a:t>
            </a:r>
          </a:p>
        </p:txBody>
      </p:sp>
    </p:spTree>
    <p:extLst>
      <p:ext uri="{BB962C8B-B14F-4D97-AF65-F5344CB8AC3E}">
        <p14:creationId xmlns:p14="http://schemas.microsoft.com/office/powerpoint/2010/main" val="760933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24739" y="330583"/>
            <a:ext cx="3868340" cy="823912"/>
          </a:xfrm>
        </p:spPr>
        <p:txBody>
          <a:bodyPr/>
          <a:lstStyle/>
          <a:p>
            <a:r>
              <a:rPr lang="cy-GB" b="0" dirty="0">
                <a:latin typeface="Comic Sans MS" panose="030F0702030302020204" pitchFamily="66" charset="0"/>
              </a:rPr>
              <a:t>Yr amgylchedd dysgu: mynd yn ddyfnach </a:t>
            </a:r>
          </a:p>
        </p:txBody>
      </p:sp>
      <p:sp>
        <p:nvSpPr>
          <p:cNvPr id="5" name="Text Placeholder 4"/>
          <p:cNvSpPr>
            <a:spLocks noGrp="1"/>
          </p:cNvSpPr>
          <p:nvPr>
            <p:ph type="body" sz="quarter" idx="3"/>
          </p:nvPr>
        </p:nvSpPr>
        <p:spPr>
          <a:xfrm>
            <a:off x="4750019" y="330583"/>
            <a:ext cx="3887391" cy="823912"/>
          </a:xfrm>
        </p:spPr>
        <p:txBody>
          <a:bodyPr/>
          <a:lstStyle/>
          <a:p>
            <a:pPr algn="ctr"/>
            <a:r>
              <a:rPr lang="en-GB" b="0" dirty="0">
                <a:latin typeface="Comic Sans MS" panose="030F0702030302020204" pitchFamily="66" charset="0"/>
              </a:rPr>
              <a:t>The learning environment: going deeper</a:t>
            </a:r>
          </a:p>
        </p:txBody>
      </p:sp>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835557" y="1634461"/>
            <a:ext cx="5578476" cy="2789238"/>
          </a:xfrm>
          <a:prstGeom prst="rect">
            <a:avLst/>
          </a:prstGeom>
          <a:ln w="57150">
            <a:solidFill>
              <a:srgbClr val="0070C0"/>
            </a:solidFill>
          </a:ln>
        </p:spPr>
      </p:pic>
      <p:sp>
        <p:nvSpPr>
          <p:cNvPr id="9" name="TextBox 8"/>
          <p:cNvSpPr txBox="1"/>
          <p:nvPr/>
        </p:nvSpPr>
        <p:spPr>
          <a:xfrm>
            <a:off x="922692" y="4834059"/>
            <a:ext cx="7813902" cy="954107"/>
          </a:xfrm>
          <a:prstGeom prst="rect">
            <a:avLst/>
          </a:prstGeom>
          <a:noFill/>
        </p:spPr>
        <p:txBody>
          <a:bodyPr wrap="square" rtlCol="0">
            <a:spAutoFit/>
          </a:bodyPr>
          <a:lstStyle/>
          <a:p>
            <a:r>
              <a:rPr lang="en-GB" sz="1000" dirty="0">
                <a:latin typeface="Comic Sans MS" panose="030F0702030302020204" pitchFamily="66" charset="0"/>
                <a:hlinkClick r:id="rId4"/>
              </a:rPr>
              <a:t>http://www.huffingtonpost.com/entry/eye-opening-video-will-make-adults-reconsider-the-way-they-talk-to-children_us_57b36f62e4b0edfa80d9ddcc</a:t>
            </a:r>
            <a:endParaRPr lang="en-GB" sz="1000" dirty="0">
              <a:latin typeface="Comic Sans MS" panose="030F0702030302020204" pitchFamily="66" charset="0"/>
            </a:endParaRPr>
          </a:p>
          <a:p>
            <a:endParaRPr lang="en-GB" dirty="0"/>
          </a:p>
          <a:p>
            <a:endParaRPr lang="en-GB" dirty="0"/>
          </a:p>
        </p:txBody>
      </p:sp>
      <p:pic>
        <p:nvPicPr>
          <p:cNvPr id="2" name="Picture 1" descr="Public Domain Clip Art Image | briefcase | ID ...">
            <a:extLst>
              <a:ext uri="{FF2B5EF4-FFF2-40B4-BE49-F238E27FC236}">
                <a16:creationId xmlns:a16="http://schemas.microsoft.com/office/drawing/2014/main" id="{C7FF1E5B-637D-9939-BF78-6B520F26F5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764481" y="4423699"/>
            <a:ext cx="1497031" cy="1056360"/>
          </a:xfrm>
          <a:prstGeom prst="rect">
            <a:avLst/>
          </a:prstGeom>
        </p:spPr>
      </p:pic>
    </p:spTree>
    <p:extLst>
      <p:ext uri="{BB962C8B-B14F-4D97-AF65-F5344CB8AC3E}">
        <p14:creationId xmlns:p14="http://schemas.microsoft.com/office/powerpoint/2010/main" val="38308315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go, company name&#10;&#10;Description automatically generated">
            <a:extLst>
              <a:ext uri="{FF2B5EF4-FFF2-40B4-BE49-F238E27FC236}">
                <a16:creationId xmlns:a16="http://schemas.microsoft.com/office/drawing/2014/main" id="{1037E120-A206-4663-01B3-5DB506B359FC}"/>
              </a:ext>
            </a:extLst>
          </p:cNvPr>
          <p:cNvPicPr>
            <a:picLocks noChangeAspect="1"/>
          </p:cNvPicPr>
          <p:nvPr/>
        </p:nvPicPr>
        <p:blipFill rotWithShape="1">
          <a:blip r:embed="rId2">
            <a:alphaModFix amt="50000"/>
            <a:extLst>
              <a:ext uri="{837473B0-CC2E-450A-ABE3-18F120FF3D39}">
                <a1611:picAttrSrcUrl xmlns:a1611="http://schemas.microsoft.com/office/drawing/2016/11/main" r:id="rId3"/>
              </a:ext>
            </a:extLst>
          </a:blip>
          <a:srcRect r="1334"/>
          <a:stretch/>
        </p:blipFill>
        <p:spPr>
          <a:xfrm>
            <a:off x="20" y="1"/>
            <a:ext cx="9143980" cy="6857999"/>
          </a:xfrm>
          <a:prstGeom prst="rect">
            <a:avLst/>
          </a:prstGeom>
        </p:spPr>
      </p:pic>
      <p:sp>
        <p:nvSpPr>
          <p:cNvPr id="2" name="Title 1">
            <a:extLst>
              <a:ext uri="{FF2B5EF4-FFF2-40B4-BE49-F238E27FC236}">
                <a16:creationId xmlns:a16="http://schemas.microsoft.com/office/drawing/2014/main" id="{87C18E0C-ABC6-8C65-1AFE-3DF4EE076E31}"/>
              </a:ext>
            </a:extLst>
          </p:cNvPr>
          <p:cNvSpPr>
            <a:spLocks noGrp="1"/>
          </p:cNvSpPr>
          <p:nvPr>
            <p:ph type="title"/>
          </p:nvPr>
        </p:nvSpPr>
        <p:spPr>
          <a:xfrm>
            <a:off x="1143000" y="1122362"/>
            <a:ext cx="6858000" cy="2900518"/>
          </a:xfrm>
        </p:spPr>
        <p:txBody>
          <a:bodyPr vert="horz" lIns="91440" tIns="45720" rIns="91440" bIns="45720" rtlCol="0" anchor="b">
            <a:normAutofit/>
          </a:bodyPr>
          <a:lstStyle/>
          <a:p>
            <a:pPr algn="ctr"/>
            <a:r>
              <a:rPr lang="cy-GB" sz="6000" dirty="0">
                <a:solidFill>
                  <a:srgbClr val="FFFFFF"/>
                </a:solidFill>
                <a:latin typeface="Comic Sans MS" panose="030F0702030302020204" pitchFamily="66" charset="0"/>
              </a:rPr>
              <a:t>Amser Coffi</a:t>
            </a:r>
            <a:br>
              <a:rPr lang="en-US" sz="6000" dirty="0">
                <a:solidFill>
                  <a:srgbClr val="FFFFFF"/>
                </a:solidFill>
                <a:latin typeface="Comic Sans MS" panose="030F0702030302020204" pitchFamily="66" charset="0"/>
              </a:rPr>
            </a:br>
            <a:r>
              <a:rPr lang="en-US" sz="6000" dirty="0">
                <a:solidFill>
                  <a:srgbClr val="FFFFFF"/>
                </a:solidFill>
                <a:latin typeface="Comic Sans MS" panose="030F0702030302020204" pitchFamily="66" charset="0"/>
              </a:rPr>
              <a:t>Coffee Time</a:t>
            </a:r>
          </a:p>
        </p:txBody>
      </p:sp>
    </p:spTree>
    <p:extLst>
      <p:ext uri="{BB962C8B-B14F-4D97-AF65-F5344CB8AC3E}">
        <p14:creationId xmlns:p14="http://schemas.microsoft.com/office/powerpoint/2010/main" val="50505018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5" name="Text Placeholder 4"/>
          <p:cNvSpPr>
            <a:spLocks noGrp="1"/>
          </p:cNvSpPr>
          <p:nvPr>
            <p:ph type="body" sz="quarter" idx="3"/>
          </p:nvPr>
        </p:nvSpPr>
        <p:spPr>
          <a:xfrm>
            <a:off x="2655373" y="2782778"/>
            <a:ext cx="4005249" cy="1112744"/>
          </a:xfrm>
        </p:spPr>
        <p:txBody>
          <a:bodyPr>
            <a:noAutofit/>
          </a:bodyPr>
          <a:lstStyle/>
          <a:p>
            <a:pPr algn="ctr"/>
            <a:r>
              <a:rPr lang="en-GB" b="0" dirty="0">
                <a:latin typeface="Comic Sans MS" panose="030F0702030302020204" pitchFamily="66" charset="0"/>
              </a:rPr>
              <a:t>How does the learning environment support development in these areas?</a:t>
            </a:r>
          </a:p>
          <a:p>
            <a:pPr algn="ctr"/>
            <a:r>
              <a:rPr lang="cy-GB" b="0" dirty="0">
                <a:latin typeface="Comic Sans MS" panose="030F0702030302020204" pitchFamily="66" charset="0"/>
              </a:rPr>
              <a:t>Sut mae’r amgylchedd dysgu yn cynorthwyo datblygiad yn y meysydd hyn? </a:t>
            </a:r>
          </a:p>
        </p:txBody>
      </p:sp>
      <p:sp>
        <p:nvSpPr>
          <p:cNvPr id="2" name="TextBox 1"/>
          <p:cNvSpPr txBox="1"/>
          <p:nvPr/>
        </p:nvSpPr>
        <p:spPr>
          <a:xfrm>
            <a:off x="3765388" y="4168128"/>
            <a:ext cx="1965337" cy="1077218"/>
          </a:xfrm>
          <a:prstGeom prst="rect">
            <a:avLst/>
          </a:prstGeom>
          <a:solidFill>
            <a:srgbClr val="FF9900"/>
          </a:solidFill>
          <a:ln w="12700">
            <a:solidFill>
              <a:schemeClr val="accent1">
                <a:lumMod val="75000"/>
              </a:schemeClr>
            </a:solidFill>
          </a:ln>
        </p:spPr>
        <p:txBody>
          <a:bodyPr wrap="square" rtlCol="0">
            <a:spAutoFit/>
          </a:bodyPr>
          <a:lstStyle/>
          <a:p>
            <a:pPr algn="ctr"/>
            <a:r>
              <a:rPr lang="en-GB" sz="3200" dirty="0"/>
              <a:t>Well-being</a:t>
            </a:r>
          </a:p>
          <a:p>
            <a:pPr algn="ctr"/>
            <a:r>
              <a:rPr lang="cy-GB" sz="3200" dirty="0"/>
              <a:t>Llesiant</a:t>
            </a:r>
          </a:p>
        </p:txBody>
      </p:sp>
      <p:sp>
        <p:nvSpPr>
          <p:cNvPr id="7" name="TextBox 6"/>
          <p:cNvSpPr txBox="1"/>
          <p:nvPr/>
        </p:nvSpPr>
        <p:spPr>
          <a:xfrm>
            <a:off x="6399056" y="3461222"/>
            <a:ext cx="2633933" cy="2062103"/>
          </a:xfrm>
          <a:prstGeom prst="rect">
            <a:avLst/>
          </a:prstGeom>
          <a:solidFill>
            <a:srgbClr val="FFFF99"/>
          </a:solidFill>
          <a:ln w="12700">
            <a:solidFill>
              <a:schemeClr val="accent1">
                <a:lumMod val="75000"/>
              </a:schemeClr>
            </a:solidFill>
          </a:ln>
        </p:spPr>
        <p:txBody>
          <a:bodyPr wrap="square" rtlCol="0">
            <a:spAutoFit/>
          </a:bodyPr>
          <a:lstStyle/>
          <a:p>
            <a:pPr algn="ctr"/>
            <a:r>
              <a:rPr lang="en-GB" sz="3200" dirty="0">
                <a:latin typeface="Comic Sans MS" panose="030F0702030302020204" pitchFamily="66" charset="0"/>
              </a:rPr>
              <a:t>Emotional development</a:t>
            </a:r>
          </a:p>
          <a:p>
            <a:pPr algn="ctr"/>
            <a:r>
              <a:rPr lang="cy-GB" sz="3200" dirty="0">
                <a:latin typeface="Comic Sans MS" panose="030F0702030302020204" pitchFamily="66" charset="0"/>
              </a:rPr>
              <a:t>Datblygiad emosiynol</a:t>
            </a:r>
          </a:p>
        </p:txBody>
      </p:sp>
      <p:sp>
        <p:nvSpPr>
          <p:cNvPr id="10" name="TextBox 9"/>
          <p:cNvSpPr txBox="1"/>
          <p:nvPr/>
        </p:nvSpPr>
        <p:spPr>
          <a:xfrm>
            <a:off x="222705" y="3707443"/>
            <a:ext cx="2734189" cy="1815882"/>
          </a:xfrm>
          <a:prstGeom prst="rect">
            <a:avLst/>
          </a:prstGeom>
          <a:solidFill>
            <a:srgbClr val="00FF99"/>
          </a:solidFill>
          <a:ln w="12700">
            <a:solidFill>
              <a:schemeClr val="accent1">
                <a:lumMod val="75000"/>
              </a:schemeClr>
            </a:solidFill>
          </a:ln>
        </p:spPr>
        <p:txBody>
          <a:bodyPr wrap="square" rtlCol="0">
            <a:spAutoFit/>
          </a:bodyPr>
          <a:lstStyle/>
          <a:p>
            <a:pPr algn="ctr"/>
            <a:r>
              <a:rPr lang="en-GB" sz="2800" dirty="0">
                <a:latin typeface="Comic Sans MS" panose="030F0702030302020204" pitchFamily="66" charset="0"/>
              </a:rPr>
              <a:t>Physical development</a:t>
            </a:r>
          </a:p>
          <a:p>
            <a:pPr algn="ctr"/>
            <a:r>
              <a:rPr lang="cy-GB" sz="2800" dirty="0">
                <a:latin typeface="Comic Sans MS" panose="030F0702030302020204" pitchFamily="66" charset="0"/>
              </a:rPr>
              <a:t>Datblygiad corfforol</a:t>
            </a:r>
          </a:p>
        </p:txBody>
      </p:sp>
      <p:sp>
        <p:nvSpPr>
          <p:cNvPr id="11" name="TextBox 10"/>
          <p:cNvSpPr txBox="1"/>
          <p:nvPr/>
        </p:nvSpPr>
        <p:spPr>
          <a:xfrm>
            <a:off x="6336226" y="291951"/>
            <a:ext cx="2696763" cy="2062103"/>
          </a:xfrm>
          <a:prstGeom prst="rect">
            <a:avLst/>
          </a:prstGeom>
          <a:solidFill>
            <a:srgbClr val="66FFFF"/>
          </a:solidFill>
          <a:ln w="12700">
            <a:solidFill>
              <a:schemeClr val="accent1">
                <a:lumMod val="75000"/>
              </a:schemeClr>
            </a:solidFill>
          </a:ln>
        </p:spPr>
        <p:txBody>
          <a:bodyPr wrap="square" rtlCol="0">
            <a:spAutoFit/>
          </a:bodyPr>
          <a:lstStyle/>
          <a:p>
            <a:pPr algn="ctr"/>
            <a:r>
              <a:rPr lang="en-GB" sz="3200" dirty="0">
                <a:latin typeface="Comic Sans MS" panose="030F0702030302020204" pitchFamily="66" charset="0"/>
              </a:rPr>
              <a:t>Social development</a:t>
            </a:r>
          </a:p>
          <a:p>
            <a:pPr algn="ctr"/>
            <a:r>
              <a:rPr lang="cy-GB" sz="3200" dirty="0">
                <a:latin typeface="Comic Sans MS" panose="030F0702030302020204" pitchFamily="66" charset="0"/>
              </a:rPr>
              <a:t>Datblygiad cymdeithasol</a:t>
            </a:r>
          </a:p>
        </p:txBody>
      </p:sp>
      <p:sp>
        <p:nvSpPr>
          <p:cNvPr id="12" name="TextBox 11"/>
          <p:cNvSpPr txBox="1"/>
          <p:nvPr/>
        </p:nvSpPr>
        <p:spPr>
          <a:xfrm>
            <a:off x="222705" y="345687"/>
            <a:ext cx="2611299" cy="2062103"/>
          </a:xfrm>
          <a:prstGeom prst="rect">
            <a:avLst/>
          </a:prstGeom>
          <a:solidFill>
            <a:srgbClr val="FF9999"/>
          </a:solidFill>
          <a:ln w="12700">
            <a:solidFill>
              <a:schemeClr val="accent1">
                <a:lumMod val="75000"/>
              </a:schemeClr>
            </a:solidFill>
          </a:ln>
        </p:spPr>
        <p:txBody>
          <a:bodyPr wrap="square" rtlCol="0">
            <a:spAutoFit/>
          </a:bodyPr>
          <a:lstStyle/>
          <a:p>
            <a:pPr algn="ctr"/>
            <a:r>
              <a:rPr lang="en-GB" sz="3200" dirty="0">
                <a:latin typeface="Comic Sans MS" panose="030F0702030302020204" pitchFamily="66" charset="0"/>
              </a:rPr>
              <a:t>Cognitive development</a:t>
            </a:r>
          </a:p>
          <a:p>
            <a:pPr algn="ctr"/>
            <a:r>
              <a:rPr lang="cy-GB" sz="3200" dirty="0">
                <a:latin typeface="Comic Sans MS" panose="030F0702030302020204" pitchFamily="66" charset="0"/>
              </a:rPr>
              <a:t>Datblygiad gwybyddol</a:t>
            </a:r>
          </a:p>
        </p:txBody>
      </p:sp>
    </p:spTree>
    <p:extLst>
      <p:ext uri="{BB962C8B-B14F-4D97-AF65-F5344CB8AC3E}">
        <p14:creationId xmlns:p14="http://schemas.microsoft.com/office/powerpoint/2010/main" val="2028412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 grpId="0" animBg="1"/>
      <p:bldP spid="10" grpId="0" animBg="1"/>
      <p:bldP spid="11" grpId="0" animBg="1"/>
      <p:bldP spid="1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9" name="Content Placeholder 3"/>
          <p:cNvSpPr>
            <a:spLocks noGrp="1"/>
          </p:cNvSpPr>
          <p:nvPr>
            <p:ph sz="half" idx="2"/>
          </p:nvPr>
        </p:nvSpPr>
        <p:spPr>
          <a:xfrm>
            <a:off x="5709777" y="639677"/>
            <a:ext cx="2962275" cy="1084006"/>
          </a:xfrm>
        </p:spPr>
        <p:txBody>
          <a:bodyPr>
            <a:noAutofit/>
          </a:bodyPr>
          <a:lstStyle/>
          <a:p>
            <a:pPr marL="0" indent="0" algn="ctr">
              <a:buNone/>
            </a:pPr>
            <a:r>
              <a:rPr lang="en-GB" sz="2400" dirty="0">
                <a:latin typeface="Comic Sans MS" panose="030F0702030302020204" pitchFamily="66" charset="0"/>
              </a:rPr>
              <a:t>Are all children ready to learn when they enter the Foundation Learning?</a:t>
            </a:r>
          </a:p>
        </p:txBody>
      </p:sp>
      <p:sp>
        <p:nvSpPr>
          <p:cNvPr id="10" name="TextBox 9">
            <a:extLst>
              <a:ext uri="{FF2B5EF4-FFF2-40B4-BE49-F238E27FC236}">
                <a16:creationId xmlns:a16="http://schemas.microsoft.com/office/drawing/2014/main" id="{2B42DA4B-AC66-4AD3-98F2-87553F50C902}"/>
              </a:ext>
            </a:extLst>
          </p:cNvPr>
          <p:cNvSpPr txBox="1"/>
          <p:nvPr/>
        </p:nvSpPr>
        <p:spPr>
          <a:xfrm>
            <a:off x="29602" y="639677"/>
            <a:ext cx="3532750" cy="1569660"/>
          </a:xfrm>
          <a:prstGeom prst="rect">
            <a:avLst/>
          </a:prstGeom>
          <a:noFill/>
        </p:spPr>
        <p:txBody>
          <a:bodyPr wrap="square">
            <a:spAutoFit/>
          </a:bodyPr>
          <a:lstStyle/>
          <a:p>
            <a:pPr marL="0" indent="0" algn="ctr">
              <a:buNone/>
            </a:pPr>
            <a:r>
              <a:rPr lang="cy-GB" sz="2400" dirty="0">
                <a:latin typeface="Comic Sans MS" panose="030F0702030302020204" pitchFamily="66" charset="0"/>
              </a:rPr>
              <a:t>Ydy pob plentyn yn barod i ddysgu wrth ddechrau yn y Dysgu Sylfaen? </a:t>
            </a:r>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13505" t="14095" r="14828" b="6766"/>
          <a:stretch/>
        </p:blipFill>
        <p:spPr>
          <a:xfrm>
            <a:off x="138582" y="2320867"/>
            <a:ext cx="4186811" cy="3082192"/>
          </a:xfrm>
          <a:prstGeom prst="rect">
            <a:avLst/>
          </a:prstGeom>
        </p:spPr>
      </p:pic>
      <p:pic>
        <p:nvPicPr>
          <p:cNvPr id="11" name="Picture 10" descr="Chart, treemap chart&#10;&#10;Description automatically generated">
            <a:extLst>
              <a:ext uri="{FF2B5EF4-FFF2-40B4-BE49-F238E27FC236}">
                <a16:creationId xmlns:a16="http://schemas.microsoft.com/office/drawing/2014/main" id="{9B06C235-6807-93FD-6DEA-1CBA41DA421D}"/>
              </a:ext>
            </a:extLst>
          </p:cNvPr>
          <p:cNvPicPr>
            <a:picLocks noChangeAspect="1"/>
          </p:cNvPicPr>
          <p:nvPr/>
        </p:nvPicPr>
        <p:blipFill>
          <a:blip r:embed="rId4"/>
          <a:stretch>
            <a:fillRect/>
          </a:stretch>
        </p:blipFill>
        <p:spPr>
          <a:xfrm>
            <a:off x="4572000" y="2320867"/>
            <a:ext cx="4186811" cy="3166856"/>
          </a:xfrm>
          <a:prstGeom prst="rect">
            <a:avLst/>
          </a:prstGeom>
        </p:spPr>
      </p:pic>
      <p:pic>
        <p:nvPicPr>
          <p:cNvPr id="6" name="Picture 5" descr="Shape&#10;&#10;Description automatically generated">
            <a:extLst>
              <a:ext uri="{FF2B5EF4-FFF2-40B4-BE49-F238E27FC236}">
                <a16:creationId xmlns:a16="http://schemas.microsoft.com/office/drawing/2014/main" id="{BBF78CC5-3E2D-B0FB-734C-2C3BE671B0A2}"/>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3562352" y="296564"/>
            <a:ext cx="2147425" cy="2147425"/>
          </a:xfrm>
          <a:prstGeom prst="rect">
            <a:avLst/>
          </a:prstGeom>
        </p:spPr>
      </p:pic>
    </p:spTree>
    <p:extLst>
      <p:ext uri="{BB962C8B-B14F-4D97-AF65-F5344CB8AC3E}">
        <p14:creationId xmlns:p14="http://schemas.microsoft.com/office/powerpoint/2010/main" val="28976940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1C6DD-21EF-1863-DE55-0F7FDDE5222B}"/>
              </a:ext>
            </a:extLst>
          </p:cNvPr>
          <p:cNvSpPr>
            <a:spLocks noGrp="1"/>
          </p:cNvSpPr>
          <p:nvPr>
            <p:ph type="title"/>
          </p:nvPr>
        </p:nvSpPr>
        <p:spPr>
          <a:xfrm>
            <a:off x="265814" y="365126"/>
            <a:ext cx="8249536" cy="1325563"/>
          </a:xfrm>
        </p:spPr>
        <p:txBody>
          <a:bodyPr/>
          <a:lstStyle/>
          <a:p>
            <a:r>
              <a:rPr lang="nn-NO" dirty="0">
                <a:latin typeface="Comic Sans MS" panose="030F0702030302020204" pitchFamily="66" charset="0"/>
              </a:rPr>
              <a:t>Bod yn barod ar gyfer yr ysgol</a:t>
            </a:r>
            <a:br>
              <a:rPr lang="en-GB" dirty="0">
                <a:latin typeface="Comic Sans MS" panose="030F0702030302020204" pitchFamily="66" charset="0"/>
              </a:rPr>
            </a:br>
            <a:r>
              <a:rPr lang="en-GB" dirty="0">
                <a:latin typeface="Comic Sans MS" panose="030F0702030302020204" pitchFamily="66" charset="0"/>
              </a:rPr>
              <a:t>Being ready for school</a:t>
            </a:r>
          </a:p>
        </p:txBody>
      </p:sp>
      <p:pic>
        <p:nvPicPr>
          <p:cNvPr id="6" name="Content Placeholder 5" descr="A picture containing timeline&#10;&#10;Description automatically generated">
            <a:extLst>
              <a:ext uri="{FF2B5EF4-FFF2-40B4-BE49-F238E27FC236}">
                <a16:creationId xmlns:a16="http://schemas.microsoft.com/office/drawing/2014/main" id="{2024FE25-C1E9-AD07-1F7D-39091CFE43C6}"/>
              </a:ext>
            </a:extLst>
          </p:cNvPr>
          <p:cNvPicPr>
            <a:picLocks noGrp="1" noChangeAspect="1"/>
          </p:cNvPicPr>
          <p:nvPr>
            <p:ph sz="half" idx="1"/>
          </p:nvPr>
        </p:nvPicPr>
        <p:blipFill>
          <a:blip r:embed="rId3"/>
          <a:stretch>
            <a:fillRect/>
          </a:stretch>
        </p:blipFill>
        <p:spPr>
          <a:xfrm>
            <a:off x="1173584" y="1690689"/>
            <a:ext cx="2624125" cy="3447057"/>
          </a:xfrm>
          <a:ln w="19050">
            <a:solidFill>
              <a:srgbClr val="0070C0"/>
            </a:solidFill>
          </a:ln>
        </p:spPr>
      </p:pic>
      <p:pic>
        <p:nvPicPr>
          <p:cNvPr id="7" name="Picture 6" descr="Public Domain Clip Art Image | briefcase | ID ...">
            <a:extLst>
              <a:ext uri="{FF2B5EF4-FFF2-40B4-BE49-F238E27FC236}">
                <a16:creationId xmlns:a16="http://schemas.microsoft.com/office/drawing/2014/main" id="{282A3186-FD49-A8DB-13E5-344CB5FF79E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79377" y="3681313"/>
            <a:ext cx="1917291" cy="1352912"/>
          </a:xfrm>
          <a:prstGeom prst="rect">
            <a:avLst/>
          </a:prstGeom>
        </p:spPr>
      </p:pic>
      <p:sp>
        <p:nvSpPr>
          <p:cNvPr id="3" name="TextBox 2">
            <a:extLst>
              <a:ext uri="{FF2B5EF4-FFF2-40B4-BE49-F238E27FC236}">
                <a16:creationId xmlns:a16="http://schemas.microsoft.com/office/drawing/2014/main" id="{A8DA036D-F0F6-9F2F-8ECB-3408841F382D}"/>
              </a:ext>
            </a:extLst>
          </p:cNvPr>
          <p:cNvSpPr txBox="1"/>
          <p:nvPr/>
        </p:nvSpPr>
        <p:spPr>
          <a:xfrm>
            <a:off x="5161935" y="2418735"/>
            <a:ext cx="2034733" cy="923330"/>
          </a:xfrm>
          <a:prstGeom prst="rect">
            <a:avLst/>
          </a:prstGeom>
          <a:noFill/>
        </p:spPr>
        <p:txBody>
          <a:bodyPr wrap="square" rtlCol="0">
            <a:spAutoFit/>
          </a:bodyPr>
          <a:lstStyle/>
          <a:p>
            <a:pPr algn="ctr"/>
            <a:r>
              <a:rPr lang="en-GB" dirty="0">
                <a:latin typeface="Comic Sans MS" panose="030F0702030302020204" pitchFamily="66" charset="0"/>
                <a:hlinkClick r:id="rId5" action="ppaction://hlinkfile"/>
              </a:rPr>
              <a:t>young-children-ready-to-learn.pdf</a:t>
            </a:r>
            <a:endParaRPr lang="en-GB" dirty="0">
              <a:latin typeface="Comic Sans MS" panose="030F0702030302020204" pitchFamily="66" charset="0"/>
            </a:endParaRPr>
          </a:p>
        </p:txBody>
      </p:sp>
    </p:spTree>
    <p:extLst>
      <p:ext uri="{BB962C8B-B14F-4D97-AF65-F5344CB8AC3E}">
        <p14:creationId xmlns:p14="http://schemas.microsoft.com/office/powerpoint/2010/main" val="35987564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B2F6C7-5E2B-73B1-0F72-F3DA7B6E1AC9}"/>
              </a:ext>
            </a:extLst>
          </p:cNvPr>
          <p:cNvSpPr>
            <a:spLocks noGrp="1"/>
          </p:cNvSpPr>
          <p:nvPr>
            <p:ph type="title"/>
          </p:nvPr>
        </p:nvSpPr>
        <p:spPr>
          <a:xfrm>
            <a:off x="350041" y="586855"/>
            <a:ext cx="2401025" cy="3387497"/>
          </a:xfrm>
        </p:spPr>
        <p:txBody>
          <a:bodyPr vert="horz" lIns="91440" tIns="45720" rIns="91440" bIns="45720" rtlCol="0" anchor="b">
            <a:normAutofit fontScale="90000"/>
          </a:bodyPr>
          <a:lstStyle/>
          <a:p>
            <a:pPr algn="r"/>
            <a:r>
              <a:rPr lang="en-US" sz="3500" dirty="0" err="1">
                <a:solidFill>
                  <a:srgbClr val="FFFFFF"/>
                </a:solidFill>
                <a:latin typeface="Comic Sans MS" panose="030F0702030302020204" pitchFamily="66" charset="0"/>
              </a:rPr>
              <a:t>Dyma</a:t>
            </a:r>
            <a:r>
              <a:rPr lang="en-US" sz="3500" dirty="0">
                <a:solidFill>
                  <a:srgbClr val="FFFFFF"/>
                </a:solidFill>
                <a:latin typeface="Comic Sans MS" panose="030F0702030302020204" pitchFamily="66" charset="0"/>
              </a:rPr>
              <a:t> </a:t>
            </a:r>
            <a:r>
              <a:rPr lang="en-US" sz="3500" dirty="0" err="1">
                <a:solidFill>
                  <a:srgbClr val="FFFFFF"/>
                </a:solidFill>
                <a:latin typeface="Comic Sans MS" panose="030F0702030302020204" pitchFamily="66" charset="0"/>
              </a:rPr>
              <a:t>oedd</a:t>
            </a:r>
            <a:r>
              <a:rPr lang="en-US" sz="3500" dirty="0">
                <a:solidFill>
                  <a:srgbClr val="FFFFFF"/>
                </a:solidFill>
                <a:latin typeface="Comic Sans MS" panose="030F0702030302020204" pitchFamily="66" charset="0"/>
              </a:rPr>
              <a:t> </a:t>
            </a:r>
            <a:r>
              <a:rPr lang="en-US" sz="3500" dirty="0" err="1">
                <a:solidFill>
                  <a:srgbClr val="FFFFFF"/>
                </a:solidFill>
                <a:latin typeface="Comic Sans MS" panose="030F0702030302020204" pitchFamily="66" charset="0"/>
              </a:rPr>
              <a:t>gan</a:t>
            </a:r>
            <a:r>
              <a:rPr lang="en-US" sz="3500" dirty="0">
                <a:solidFill>
                  <a:srgbClr val="FFFFFF"/>
                </a:solidFill>
                <a:latin typeface="Comic Sans MS" panose="030F0702030302020204" pitchFamily="66" charset="0"/>
              </a:rPr>
              <a:t> un </a:t>
            </a:r>
            <a:r>
              <a:rPr lang="en-US" sz="3500" dirty="0" err="1">
                <a:solidFill>
                  <a:srgbClr val="FFFFFF"/>
                </a:solidFill>
                <a:latin typeface="Comic Sans MS" panose="030F0702030302020204" pitchFamily="66" charset="0"/>
              </a:rPr>
              <a:t>pennaeth</a:t>
            </a:r>
            <a:r>
              <a:rPr lang="en-US" sz="3500" dirty="0">
                <a:solidFill>
                  <a:srgbClr val="FFFFFF"/>
                </a:solidFill>
                <a:latin typeface="Comic Sans MS" panose="030F0702030302020204" pitchFamily="66" charset="0"/>
              </a:rPr>
              <a:t> </a:t>
            </a:r>
            <a:r>
              <a:rPr lang="en-US" sz="3500" dirty="0" err="1">
                <a:solidFill>
                  <a:srgbClr val="FFFFFF"/>
                </a:solidFill>
                <a:latin typeface="Comic Sans MS" panose="030F0702030302020204" pitchFamily="66" charset="0"/>
              </a:rPr>
              <a:t>i’w</a:t>
            </a:r>
            <a:r>
              <a:rPr lang="en-US" sz="3500" dirty="0">
                <a:solidFill>
                  <a:srgbClr val="FFFFFF"/>
                </a:solidFill>
                <a:latin typeface="Comic Sans MS" panose="030F0702030302020204" pitchFamily="66" charset="0"/>
              </a:rPr>
              <a:t> </a:t>
            </a:r>
            <a:r>
              <a:rPr lang="en-US" sz="3500" dirty="0" err="1">
                <a:solidFill>
                  <a:srgbClr val="FFFFFF"/>
                </a:solidFill>
                <a:latin typeface="Comic Sans MS" panose="030F0702030302020204" pitchFamily="66" charset="0"/>
              </a:rPr>
              <a:t>ddweud</a:t>
            </a:r>
            <a:r>
              <a:rPr lang="en-US" sz="3500" dirty="0">
                <a:solidFill>
                  <a:srgbClr val="FFFFFF"/>
                </a:solidFill>
                <a:latin typeface="Comic Sans MS" panose="030F0702030302020204" pitchFamily="66" charset="0"/>
              </a:rPr>
              <a:t>… </a:t>
            </a:r>
            <a:br>
              <a:rPr lang="en-US" sz="3500" kern="1200" dirty="0">
                <a:solidFill>
                  <a:srgbClr val="FFFFFF"/>
                </a:solidFill>
                <a:latin typeface="Comic Sans MS" panose="030F0702030302020204" pitchFamily="66" charset="0"/>
              </a:rPr>
            </a:br>
            <a:r>
              <a:rPr lang="en-US" sz="3500" kern="1200" dirty="0">
                <a:solidFill>
                  <a:srgbClr val="FFFFFF"/>
                </a:solidFill>
                <a:latin typeface="Comic Sans MS" panose="030F0702030302020204" pitchFamily="66" charset="0"/>
              </a:rPr>
              <a:t>This is what a head teacher said …</a:t>
            </a:r>
          </a:p>
        </p:txBody>
      </p:sp>
      <p:sp>
        <p:nvSpPr>
          <p:cNvPr id="3" name="Content Placeholder 3">
            <a:extLst>
              <a:ext uri="{FF2B5EF4-FFF2-40B4-BE49-F238E27FC236}">
                <a16:creationId xmlns:a16="http://schemas.microsoft.com/office/drawing/2014/main" id="{82906F0D-6968-6C21-29A9-85A7C01AD213}"/>
              </a:ext>
            </a:extLst>
          </p:cNvPr>
          <p:cNvSpPr txBox="1">
            <a:spLocks/>
          </p:cNvSpPr>
          <p:nvPr/>
        </p:nvSpPr>
        <p:spPr>
          <a:xfrm>
            <a:off x="3607694" y="649480"/>
            <a:ext cx="4916510" cy="5546047"/>
          </a:xfrm>
          <a:prstGeom prst="rect">
            <a:avLst/>
          </a:prstGeom>
        </p:spPr>
        <p:txBody>
          <a:bodyPr vert="horz" lIns="91440" tIns="45720" rIns="91440" bIns="45720" rtlCol="0" anchor="ct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1700" i="1" dirty="0">
                <a:latin typeface="Comic Sans MS" panose="030F0702030302020204" pitchFamily="66" charset="0"/>
              </a:rPr>
              <a:t>A primary school headteacher defined their school view of school readiness. </a:t>
            </a:r>
          </a:p>
          <a:p>
            <a:r>
              <a:rPr lang="en-US" sz="1700" i="1" dirty="0">
                <a:latin typeface="Comic Sans MS" panose="030F0702030302020204" pitchFamily="66" charset="0"/>
              </a:rPr>
              <a:t>‘By four we would expect children to be ready to be separated from their parent or </a:t>
            </a:r>
            <a:r>
              <a:rPr lang="en-US" sz="1700" i="1" dirty="0" err="1">
                <a:latin typeface="Comic Sans MS" panose="030F0702030302020204" pitchFamily="66" charset="0"/>
              </a:rPr>
              <a:t>carer</a:t>
            </a:r>
            <a:r>
              <a:rPr lang="en-US" sz="1700" i="1" dirty="0">
                <a:latin typeface="Comic Sans MS" panose="030F0702030302020204" pitchFamily="66" charset="0"/>
              </a:rPr>
              <a:t>, to be able to demonstrate listening skills in being able to show interest and pay attention to a subject or stimulus. To have enough language to be able to express themselves if they need something and be able to communicate something about what makes them who they are, such as name, age and something about family or relevant factors in their life. To be able to interact with an adult and/or a peer. For example, during play to be able to take turns and take some responsibility for their actions. We think that children should be able to focus on, and show interest in, their work and the world around them. To make observations, notice things and ask questions. To be able to hold a book, understand some aspects of narrative and respond to some boundary setting.’   </a:t>
            </a:r>
          </a:p>
          <a:p>
            <a:pPr marL="0"/>
            <a:r>
              <a:rPr lang="en-US" sz="1700" i="1" dirty="0">
                <a:latin typeface="Comic Sans MS" panose="030F0702030302020204" pitchFamily="66" charset="0"/>
              </a:rPr>
              <a:t>                              </a:t>
            </a:r>
            <a:r>
              <a:rPr lang="en-US" sz="1700" dirty="0">
                <a:latin typeface="Comic Sans MS" panose="030F0702030302020204" pitchFamily="66" charset="0"/>
              </a:rPr>
              <a:t>(</a:t>
            </a:r>
            <a:r>
              <a:rPr lang="en-US" sz="1700" dirty="0" err="1">
                <a:latin typeface="Comic Sans MS" panose="030F0702030302020204" pitchFamily="66" charset="0"/>
              </a:rPr>
              <a:t>Ofsted</a:t>
            </a:r>
            <a:r>
              <a:rPr lang="en-US" sz="1700" dirty="0">
                <a:latin typeface="Comic Sans MS" panose="030F0702030302020204" pitchFamily="66" charset="0"/>
              </a:rPr>
              <a:t>, 2015)</a:t>
            </a:r>
          </a:p>
        </p:txBody>
      </p:sp>
    </p:spTree>
    <p:extLst>
      <p:ext uri="{BB962C8B-B14F-4D97-AF65-F5344CB8AC3E}">
        <p14:creationId xmlns:p14="http://schemas.microsoft.com/office/powerpoint/2010/main" val="4677825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24738" y="330583"/>
            <a:ext cx="4066311" cy="823912"/>
          </a:xfrm>
        </p:spPr>
        <p:txBody>
          <a:bodyPr>
            <a:noAutofit/>
          </a:bodyPr>
          <a:lstStyle/>
          <a:p>
            <a:r>
              <a:rPr lang="cy-GB" sz="3600" b="0" dirty="0">
                <a:latin typeface="Comic Sans MS" panose="030F0702030302020204" pitchFamily="66" charset="0"/>
              </a:rPr>
              <a:t>Cwestiwn allweddol </a:t>
            </a:r>
          </a:p>
        </p:txBody>
      </p:sp>
      <p:sp>
        <p:nvSpPr>
          <p:cNvPr id="5" name="Text Placeholder 4"/>
          <p:cNvSpPr>
            <a:spLocks noGrp="1"/>
          </p:cNvSpPr>
          <p:nvPr>
            <p:ph type="body" sz="quarter" idx="3"/>
          </p:nvPr>
        </p:nvSpPr>
        <p:spPr>
          <a:xfrm>
            <a:off x="4750019" y="330583"/>
            <a:ext cx="3887391" cy="823912"/>
          </a:xfrm>
        </p:spPr>
        <p:txBody>
          <a:bodyPr>
            <a:normAutofit/>
          </a:bodyPr>
          <a:lstStyle/>
          <a:p>
            <a:pPr algn="ctr"/>
            <a:r>
              <a:rPr lang="en-GB" sz="3600" b="0" dirty="0">
                <a:latin typeface="Comic Sans MS" panose="030F0702030302020204" pitchFamily="66" charset="0"/>
              </a:rPr>
              <a:t>Key question </a:t>
            </a:r>
          </a:p>
        </p:txBody>
      </p:sp>
      <p:sp>
        <p:nvSpPr>
          <p:cNvPr id="8" name="Content Placeholder 3"/>
          <p:cNvSpPr>
            <a:spLocks noGrp="1"/>
          </p:cNvSpPr>
          <p:nvPr>
            <p:ph sz="half" idx="2"/>
          </p:nvPr>
        </p:nvSpPr>
        <p:spPr>
          <a:xfrm>
            <a:off x="525929" y="1509203"/>
            <a:ext cx="2354597" cy="3949717"/>
          </a:xfrm>
        </p:spPr>
        <p:txBody>
          <a:bodyPr>
            <a:normAutofit fontScale="85000" lnSpcReduction="10000"/>
          </a:bodyPr>
          <a:lstStyle/>
          <a:p>
            <a:pPr>
              <a:lnSpc>
                <a:spcPct val="100000"/>
              </a:lnSpc>
            </a:pPr>
            <a:r>
              <a:rPr lang="cy-GB" dirty="0">
                <a:latin typeface="Comic Sans MS" panose="030F0702030302020204" pitchFamily="66" charset="0"/>
              </a:rPr>
              <a:t>Sut gallwn ni, </a:t>
            </a:r>
          </a:p>
          <a:p>
            <a:pPr marL="0" indent="0">
              <a:lnSpc>
                <a:spcPct val="100000"/>
              </a:lnSpc>
              <a:buNone/>
            </a:pPr>
            <a:r>
              <a:rPr lang="cy-GB" dirty="0">
                <a:latin typeface="Comic Sans MS" panose="030F0702030302020204" pitchFamily="66" charset="0"/>
              </a:rPr>
              <a:t>fel cymuned,</a:t>
            </a:r>
          </a:p>
          <a:p>
            <a:pPr marL="0" indent="0">
              <a:lnSpc>
                <a:spcPct val="100000"/>
              </a:lnSpc>
              <a:buNone/>
            </a:pPr>
            <a:r>
              <a:rPr lang="cy-GB" dirty="0">
                <a:latin typeface="Comic Sans MS" panose="030F0702030302020204" pitchFamily="66" charset="0"/>
              </a:rPr>
              <a:t>sicrhau</a:t>
            </a:r>
          </a:p>
          <a:p>
            <a:pPr marL="0" indent="0">
              <a:lnSpc>
                <a:spcPct val="100000"/>
              </a:lnSpc>
              <a:buNone/>
            </a:pPr>
            <a:r>
              <a:rPr lang="cy-GB" dirty="0">
                <a:latin typeface="Comic Sans MS" panose="030F0702030302020204" pitchFamily="66" charset="0"/>
              </a:rPr>
              <a:t>cydraddoldeb i</a:t>
            </a:r>
          </a:p>
          <a:p>
            <a:pPr marL="0" indent="0">
              <a:lnSpc>
                <a:spcPct val="100000"/>
              </a:lnSpc>
              <a:buNone/>
            </a:pPr>
            <a:r>
              <a:rPr lang="cy-GB" dirty="0">
                <a:latin typeface="Comic Sans MS" panose="030F0702030302020204" pitchFamily="66" charset="0"/>
              </a:rPr>
              <a:t>blant cyn </a:t>
            </a:r>
          </a:p>
          <a:p>
            <a:pPr marL="0" indent="0">
              <a:lnSpc>
                <a:spcPct val="100000"/>
              </a:lnSpc>
              <a:buNone/>
            </a:pPr>
            <a:r>
              <a:rPr lang="cy-GB" dirty="0">
                <a:latin typeface="Comic Sans MS" panose="030F0702030302020204" pitchFamily="66" charset="0"/>
              </a:rPr>
              <a:t>iddynt gyrraedd yr ysgol hyd yn oed?</a:t>
            </a:r>
          </a:p>
          <a:p>
            <a:endParaRPr lang="en-GB" dirty="0"/>
          </a:p>
        </p:txBody>
      </p:sp>
      <p:sp>
        <p:nvSpPr>
          <p:cNvPr id="9" name="Content Placeholder 3"/>
          <p:cNvSpPr>
            <a:spLocks noGrp="1"/>
          </p:cNvSpPr>
          <p:nvPr>
            <p:ph sz="half" idx="2"/>
          </p:nvPr>
        </p:nvSpPr>
        <p:spPr>
          <a:xfrm>
            <a:off x="5906729" y="1509204"/>
            <a:ext cx="2970571" cy="3949716"/>
          </a:xfrm>
        </p:spPr>
        <p:txBody>
          <a:bodyPr>
            <a:noAutofit/>
          </a:bodyPr>
          <a:lstStyle/>
          <a:p>
            <a:r>
              <a:rPr lang="en-GB" sz="3200" dirty="0">
                <a:latin typeface="Comic Sans MS" panose="030F0702030302020204" pitchFamily="66" charset="0"/>
              </a:rPr>
              <a:t>How can we, as a society, ensure that there is equity for children before they even reach school?</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61970" y="1509204"/>
            <a:ext cx="3044759" cy="3703820"/>
          </a:xfrm>
          <a:prstGeom prst="rect">
            <a:avLst/>
          </a:prstGeom>
        </p:spPr>
      </p:pic>
    </p:spTree>
    <p:extLst>
      <p:ext uri="{BB962C8B-B14F-4D97-AF65-F5344CB8AC3E}">
        <p14:creationId xmlns:p14="http://schemas.microsoft.com/office/powerpoint/2010/main" val="8614573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02215" y="338626"/>
            <a:ext cx="3868340" cy="823912"/>
          </a:xfrm>
        </p:spPr>
        <p:txBody>
          <a:bodyPr/>
          <a:lstStyle/>
          <a:p>
            <a:r>
              <a:rPr lang="cy-GB" b="0" dirty="0">
                <a:latin typeface="Comic Sans MS" panose="030F0702030302020204" pitchFamily="66" charset="0"/>
              </a:rPr>
              <a:t>Amgylchedd dysgu yn y cartref</a:t>
            </a:r>
          </a:p>
        </p:txBody>
      </p:sp>
      <p:sp>
        <p:nvSpPr>
          <p:cNvPr id="6" name="TextBox 5">
            <a:extLst>
              <a:ext uri="{FF2B5EF4-FFF2-40B4-BE49-F238E27FC236}">
                <a16:creationId xmlns:a16="http://schemas.microsoft.com/office/drawing/2014/main" id="{06F929DF-9122-4F04-008E-EA4D1301F2AD}"/>
              </a:ext>
            </a:extLst>
          </p:cNvPr>
          <p:cNvSpPr txBox="1"/>
          <p:nvPr/>
        </p:nvSpPr>
        <p:spPr>
          <a:xfrm>
            <a:off x="3878826" y="4894855"/>
            <a:ext cx="1791929" cy="923330"/>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cy-GB" dirty="0">
                <a:latin typeface="Comic Sans MS" panose="030F0702030302020204" pitchFamily="66" charset="0"/>
              </a:rPr>
              <a:t>Datblygiad Plant </a:t>
            </a:r>
            <a:r>
              <a:rPr lang="en-GB" dirty="0"/>
              <a:t>
</a:t>
            </a:r>
          </a:p>
        </p:txBody>
      </p:sp>
      <p:sp>
        <p:nvSpPr>
          <p:cNvPr id="7" name="TextBox 6">
            <a:extLst>
              <a:ext uri="{FF2B5EF4-FFF2-40B4-BE49-F238E27FC236}">
                <a16:creationId xmlns:a16="http://schemas.microsoft.com/office/drawing/2014/main" id="{15EED08B-55BC-1C7C-9A27-D0878130F94D}"/>
              </a:ext>
            </a:extLst>
          </p:cNvPr>
          <p:cNvSpPr txBox="1"/>
          <p:nvPr/>
        </p:nvSpPr>
        <p:spPr>
          <a:xfrm>
            <a:off x="6236187" y="4160743"/>
            <a:ext cx="2796267" cy="1200329"/>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cy-GB" dirty="0">
                <a:latin typeface="Comic Sans MS" panose="030F0702030302020204" pitchFamily="66" charset="0"/>
              </a:rPr>
              <a:t>Prosesau penodol i’r parth
(e.e., llythrennedd a rhifedd)</a:t>
            </a:r>
          </a:p>
        </p:txBody>
      </p:sp>
      <p:sp>
        <p:nvSpPr>
          <p:cNvPr id="8" name="TextBox 7">
            <a:extLst>
              <a:ext uri="{FF2B5EF4-FFF2-40B4-BE49-F238E27FC236}">
                <a16:creationId xmlns:a16="http://schemas.microsoft.com/office/drawing/2014/main" id="{DFC8D1A6-55E3-D313-2538-35C511BEFBFF}"/>
              </a:ext>
            </a:extLst>
          </p:cNvPr>
          <p:cNvSpPr txBox="1"/>
          <p:nvPr/>
        </p:nvSpPr>
        <p:spPr>
          <a:xfrm>
            <a:off x="1137076" y="1435430"/>
            <a:ext cx="2741750" cy="1200329"/>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cy-GB" dirty="0">
                <a:latin typeface="Comic Sans MS" panose="030F0702030302020204" pitchFamily="66" charset="0"/>
              </a:rPr>
              <a:t>Strwythurau
(e.e., SES, lefel addysg, maint teulu</a:t>
            </a:r>
            <a:r>
              <a:rPr lang="en-GB" dirty="0"/>
              <a:t>
</a:t>
            </a:r>
          </a:p>
        </p:txBody>
      </p:sp>
      <p:sp>
        <p:nvSpPr>
          <p:cNvPr id="9" name="TextBox 8">
            <a:extLst>
              <a:ext uri="{FF2B5EF4-FFF2-40B4-BE49-F238E27FC236}">
                <a16:creationId xmlns:a16="http://schemas.microsoft.com/office/drawing/2014/main" id="{60B5DCD7-CF13-55CF-0C59-DBBB9BD79C2D}"/>
              </a:ext>
            </a:extLst>
          </p:cNvPr>
          <p:cNvSpPr txBox="1"/>
          <p:nvPr/>
        </p:nvSpPr>
        <p:spPr>
          <a:xfrm>
            <a:off x="175680" y="4136902"/>
            <a:ext cx="2877592" cy="1200329"/>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cy-GB" dirty="0">
                <a:latin typeface="Comic Sans MS" panose="030F0702030302020204" pitchFamily="66" charset="0"/>
              </a:rPr>
              <a:t>Prosesau Cyffredinol
(e.e., cefnogaeth emosiynol a gweithgareddau</a:t>
            </a:r>
            <a:r>
              <a:rPr lang="en-GB" dirty="0">
                <a:latin typeface="Comic Sans MS" panose="030F0702030302020204" pitchFamily="66" charset="0"/>
              </a:rPr>
              <a:t>)</a:t>
            </a:r>
          </a:p>
        </p:txBody>
      </p:sp>
      <p:sp>
        <p:nvSpPr>
          <p:cNvPr id="10" name="TextBox 9">
            <a:extLst>
              <a:ext uri="{FF2B5EF4-FFF2-40B4-BE49-F238E27FC236}">
                <a16:creationId xmlns:a16="http://schemas.microsoft.com/office/drawing/2014/main" id="{BAEE159D-8586-0719-FA2A-60AE56C559A4}"/>
              </a:ext>
            </a:extLst>
          </p:cNvPr>
          <p:cNvSpPr txBox="1"/>
          <p:nvPr/>
        </p:nvSpPr>
        <p:spPr>
          <a:xfrm>
            <a:off x="3030821" y="2945826"/>
            <a:ext cx="3274087" cy="1477328"/>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cy-GB" dirty="0">
                <a:latin typeface="Comic Sans MS" panose="030F0702030302020204" pitchFamily="66" charset="0"/>
              </a:rPr>
              <a:t>Prosesau
(e.e., rhyngweithio a gweithgareddau rhieni a phlant</a:t>
            </a:r>
            <a:r>
              <a:rPr lang="en-GB" dirty="0">
                <a:latin typeface="Comic Sans MS" panose="030F0702030302020204" pitchFamily="66" charset="0"/>
              </a:rPr>
              <a:t>)</a:t>
            </a:r>
            <a:r>
              <a:rPr lang="en-GB" dirty="0"/>
              <a:t>
</a:t>
            </a:r>
          </a:p>
        </p:txBody>
      </p:sp>
      <p:sp>
        <p:nvSpPr>
          <p:cNvPr id="11" name="TextBox 10">
            <a:extLst>
              <a:ext uri="{FF2B5EF4-FFF2-40B4-BE49-F238E27FC236}">
                <a16:creationId xmlns:a16="http://schemas.microsoft.com/office/drawing/2014/main" id="{F25B0A9C-AF55-4027-204B-F1DEEF11587A}"/>
              </a:ext>
            </a:extLst>
          </p:cNvPr>
          <p:cNvSpPr txBox="1"/>
          <p:nvPr/>
        </p:nvSpPr>
        <p:spPr>
          <a:xfrm>
            <a:off x="5467108" y="1448693"/>
            <a:ext cx="2653923" cy="1200329"/>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cy-GB" dirty="0">
                <a:latin typeface="Comic Sans MS" panose="030F0702030302020204" pitchFamily="66" charset="0"/>
              </a:rPr>
              <a:t>Cred Addysgol
(e.e., canfyddiad o blant, nodau addysgol, </a:t>
            </a:r>
            <a:r>
              <a:rPr lang="cy-GB" dirty="0" err="1">
                <a:latin typeface="Comic Sans MS" panose="030F0702030302020204" pitchFamily="66" charset="0"/>
              </a:rPr>
              <a:t>cyfeiriadeddau</a:t>
            </a:r>
            <a:r>
              <a:rPr lang="en-GB" dirty="0">
                <a:latin typeface="Comic Sans MS" panose="030F0702030302020204" pitchFamily="66" charset="0"/>
              </a:rPr>
              <a:t>)</a:t>
            </a:r>
          </a:p>
        </p:txBody>
      </p:sp>
      <p:cxnSp>
        <p:nvCxnSpPr>
          <p:cNvPr id="13" name="Straight Arrow Connector 12">
            <a:extLst>
              <a:ext uri="{FF2B5EF4-FFF2-40B4-BE49-F238E27FC236}">
                <a16:creationId xmlns:a16="http://schemas.microsoft.com/office/drawing/2014/main" id="{E6C8D93A-8745-1A8B-214A-ED250494713D}"/>
              </a:ext>
            </a:extLst>
          </p:cNvPr>
          <p:cNvCxnSpPr>
            <a:cxnSpLocks/>
          </p:cNvCxnSpPr>
          <p:nvPr/>
        </p:nvCxnSpPr>
        <p:spPr>
          <a:xfrm>
            <a:off x="4070555" y="1880419"/>
            <a:ext cx="1194621" cy="0"/>
          </a:xfrm>
          <a:prstGeom prst="straightConnector1">
            <a:avLst/>
          </a:prstGeom>
          <a:ln w="28575">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D930CFCD-6442-C3A2-0C8D-E129E6241FD9}"/>
              </a:ext>
            </a:extLst>
          </p:cNvPr>
          <p:cNvCxnSpPr/>
          <p:nvPr/>
        </p:nvCxnSpPr>
        <p:spPr>
          <a:xfrm>
            <a:off x="3672348" y="2678080"/>
            <a:ext cx="140110" cy="17664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ECC2991F-C8EB-780F-F96C-419815081A1C}"/>
              </a:ext>
            </a:extLst>
          </p:cNvPr>
          <p:cNvCxnSpPr>
            <a:cxnSpLocks/>
          </p:cNvCxnSpPr>
          <p:nvPr/>
        </p:nvCxnSpPr>
        <p:spPr>
          <a:xfrm flipH="1">
            <a:off x="5579922" y="2735753"/>
            <a:ext cx="519122" cy="32904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7D61603-087B-745F-8BAB-696E50BC061B}"/>
              </a:ext>
            </a:extLst>
          </p:cNvPr>
          <p:cNvCxnSpPr>
            <a:cxnSpLocks/>
          </p:cNvCxnSpPr>
          <p:nvPr/>
        </p:nvCxnSpPr>
        <p:spPr>
          <a:xfrm>
            <a:off x="4644729" y="3916826"/>
            <a:ext cx="0" cy="93035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257756EC-6B3A-76C3-0F67-5CED73C2033B}"/>
              </a:ext>
            </a:extLst>
          </p:cNvPr>
          <p:cNvCxnSpPr>
            <a:cxnSpLocks/>
          </p:cNvCxnSpPr>
          <p:nvPr/>
        </p:nvCxnSpPr>
        <p:spPr>
          <a:xfrm flipV="1">
            <a:off x="3361697" y="4382005"/>
            <a:ext cx="2359857" cy="20139"/>
          </a:xfrm>
          <a:prstGeom prst="straightConnector1">
            <a:avLst/>
          </a:prstGeom>
          <a:ln w="28575">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45863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5" name="Text Placeholder 4"/>
          <p:cNvSpPr>
            <a:spLocks noGrp="1"/>
          </p:cNvSpPr>
          <p:nvPr>
            <p:ph type="body" sz="quarter" idx="3"/>
          </p:nvPr>
        </p:nvSpPr>
        <p:spPr>
          <a:xfrm>
            <a:off x="56925" y="124183"/>
            <a:ext cx="3887391" cy="823912"/>
          </a:xfrm>
        </p:spPr>
        <p:txBody>
          <a:bodyPr/>
          <a:lstStyle/>
          <a:p>
            <a:pPr algn="ctr"/>
            <a:r>
              <a:rPr lang="en-GB" b="0" dirty="0">
                <a:latin typeface="Comic Sans MS" panose="030F0702030302020204" pitchFamily="66" charset="0"/>
              </a:rPr>
              <a:t>Home learning environment</a:t>
            </a:r>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31529" t="14133" r="31883" b="7515"/>
          <a:stretch/>
        </p:blipFill>
        <p:spPr>
          <a:xfrm>
            <a:off x="8212755" y="75994"/>
            <a:ext cx="819699" cy="1170245"/>
          </a:xfrm>
          <a:prstGeom prst="rect">
            <a:avLst/>
          </a:prstGeom>
          <a:ln>
            <a:solidFill>
              <a:schemeClr val="accent1"/>
            </a:solidFill>
          </a:ln>
        </p:spPr>
      </p:pic>
      <p:sp>
        <p:nvSpPr>
          <p:cNvPr id="6" name="TextBox 5">
            <a:extLst>
              <a:ext uri="{FF2B5EF4-FFF2-40B4-BE49-F238E27FC236}">
                <a16:creationId xmlns:a16="http://schemas.microsoft.com/office/drawing/2014/main" id="{06F929DF-9122-4F04-008E-EA4D1301F2AD}"/>
              </a:ext>
            </a:extLst>
          </p:cNvPr>
          <p:cNvSpPr txBox="1"/>
          <p:nvPr/>
        </p:nvSpPr>
        <p:spPr>
          <a:xfrm>
            <a:off x="3878826" y="4894855"/>
            <a:ext cx="1791929" cy="646331"/>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en-GB" dirty="0">
                <a:latin typeface="Comic Sans MS" panose="030F0702030302020204" pitchFamily="66" charset="0"/>
              </a:rPr>
              <a:t>Child</a:t>
            </a:r>
          </a:p>
          <a:p>
            <a:pPr algn="ctr"/>
            <a:r>
              <a:rPr lang="en-GB" dirty="0">
                <a:latin typeface="Comic Sans MS" panose="030F0702030302020204" pitchFamily="66" charset="0"/>
              </a:rPr>
              <a:t>Development</a:t>
            </a:r>
          </a:p>
        </p:txBody>
      </p:sp>
      <p:sp>
        <p:nvSpPr>
          <p:cNvPr id="7" name="TextBox 6">
            <a:extLst>
              <a:ext uri="{FF2B5EF4-FFF2-40B4-BE49-F238E27FC236}">
                <a16:creationId xmlns:a16="http://schemas.microsoft.com/office/drawing/2014/main" id="{15EED08B-55BC-1C7C-9A27-D0878130F94D}"/>
              </a:ext>
            </a:extLst>
          </p:cNvPr>
          <p:cNvSpPr txBox="1"/>
          <p:nvPr/>
        </p:nvSpPr>
        <p:spPr>
          <a:xfrm>
            <a:off x="6236187" y="4160743"/>
            <a:ext cx="2796267" cy="1200329"/>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en-GB" dirty="0">
                <a:latin typeface="Comic Sans MS" panose="030F0702030302020204" pitchFamily="66" charset="0"/>
              </a:rPr>
              <a:t>Domain-specific Processes</a:t>
            </a:r>
          </a:p>
          <a:p>
            <a:pPr algn="ctr"/>
            <a:r>
              <a:rPr lang="en-GB" dirty="0">
                <a:latin typeface="Comic Sans MS" panose="030F0702030302020204" pitchFamily="66" charset="0"/>
              </a:rPr>
              <a:t>(e.g., literacy and numeracy)</a:t>
            </a:r>
          </a:p>
        </p:txBody>
      </p:sp>
      <p:sp>
        <p:nvSpPr>
          <p:cNvPr id="8" name="TextBox 7">
            <a:extLst>
              <a:ext uri="{FF2B5EF4-FFF2-40B4-BE49-F238E27FC236}">
                <a16:creationId xmlns:a16="http://schemas.microsoft.com/office/drawing/2014/main" id="{DFC8D1A6-55E3-D313-2538-35C511BEFBFF}"/>
              </a:ext>
            </a:extLst>
          </p:cNvPr>
          <p:cNvSpPr txBox="1"/>
          <p:nvPr/>
        </p:nvSpPr>
        <p:spPr>
          <a:xfrm>
            <a:off x="1137076" y="1435430"/>
            <a:ext cx="2741750" cy="1200329"/>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en-GB" dirty="0">
                <a:latin typeface="Comic Sans MS" panose="030F0702030302020204" pitchFamily="66" charset="0"/>
              </a:rPr>
              <a:t>Structures</a:t>
            </a:r>
          </a:p>
          <a:p>
            <a:pPr algn="ctr"/>
            <a:r>
              <a:rPr lang="en-GB" dirty="0">
                <a:latin typeface="Comic Sans MS" panose="030F0702030302020204" pitchFamily="66" charset="0"/>
              </a:rPr>
              <a:t>(e.g., SES, education-level, family size)</a:t>
            </a:r>
          </a:p>
          <a:p>
            <a:pPr algn="ctr"/>
            <a:endParaRPr lang="en-GB" dirty="0"/>
          </a:p>
        </p:txBody>
      </p:sp>
      <p:sp>
        <p:nvSpPr>
          <p:cNvPr id="9" name="TextBox 8">
            <a:extLst>
              <a:ext uri="{FF2B5EF4-FFF2-40B4-BE49-F238E27FC236}">
                <a16:creationId xmlns:a16="http://schemas.microsoft.com/office/drawing/2014/main" id="{60B5DCD7-CF13-55CF-0C59-DBBB9BD79C2D}"/>
              </a:ext>
            </a:extLst>
          </p:cNvPr>
          <p:cNvSpPr txBox="1"/>
          <p:nvPr/>
        </p:nvSpPr>
        <p:spPr>
          <a:xfrm>
            <a:off x="175680" y="4136902"/>
            <a:ext cx="2877592" cy="923330"/>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en-GB" dirty="0">
                <a:latin typeface="Comic Sans MS" panose="030F0702030302020204" pitchFamily="66" charset="0"/>
              </a:rPr>
              <a:t>General Processes</a:t>
            </a:r>
          </a:p>
          <a:p>
            <a:pPr algn="ctr"/>
            <a:r>
              <a:rPr lang="en-GB" dirty="0">
                <a:latin typeface="Comic Sans MS" panose="030F0702030302020204" pitchFamily="66" charset="0"/>
              </a:rPr>
              <a:t>(e.g., emotional support and activities)</a:t>
            </a:r>
          </a:p>
        </p:txBody>
      </p:sp>
      <p:sp>
        <p:nvSpPr>
          <p:cNvPr id="10" name="TextBox 9">
            <a:extLst>
              <a:ext uri="{FF2B5EF4-FFF2-40B4-BE49-F238E27FC236}">
                <a16:creationId xmlns:a16="http://schemas.microsoft.com/office/drawing/2014/main" id="{BAEE159D-8586-0719-FA2A-60AE56C559A4}"/>
              </a:ext>
            </a:extLst>
          </p:cNvPr>
          <p:cNvSpPr txBox="1"/>
          <p:nvPr/>
        </p:nvSpPr>
        <p:spPr>
          <a:xfrm>
            <a:off x="3030821" y="2945826"/>
            <a:ext cx="3274087" cy="923330"/>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en-GB" dirty="0">
                <a:latin typeface="Comic Sans MS" panose="030F0702030302020204" pitchFamily="66" charset="0"/>
              </a:rPr>
              <a:t>Processes</a:t>
            </a:r>
          </a:p>
          <a:p>
            <a:pPr algn="ctr"/>
            <a:r>
              <a:rPr lang="en-GB" dirty="0">
                <a:latin typeface="Comic Sans MS" panose="030F0702030302020204" pitchFamily="66" charset="0"/>
              </a:rPr>
              <a:t>(e.g., parent-child interaction and activities)</a:t>
            </a:r>
          </a:p>
        </p:txBody>
      </p:sp>
      <p:sp>
        <p:nvSpPr>
          <p:cNvPr id="11" name="TextBox 10">
            <a:extLst>
              <a:ext uri="{FF2B5EF4-FFF2-40B4-BE49-F238E27FC236}">
                <a16:creationId xmlns:a16="http://schemas.microsoft.com/office/drawing/2014/main" id="{F25B0A9C-AF55-4027-204B-F1DEEF11587A}"/>
              </a:ext>
            </a:extLst>
          </p:cNvPr>
          <p:cNvSpPr txBox="1"/>
          <p:nvPr/>
        </p:nvSpPr>
        <p:spPr>
          <a:xfrm>
            <a:off x="5467108" y="1448693"/>
            <a:ext cx="2653923" cy="1200329"/>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en-GB" dirty="0">
                <a:latin typeface="Comic Sans MS" panose="030F0702030302020204" pitchFamily="66" charset="0"/>
              </a:rPr>
              <a:t>Educational Beliefs</a:t>
            </a:r>
          </a:p>
          <a:p>
            <a:pPr algn="ctr"/>
            <a:r>
              <a:rPr lang="en-GB" dirty="0">
                <a:latin typeface="Comic Sans MS" panose="030F0702030302020204" pitchFamily="66" charset="0"/>
              </a:rPr>
              <a:t>(e.g., perception of children, educational goals, orientations)</a:t>
            </a:r>
          </a:p>
        </p:txBody>
      </p:sp>
      <p:cxnSp>
        <p:nvCxnSpPr>
          <p:cNvPr id="13" name="Straight Arrow Connector 12">
            <a:extLst>
              <a:ext uri="{FF2B5EF4-FFF2-40B4-BE49-F238E27FC236}">
                <a16:creationId xmlns:a16="http://schemas.microsoft.com/office/drawing/2014/main" id="{E6C8D93A-8745-1A8B-214A-ED250494713D}"/>
              </a:ext>
            </a:extLst>
          </p:cNvPr>
          <p:cNvCxnSpPr>
            <a:cxnSpLocks/>
          </p:cNvCxnSpPr>
          <p:nvPr/>
        </p:nvCxnSpPr>
        <p:spPr>
          <a:xfrm>
            <a:off x="4070555" y="1880419"/>
            <a:ext cx="1194621" cy="0"/>
          </a:xfrm>
          <a:prstGeom prst="straightConnector1">
            <a:avLst/>
          </a:prstGeom>
          <a:ln w="28575">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D930CFCD-6442-C3A2-0C8D-E129E6241FD9}"/>
              </a:ext>
            </a:extLst>
          </p:cNvPr>
          <p:cNvCxnSpPr/>
          <p:nvPr/>
        </p:nvCxnSpPr>
        <p:spPr>
          <a:xfrm>
            <a:off x="3672348" y="2678080"/>
            <a:ext cx="140110" cy="17664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ECC2991F-C8EB-780F-F96C-419815081A1C}"/>
              </a:ext>
            </a:extLst>
          </p:cNvPr>
          <p:cNvCxnSpPr>
            <a:cxnSpLocks/>
          </p:cNvCxnSpPr>
          <p:nvPr/>
        </p:nvCxnSpPr>
        <p:spPr>
          <a:xfrm flipH="1">
            <a:off x="5579922" y="2735753"/>
            <a:ext cx="519122" cy="32904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7D61603-087B-745F-8BAB-696E50BC061B}"/>
              </a:ext>
            </a:extLst>
          </p:cNvPr>
          <p:cNvCxnSpPr>
            <a:cxnSpLocks/>
          </p:cNvCxnSpPr>
          <p:nvPr/>
        </p:nvCxnSpPr>
        <p:spPr>
          <a:xfrm>
            <a:off x="4644729" y="3916826"/>
            <a:ext cx="0" cy="93035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257756EC-6B3A-76C3-0F67-5CED73C2033B}"/>
              </a:ext>
            </a:extLst>
          </p:cNvPr>
          <p:cNvCxnSpPr>
            <a:cxnSpLocks/>
          </p:cNvCxnSpPr>
          <p:nvPr/>
        </p:nvCxnSpPr>
        <p:spPr>
          <a:xfrm flipV="1">
            <a:off x="3361697" y="4382005"/>
            <a:ext cx="2359857" cy="20139"/>
          </a:xfrm>
          <a:prstGeom prst="straightConnector1">
            <a:avLst/>
          </a:prstGeom>
          <a:ln w="28575">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12447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319DEDA-0162-69A7-C089-190079EEE7E8}"/>
              </a:ext>
            </a:extLst>
          </p:cNvPr>
          <p:cNvSpPr>
            <a:spLocks noGrp="1"/>
          </p:cNvSpPr>
          <p:nvPr>
            <p:ph type="body" idx="1"/>
          </p:nvPr>
        </p:nvSpPr>
        <p:spPr>
          <a:xfrm>
            <a:off x="1958610" y="5194907"/>
            <a:ext cx="5446347" cy="617934"/>
          </a:xfrm>
        </p:spPr>
        <p:txBody>
          <a:bodyPr>
            <a:normAutofit fontScale="25000" lnSpcReduction="20000"/>
          </a:bodyPr>
          <a:lstStyle/>
          <a:p>
            <a:pPr>
              <a:lnSpc>
                <a:spcPct val="150000"/>
              </a:lnSpc>
            </a:pPr>
            <a:r>
              <a:rPr lang="en-US" sz="3600" dirty="0">
                <a:latin typeface="Comic Sans MS" panose="030F0702030302020204" pitchFamily="66" charset="0"/>
                <a:ea typeface="Times New Roman" panose="02020603050405020304" pitchFamily="18" charset="0"/>
              </a:rPr>
              <a:t>Coe, R. et al. (2014) </a:t>
            </a:r>
            <a:r>
              <a:rPr lang="en-US" sz="3600" i="1" dirty="0">
                <a:latin typeface="Comic Sans MS" panose="030F0702030302020204" pitchFamily="66" charset="0"/>
                <a:ea typeface="Times New Roman" panose="02020603050405020304" pitchFamily="18" charset="0"/>
              </a:rPr>
              <a:t>What makes great teaching? Review of the underpinning research</a:t>
            </a:r>
            <a:r>
              <a:rPr lang="en-US" sz="3600" dirty="0">
                <a:latin typeface="Comic Sans MS" panose="030F0702030302020204" pitchFamily="66" charset="0"/>
                <a:ea typeface="Times New Roman" panose="02020603050405020304" pitchFamily="18" charset="0"/>
              </a:rPr>
              <a:t>. Centre for Monitoring &amp; Interventions: Durham University</a:t>
            </a:r>
            <a:endParaRPr lang="en-GB" sz="3600" dirty="0">
              <a:latin typeface="Comic Sans MS" panose="030F0702030302020204" pitchFamily="66" charset="0"/>
              <a:ea typeface="Times New Roman" panose="02020603050405020304" pitchFamily="18" charset="0"/>
            </a:endParaRPr>
          </a:p>
          <a:p>
            <a:pPr>
              <a:lnSpc>
                <a:spcPct val="150000"/>
              </a:lnSpc>
            </a:pPr>
            <a:r>
              <a:rPr lang="en-US" sz="3600" dirty="0">
                <a:latin typeface="Comic Sans MS" panose="030F0702030302020204" pitchFamily="66" charset="0"/>
                <a:ea typeface="Times New Roman" panose="02020603050405020304" pitchFamily="18" charset="0"/>
              </a:rPr>
              <a:t>Dillon, J. Morris, M. O’Donnell, L. Reid, A. </a:t>
            </a:r>
            <a:r>
              <a:rPr lang="en-US" sz="3600" dirty="0" err="1">
                <a:latin typeface="Comic Sans MS" panose="030F0702030302020204" pitchFamily="66" charset="0"/>
                <a:ea typeface="Times New Roman" panose="02020603050405020304" pitchFamily="18" charset="0"/>
              </a:rPr>
              <a:t>Rickinson</a:t>
            </a:r>
            <a:r>
              <a:rPr lang="en-US" sz="3600" dirty="0">
                <a:latin typeface="Comic Sans MS" panose="030F0702030302020204" pitchFamily="66" charset="0"/>
                <a:ea typeface="Times New Roman" panose="02020603050405020304" pitchFamily="18" charset="0"/>
              </a:rPr>
              <a:t>, A. Scott, W (2005) </a:t>
            </a:r>
            <a:r>
              <a:rPr lang="en-US" sz="3600" i="1" dirty="0">
                <a:latin typeface="Comic Sans MS" panose="030F0702030302020204" pitchFamily="66" charset="0"/>
                <a:ea typeface="Times New Roman" panose="02020603050405020304" pitchFamily="18" charset="0"/>
              </a:rPr>
              <a:t>Engaging and Learning with the Outdoors – The Final Report of the Outdoor Classroom in a Rural Context Action Research Project.</a:t>
            </a:r>
            <a:r>
              <a:rPr lang="en-US" sz="3600" dirty="0">
                <a:latin typeface="Comic Sans MS" panose="030F0702030302020204" pitchFamily="66" charset="0"/>
                <a:ea typeface="Times New Roman" panose="02020603050405020304" pitchFamily="18" charset="0"/>
              </a:rPr>
              <a:t> Published by: NFER: National Foundation for Education Research. Available at: </a:t>
            </a:r>
            <a:r>
              <a:rPr lang="en-US" sz="3600" u="sng" dirty="0">
                <a:solidFill>
                  <a:srgbClr val="0000FF"/>
                </a:solidFill>
                <a:latin typeface="Comic Sans MS" panose="030F0702030302020204" pitchFamily="66" charset="0"/>
                <a:ea typeface="Times New Roman" panose="02020603050405020304" pitchFamily="18" charset="0"/>
                <a:hlinkClick r:id="rId3"/>
              </a:rPr>
              <a:t>https://www.lotc.org.uk/wp-content/uploads/2011/04/Engaging-and-Learning-with-the-outdoors.pdf</a:t>
            </a:r>
            <a:r>
              <a:rPr lang="en-US" sz="3600" dirty="0">
                <a:latin typeface="Comic Sans MS" panose="030F0702030302020204" pitchFamily="66" charset="0"/>
                <a:ea typeface="Times New Roman" panose="02020603050405020304" pitchFamily="18" charset="0"/>
              </a:rPr>
              <a:t>   [Accessed: </a:t>
            </a:r>
            <a:r>
              <a:rPr lang="cy-GB" sz="3600" dirty="0">
                <a:latin typeface="Comic Sans MS" panose="030F0702030302020204" pitchFamily="66" charset="0"/>
                <a:ea typeface="Times New Roman" panose="02020603050405020304" pitchFamily="18" charset="0"/>
              </a:rPr>
              <a:t>4.10.22</a:t>
            </a:r>
            <a:r>
              <a:rPr lang="en-US" sz="3600" dirty="0">
                <a:latin typeface="Comic Sans MS" panose="030F0702030302020204" pitchFamily="66" charset="0"/>
                <a:ea typeface="Times New Roman" panose="02020603050405020304" pitchFamily="18" charset="0"/>
              </a:rPr>
              <a:t> ]</a:t>
            </a:r>
            <a:endParaRPr lang="en-GB" sz="3600" dirty="0">
              <a:latin typeface="Comic Sans MS" panose="030F0702030302020204" pitchFamily="66" charset="0"/>
              <a:ea typeface="Times New Roman" panose="02020603050405020304" pitchFamily="18" charset="0"/>
            </a:endParaRPr>
          </a:p>
          <a:p>
            <a:pPr>
              <a:lnSpc>
                <a:spcPct val="150000"/>
              </a:lnSpc>
            </a:pPr>
            <a:r>
              <a:rPr lang="en-US" sz="3600" dirty="0">
                <a:latin typeface="Comic Sans MS" panose="030F0702030302020204" pitchFamily="66" charset="0"/>
                <a:ea typeface="Times New Roman" panose="02020603050405020304" pitchFamily="18" charset="0"/>
              </a:rPr>
              <a:t>Egan, D. (2013) </a:t>
            </a:r>
            <a:r>
              <a:rPr lang="en-US" sz="3600" i="1" dirty="0">
                <a:latin typeface="Comic Sans MS" panose="030F0702030302020204" pitchFamily="66" charset="0"/>
                <a:ea typeface="Times New Roman" panose="02020603050405020304" pitchFamily="18" charset="0"/>
              </a:rPr>
              <a:t>Poverty and low educational achievement in Wales: students, family and community interventions</a:t>
            </a:r>
            <a:r>
              <a:rPr lang="en-US" sz="3600" dirty="0">
                <a:latin typeface="Comic Sans MS" panose="030F0702030302020204" pitchFamily="66" charset="0"/>
                <a:ea typeface="Times New Roman" panose="02020603050405020304" pitchFamily="18" charset="0"/>
              </a:rPr>
              <a:t>. Joseph Rowntree Foundation: York </a:t>
            </a:r>
            <a:endParaRPr lang="en-GB" sz="3600" dirty="0">
              <a:latin typeface="Comic Sans MS" panose="030F0702030302020204" pitchFamily="66" charset="0"/>
              <a:ea typeface="Times New Roman" panose="02020603050405020304" pitchFamily="18" charset="0"/>
            </a:endParaRPr>
          </a:p>
          <a:p>
            <a:pPr>
              <a:lnSpc>
                <a:spcPct val="150000"/>
              </a:lnSpc>
            </a:pPr>
            <a:r>
              <a:rPr lang="en-US" sz="3600" dirty="0">
                <a:latin typeface="Comic Sans MS" panose="030F0702030302020204" pitchFamily="66" charset="0"/>
                <a:ea typeface="Times New Roman" panose="02020603050405020304" pitchFamily="18" charset="0"/>
              </a:rPr>
              <a:t>Education Endowment Foundation (2017) </a:t>
            </a:r>
            <a:r>
              <a:rPr lang="en-US" sz="3600" i="1" dirty="0">
                <a:latin typeface="Comic Sans MS" panose="030F0702030302020204" pitchFamily="66" charset="0"/>
                <a:ea typeface="Times New Roman" panose="02020603050405020304" pitchFamily="18" charset="0"/>
              </a:rPr>
              <a:t>The Attainment Gap</a:t>
            </a:r>
            <a:r>
              <a:rPr lang="en-US" sz="3600" dirty="0">
                <a:latin typeface="Comic Sans MS" panose="030F0702030302020204" pitchFamily="66" charset="0"/>
                <a:ea typeface="Times New Roman" panose="02020603050405020304" pitchFamily="18" charset="0"/>
              </a:rPr>
              <a:t>. Available at: https://educationendowmentfoundation.org.uk/public/files/Annual_Reports/EEF_Attainment_Gap_Report_2018.pdf  [Accessed: 3.07.20].</a:t>
            </a:r>
            <a:endParaRPr lang="en-GB" sz="3600" dirty="0">
              <a:latin typeface="Comic Sans MS" panose="030F0702030302020204" pitchFamily="66" charset="0"/>
              <a:ea typeface="Times New Roman" panose="02020603050405020304" pitchFamily="18" charset="0"/>
            </a:endParaRPr>
          </a:p>
          <a:p>
            <a:pPr>
              <a:lnSpc>
                <a:spcPct val="150000"/>
              </a:lnSpc>
            </a:pPr>
            <a:r>
              <a:rPr lang="en-US" sz="3600" dirty="0">
                <a:latin typeface="Comic Sans MS" panose="030F0702030302020204" pitchFamily="66" charset="0"/>
                <a:ea typeface="Times New Roman" panose="02020603050405020304" pitchFamily="18" charset="0"/>
              </a:rPr>
              <a:t>Jones, A. (2017) </a:t>
            </a:r>
            <a:r>
              <a:rPr lang="en-US" sz="3600" i="1" dirty="0">
                <a:latin typeface="Comic Sans MS" panose="030F0702030302020204" pitchFamily="66" charset="0"/>
                <a:ea typeface="Times New Roman" panose="02020603050405020304" pitchFamily="18" charset="0"/>
              </a:rPr>
              <a:t>Closing the Gap in Education</a:t>
            </a:r>
            <a:r>
              <a:rPr lang="en-US" sz="3600" dirty="0">
                <a:latin typeface="Comic Sans MS" panose="030F0702030302020204" pitchFamily="66" charset="0"/>
                <a:ea typeface="Times New Roman" panose="02020603050405020304" pitchFamily="18" charset="0"/>
              </a:rPr>
              <a:t>. EAS: Newport </a:t>
            </a:r>
            <a:endParaRPr lang="en-GB" sz="3600" dirty="0">
              <a:latin typeface="Comic Sans MS" panose="030F0702030302020204" pitchFamily="66" charset="0"/>
              <a:ea typeface="Times New Roman" panose="02020603050405020304" pitchFamily="18" charset="0"/>
            </a:endParaRPr>
          </a:p>
          <a:p>
            <a:pPr>
              <a:lnSpc>
                <a:spcPct val="150000"/>
              </a:lnSpc>
            </a:pPr>
            <a:r>
              <a:rPr lang="en-US" sz="3600" dirty="0">
                <a:solidFill>
                  <a:srgbClr val="201F1E"/>
                </a:solidFill>
                <a:latin typeface="Comic Sans MS" panose="030F0702030302020204" pitchFamily="66" charset="0"/>
                <a:ea typeface="Times New Roman" panose="02020603050405020304" pitchFamily="18" charset="0"/>
              </a:rPr>
              <a:t>Lewis, A. (2016) </a:t>
            </a:r>
            <a:r>
              <a:rPr lang="en-US" sz="3600" i="1" dirty="0">
                <a:solidFill>
                  <a:srgbClr val="201F1E"/>
                </a:solidFill>
                <a:latin typeface="Comic Sans MS" panose="030F0702030302020204" pitchFamily="66" charset="0"/>
                <a:ea typeface="Times New Roman" panose="02020603050405020304" pitchFamily="18" charset="0"/>
              </a:rPr>
              <a:t>Introduction to the foundation phase - early years curriculum in Wales</a:t>
            </a:r>
            <a:r>
              <a:rPr lang="en-US" sz="3600" dirty="0">
                <a:solidFill>
                  <a:srgbClr val="201F1E"/>
                </a:solidFill>
                <a:latin typeface="Comic Sans MS" panose="030F0702030302020204" pitchFamily="66" charset="0"/>
                <a:ea typeface="Times New Roman" panose="02020603050405020304" pitchFamily="18" charset="0"/>
              </a:rPr>
              <a:t>, Bloomsbury Publishing Plc. </a:t>
            </a:r>
            <a:endParaRPr lang="en-GB" sz="3600" dirty="0">
              <a:latin typeface="Comic Sans MS" panose="030F0702030302020204" pitchFamily="66" charset="0"/>
              <a:ea typeface="Times New Roman" panose="02020603050405020304" pitchFamily="18" charset="0"/>
            </a:endParaRPr>
          </a:p>
          <a:p>
            <a:endParaRPr lang="en-GB" dirty="0"/>
          </a:p>
        </p:txBody>
      </p:sp>
      <p:sp>
        <p:nvSpPr>
          <p:cNvPr id="7" name="Text Placeholder 2">
            <a:extLst>
              <a:ext uri="{FF2B5EF4-FFF2-40B4-BE49-F238E27FC236}">
                <a16:creationId xmlns:a16="http://schemas.microsoft.com/office/drawing/2014/main" id="{DA62D125-6680-3956-D737-6DC425100CD2}"/>
              </a:ext>
            </a:extLst>
          </p:cNvPr>
          <p:cNvSpPr txBox="1">
            <a:spLocks/>
          </p:cNvSpPr>
          <p:nvPr/>
        </p:nvSpPr>
        <p:spPr>
          <a:xfrm>
            <a:off x="730408" y="1489721"/>
            <a:ext cx="2901255" cy="617934"/>
          </a:xfrm>
          <a:prstGeom prst="rect">
            <a:avLst/>
          </a:prstGeom>
        </p:spPr>
        <p:txBody>
          <a:bodyPr vert="horz" lIns="68580" tIns="34290" rIns="68580" bIns="3429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algn="ctr"/>
            <a:r>
              <a:rPr lang="en-GB" sz="2700" b="0">
                <a:latin typeface="Comic Sans MS" panose="030F0702030302020204" pitchFamily="66" charset="0"/>
              </a:rPr>
              <a:t>Cyfeirnodau</a:t>
            </a:r>
            <a:endParaRPr lang="en-GB" sz="2700" b="0" dirty="0">
              <a:latin typeface="Comic Sans MS" panose="030F0702030302020204" pitchFamily="66" charset="0"/>
            </a:endParaRPr>
          </a:p>
        </p:txBody>
      </p:sp>
      <p:sp>
        <p:nvSpPr>
          <p:cNvPr id="8" name="Text Placeholder 4">
            <a:extLst>
              <a:ext uri="{FF2B5EF4-FFF2-40B4-BE49-F238E27FC236}">
                <a16:creationId xmlns:a16="http://schemas.microsoft.com/office/drawing/2014/main" id="{004BAA95-E66A-57B1-53A8-B019C1201F86}"/>
              </a:ext>
            </a:extLst>
          </p:cNvPr>
          <p:cNvSpPr>
            <a:spLocks noGrp="1"/>
          </p:cNvSpPr>
          <p:nvPr>
            <p:ph type="body" sz="quarter" idx="3"/>
          </p:nvPr>
        </p:nvSpPr>
        <p:spPr>
          <a:xfrm>
            <a:off x="5431757" y="1489721"/>
            <a:ext cx="2915543" cy="617934"/>
          </a:xfrm>
        </p:spPr>
        <p:txBody>
          <a:bodyPr>
            <a:normAutofit/>
          </a:bodyPr>
          <a:lstStyle/>
          <a:p>
            <a:pPr algn="ctr"/>
            <a:r>
              <a:rPr lang="en-GB" b="0" dirty="0">
                <a:latin typeface="Comic Sans MS" panose="030F0702030302020204" pitchFamily="66" charset="0"/>
              </a:rPr>
              <a:t>References</a:t>
            </a:r>
          </a:p>
        </p:txBody>
      </p:sp>
      <p:pic>
        <p:nvPicPr>
          <p:cNvPr id="2" name="Picture 1">
            <a:extLst>
              <a:ext uri="{FF2B5EF4-FFF2-40B4-BE49-F238E27FC236}">
                <a16:creationId xmlns:a16="http://schemas.microsoft.com/office/drawing/2014/main" id="{31B82E81-31F3-5A87-1D6B-22413B53AAD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08962" y="247881"/>
            <a:ext cx="2126075" cy="1594556"/>
          </a:xfrm>
          <a:prstGeom prst="rect">
            <a:avLst/>
          </a:prstGeom>
          <a:ln w="76200">
            <a:solidFill>
              <a:schemeClr val="accent1"/>
            </a:solidFill>
          </a:ln>
        </p:spPr>
      </p:pic>
    </p:spTree>
    <p:extLst>
      <p:ext uri="{BB962C8B-B14F-4D97-AF65-F5344CB8AC3E}">
        <p14:creationId xmlns:p14="http://schemas.microsoft.com/office/powerpoint/2010/main" val="33231533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97107" y="508666"/>
            <a:ext cx="3868340" cy="823912"/>
          </a:xfrm>
        </p:spPr>
        <p:txBody>
          <a:bodyPr/>
          <a:lstStyle/>
          <a:p>
            <a:r>
              <a:rPr lang="cy-GB" b="0" dirty="0">
                <a:latin typeface="Comic Sans MS" panose="030F0702030302020204" pitchFamily="66" charset="0"/>
              </a:rPr>
              <a:t>Darllen ychwanegol</a:t>
            </a:r>
          </a:p>
        </p:txBody>
      </p:sp>
      <p:sp>
        <p:nvSpPr>
          <p:cNvPr id="5" name="Text Placeholder 4"/>
          <p:cNvSpPr>
            <a:spLocks noGrp="1"/>
          </p:cNvSpPr>
          <p:nvPr>
            <p:ph type="body" sz="quarter" idx="3"/>
          </p:nvPr>
        </p:nvSpPr>
        <p:spPr>
          <a:xfrm>
            <a:off x="4629149" y="560132"/>
            <a:ext cx="3887391" cy="823912"/>
          </a:xfrm>
        </p:spPr>
        <p:txBody>
          <a:bodyPr/>
          <a:lstStyle/>
          <a:p>
            <a:pPr algn="ctr"/>
            <a:r>
              <a:rPr lang="en-GB" b="0" dirty="0">
                <a:latin typeface="Comic Sans MS" panose="030F0702030302020204" pitchFamily="66" charset="0"/>
              </a:rPr>
              <a:t>Additional reading</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42203" y="1779678"/>
            <a:ext cx="2244422" cy="3160666"/>
          </a:xfrm>
          <a:prstGeom prst="rect">
            <a:avLst/>
          </a:prstGeom>
          <a:ln w="28575">
            <a:solidFill>
              <a:schemeClr val="accent1"/>
            </a:solidFill>
          </a:ln>
        </p:spPr>
      </p:pic>
      <p:pic>
        <p:nvPicPr>
          <p:cNvPr id="2" name="Picture 1"/>
          <p:cNvPicPr>
            <a:picLocks noChangeAspect="1"/>
          </p:cNvPicPr>
          <p:nvPr/>
        </p:nvPicPr>
        <p:blipFill rotWithShape="1">
          <a:blip r:embed="rId4">
            <a:extLst>
              <a:ext uri="{28A0092B-C50C-407E-A947-70E740481C1C}">
                <a14:useLocalDpi xmlns:a14="http://schemas.microsoft.com/office/drawing/2010/main" val="0"/>
              </a:ext>
            </a:extLst>
          </a:blip>
          <a:srcRect b="6186"/>
          <a:stretch/>
        </p:blipFill>
        <p:spPr>
          <a:xfrm>
            <a:off x="1811642" y="1779678"/>
            <a:ext cx="2007884" cy="3125698"/>
          </a:xfrm>
          <a:prstGeom prst="rect">
            <a:avLst/>
          </a:prstGeom>
          <a:ln w="28575">
            <a:solidFill>
              <a:schemeClr val="accent1"/>
            </a:solidFill>
          </a:ln>
        </p:spPr>
      </p:pic>
    </p:spTree>
    <p:extLst>
      <p:ext uri="{BB962C8B-B14F-4D97-AF65-F5344CB8AC3E}">
        <p14:creationId xmlns:p14="http://schemas.microsoft.com/office/powerpoint/2010/main" val="37825242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pic>
        <p:nvPicPr>
          <p:cNvPr id="9" name="Picture 8" descr="A screenshot of a computer&#10;&#10;Description automatically generated">
            <a:extLst>
              <a:ext uri="{FF2B5EF4-FFF2-40B4-BE49-F238E27FC236}">
                <a16:creationId xmlns:a16="http://schemas.microsoft.com/office/drawing/2014/main" id="{120CF5B7-7191-2C88-79F7-9520D89BC922}"/>
              </a:ext>
            </a:extLst>
          </p:cNvPr>
          <p:cNvPicPr>
            <a:picLocks noChangeAspect="1"/>
          </p:cNvPicPr>
          <p:nvPr/>
        </p:nvPicPr>
        <p:blipFill>
          <a:blip r:embed="rId2"/>
          <a:stretch>
            <a:fillRect/>
          </a:stretch>
        </p:blipFill>
        <p:spPr>
          <a:xfrm>
            <a:off x="593557" y="336884"/>
            <a:ext cx="8170778" cy="6371389"/>
          </a:xfrm>
          <a:prstGeom prst="rect">
            <a:avLst/>
          </a:prstGeom>
        </p:spPr>
      </p:pic>
    </p:spTree>
    <p:extLst>
      <p:ext uri="{BB962C8B-B14F-4D97-AF65-F5344CB8AC3E}">
        <p14:creationId xmlns:p14="http://schemas.microsoft.com/office/powerpoint/2010/main" val="49364698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Props1.xml><?xml version="1.0" encoding="utf-8"?>
<ds:datastoreItem xmlns:ds="http://schemas.openxmlformats.org/officeDocument/2006/customXml" ds:itemID="{37BC4270-A35F-4CCA-A65E-F001F67DB658}">
  <ds:schemaRefs>
    <ds:schemaRef ds:uri="http://schemas.microsoft.com/sharepoint/v3/contenttype/forms"/>
  </ds:schemaRefs>
</ds:datastoreItem>
</file>

<file path=customXml/itemProps2.xml><?xml version="1.0" encoding="utf-8"?>
<ds:datastoreItem xmlns:ds="http://schemas.openxmlformats.org/officeDocument/2006/customXml" ds:itemID="{E7142CF2-41B2-4BCA-9446-B8170C2F3C0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36B2FBC-D009-467E-A7E6-09594D7257F9}">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1679</Words>
  <Application>Microsoft Office PowerPoint</Application>
  <PresentationFormat>On-screen Show (4:3)</PresentationFormat>
  <Paragraphs>184</Paragraphs>
  <Slides>24</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Calibri Light</vt:lpstr>
      <vt:lpstr>Comic Sans MS</vt:lpstr>
      <vt:lpstr>Symbol</vt:lpstr>
      <vt:lpstr>Office Theme</vt:lpstr>
      <vt:lpstr>ECAD4013</vt:lpstr>
      <vt:lpstr>PowerPoint Presentation</vt:lpstr>
      <vt:lpstr>Heddiw - Today</vt:lpstr>
      <vt:lpstr>PowerPoint Presentation</vt:lpstr>
      <vt:lpstr>PowerPoint Presentation</vt:lpstr>
      <vt:lpstr>PowerPoint Presentation</vt:lpstr>
      <vt:lpstr>Beth rydyn ni’n ei olygu wrth ‘arfer da’? What do we mean by ‘good practice?</vt:lpstr>
      <vt:lpstr>PowerPoint Presentation</vt:lpstr>
      <vt:lpstr>PowerPoint Presentation</vt:lpstr>
      <vt:lpstr>Pa agweddau eraill ar arfer da y byddech chi’n eu hychwanegu at yr egwyddorion addysgeg? What other aspects of good practice would you add to the pedagogical principles?</vt:lpstr>
      <vt:lpstr>Further reading</vt:lpstr>
      <vt:lpstr>PowerPoint Presentation</vt:lpstr>
      <vt:lpstr>PowerPoint Presentation</vt:lpstr>
      <vt:lpstr>Amser Coffi Coffee Time</vt:lpstr>
      <vt:lpstr>PowerPoint Presentation</vt:lpstr>
      <vt:lpstr>PowerPoint Presentation</vt:lpstr>
      <vt:lpstr>Bod yn barod ar gyfer yr ysgol Being ready for school</vt:lpstr>
      <vt:lpstr>Dyma oedd gan un pennaeth i’w ddweud…  This is what a head teacher said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Lisa Regan</cp:lastModifiedBy>
  <cp:revision>289</cp:revision>
  <dcterms:created xsi:type="dcterms:W3CDTF">2017-02-08T11:33:06Z</dcterms:created>
  <dcterms:modified xsi:type="dcterms:W3CDTF">2023-11-12T22:59:51Z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