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60" r:id="rId1"/>
  </p:sldMasterIdLst>
  <p:notesMasterIdLst>
    <p:notesMasterId r:id="rId39"/>
  </p:notesMasterIdLst>
  <p:sldIdLst>
    <p:sldId id="1217" r:id="rId2"/>
    <p:sldId id="1240" r:id="rId3"/>
    <p:sldId id="1221" r:id="rId4"/>
    <p:sldId id="257" r:id="rId5"/>
    <p:sldId id="258" r:id="rId6"/>
    <p:sldId id="259" r:id="rId7"/>
    <p:sldId id="1222" r:id="rId8"/>
    <p:sldId id="1223" r:id="rId9"/>
    <p:sldId id="1224" r:id="rId10"/>
    <p:sldId id="1225" r:id="rId11"/>
    <p:sldId id="1220" r:id="rId12"/>
    <p:sldId id="260" r:id="rId13"/>
    <p:sldId id="261" r:id="rId14"/>
    <p:sldId id="262" r:id="rId15"/>
    <p:sldId id="263" r:id="rId16"/>
    <p:sldId id="264" r:id="rId17"/>
    <p:sldId id="265" r:id="rId18"/>
    <p:sldId id="1231" r:id="rId19"/>
    <p:sldId id="1239" r:id="rId20"/>
    <p:sldId id="1237" r:id="rId21"/>
    <p:sldId id="1238" r:id="rId22"/>
    <p:sldId id="266" r:id="rId23"/>
    <p:sldId id="267" r:id="rId24"/>
    <p:sldId id="277" r:id="rId25"/>
    <p:sldId id="268" r:id="rId26"/>
    <p:sldId id="269" r:id="rId27"/>
    <p:sldId id="278" r:id="rId28"/>
    <p:sldId id="279" r:id="rId29"/>
    <p:sldId id="1232" r:id="rId30"/>
    <p:sldId id="1233" r:id="rId31"/>
    <p:sldId id="1234" r:id="rId32"/>
    <p:sldId id="1235" r:id="rId33"/>
    <p:sldId id="1236" r:id="rId34"/>
    <p:sldId id="284" r:id="rId35"/>
    <p:sldId id="285" r:id="rId36"/>
    <p:sldId id="286" r:id="rId37"/>
    <p:sldId id="1226" r:id="rId38"/>
  </p:sldIdLst>
  <p:sldSz cx="9144000" cy="6858000" type="screen4x3"/>
  <p:notesSz cx="6858000" cy="9144000"/>
  <p:embeddedFontLst>
    <p:embeddedFont>
      <p:font typeface="Cabin" panose="020B0604020202020204" charset="0"/>
      <p:regular r:id="rId40"/>
      <p:bold r:id="rId41"/>
      <p:italic r:id="rId42"/>
      <p:boldItalic r:id="rId43"/>
    </p:embeddedFont>
    <p:embeddedFont>
      <p:font typeface="Calibri" panose="020F0502020204030204" pitchFamily="34" charset="0"/>
      <p:regular r:id="rId44"/>
      <p:bold r:id="rId45"/>
      <p:italic r:id="rId46"/>
      <p:boldItalic r:id="rId47"/>
    </p:embeddedFont>
    <p:embeddedFont>
      <p:font typeface="Calibri Light" panose="020F0302020204030204" pitchFamily="34" charset="0"/>
      <p:regular r:id="rId48"/>
      <p:italic r:id="rId49"/>
    </p:embeddedFont>
    <p:embeddedFont>
      <p:font typeface="Impact" panose="020B0806030902050204" pitchFamily="34" charset="0"/>
      <p:regular r:id="rId5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CC1945-5F0D-7A1D-509C-E9120F21F564}" v="9" dt="2023-10-04T21:53:23.5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36"/>
    <p:restoredTop sz="94686"/>
  </p:normalViewPr>
  <p:slideViewPr>
    <p:cSldViewPr snapToGrid="0">
      <p:cViewPr varScale="1">
        <p:scale>
          <a:sx n="88" d="100"/>
          <a:sy n="88" d="100"/>
        </p:scale>
        <p:origin x="95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3.fntdata"/><Relationship Id="rId47" Type="http://schemas.openxmlformats.org/officeDocument/2006/relationships/font" Target="fonts/font8.fntdata"/><Relationship Id="rId50" Type="http://schemas.openxmlformats.org/officeDocument/2006/relationships/font" Target="fonts/font11.fntdata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45" Type="http://schemas.openxmlformats.org/officeDocument/2006/relationships/font" Target="fonts/font6.fntdata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5.fntdata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4.fntdata"/><Relationship Id="rId48" Type="http://schemas.openxmlformats.org/officeDocument/2006/relationships/font" Target="fonts/font9.fntdata"/><Relationship Id="rId56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7.fntdata"/><Relationship Id="rId20" Type="http://schemas.openxmlformats.org/officeDocument/2006/relationships/slide" Target="slides/slide19.xml"/><Relationship Id="rId41" Type="http://schemas.openxmlformats.org/officeDocument/2006/relationships/font" Target="fonts/font2.fntdata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0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d P Williams" userId="S::aled.p.williams@pcydds.ac.uk::45415874-acc2-48ed-8104-88073fd63d73" providerId="AD" clId="Web-{9FCC1945-5F0D-7A1D-509C-E9120F21F564}"/>
    <pc:docChg chg="modSld">
      <pc:chgData name="Aled P Williams" userId="S::aled.p.williams@pcydds.ac.uk::45415874-acc2-48ed-8104-88073fd63d73" providerId="AD" clId="Web-{9FCC1945-5F0D-7A1D-509C-E9120F21F564}" dt="2023-10-04T21:53:23.547" v="8" actId="20577"/>
      <pc:docMkLst>
        <pc:docMk/>
      </pc:docMkLst>
      <pc:sldChg chg="modSp">
        <pc:chgData name="Aled P Williams" userId="S::aled.p.williams@pcydds.ac.uk::45415874-acc2-48ed-8104-88073fd63d73" providerId="AD" clId="Web-{9FCC1945-5F0D-7A1D-509C-E9120F21F564}" dt="2023-10-04T21:53:23.547" v="8" actId="20577"/>
        <pc:sldMkLst>
          <pc:docMk/>
          <pc:sldMk cId="3804836319" sldId="1217"/>
        </pc:sldMkLst>
        <pc:spChg chg="mod">
          <ac:chgData name="Aled P Williams" userId="S::aled.p.williams@pcydds.ac.uk::45415874-acc2-48ed-8104-88073fd63d73" providerId="AD" clId="Web-{9FCC1945-5F0D-7A1D-509C-E9120F21F564}" dt="2023-10-04T21:53:23.547" v="8" actId="20577"/>
          <ac:spMkLst>
            <pc:docMk/>
            <pc:sldMk cId="3804836319" sldId="1217"/>
            <ac:spMk id="4" creationId="{A09E09DD-1DB0-9244-8DE5-6D0E0DE5D89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7651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97743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93528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364030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29432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702246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767549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Bwrdd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 </a:t>
            </a:r>
            <a:r>
              <a:rPr lang="en-GB" dirty="0" err="1"/>
              <a:t>rhyngweithiol</a:t>
            </a:r>
            <a:r>
              <a:rPr lang="en-GB" dirty="0"/>
              <a:t> –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dechrau’r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62" name="Google Shape;16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561198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802729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866715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3771564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937076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5120562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80065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F8A88-BDCE-524A-BB1A-F0B007DBE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AFC1B0-51A6-4643-8486-6364CB373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2C0EF-E94A-B545-81FA-0788016E7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5C72B-4D67-F340-8459-4F5BA933E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02BC8-F261-044A-98D7-D40936F42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82331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E51B4-FBFD-6C4E-BE92-3C6C2A1B7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DF7E9-1B90-2B4F-B81D-85BA46754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2F9F0-CF39-1D4A-98B7-C36BD8F4F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18B64-CFBD-F94B-A096-A56939591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D46F9-21B3-9740-B13E-7A6E1C66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61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E71FA-836D-8149-AD4C-D2E379324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CC122-A78E-E946-B075-5FAB00DA0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7A791-87A5-5C49-9C40-2589ECBC1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53506-AA79-C740-9609-D2A26C0FD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14B7C-BEF4-C947-BDA3-806A167C1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54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E89E-C9B9-8542-9CB9-391D295C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6B452-E202-8344-B1C0-766AA0C810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D78FB-536B-8F49-B92C-133A037AD1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E692F-39F9-744C-9F9E-1807C404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35D43-EF87-4942-B59A-0ABFEF5C7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07332-4C19-B94F-A7BD-5520E889D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84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203C7-0D60-E14D-A851-82DA2A49B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4F79F8-2AB4-0F42-80EB-CD285F00F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C617EC-8B12-F344-8737-F947E617E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D17D2F-5E57-9C4A-93C1-5603CABCAD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1F8BAA-7240-C643-9E29-2083BDB346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1DF726-2252-904D-85BC-A26C87534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AC340A-C13B-8C47-9268-DD67DE5FD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B17CC6-4452-7E44-A61C-AC551D22C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800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96C2A-DA79-BB44-9671-F27FC180D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954F2A-D155-C74C-9F05-2439A759F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1722FB-754C-0D40-A886-E264559C8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02199D-084F-7B42-87B4-34EC24458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249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551F68-245C-2444-82BD-A81518ABE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51B004-E9FA-0942-B01D-8B8CDAA3D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B8EAEA-93E9-3349-97E9-250CB55FF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914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39032-5E75-BE4C-9921-771BC0CE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31862-06B4-E84D-82F3-D57143CC9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C3B7C-CB84-A64D-9729-AA13573767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173E4-0DF2-2143-BE89-69BA4B52C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268989-F43F-A146-A5A1-E574DFC8F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4CFFFB-0511-B444-A377-3ECEE78E0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28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A7329-18CC-1545-B2E1-1E534D2D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D6D2E5-2E5D-D14C-B3B6-97483FAACD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33C28-84ED-2041-B445-6E208BE1EA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32889-FD1E-004C-8E75-4CAD46936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FBA86-7543-A841-B181-53ACF8F2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58B31A-9D93-1042-B0E0-98F5D627C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48168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0FCF2-EF34-E040-AEE5-3020FB4C1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CE594-BC61-7B47-87F6-C3910B1C4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A3B87-AD5C-D246-B404-E2B41C8F8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91DBF-CB6B-9E41-A0DA-22EEC1A9F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AEE14-BE1B-A04F-B524-E5E3F9A4B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928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A751F-3AC8-944B-9C18-8866293356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3E27B6-FA74-D14F-87B5-430D229E78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FD1A6-AB35-FB4C-82E7-10F363BED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51FD7-3EEA-4949-819D-B1A77A711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62336-0492-DC41-9AB4-6DBDD54A2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408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96D6E-41E3-5648-84CD-17992833A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D1091-5B20-654A-8F25-6081DE27D0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6C00E-F76F-0941-95EE-549D837B4C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EB4B2-41A9-E04B-8025-56BD67070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A3BA1-2530-D44A-B21D-EB6F7C9FDE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077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tiff"/><Relationship Id="rId3" Type="http://schemas.openxmlformats.org/officeDocument/2006/relationships/image" Target="../media/image4.png"/><Relationship Id="rId7" Type="http://schemas.openxmlformats.org/officeDocument/2006/relationships/image" Target="../media/image10.tiff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tiff"/><Relationship Id="rId11" Type="http://schemas.openxmlformats.org/officeDocument/2006/relationships/image" Target="../media/image14.tiff"/><Relationship Id="rId5" Type="http://schemas.openxmlformats.org/officeDocument/2006/relationships/image" Target="../media/image8.tiff"/><Relationship Id="rId10" Type="http://schemas.openxmlformats.org/officeDocument/2006/relationships/image" Target="../media/image13.tiff"/><Relationship Id="rId4" Type="http://schemas.openxmlformats.org/officeDocument/2006/relationships/image" Target="../media/image7.tiff"/><Relationship Id="rId9" Type="http://schemas.openxmlformats.org/officeDocument/2006/relationships/image" Target="../media/image12.tif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tiff"/><Relationship Id="rId3" Type="http://schemas.openxmlformats.org/officeDocument/2006/relationships/image" Target="../media/image4.png"/><Relationship Id="rId7" Type="http://schemas.openxmlformats.org/officeDocument/2006/relationships/image" Target="../media/image18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tiff"/><Relationship Id="rId5" Type="http://schemas.openxmlformats.org/officeDocument/2006/relationships/image" Target="../media/image16.tiff"/><Relationship Id="rId10" Type="http://schemas.openxmlformats.org/officeDocument/2006/relationships/image" Target="../media/image21.tiff"/><Relationship Id="rId4" Type="http://schemas.openxmlformats.org/officeDocument/2006/relationships/image" Target="../media/image15.png"/><Relationship Id="rId9" Type="http://schemas.openxmlformats.org/officeDocument/2006/relationships/image" Target="../media/image20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8.tiff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0.tiff"/><Relationship Id="rId4" Type="http://schemas.openxmlformats.org/officeDocument/2006/relationships/image" Target="../media/image2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6.tiff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tif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tiff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tiff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tiff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tiff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izz.com/admin/quiz/6142e455cbc17e001df602cf?source=quiz_share" TargetMode="External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8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84909" y="121239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2023-24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 1: 27.09.23</a:t>
            </a:r>
            <a:endParaRPr lang="en-GB" sz="2400" b="1" dirty="0">
              <a:solidFill>
                <a:srgbClr val="002060"/>
              </a:solidFill>
              <a:latin typeface="+mn-lt"/>
              <a:ea typeface="Calibri"/>
              <a:cs typeface="Calibri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Rhannau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Ymadrodd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3117273" y="3712015"/>
            <a:ext cx="2909454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aled.p.williams@pcydds.ac.uk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45460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836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B8DAFC6B-B6AE-3F91-C4D3-2FB3AEF84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Amserlen y dydd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0E8CBC7F-02E4-E2A2-1DA4-5C50C0667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664" y="1852840"/>
            <a:ext cx="8194221" cy="4351338"/>
          </a:xfrm>
        </p:spPr>
        <p:txBody>
          <a:bodyPr/>
          <a:lstStyle/>
          <a:p>
            <a:r>
              <a:rPr lang="cy-GB" sz="3200" dirty="0"/>
              <a:t>Sesiwn 1 – Rhannau ymadrodd (9am-10:30am)</a:t>
            </a:r>
          </a:p>
          <a:p>
            <a:r>
              <a:rPr lang="cy-GB" sz="3200" dirty="0"/>
              <a:t>Sesiwn 2 – Cenedl enwau (11am-12:30pm)</a:t>
            </a:r>
          </a:p>
          <a:p>
            <a:r>
              <a:rPr lang="cy-GB" sz="3200" dirty="0"/>
              <a:t>Sesiwn 3 – Recordio sgwrs (1:30pm-3pm)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947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6708951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Nod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idx="1"/>
          </p:nvPr>
        </p:nvSpPr>
        <p:spPr>
          <a:xfrm>
            <a:off x="476362" y="1874517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Dysgu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rannau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ymadrodd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pham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bod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bwysig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i="0" u="none" strike="noStrike" cap="none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14" name="Google Shape;114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84775" y="2865237"/>
            <a:ext cx="2374450" cy="2362221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383665-F6FC-0D41-A5FB-73CEA61856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579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928254" y="198979"/>
            <a:ext cx="7287491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rhannau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ymadrodd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idx="1"/>
          </p:nvPr>
        </p:nvSpPr>
        <p:spPr>
          <a:xfrm>
            <a:off x="230472" y="1462906"/>
            <a:ext cx="8705710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Termau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gramadegol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helpu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wybod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geiriau’n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ymddwyn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pham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maent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treiglo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lleoliad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a.y.y.b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Enghreifftiau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14" name="Google Shape;114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48400" y="3400563"/>
            <a:ext cx="2374450" cy="2362221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9AFE8C-2224-4444-972F-5A78D4B163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9892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Ymarfer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sydyn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0" name="Google Shape;120;p15"/>
          <p:cNvSpPr txBox="1">
            <a:spLocks noGrp="1"/>
          </p:cNvSpPr>
          <p:nvPr>
            <p:ph idx="1"/>
          </p:nvPr>
        </p:nvSpPr>
        <p:spPr>
          <a:xfrm>
            <a:off x="304800" y="1371600"/>
            <a:ext cx="8506691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Sawl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ymadrodd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chi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feddwl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amdanyn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…</a:t>
            </a:r>
          </a:p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0570F-9D3A-AC47-98F7-91ABB41A53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F4668C-1C62-7542-9E78-E828A9A2F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FD94F42-8C08-2140-9537-4B17CA7947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9502" y="2993921"/>
            <a:ext cx="3039961" cy="296048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</a:t>
            </a: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nwau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r>
              <a:rPr lang="en-US" sz="4400" i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Noun/s</a:t>
            </a:r>
            <a:b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1" i="0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8" name="Google Shape;128;p16"/>
          <p:cNvSpPr txBox="1">
            <a:spLocks noGrp="1"/>
          </p:cNvSpPr>
          <p:nvPr>
            <p:ph idx="1"/>
          </p:nvPr>
        </p:nvSpPr>
        <p:spPr>
          <a:xfrm>
            <a:off x="235527" y="1128451"/>
            <a:ext cx="8634902" cy="49210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500" b="0" i="1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cael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roi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mwyn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adnabod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bob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unigol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lluosog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problem /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problemau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;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plentyn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/ plant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bob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genedl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pob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naill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wrywaidd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eg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fenywaidd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eb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y ward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Serch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hynny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enghreifftiau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bod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fenywaidd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wrywaidd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egb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munud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llygad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cwpan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25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2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2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E5AA07-21C2-3E41-AB1C-E5DF5B296F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916706" y="135174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50C168-BB36-FF45-8228-94FDB9EA58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5104" y="1217702"/>
            <a:ext cx="1563040" cy="23445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A23C8C-73FA-8F47-831E-D92094D25F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4588" y="1552140"/>
            <a:ext cx="1567412" cy="22752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D3DD116-406B-1A43-AAA9-A2721AAF71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2185" y="1560956"/>
            <a:ext cx="1478011" cy="22009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6197009-0647-114F-BC86-063D0C0446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124" y="3879494"/>
            <a:ext cx="1587500" cy="2209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196352-5B17-4141-92F9-ED9C43C700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87472" y="3902582"/>
            <a:ext cx="1452097" cy="21636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0798877-93AA-314D-8DA1-2C71E7CE3B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0903" y="3729613"/>
            <a:ext cx="1561726" cy="234258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3A9A501-CA15-5147-BC61-CF6562CDEE8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0516" y="1223435"/>
            <a:ext cx="1861639" cy="23867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BF64BA5-DD4E-8A43-8DE3-54C4F441D42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75104" y="3752250"/>
            <a:ext cx="1618409" cy="230105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A2C9E32-2989-644F-8372-C468CB79399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661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10595" y="202758"/>
            <a:ext cx="8967149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(ac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chi) …</a:t>
            </a:r>
            <a:b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6AF7D95-3ADF-0F4C-92F9-2D898D89EC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7343" y="6155336"/>
            <a:ext cx="1749244" cy="6932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6A7A851-54D8-BB42-9D05-58CCE3B88E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290" y="2029355"/>
            <a:ext cx="1582056" cy="221487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746694F-DE97-1F49-A4E9-83EB5B3BCD0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8466" r="18807"/>
          <a:stretch/>
        </p:blipFill>
        <p:spPr>
          <a:xfrm>
            <a:off x="2477773" y="1937857"/>
            <a:ext cx="1306653" cy="20830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703FD9D-F3B2-E44F-BC10-DCB802FEC84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546" r="26182" b="11908"/>
          <a:stretch/>
        </p:blipFill>
        <p:spPr>
          <a:xfrm>
            <a:off x="4396010" y="4263895"/>
            <a:ext cx="1801091" cy="175647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398A7B9-C148-6E43-963C-864B1B9E8C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1452" y="2132742"/>
            <a:ext cx="2020490" cy="358474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9EAA9C7-1649-9842-8F08-90716AF4149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01369" y="4096533"/>
            <a:ext cx="1459461" cy="198582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E7354E3-9270-0B40-8406-E677C35013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88853" y="1890581"/>
            <a:ext cx="1700450" cy="223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2198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290945" y="382385"/>
            <a:ext cx="8728364" cy="8028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C0F2A6-759B-D046-8765-2602F558FD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932" t="39772" r="22657" b="25777"/>
          <a:stretch/>
        </p:blipFill>
        <p:spPr>
          <a:xfrm rot="10800000">
            <a:off x="4572000" y="1995054"/>
            <a:ext cx="4267198" cy="26600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976C8D-2657-894F-BB16-A35293FEE9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121" y="1546093"/>
            <a:ext cx="2926660" cy="42483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13FE2C-6939-5746-913F-EF97AEC8F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17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78AD2A7-9ECC-2746-AAEE-E8B9C5E4DF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41" t="83473" r="18765" b="9957"/>
          <a:stretch/>
        </p:blipFill>
        <p:spPr>
          <a:xfrm rot="10800000">
            <a:off x="3020289" y="2575015"/>
            <a:ext cx="6123709" cy="11657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01C1817-EF7D-AA4E-B211-0BAA768FDF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295" y="1782883"/>
            <a:ext cx="2812994" cy="3915688"/>
          </a:xfrm>
          <a:prstGeom prst="rect">
            <a:avLst/>
          </a:prstGeom>
        </p:spPr>
      </p:pic>
      <p:sp>
        <p:nvSpPr>
          <p:cNvPr id="10" name="Google Shape;127;p16">
            <a:extLst>
              <a:ext uri="{FF2B5EF4-FFF2-40B4-BE49-F238E27FC236}">
                <a16:creationId xmlns:a16="http://schemas.microsoft.com/office/drawing/2014/main" id="{4CEFD9F8-4B40-7140-BB3D-7D50D1A70D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0945" y="382385"/>
            <a:ext cx="8728364" cy="8028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A46569-0D73-A948-A8BA-AA970DE124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6297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29716CE-9157-1D4C-82C6-B40E5C18DA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420" t="15563" b="4026"/>
          <a:stretch/>
        </p:blipFill>
        <p:spPr>
          <a:xfrm rot="5400000">
            <a:off x="4435087" y="1529474"/>
            <a:ext cx="3037919" cy="41147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CEED19-54EC-F249-9F90-539CD5A935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045" y="1591963"/>
            <a:ext cx="2629064" cy="3680689"/>
          </a:xfrm>
          <a:prstGeom prst="rect">
            <a:avLst/>
          </a:prstGeom>
        </p:spPr>
      </p:pic>
      <p:sp>
        <p:nvSpPr>
          <p:cNvPr id="18" name="Google Shape;127;p16">
            <a:extLst>
              <a:ext uri="{FF2B5EF4-FFF2-40B4-BE49-F238E27FC236}">
                <a16:creationId xmlns:a16="http://schemas.microsoft.com/office/drawing/2014/main" id="{802CC9B0-5C99-744A-A0DD-659423E4D7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0945" y="382385"/>
            <a:ext cx="8728364" cy="8028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4CBC9F-EC77-7B47-A704-42432F004E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8639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 txBox="1">
            <a:spLocks noGrp="1"/>
          </p:cNvSpPr>
          <p:nvPr>
            <p:ph type="title"/>
          </p:nvPr>
        </p:nvSpPr>
        <p:spPr>
          <a:xfrm>
            <a:off x="628650" y="11083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- </a:t>
            </a:r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Noun/s</a:t>
            </a:r>
            <a:endParaRPr sz="4400" b="1" i="0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35" name="Google Shape;135;p17"/>
          <p:cNvSpPr txBox="1">
            <a:spLocks noGrp="1"/>
          </p:cNvSpPr>
          <p:nvPr>
            <p:ph idx="1"/>
          </p:nvPr>
        </p:nvSpPr>
        <p:spPr>
          <a:xfrm>
            <a:off x="152400" y="773617"/>
            <a:ext cx="8773886" cy="4757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person,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le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arbennig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William,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Dafydd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Caerdydd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Wern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mis Mai,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Pasg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a.y.y.b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prif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lythyren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ddechrau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bob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amser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1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diriaethol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‘real’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gyffwrdd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ag e,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bwrdd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cadair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haniaethol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allwn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gyffwrdd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hapusrwydd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cariad</a:t>
            </a:r>
          </a:p>
          <a:p>
            <a:pPr marL="228600" marR="0" lvl="0" indent="-130175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50"/>
              <a:buFont typeface="Arial"/>
              <a:buNone/>
            </a:pPr>
            <a:endParaRPr lang="en-GB" sz="15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6" name="Google Shape;136;p17" descr="eart-clip-art-9i4py94iE.jpe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7" name="Google Shape;137;p17" descr="eart-clip-art-9i4py94iE.jpeg"/>
          <p:cNvSpPr/>
          <p:nvPr/>
        </p:nvSpPr>
        <p:spPr>
          <a:xfrm>
            <a:off x="152400" y="15240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38" name="Google Shape;138;p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394518">
            <a:off x="8100499" y="5011480"/>
            <a:ext cx="644644" cy="782882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D131CB-2BCE-5841-86C3-6B8DC4BD5C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8B5B8B-A70F-164D-B80D-19D01A2EE7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8"/>
          <p:cNvSpPr txBox="1">
            <a:spLocks noGrp="1"/>
          </p:cNvSpPr>
          <p:nvPr>
            <p:ph type="title"/>
          </p:nvPr>
        </p:nvSpPr>
        <p:spPr>
          <a:xfrm>
            <a:off x="152399" y="365126"/>
            <a:ext cx="8866909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Rhagenw</a:t>
            </a:r>
            <a: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0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Rhagenwau</a:t>
            </a:r>
            <a: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- </a:t>
            </a:r>
            <a:r>
              <a:rPr lang="en-US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Pronoun/s</a:t>
            </a:r>
            <a:b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000" b="1" i="0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43" name="Google Shape;143;p18"/>
          <p:cNvSpPr txBox="1">
            <a:spLocks noGrp="1"/>
          </p:cNvSpPr>
          <p:nvPr>
            <p:ph idx="1"/>
          </p:nvPr>
        </p:nvSpPr>
        <p:spPr>
          <a:xfrm>
            <a:off x="315191" y="1225473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ddefnyddir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fi,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ninnau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hwn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Sylwch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gwahaniaeth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rhwng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ddwy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Siân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o'i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   (</a:t>
            </a:r>
            <a:r>
              <a:rPr lang="en-US" sz="2400" b="0" i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'n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o'i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   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0" i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rhagenw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45" name="Google Shape;145;p1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57481" y="1982960"/>
            <a:ext cx="2345020" cy="1432437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F47DCE-540A-A340-A6CB-1CF6CFC5E8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29BE2BC-CBEB-8048-82DE-217940C012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Eich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cyfle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chi 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….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51" name="Google Shape;151;p19"/>
          <p:cNvSpPr txBox="1">
            <a:spLocks noGrp="1"/>
          </p:cNvSpPr>
          <p:nvPr>
            <p:ph idx="1"/>
          </p:nvPr>
        </p:nvSpPr>
        <p:spPr>
          <a:xfrm>
            <a:off x="590414" y="1472321"/>
            <a:ext cx="7982085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defnyddio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rhagenw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…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52" name="Google Shape;152;p19"/>
          <p:cNvPicPr preferRelativeResize="0"/>
          <p:nvPr/>
        </p:nvPicPr>
        <p:blipFill rotWithShape="1">
          <a:blip r:embed="rId3">
            <a:alphaModFix/>
          </a:blip>
          <a:srcRect t="21041" b="18482"/>
          <a:stretch/>
        </p:blipFill>
        <p:spPr>
          <a:xfrm>
            <a:off x="4741881" y="3057832"/>
            <a:ext cx="3773469" cy="2682766"/>
          </a:xfrm>
          <a:prstGeom prst="rect">
            <a:avLst/>
          </a:prstGeom>
          <a:noFill/>
          <a:ln w="76200" cap="flat" cmpd="sng">
            <a:noFill/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95E1E6-0740-2647-AAEF-2E726ACC04E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1A5B0D-AB0D-C349-8221-1BFF0489A5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84D1C1-8DA2-A04E-BC06-2B23B8FD1E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649" y="2151192"/>
            <a:ext cx="3685767" cy="358940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0"/>
          <p:cNvSpPr txBox="1">
            <a:spLocks noGrp="1"/>
          </p:cNvSpPr>
          <p:nvPr>
            <p:ph type="title"/>
          </p:nvPr>
        </p:nvSpPr>
        <p:spPr>
          <a:xfrm>
            <a:off x="96982" y="100013"/>
            <a:ext cx="8894618" cy="15486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Ansoddair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Ansoddeiriau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b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adjective/s</a:t>
            </a:r>
            <a:b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br>
              <a:rPr lang="en-US" sz="459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59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1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57" name="Google Shape;157;p20"/>
          <p:cNvSpPr txBox="1">
            <a:spLocks noGrp="1"/>
          </p:cNvSpPr>
          <p:nvPr>
            <p:ph idx="1"/>
          </p:nvPr>
        </p:nvSpPr>
        <p:spPr>
          <a:xfrm>
            <a:off x="193964" y="999562"/>
            <a:ext cx="8797636" cy="50411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804" b="0" i="1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neu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ragenw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dweud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sefyllfa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anodd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mawr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prydau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bwyd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prydlon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merch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hapus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arfer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mae’r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dod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Serch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hynny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rhai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digwydd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fynychaf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flaen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sylwer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treiglad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meddal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hen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wers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waith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annwyl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ferch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gyfle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liw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9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A76E8-9551-314F-8480-D0FA2CFEC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123AE8-B13C-FA48-8672-F02E811827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1"/>
          <p:cNvSpPr txBox="1">
            <a:spLocks noGrp="1"/>
          </p:cNvSpPr>
          <p:nvPr>
            <p:ph type="title"/>
          </p:nvPr>
        </p:nvSpPr>
        <p:spPr>
          <a:xfrm>
            <a:off x="508000" y="382385"/>
            <a:ext cx="8064500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Cystadleuaeth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… </a:t>
            </a:r>
            <a:b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SAWL ANSODDAIR?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65" name="Google Shape;165;p21"/>
          <p:cNvSpPr txBox="1">
            <a:spLocks noGrp="1"/>
          </p:cNvSpPr>
          <p:nvPr>
            <p:ph idx="1"/>
          </p:nvPr>
        </p:nvSpPr>
        <p:spPr>
          <a:xfrm>
            <a:off x="235528" y="2011755"/>
            <a:ext cx="8574644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Sawl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gallwch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chi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feddwl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amdanyn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 </a:t>
            </a: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Ysgrifennwch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bwrdd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gwyn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! 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66" name="Google Shape;166;p2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13915" y="3381035"/>
            <a:ext cx="3516170" cy="2310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CA5F45-94B4-B941-AC88-E9B9FCD852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730E97F-84DA-184E-9522-4549D44C7F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2"/>
          <p:cNvSpPr/>
          <p:nvPr/>
        </p:nvSpPr>
        <p:spPr>
          <a:xfrm>
            <a:off x="290286" y="1524456"/>
            <a:ext cx="8229600" cy="44699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cysylltu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cymalau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trefniadau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chynlluniau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un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ddau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John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hwyr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i’r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oherwydd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/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achos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ddamwain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Aeth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John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i'w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ond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lwyddodd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gwblhau'r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brysur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heddiw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pawb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lladd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nadroedd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&gt; 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brysur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heddiw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pawb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lladd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nadroedd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172" name="Google Shape;172;p22"/>
          <p:cNvSpPr txBox="1"/>
          <p:nvPr/>
        </p:nvSpPr>
        <p:spPr>
          <a:xfrm>
            <a:off x="910091" y="89770"/>
            <a:ext cx="7609795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u="sng" dirty="0" err="1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Cysylltair</a:t>
            </a:r>
            <a:r>
              <a:rPr lang="en-US" sz="4400" b="1" u="sng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u="sng" dirty="0" err="1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Cysyllteiriau</a:t>
            </a:r>
            <a:r>
              <a:rPr lang="en-US" sz="4400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r>
              <a:rPr lang="en-US" sz="4400" i="1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Conjunction/s</a:t>
            </a:r>
            <a:endParaRPr sz="4400" b="1" u="sng" dirty="0">
              <a:solidFill>
                <a:schemeClr val="dk1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73" name="Google Shape;173;p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25674" y="1443987"/>
            <a:ext cx="2309849" cy="1865292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8B798A-CB13-B34D-8CD5-ED19E1D81C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399701-8ABB-F846-B6BC-402356FF33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 / ac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1E038A-A9A8-EE44-A7D5-5192B7954C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0236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oherwydd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B32A22-4F3F-A948-B166-B9501C4A43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3324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pan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404C43-F2E1-BD4B-9128-B3D95DD5B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877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ond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D0A042-B520-5F46-B2CB-9EE4F1858C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3617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Arddodiad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Arddodiaid</a:t>
            </a:r>
            <a:b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1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Preposition/s</a:t>
            </a:r>
            <a:endParaRPr sz="4400" b="1" i="1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79" name="Google Shape;179;p23"/>
          <p:cNvSpPr txBox="1">
            <a:spLocks noGrp="1"/>
          </p:cNvSpPr>
          <p:nvPr>
            <p:ph idx="1"/>
          </p:nvPr>
        </p:nvSpPr>
        <p:spPr>
          <a:xfrm>
            <a:off x="254000" y="1690689"/>
            <a:ext cx="8636000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rddodiad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/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rddodiaid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 (Preposition/s)</a:t>
            </a:r>
            <a:endParaRPr sz="2400" b="1" u="sng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dangos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berthynas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rhwng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person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pherson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arddodiad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ble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mewn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perthynas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â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rhywbeth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ddesg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disgyblion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dosbarth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ffeiliau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drws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11125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None/>
            </a:pPr>
            <a:endParaRPr sz="18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80" name="Google Shape;180;p2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620299">
            <a:off x="6975387" y="3887948"/>
            <a:ext cx="1427646" cy="2017793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81" name="Google Shape;181;p23"/>
          <p:cNvPicPr preferRelativeResize="0"/>
          <p:nvPr/>
        </p:nvPicPr>
        <p:blipFill/>
        <p:spPr>
          <a:xfrm>
            <a:off x="10362387" y="3704821"/>
            <a:ext cx="2903433" cy="2174772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AD610B-7E6C-DC4A-9BE9-BFCB5C4158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454123-328D-4D4B-A8E1-15A91B1BD9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Bannod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(Y </a:t>
            </a: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Fannod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)    </a:t>
            </a:r>
            <a:b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the article</a:t>
            </a:r>
            <a:br>
              <a:rPr lang="en-US" sz="4400" b="1" i="0" u="none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1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87" name="Google Shape;187;p24"/>
          <p:cNvSpPr txBox="1">
            <a:spLocks noGrp="1"/>
          </p:cNvSpPr>
          <p:nvPr>
            <p:ph idx="1"/>
          </p:nvPr>
        </p:nvSpPr>
        <p:spPr>
          <a:xfrm>
            <a:off x="151741" y="1690689"/>
            <a:ext cx="8826004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eth 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yw’r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fannod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b="1" u="sng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gwneud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benodol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bannod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fannod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bendant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y,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'r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the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Saesneg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). Ni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bannod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amhendant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-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1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Saesneg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bobl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amser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'r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ymdrech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gweithio’n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gyson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88" name="Google Shape;188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48400" y="3881762"/>
            <a:ext cx="2336938" cy="1926896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DAD000-9788-7F4E-8821-EF29F6748B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49D638-28C5-6D43-AC30-27842A862F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34"/>
          <p:cNvSpPr txBox="1">
            <a:spLocks noGrp="1"/>
          </p:cNvSpPr>
          <p:nvPr>
            <p:ph type="title"/>
          </p:nvPr>
        </p:nvSpPr>
        <p:spPr>
          <a:xfrm>
            <a:off x="606249" y="174567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Berfenw</a:t>
            </a:r>
            <a:r>
              <a:rPr lang="en-US" sz="459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59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Berfenwau</a:t>
            </a:r>
            <a:r>
              <a:rPr lang="en-US" sz="4590" b="0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r>
              <a:rPr lang="en-US" sz="4590" b="0" i="1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infinitive/s  /  verb-nouns</a:t>
            </a:r>
            <a:br>
              <a:rPr lang="en-US" sz="459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52" name="Google Shape;252;p34"/>
          <p:cNvSpPr txBox="1">
            <a:spLocks noGrp="1"/>
          </p:cNvSpPr>
          <p:nvPr>
            <p:ph idx="1"/>
          </p:nvPr>
        </p:nvSpPr>
        <p:spPr>
          <a:xfrm>
            <a:off x="249382" y="1524000"/>
            <a:ext cx="8323118" cy="43555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 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berfenw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Dyma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ystyr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-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gweithgaredd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darllen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gobeithio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nodi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…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berfenw'n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air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Saesneg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to +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to say, to think, to believe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a.y.y.b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ond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dim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ond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hun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angen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dweud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meddwl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credu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i’w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gael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geiriadur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692BE7-43E3-B947-8DA8-E76C77692C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F570CA-ACC3-4940-BF7E-F3DD0FBE38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9854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5"/>
          <p:cNvSpPr txBox="1">
            <a:spLocks noGrp="1"/>
          </p:cNvSpPr>
          <p:nvPr>
            <p:ph idx="1"/>
          </p:nvPr>
        </p:nvSpPr>
        <p:spPr>
          <a:xfrm>
            <a:off x="275770" y="1043967"/>
            <a:ext cx="8296729" cy="43222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nodi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cael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wneud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cyflawni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tair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swyddogaeth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-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dangos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person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arfer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),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amser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gweithred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gwelais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y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weithred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gweld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fi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yw'r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person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gorffennol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digwyddodd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hyn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</a:t>
            </a:r>
            <a:r>
              <a:rPr lang="en-US" sz="20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i'w</a:t>
            </a:r>
            <a:r>
              <a:rPr lang="en-US" sz="20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cofio</a:t>
            </a:r>
            <a:r>
              <a:rPr lang="en-US" sz="20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000" b="1" u="sng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cwmpasog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(y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hir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	  - 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ef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cerdded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cryno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(y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		  -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cerdda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ef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</p:txBody>
      </p:sp>
      <p:pic>
        <p:nvPicPr>
          <p:cNvPr id="195" name="Google Shape;195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88866" y="2423522"/>
            <a:ext cx="3287025" cy="2461583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7E23A4-B7B3-AD42-80C4-CC22764787F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sp>
        <p:nvSpPr>
          <p:cNvPr id="8" name="Google Shape;193;p25">
            <a:extLst>
              <a:ext uri="{FF2B5EF4-FFF2-40B4-BE49-F238E27FC236}">
                <a16:creationId xmlns:a16="http://schemas.microsoft.com/office/drawing/2014/main" id="{E2B4A581-67A4-8D4D-9389-A2FA7DAF8D2F}"/>
              </a:ext>
            </a:extLst>
          </p:cNvPr>
          <p:cNvSpPr txBox="1">
            <a:spLocks/>
          </p:cNvSpPr>
          <p:nvPr/>
        </p:nvSpPr>
        <p:spPr>
          <a:xfrm>
            <a:off x="607263" y="155150"/>
            <a:ext cx="7633742" cy="8888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/au - </a:t>
            </a:r>
            <a:r>
              <a:rPr lang="en-US" sz="4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verb/s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686902-F784-DD4F-93A4-8BB2133F29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6"/>
          <p:cNvSpPr txBox="1">
            <a:spLocks noGrp="1"/>
          </p:cNvSpPr>
          <p:nvPr>
            <p:ph idx="1"/>
          </p:nvPr>
        </p:nvSpPr>
        <p:spPr>
          <a:xfrm>
            <a:off x="188685" y="987081"/>
            <a:ext cx="8383814" cy="41240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1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chwe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pherson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bob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3125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UNIGOL			LLUOSOG</a:t>
            </a:r>
            <a:endParaRPr sz="3125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1. fi				1. </a:t>
            </a:r>
            <a:r>
              <a:rPr lang="en-US" sz="3125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endParaRPr sz="3125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2. </a:t>
            </a:r>
            <a:r>
              <a:rPr lang="en-US" sz="3125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ti</a:t>
            </a: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			2. chi</a:t>
            </a:r>
            <a:endParaRPr lang="en-US" sz="31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3. </a:t>
            </a:r>
            <a:r>
              <a:rPr lang="en-US" sz="3125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ef</a:t>
            </a: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/hi</a:t>
            </a:r>
            <a:r>
              <a:rPr lang="en-US" sz="3125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3. </a:t>
            </a:r>
            <a:r>
              <a:rPr lang="en-US" sz="3125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endParaRPr sz="3125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5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3125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</p:txBody>
      </p:sp>
      <p:pic>
        <p:nvPicPr>
          <p:cNvPr id="202" name="Google Shape;202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72224" y="4905887"/>
            <a:ext cx="2616737" cy="978413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3" name="Google Shape;203;p2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26035" y="130849"/>
            <a:ext cx="1565042" cy="1612482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1B3C4B-470F-B643-969B-CBEC28BEF8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795609-64BF-DE44-B27E-AE5A42911E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11" name="Google Shape;193;p25">
            <a:extLst>
              <a:ext uri="{FF2B5EF4-FFF2-40B4-BE49-F238E27FC236}">
                <a16:creationId xmlns:a16="http://schemas.microsoft.com/office/drawing/2014/main" id="{D6864246-526E-E847-8F37-26AD0D4F19FE}"/>
              </a:ext>
            </a:extLst>
          </p:cNvPr>
          <p:cNvSpPr txBox="1">
            <a:spLocks/>
          </p:cNvSpPr>
          <p:nvPr/>
        </p:nvSpPr>
        <p:spPr>
          <a:xfrm>
            <a:off x="607263" y="155150"/>
            <a:ext cx="7633742" cy="8888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/au - </a:t>
            </a:r>
            <a:r>
              <a:rPr lang="en-US" sz="4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verb/s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CHWAP</a:t>
            </a:r>
            <a:r>
              <a:rPr lang="en-US" sz="4400" b="1" i="0" u="none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!</a:t>
            </a:r>
            <a:endParaRPr sz="4400" b="1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259" name="Google Shape;259;p3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651906" y="1874517"/>
            <a:ext cx="3967187" cy="307577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258;p35">
            <a:extLst>
              <a:ext uri="{FF2B5EF4-FFF2-40B4-BE49-F238E27FC236}">
                <a16:creationId xmlns:a16="http://schemas.microsoft.com/office/drawing/2014/main" id="{A07ED634-2667-405E-A881-37CA08DDFC11}"/>
              </a:ext>
            </a:extLst>
          </p:cNvPr>
          <p:cNvSpPr txBox="1">
            <a:spLocks/>
          </p:cNvSpPr>
          <p:nvPr/>
        </p:nvSpPr>
        <p:spPr>
          <a:xfrm>
            <a:off x="399473" y="5070063"/>
            <a:ext cx="8610600" cy="10852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EE77D1-16E3-334A-A561-EE107A9BDC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DDBC13F-7945-3D4A-8025-FD7EB62EBC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ysgrifennu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cadair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ansoddair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disglair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gweld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989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berfenw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eistedd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cer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2034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berfenw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bod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byddaf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5490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ferf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cerddais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mynd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6243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cysylltair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3080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4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sng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Adferf</a:t>
            </a:r>
            <a:r>
              <a:rPr lang="en-US" sz="4400" b="1" i="0" u="sng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u="sng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Adferfau</a:t>
            </a:r>
            <a:r>
              <a:rPr lang="en-US" sz="4400" b="0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br>
              <a:rPr lang="en-US" sz="4400" b="0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adverb/s</a:t>
            </a:r>
            <a:br>
              <a:rPr lang="en-US" sz="4400" b="1" i="0" u="sng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300" name="Google Shape;300;p41"/>
          <p:cNvSpPr txBox="1">
            <a:spLocks noGrp="1"/>
          </p:cNvSpPr>
          <p:nvPr>
            <p:ph idx="1"/>
          </p:nvPr>
        </p:nvSpPr>
        <p:spPr>
          <a:xfrm>
            <a:off x="96982" y="1712980"/>
            <a:ext cx="8936181" cy="4143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sng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 </a:t>
            </a:r>
            <a:r>
              <a:rPr lang="en-US" sz="2000" b="1" u="sng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</a:t>
            </a:r>
            <a:r>
              <a:rPr lang="en-US" sz="2000" b="1" u="sng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sng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</a:t>
            </a:r>
            <a:r>
              <a:rPr lang="en-US" sz="2000" b="1" u="sng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/ </a:t>
            </a:r>
            <a:r>
              <a:rPr lang="en-US" sz="2000" b="1" u="sng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adferfau</a:t>
            </a:r>
            <a:r>
              <a:rPr lang="en-US" sz="2000" b="1" u="sng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Maent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ateb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cwestiynau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Ble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Pam?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sz="2000" b="1" u="sng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penderfynwyd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unfrydol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ychwnaegu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at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gwybodaeth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y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ferf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“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penderfynu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”)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eithaf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pwysig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ychwanegu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at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gwybodaeth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“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pwysig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”)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unwaith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eto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ychwanegu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at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gwybodaeth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“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unwaith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”)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7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301" name="Google Shape;301;p4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746566">
            <a:off x="6974111" y="539516"/>
            <a:ext cx="1759887" cy="1294847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BE0B66-5EC5-524E-A252-DC4B7CAB91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95682F-DE55-CA47-8940-F5B68DFD5A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42"/>
          <p:cNvSpPr txBox="1">
            <a:spLocks noGrp="1"/>
          </p:cNvSpPr>
          <p:nvPr>
            <p:ph idx="1"/>
          </p:nvPr>
        </p:nvSpPr>
        <p:spPr>
          <a:xfrm>
            <a:off x="317500" y="1728790"/>
            <a:ext cx="8712200" cy="4143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Gellir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drwy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roi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o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flaen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pennaeth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gyflym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1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yflym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mae’n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ateb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cwestiwn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Cyrhaeddodd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Huw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cyfarfod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hwyr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endParaRPr lang="en-US" sz="2400" b="1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hwyr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cyrhaeddodd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ateb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cwestiwn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F906F6-8DCD-FB4A-9761-E581AB3015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65F6EF-C9BE-BB44-B55C-A77356DB09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9" name="Google Shape;299;p41">
            <a:extLst>
              <a:ext uri="{FF2B5EF4-FFF2-40B4-BE49-F238E27FC236}">
                <a16:creationId xmlns:a16="http://schemas.microsoft.com/office/drawing/2014/main" id="{A356A8A0-89E7-014B-A5EE-C592F4AEB4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120054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sng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Adferf</a:t>
            </a:r>
            <a:r>
              <a:rPr lang="en-US" sz="4400" b="1" i="0" u="sng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u="sng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Adferfau</a:t>
            </a:r>
            <a:r>
              <a:rPr lang="en-US" sz="4400" b="0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br>
              <a:rPr lang="en-US" sz="4400" b="0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adverb/s</a:t>
            </a:r>
            <a:br>
              <a:rPr lang="en-US" sz="4400" b="1" i="0" u="sng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43"/>
          <p:cNvSpPr txBox="1">
            <a:spLocks noGrp="1"/>
          </p:cNvSpPr>
          <p:nvPr>
            <p:ph type="title"/>
          </p:nvPr>
        </p:nvSpPr>
        <p:spPr>
          <a:xfrm>
            <a:off x="272142" y="365129"/>
            <a:ext cx="849085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Adolygu</a:t>
            </a:r>
            <a:br>
              <a:rPr lang="en-US" sz="459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59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3600" b="0" i="0" u="none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  <a:hlinkClick r:id="rId3"/>
              </a:rPr>
              <a:t>https://quizizz.com/admin/quiz/6142e455cbc17e001df602cf?source=quiz_share</a:t>
            </a:r>
            <a:r>
              <a:rPr lang="en-US" sz="3600" b="0" i="0" u="none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endParaRPr sz="4590" b="0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12A5A58-DE53-43BC-B6BF-622ACBFFA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293" y="2965120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2FD2121-954E-AB43-9476-B1A60CA926B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1268CE-1D75-D542-AF53-6A76F74E5C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86774556-7E76-263A-9448-E81DF432A48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4345" t="38839" r="15476" b="32679"/>
          <a:stretch/>
        </p:blipFill>
        <p:spPr>
          <a:xfrm>
            <a:off x="5382985" y="2965120"/>
            <a:ext cx="2857499" cy="2688917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5EF35E9-2F7F-6B49-A44B-C014619E4E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222855-67D4-7D43-99BC-4D5A277DE3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46" t="11272" r="11382" b="11709"/>
          <a:stretch/>
        </p:blipFill>
        <p:spPr>
          <a:xfrm>
            <a:off x="2105890" y="561109"/>
            <a:ext cx="4932219" cy="489065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3BAD82-D516-9846-A765-1CF283C57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571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1091</TotalTime>
  <Words>1366</Words>
  <Application>Microsoft Office PowerPoint</Application>
  <PresentationFormat>On-screen Show (4:3)</PresentationFormat>
  <Paragraphs>200</Paragraphs>
  <Slides>37</Slides>
  <Notes>31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PowerPoint Presentation</vt:lpstr>
      <vt:lpstr>Amserlen y dydd</vt:lpstr>
      <vt:lpstr>Nod</vt:lpstr>
      <vt:lpstr>Beth yw ‘rhannau ymadrodd’?</vt:lpstr>
      <vt:lpstr>Ymarfer sydyn</vt:lpstr>
      <vt:lpstr>Enw / Enwau  Noun/s </vt:lpstr>
      <vt:lpstr>Geiriaduron defnyddiol i’r dosbarth  cynradd… </vt:lpstr>
      <vt:lpstr>Geiriaduron defnyddiol i’r dosbarth uwchradd (ac i chi) … </vt:lpstr>
      <vt:lpstr>Defnyddio geiriadur yn y dosbarth    </vt:lpstr>
      <vt:lpstr>Defnyddio geiriadur yn y dosbarth    </vt:lpstr>
      <vt:lpstr>Defnyddio geiriadur yn y dosbarth    </vt:lpstr>
      <vt:lpstr>Enw / Enwau  - Noun/s</vt:lpstr>
      <vt:lpstr>Rhagenw / Rhagenwau - Pronoun/s </vt:lpstr>
      <vt:lpstr>Eich cyfle chi ….</vt:lpstr>
      <vt:lpstr>Ansoddair / Ansoddeiriau    adjective/s   </vt:lpstr>
      <vt:lpstr>Cystadleuaeth …  SAWL ANSODDAIR?</vt:lpstr>
      <vt:lpstr>PowerPoint Presentation</vt:lpstr>
      <vt:lpstr>Gorffennwch y frawddeg ...</vt:lpstr>
      <vt:lpstr>Gorffennwch y frawddeg ...</vt:lpstr>
      <vt:lpstr>Gorffennwch y frawddeg ...</vt:lpstr>
      <vt:lpstr>Gorffennwch y frawddeg ...</vt:lpstr>
      <vt:lpstr>Arddodiad / Arddodiaid Preposition/s</vt:lpstr>
      <vt:lpstr>Bannod (Y Fannod)     the article </vt:lpstr>
      <vt:lpstr>Berfenw / Berfenwau   infinitive/s  /  verb-nouns </vt:lpstr>
      <vt:lpstr>PowerPoint Presentation</vt:lpstr>
      <vt:lpstr>PowerPoint Presentation</vt:lpstr>
      <vt:lpstr>CHWAP!</vt:lpstr>
      <vt:lpstr>Pa un yw’r enw?</vt:lpstr>
      <vt:lpstr>Pa un yw’r ansoddair?</vt:lpstr>
      <vt:lpstr>Pa un yw’r berfenw?</vt:lpstr>
      <vt:lpstr>Pa un yw’r berfenw?</vt:lpstr>
      <vt:lpstr>Pa un yw’r ferf?</vt:lpstr>
      <vt:lpstr>Pa un yw’r cysylltair?</vt:lpstr>
      <vt:lpstr>Adferf / Adferfau    adverb/s </vt:lpstr>
      <vt:lpstr>Adferf / Adferfau    adverb/s </vt:lpstr>
      <vt:lpstr>Adolygu  https://quizizz.com/admin/quiz/6142e455cbc17e001df602cf?source=quiz_share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RHANNAU YMADRODD</dc:title>
  <dc:creator>Aled P Williams</dc:creator>
  <cp:lastModifiedBy>Aled P Williams</cp:lastModifiedBy>
  <cp:revision>61</cp:revision>
  <cp:lastPrinted>2020-09-21T12:40:05Z</cp:lastPrinted>
  <dcterms:modified xsi:type="dcterms:W3CDTF">2023-10-04T21:53:27Z</dcterms:modified>
</cp:coreProperties>
</file>